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96" r:id="rId4"/>
    <p:sldId id="307" r:id="rId5"/>
    <p:sldId id="327" r:id="rId6"/>
    <p:sldId id="312" r:id="rId7"/>
    <p:sldId id="319" r:id="rId8"/>
    <p:sldId id="320" r:id="rId9"/>
    <p:sldId id="318" r:id="rId10"/>
    <p:sldId id="317" r:id="rId11"/>
    <p:sldId id="321" r:id="rId12"/>
    <p:sldId id="331" r:id="rId13"/>
    <p:sldId id="328" r:id="rId14"/>
    <p:sldId id="329" r:id="rId15"/>
    <p:sldId id="299" r:id="rId16"/>
    <p:sldId id="324" r:id="rId17"/>
    <p:sldId id="325" r:id="rId18"/>
    <p:sldId id="326" r:id="rId19"/>
    <p:sldId id="281"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v0006"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60" d="100"/>
          <a:sy n="60" d="100"/>
        </p:scale>
        <p:origin x="67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802.11-15/0552r1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802.11-15/0552r1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10</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13</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16</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17</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18</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3</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4</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5</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6</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7</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8</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802.11-15/0552r1</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D310956-CE0F-4B68-9CE0-7A7604BB42D7}" type="slidenum">
              <a:rPr lang="en-US"/>
              <a:pPr/>
              <a:t>9</a:t>
            </a:fld>
            <a:endParaRPr lang="en-US" dirty="0"/>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November 2015</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Marcin</a:t>
            </a:r>
            <a:r>
              <a:rPr lang="en-GB" dirty="0" smtClean="0"/>
              <a:t> </a:t>
            </a:r>
            <a:r>
              <a:rPr lang="en-GB" dirty="0" err="1" smtClean="0"/>
              <a:t>Filo</a:t>
            </a:r>
            <a:r>
              <a:rPr lang="en-GB" dirty="0" smtClean="0"/>
              <a:t>, ICS, University of Surrey, UK</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Marcin</a:t>
            </a:r>
            <a:r>
              <a:rPr lang="en-GB" dirty="0" smtClean="0"/>
              <a:t> </a:t>
            </a:r>
            <a:r>
              <a:rPr lang="en-GB" dirty="0" err="1" smtClean="0"/>
              <a:t>Filo</a:t>
            </a:r>
            <a:r>
              <a:rPr lang="en-GB" dirty="0" smtClean="0"/>
              <a:t>, ICS, University of Surrey, UK</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a:t>
            </a:r>
            <a:r>
              <a:rPr kumimoji="0" lang="pl-PL"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1360</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2204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smtClean="0"/>
              <a:t>Implications of wrap-around for </a:t>
            </a:r>
            <a:r>
              <a:rPr lang="en-GB" altLang="en-US" dirty="0" err="1" smtClean="0"/>
              <a:t>TGax</a:t>
            </a:r>
            <a:r>
              <a:rPr lang="en-GB" altLang="en-US" dirty="0" smtClean="0"/>
              <a:t> Scenario 3 and Scenario 4 – follow-up</a:t>
            </a:r>
            <a:endParaRPr lang="en-GB" dirty="0"/>
          </a:p>
        </p:txBody>
      </p:sp>
      <p:sp>
        <p:nvSpPr>
          <p:cNvPr id="3074" name="Rectangle 2"/>
          <p:cNvSpPr>
            <a:spLocks noGrp="1" noChangeArrowheads="1"/>
          </p:cNvSpPr>
          <p:nvPr>
            <p:ph type="body" idx="1"/>
          </p:nvPr>
        </p:nvSpPr>
        <p:spPr>
          <a:xfrm>
            <a:off x="683568" y="2060848"/>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40038928"/>
              </p:ext>
            </p:extLst>
          </p:nvPr>
        </p:nvGraphicFramePr>
        <p:xfrm>
          <a:off x="762000" y="2743200"/>
          <a:ext cx="8026400" cy="4429125"/>
        </p:xfrm>
        <a:graphic>
          <a:graphicData uri="http://schemas.openxmlformats.org/presentationml/2006/ole">
            <mc:AlternateContent xmlns:mc="http://schemas.openxmlformats.org/markup-compatibility/2006">
              <mc:Choice xmlns:v="urn:schemas-microsoft-com:vml" Requires="v">
                <p:oleObj spid="_x0000_s3095" name="Document" r:id="rId4" imgW="8246388" imgH="4547641" progId="Word.Document.8">
                  <p:embed/>
                </p:oleObj>
              </mc:Choice>
              <mc:Fallback>
                <p:oleObj name="Document" r:id="rId4" imgW="8246388" imgH="4547641" progId="Word.Document.8">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743200"/>
                        <a:ext cx="8026400" cy="442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10</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potential ways for reducing number of rings for SCE#3 and SCE#4</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Scenario 4</a:t>
            </a:r>
          </a:p>
          <a:p>
            <a:pPr lvl="1">
              <a:buFont typeface="Times New Roman" pitchFamily="16" charset="0"/>
              <a:buChar char="•"/>
            </a:pPr>
            <a:r>
              <a:rPr lang="en-US" sz="1800" dirty="0" smtClean="0"/>
              <a:t>Introduce a PLOS cut-off to ensure that no two nodes can be in LOS after a certain distance (alternatively propose a new LOS probability function with a smaller tail)</a:t>
            </a:r>
          </a:p>
          <a:p>
            <a:pPr lvl="1">
              <a:buFont typeface="Times New Roman" pitchFamily="16" charset="0"/>
              <a:buChar char="•"/>
            </a:pPr>
            <a:r>
              <a:rPr lang="pl-PL" sz="1800" dirty="0" err="1" smtClean="0"/>
              <a:t>Increase</a:t>
            </a:r>
            <a:r>
              <a:rPr lang="pl-PL" sz="1800" dirty="0" smtClean="0"/>
              <a:t> ICD (</a:t>
            </a:r>
            <a:r>
              <a:rPr lang="pl-PL" sz="1800" dirty="0" err="1" smtClean="0"/>
              <a:t>simulations</a:t>
            </a:r>
            <a:r>
              <a:rPr lang="pl-PL" sz="1800" dirty="0" smtClean="0"/>
              <a:t> with </a:t>
            </a:r>
            <a:r>
              <a:rPr lang="pl-PL" sz="1800" dirty="0" err="1" smtClean="0"/>
              <a:t>reuse</a:t>
            </a:r>
            <a:r>
              <a:rPr lang="pl-PL" sz="1800" dirty="0" smtClean="0"/>
              <a:t> 3)</a:t>
            </a:r>
            <a:endParaRPr lang="en-US" sz="1800" dirty="0" smtClean="0"/>
          </a:p>
          <a:p>
            <a:pPr>
              <a:buFont typeface="Times New Roman" pitchFamily="16" charset="0"/>
              <a:buChar char="•"/>
            </a:pPr>
            <a:endParaRPr lang="en-US" dirty="0" smtClean="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pic>
        <p:nvPicPr>
          <p:cNvPr id="10" name="Picture 9" descr="pathloss.png"/>
          <p:cNvPicPr>
            <a:picLocks noChangeAspect="1"/>
          </p:cNvPicPr>
          <p:nvPr/>
        </p:nvPicPr>
        <p:blipFill>
          <a:blip r:embed="rId3"/>
          <a:stretch>
            <a:fillRect/>
          </a:stretch>
        </p:blipFill>
        <p:spPr>
          <a:xfrm>
            <a:off x="1015885" y="3581400"/>
            <a:ext cx="3765913" cy="2819400"/>
          </a:xfrm>
          <a:prstGeom prst="rect">
            <a:avLst/>
          </a:prstGeom>
        </p:spPr>
      </p:pic>
      <p:sp>
        <p:nvSpPr>
          <p:cNvPr id="14"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pic>
        <p:nvPicPr>
          <p:cNvPr id="15" name="Picture 14" descr="cdf_distance.png"/>
          <p:cNvPicPr>
            <a:picLocks noChangeAspect="1"/>
          </p:cNvPicPr>
          <p:nvPr/>
        </p:nvPicPr>
        <p:blipFill>
          <a:blip r:embed="rId4"/>
          <a:stretch>
            <a:fillRect/>
          </a:stretch>
        </p:blipFill>
        <p:spPr>
          <a:xfrm>
            <a:off x="4876799" y="3581400"/>
            <a:ext cx="3759199" cy="28194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640FCA93-0460-4BB8-89C2-809FD46B8F3F}" type="slidenum">
              <a:rPr lang="en-GB"/>
              <a:pPr/>
              <a:t>11</a:t>
            </a:fld>
            <a:endParaRPr lang="en-GB"/>
          </a:p>
        </p:txBody>
      </p:sp>
      <p:sp>
        <p:nvSpPr>
          <p:cNvPr id="8"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10"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77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dirty="0" smtClean="0"/>
              <a:t>Wrap-around is necessary for proper evaluation of SCE#3 and SCE#4 (assuming we simulate just a small fraction of the actual deployment instead of the whole network)</a:t>
            </a:r>
          </a:p>
          <a:p>
            <a:pPr>
              <a:buFont typeface="Times New Roman" pitchFamily="16" charset="0"/>
              <a:buChar char="•"/>
            </a:pPr>
            <a:r>
              <a:rPr lang="en-US" dirty="0" smtClean="0"/>
              <a:t>The accuracy of wrap-around technique depends to the size (i.e. number of rings) of the BSS layout</a:t>
            </a:r>
          </a:p>
          <a:p>
            <a:pPr>
              <a:buFont typeface="Times New Roman" pitchFamily="16" charset="0"/>
              <a:buChar char="•"/>
            </a:pPr>
            <a:r>
              <a:rPr lang="en-US" dirty="0" smtClean="0"/>
              <a:t>Number of rings is scenario specific and may change depending on simulation settings (e.g. 11ax only deployment </a:t>
            </a:r>
            <a:r>
              <a:rPr lang="en-US" dirty="0" err="1" smtClean="0"/>
              <a:t>vs</a:t>
            </a:r>
            <a:r>
              <a:rPr lang="en-US" dirty="0" smtClean="0"/>
              <a:t> mixed deployment) </a:t>
            </a:r>
          </a:p>
          <a:p>
            <a:pPr>
              <a:buFont typeface="Times New Roman" pitchFamily="16" charset="0"/>
              <a:buChar char="•"/>
            </a:pPr>
            <a:r>
              <a:rPr lang="en-US" dirty="0" smtClean="0"/>
              <a:t>Number of rings for SCE#3 and SCE#4 BSS layouts need to be sufficient to provide reliable results (if used with wrap-around)</a:t>
            </a:r>
          </a:p>
          <a:p>
            <a:pPr>
              <a:buFont typeface="Times New Roman" pitchFamily="16" charset="0"/>
              <a:buChar char="•"/>
            </a:pPr>
            <a:r>
              <a:rPr lang="en-US" dirty="0" smtClean="0"/>
              <a:t>AP/STA power settings for SCE#3 may need to be reconsidered to reduce simulation complexity (if used with wrap-around)</a:t>
            </a:r>
          </a:p>
          <a:p>
            <a:pPr>
              <a:buFont typeface="Times New Roman" pitchFamily="16" charset="0"/>
              <a:buChar char="•"/>
            </a:pPr>
            <a:r>
              <a:rPr lang="en-US" dirty="0" smtClean="0"/>
              <a:t>SCE#4 LOS probability function may need to be updated to reduce simulation complexity (if used with wrap-around)</a:t>
            </a:r>
          </a:p>
          <a:p>
            <a:pPr>
              <a:buFont typeface="Times New Roman" pitchFamily="16" charset="0"/>
              <a:buChar char="•"/>
            </a:pPr>
            <a:endParaRPr lang="en-US" sz="2500" kern="0" dirty="0" smtClean="0">
              <a:solidFill>
                <a:schemeClr val="tx1"/>
              </a:solidFill>
            </a:endParaRPr>
          </a:p>
        </p:txBody>
      </p:sp>
      <p:sp>
        <p:nvSpPr>
          <p:cNvPr id="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extLst>
      <p:ext uri="{BB962C8B-B14F-4D97-AF65-F5344CB8AC3E}">
        <p14:creationId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628800"/>
            <a:ext cx="7772400" cy="4208463"/>
          </a:xfrm>
          <a:ln/>
        </p:spPr>
        <p:txBody>
          <a:bodyPr/>
          <a:lstStyle/>
          <a:p>
            <a:r>
              <a:rPr lang="en-GB" sz="1400" dirty="0" smtClean="0">
                <a:solidFill>
                  <a:schemeClr val="tx1"/>
                </a:solidFill>
              </a:rPr>
              <a:t>[1] 11-14-0980-14-00ax, </a:t>
            </a:r>
            <a:r>
              <a:rPr lang="en-GB" sz="1400" dirty="0" err="1" smtClean="0">
                <a:solidFill>
                  <a:schemeClr val="tx1"/>
                </a:solidFill>
              </a:rPr>
              <a:t>TGax</a:t>
            </a:r>
            <a:r>
              <a:rPr lang="en-GB" sz="1400" dirty="0" smtClean="0">
                <a:solidFill>
                  <a:schemeClr val="tx1"/>
                </a:solidFill>
              </a:rPr>
              <a:t> Simulation Scenarios</a:t>
            </a:r>
          </a:p>
          <a:p>
            <a:r>
              <a:rPr lang="en-US" sz="1400" dirty="0" smtClean="0">
                <a:solidFill>
                  <a:schemeClr val="tx1"/>
                </a:solidFill>
              </a:rPr>
              <a:t>[2] IEEE 802.11-15/1049r1, Implications of wrap-around for </a:t>
            </a:r>
            <a:r>
              <a:rPr lang="en-US" sz="1400" dirty="0" err="1" smtClean="0">
                <a:solidFill>
                  <a:schemeClr val="tx1"/>
                </a:solidFill>
              </a:rPr>
              <a:t>TGax</a:t>
            </a:r>
            <a:r>
              <a:rPr lang="en-US" sz="1400" dirty="0" smtClean="0">
                <a:solidFill>
                  <a:schemeClr val="tx1"/>
                </a:solidFill>
              </a:rPr>
              <a:t> Scenario 3 and Scenario 3 (University of Surrey)</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8"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idx="12"/>
          </p:nvPr>
        </p:nvSpPr>
        <p:spPr>
          <a:xfrm>
            <a:off x="4344988" y="6475413"/>
            <a:ext cx="528637" cy="363537"/>
          </a:xfrm>
        </p:spPr>
        <p:txBody>
          <a:bodyPr/>
          <a:lstStyle/>
          <a:p>
            <a:r>
              <a:rPr lang="en-GB"/>
              <a:t>Slide </a:t>
            </a:r>
            <a:fld id="{640FCA93-0460-4BB8-89C2-809FD46B8F3F}" type="slidenum">
              <a:rPr lang="en-GB"/>
              <a:pPr/>
              <a:t>13</a:t>
            </a:fld>
            <a:endParaRPr lang="en-GB"/>
          </a:p>
        </p:txBody>
      </p:sp>
      <p:sp>
        <p:nvSpPr>
          <p:cNvPr id="1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1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a:t>
            </a:r>
            <a:r>
              <a:rPr lang="en-GB" dirty="0" smtClean="0"/>
              <a:t>poll</a:t>
            </a:r>
            <a:endParaRPr lang="en-GB" dirty="0"/>
          </a:p>
        </p:txBody>
      </p:sp>
      <p:sp>
        <p:nvSpPr>
          <p:cNvPr id="19" name="Rectangle 2"/>
          <p:cNvSpPr txBox="1">
            <a:spLocks noChangeArrowheads="1"/>
          </p:cNvSpPr>
          <p:nvPr/>
        </p:nvSpPr>
        <p:spPr bwMode="auto">
          <a:xfrm>
            <a:off x="685800" y="1905000"/>
            <a:ext cx="7772400" cy="3810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2500" kern="0" dirty="0" smtClean="0">
                <a:solidFill>
                  <a:schemeClr val="tx1"/>
                </a:solidFill>
              </a:rPr>
              <a:t>Should the table on Slide 13 be added to 11-14-980-14-00ax (Section 3 and Section 4)?</a:t>
            </a:r>
          </a:p>
          <a:p>
            <a:pPr>
              <a:buFont typeface="Times New Roman" pitchFamily="16" charset="0"/>
              <a:buChar char="•"/>
            </a:pPr>
            <a:endParaRPr lang="en-US" sz="2500" kern="0" dirty="0" smtClean="0">
              <a:solidFill>
                <a:schemeClr val="tx1"/>
              </a:solidFill>
            </a:endParaRPr>
          </a:p>
          <a:p>
            <a:pPr>
              <a:buFont typeface="Times New Roman" pitchFamily="16" charset="0"/>
              <a:buChar char="•"/>
            </a:pPr>
            <a:endParaRPr lang="en-US" sz="2500" kern="0" dirty="0" smtClean="0">
              <a:solidFill>
                <a:schemeClr val="tx1"/>
              </a:solidFill>
            </a:endParaRPr>
          </a:p>
          <a:p>
            <a:pPr>
              <a:buFont typeface="Times New Roman" pitchFamily="16" charset="0"/>
              <a:buChar char="•"/>
            </a:pPr>
            <a:r>
              <a:rPr lang="en-US" sz="2500" kern="0" dirty="0" smtClean="0">
                <a:solidFill>
                  <a:schemeClr val="tx1"/>
                </a:solidFill>
              </a:rPr>
              <a:t>Y:</a:t>
            </a:r>
          </a:p>
          <a:p>
            <a:pPr>
              <a:buFont typeface="Times New Roman" pitchFamily="16" charset="0"/>
              <a:buChar char="•"/>
            </a:pPr>
            <a:r>
              <a:rPr lang="en-US" sz="2500" kern="0" dirty="0" smtClean="0">
                <a:solidFill>
                  <a:schemeClr val="tx1"/>
                </a:solidFill>
              </a:rPr>
              <a:t>N:</a:t>
            </a:r>
          </a:p>
          <a:p>
            <a:pPr>
              <a:buFont typeface="Times New Roman" pitchFamily="16" charset="0"/>
              <a:buChar char="•"/>
            </a:pPr>
            <a:r>
              <a:rPr lang="en-US" sz="2500" kern="0" dirty="0" smtClean="0">
                <a:solidFill>
                  <a:schemeClr val="tx1"/>
                </a:solidFill>
              </a:rPr>
              <a:t>A:</a:t>
            </a:r>
          </a:p>
        </p:txBody>
      </p:sp>
      <p:sp>
        <p:nvSpPr>
          <p:cNvPr id="20"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extLst>
      <p:ext uri="{BB962C8B-B14F-4D97-AF65-F5344CB8AC3E}">
        <p14:creationId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idx="12"/>
          </p:nvPr>
        </p:nvSpPr>
        <p:spPr>
          <a:xfrm>
            <a:off x="4344988" y="6475413"/>
            <a:ext cx="528637" cy="363537"/>
          </a:xfrm>
        </p:spPr>
        <p:txBody>
          <a:bodyPr/>
          <a:lstStyle/>
          <a:p>
            <a:r>
              <a:rPr lang="en-GB"/>
              <a:t>Slide </a:t>
            </a:r>
            <a:fld id="{640FCA93-0460-4BB8-89C2-809FD46B8F3F}" type="slidenum">
              <a:rPr lang="en-GB"/>
              <a:pPr/>
              <a:t>14</a:t>
            </a:fld>
            <a:endParaRPr lang="en-GB"/>
          </a:p>
        </p:txBody>
      </p:sp>
      <p:sp>
        <p:nvSpPr>
          <p:cNvPr id="18"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19"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graphicFrame>
        <p:nvGraphicFramePr>
          <p:cNvPr id="20" name="Table 19"/>
          <p:cNvGraphicFramePr>
            <a:graphicFrameLocks noGrp="1"/>
          </p:cNvGraphicFramePr>
          <p:nvPr/>
        </p:nvGraphicFramePr>
        <p:xfrm>
          <a:off x="1447800" y="4419600"/>
          <a:ext cx="6096000" cy="1676400"/>
        </p:xfrm>
        <a:graphic>
          <a:graphicData uri="http://schemas.openxmlformats.org/drawingml/2006/table">
            <a:tbl>
              <a:tblPr/>
              <a:tblGrid>
                <a:gridCol w="2118970">
                  <a:extLst>
                    <a:ext uri="{9D8B030D-6E8A-4147-A177-3AD203B41FA5}">
                      <a16:colId xmlns:a16="http://schemas.microsoft.com/office/drawing/2014/main" val="20000"/>
                    </a:ext>
                  </a:extLst>
                </a:gridCol>
                <a:gridCol w="3977030">
                  <a:extLst>
                    <a:ext uri="{9D8B030D-6E8A-4147-A177-3AD203B41FA5}">
                      <a16:colId xmlns:a16="http://schemas.microsoft.com/office/drawing/2014/main" val="20001"/>
                    </a:ext>
                  </a:extLst>
                </a:gridCol>
              </a:tblGrid>
              <a:tr h="0">
                <a:tc>
                  <a:txBody>
                    <a:bodyPr/>
                    <a:lstStyle/>
                    <a:p>
                      <a:pPr marL="0" marR="0">
                        <a:spcBef>
                          <a:spcPts val="0"/>
                        </a:spcBef>
                        <a:spcAft>
                          <a:spcPts val="0"/>
                        </a:spcAft>
                      </a:pPr>
                      <a:r>
                        <a:rPr lang="en-US" sz="1100">
                          <a:latin typeface="Times New Roman"/>
                          <a:ea typeface="Times New Roman"/>
                        </a:rPr>
                        <a:t>Environment descr</a:t>
                      </a:r>
                      <a:r>
                        <a:rPr lang="en-US" sz="1100">
                          <a:latin typeface="Times New Roman"/>
                          <a:ea typeface="Malgun Gothic"/>
                        </a:rPr>
                        <a:t>i</a:t>
                      </a:r>
                      <a:r>
                        <a:rPr lang="en-US" sz="1100">
                          <a:latin typeface="Times New Roman"/>
                          <a:ea typeface="Times New Roman"/>
                        </a:rPr>
                        <a:t>ption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US" sz="1100">
                          <a:latin typeface="Times New Roman"/>
                          <a:ea typeface="Times New Roman"/>
                        </a:rPr>
                        <a:t>Outdoor street deployment</a:t>
                      </a:r>
                    </a:p>
                    <a:p>
                      <a:pPr marL="0" marR="0">
                        <a:spcBef>
                          <a:spcPts val="0"/>
                        </a:spcBef>
                        <a:spcAft>
                          <a:spcPts val="0"/>
                        </a:spcAft>
                      </a:pPr>
                      <a:r>
                        <a:rPr lang="en-GB" sz="1100">
                          <a:latin typeface="Times New Roman"/>
                          <a:ea typeface="Times New Roman"/>
                        </a:rPr>
                        <a:t>BSS layout configuration</a:t>
                      </a:r>
                      <a:endParaRPr lang="en-US" sz="1100">
                        <a:latin typeface="Times New Roman"/>
                        <a:ea typeface="Times New Roman"/>
                      </a:endParaRPr>
                    </a:p>
                    <a:p>
                      <a:pPr marL="0" marR="0">
                        <a:spcBef>
                          <a:spcPts val="0"/>
                        </a:spcBef>
                        <a:spcAft>
                          <a:spcPts val="0"/>
                        </a:spcAft>
                      </a:pPr>
                      <a:r>
                        <a:rPr lang="en-GB" sz="1100">
                          <a:latin typeface="Times New Roman"/>
                          <a:ea typeface="Times New Roman"/>
                        </a:rPr>
                        <a:t>Define a 19 hexagonal grid as in Figure 9</a:t>
                      </a:r>
                      <a:endParaRPr lang="en-US" sz="1100">
                        <a:latin typeface="Times New Roman"/>
                        <a:ea typeface="Times New Roman"/>
                      </a:endParaRPr>
                    </a:p>
                    <a:p>
                      <a:pPr marL="0" marR="0">
                        <a:spcBef>
                          <a:spcPts val="0"/>
                        </a:spcBef>
                        <a:spcAft>
                          <a:spcPts val="0"/>
                        </a:spcAft>
                      </a:pPr>
                      <a:r>
                        <a:rPr lang="en-GB" sz="1100">
                          <a:latin typeface="Times New Roman"/>
                          <a:ea typeface="Times New Roman"/>
                        </a:rPr>
                        <a:t>With ICD = 130m</a:t>
                      </a:r>
                      <a:r>
                        <a:rPr lang="en-GB" sz="800">
                          <a:latin typeface="Times New Roman"/>
                          <a:ea typeface="Times New Roman"/>
                        </a:rPr>
                        <a:t> </a:t>
                      </a:r>
                      <a:endParaRPr lang="en-US" sz="1100">
                        <a:latin typeface="Times New Roman"/>
                        <a:ea typeface="Times New Roman"/>
                      </a:endParaRPr>
                    </a:p>
                    <a:p>
                      <a:pPr marL="0" marR="0">
                        <a:spcBef>
                          <a:spcPts val="0"/>
                        </a:spcBef>
                        <a:spcAft>
                          <a:spcPts val="0"/>
                        </a:spcAft>
                      </a:pPr>
                      <a:r>
                        <a:rPr lang="en-GB" sz="1100">
                          <a:latin typeface="Times New Roman"/>
                          <a:ea typeface="Times New Roman"/>
                        </a:rPr>
                        <a:t>h=sqrt(R</a:t>
                      </a:r>
                      <a:r>
                        <a:rPr lang="en-GB" sz="1100" baseline="30000">
                          <a:latin typeface="Times New Roman"/>
                          <a:ea typeface="Times New Roman"/>
                        </a:rPr>
                        <a:t>2</a:t>
                      </a:r>
                      <a:r>
                        <a:rPr lang="en-GB" sz="1100">
                          <a:latin typeface="Times New Roman"/>
                          <a:ea typeface="Times New Roman"/>
                        </a:rPr>
                        <a:t>-R</a:t>
                      </a:r>
                      <a:r>
                        <a:rPr lang="en-GB" sz="1100" baseline="30000">
                          <a:latin typeface="Times New Roman"/>
                          <a:ea typeface="Times New Roman"/>
                        </a:rPr>
                        <a:t>2</a:t>
                      </a:r>
                      <a:r>
                        <a:rPr lang="en-GB" sz="1100">
                          <a:latin typeface="Times New Roman"/>
                          <a:ea typeface="Times New Roman"/>
                        </a:rPr>
                        <a:t>/4)/2</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0"/>
                  </a:ext>
                </a:extLst>
              </a:tr>
              <a:tr h="0">
                <a:tc>
                  <a:txBody>
                    <a:bodyPr/>
                    <a:lstStyle/>
                    <a:p>
                      <a:pPr marL="0" marR="0">
                        <a:spcBef>
                          <a:spcPts val="0"/>
                        </a:spcBef>
                        <a:spcAft>
                          <a:spcPts val="0"/>
                        </a:spcAft>
                      </a:pPr>
                      <a:r>
                        <a:rPr lang="en-GB" sz="1100">
                          <a:solidFill>
                            <a:srgbClr val="FF0000"/>
                          </a:solidFill>
                          <a:latin typeface="Times New Roman"/>
                          <a:ea typeface="Times New Roman"/>
                        </a:rPr>
                        <a:t>Wrap-around (radio-distance based)</a:t>
                      </a:r>
                      <a:endParaRPr lang="en-US" sz="1100">
                        <a:solidFill>
                          <a:srgbClr val="FF000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GB" sz="1100" dirty="0">
                          <a:solidFill>
                            <a:srgbClr val="FF0000"/>
                          </a:solidFill>
                          <a:latin typeface="Times New Roman"/>
                          <a:ea typeface="Times New Roman"/>
                        </a:rPr>
                        <a:t>Used with X number of rings (number of rings needs to be justified) / Not used</a:t>
                      </a:r>
                      <a:endParaRPr lang="en-US" sz="1100" dirty="0">
                        <a:solidFill>
                          <a:srgbClr val="FF0000"/>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1"/>
                  </a:ext>
                </a:extLst>
              </a:tr>
              <a:tr h="0">
                <a:tc>
                  <a:txBody>
                    <a:bodyPr/>
                    <a:lstStyle/>
                    <a:p>
                      <a:pPr marL="0" marR="0">
                        <a:spcBef>
                          <a:spcPts val="0"/>
                        </a:spcBef>
                        <a:spcAft>
                          <a:spcPts val="0"/>
                        </a:spcAft>
                      </a:pPr>
                      <a:r>
                        <a:rPr lang="en-GB" sz="1100">
                          <a:latin typeface="Times New Roman"/>
                          <a:ea typeface="Times New Roman"/>
                        </a:rPr>
                        <a:t>APs location</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GB" sz="1100">
                          <a:latin typeface="Times New Roman"/>
                          <a:ea typeface="Times New Roman"/>
                        </a:rPr>
                        <a:t>Place APs on thecenter of each hexagon</a:t>
                      </a:r>
                      <a:endParaRPr lang="en-US" sz="1100">
                        <a:latin typeface="Times New Roman"/>
                        <a:ea typeface="Times New Roman"/>
                      </a:endParaRPr>
                    </a:p>
                    <a:p>
                      <a:pPr marL="0" marR="0">
                        <a:spcBef>
                          <a:spcPts val="0"/>
                        </a:spcBef>
                        <a:spcAft>
                          <a:spcPts val="0"/>
                        </a:spcAft>
                      </a:pPr>
                      <a:r>
                        <a:rPr lang="en-GB" sz="1100">
                          <a:latin typeface="Times New Roman"/>
                          <a:ea typeface="Times New Roman"/>
                        </a:rPr>
                        <a:t>Antenna height 10m.</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2"/>
                  </a:ext>
                </a:extLst>
              </a:tr>
              <a:tr h="0">
                <a:tc>
                  <a:txBody>
                    <a:bodyPr/>
                    <a:lstStyle/>
                    <a:p>
                      <a:pPr marL="0" marR="0">
                        <a:spcBef>
                          <a:spcPts val="0"/>
                        </a:spcBef>
                        <a:spcAft>
                          <a:spcPts val="0"/>
                        </a:spcAft>
                      </a:pPr>
                      <a:r>
                        <a:rPr lang="en-GB" sz="1100">
                          <a:latin typeface="Times New Roman"/>
                          <a:ea typeface="Times New Roman"/>
                        </a:rPr>
                        <a:t>AP Type</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US" sz="1100" dirty="0">
                          <a:latin typeface="Times New Roman"/>
                          <a:ea typeface="Times New Roman"/>
                        </a:rPr>
                        <a:t>HEW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3"/>
                  </a:ext>
                </a:extLst>
              </a:tr>
            </a:tbl>
          </a:graphicData>
        </a:graphic>
      </p:graphicFrame>
      <p:graphicFrame>
        <p:nvGraphicFramePr>
          <p:cNvPr id="21" name="Table 20"/>
          <p:cNvGraphicFramePr>
            <a:graphicFrameLocks noGrp="1"/>
          </p:cNvGraphicFramePr>
          <p:nvPr/>
        </p:nvGraphicFramePr>
        <p:xfrm>
          <a:off x="1447800" y="1905000"/>
          <a:ext cx="6096000" cy="1958614"/>
        </p:xfrm>
        <a:graphic>
          <a:graphicData uri="http://schemas.openxmlformats.org/drawingml/2006/table">
            <a:tbl>
              <a:tblPr/>
              <a:tblGrid>
                <a:gridCol w="1797101">
                  <a:extLst>
                    <a:ext uri="{9D8B030D-6E8A-4147-A177-3AD203B41FA5}">
                      <a16:colId xmlns:a16="http://schemas.microsoft.com/office/drawing/2014/main" val="20000"/>
                    </a:ext>
                  </a:extLst>
                </a:gridCol>
                <a:gridCol w="4298899">
                  <a:extLst>
                    <a:ext uri="{9D8B030D-6E8A-4147-A177-3AD203B41FA5}">
                      <a16:colId xmlns:a16="http://schemas.microsoft.com/office/drawing/2014/main" val="20001"/>
                    </a:ext>
                  </a:extLst>
                </a:gridCol>
              </a:tblGrid>
              <a:tr h="1288054">
                <a:tc>
                  <a:txBody>
                    <a:bodyPr/>
                    <a:lstStyle/>
                    <a:p>
                      <a:pPr marL="0" marR="0">
                        <a:spcBef>
                          <a:spcPts val="0"/>
                        </a:spcBef>
                        <a:spcAft>
                          <a:spcPts val="0"/>
                        </a:spcAft>
                      </a:pPr>
                      <a:r>
                        <a:rPr lang="en-US" sz="1100" dirty="0">
                          <a:latin typeface="Times New Roman"/>
                          <a:ea typeface="Times New Roman"/>
                        </a:rPr>
                        <a:t>Environment description</a:t>
                      </a: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GB" sz="1100">
                          <a:latin typeface="Times New Roman"/>
                          <a:ea typeface="Times New Roman"/>
                        </a:rPr>
                        <a:t>BSS</a:t>
                      </a:r>
                      <a:r>
                        <a:rPr lang="en-GB" sz="1100">
                          <a:latin typeface="Times New Roman"/>
                          <a:ea typeface="Malgun Gothic"/>
                        </a:rPr>
                        <a:t>s</a:t>
                      </a:r>
                      <a:r>
                        <a:rPr lang="en-GB" sz="1100">
                          <a:latin typeface="Times New Roman"/>
                          <a:ea typeface="Times New Roman"/>
                        </a:rPr>
                        <a:t>are placed in a regular and symmetric grid as in Figure 6</a:t>
                      </a:r>
                      <a:r>
                        <a:rPr lang="en-GB" sz="1100">
                          <a:latin typeface="Times New Roman"/>
                          <a:ea typeface="Malgun Gothic"/>
                        </a:rPr>
                        <a:t> for frequency reuse 1 and </a:t>
                      </a:r>
                      <a:r>
                        <a:rPr lang="en-GB" sz="1100">
                          <a:latin typeface="Times New Roman"/>
                          <a:ea typeface="Times New Roman"/>
                        </a:rPr>
                        <a:t>Figure 7</a:t>
                      </a:r>
                      <a:r>
                        <a:rPr lang="en-GB" sz="1100">
                          <a:latin typeface="Times New Roman"/>
                          <a:ea typeface="Malgun Gothic"/>
                        </a:rPr>
                        <a:t> for frequency reuse 3</a:t>
                      </a:r>
                      <a:r>
                        <a:rPr lang="en-GB" sz="1100">
                          <a:latin typeface="Times New Roman"/>
                          <a:ea typeface="Times New Roman"/>
                        </a:rPr>
                        <a:t>.</a:t>
                      </a:r>
                      <a:endParaRPr lang="en-US" sz="1100">
                        <a:latin typeface="Times New Roman"/>
                        <a:ea typeface="Times New Roman"/>
                      </a:endParaRPr>
                    </a:p>
                    <a:p>
                      <a:pPr marL="0" marR="0">
                        <a:spcBef>
                          <a:spcPts val="0"/>
                        </a:spcBef>
                        <a:spcAft>
                          <a:spcPts val="0"/>
                        </a:spcAft>
                      </a:pPr>
                      <a:r>
                        <a:rPr lang="en-GB" sz="1100">
                          <a:latin typeface="Times New Roman"/>
                          <a:ea typeface="Times New Roman"/>
                        </a:rPr>
                        <a:t>Each hexagon in Figures6 and 7 has the following configuration:</a:t>
                      </a:r>
                      <a:endParaRPr lang="en-US" sz="1100">
                        <a:latin typeface="Times New Roman"/>
                        <a:ea typeface="Times New Roman"/>
                      </a:endParaRPr>
                    </a:p>
                    <a:p>
                      <a:pPr marL="0" marR="0">
                        <a:spcBef>
                          <a:spcPts val="0"/>
                        </a:spcBef>
                        <a:spcAft>
                          <a:spcPts val="0"/>
                        </a:spcAft>
                      </a:pPr>
                      <a:r>
                        <a:rPr lang="en-GB" sz="1100">
                          <a:latin typeface="Times New Roman"/>
                          <a:ea typeface="Times New Roman"/>
                        </a:rPr>
                        <a:t>Radius (R): 10 meters </a:t>
                      </a:r>
                      <a:endParaRPr lang="en-US" sz="1100">
                        <a:latin typeface="Times New Roman"/>
                        <a:ea typeface="Times New Roman"/>
                      </a:endParaRPr>
                    </a:p>
                    <a:p>
                      <a:pPr marL="0" marR="0">
                        <a:spcBef>
                          <a:spcPts val="0"/>
                        </a:spcBef>
                        <a:spcAft>
                          <a:spcPts val="0"/>
                        </a:spcAft>
                      </a:pPr>
                      <a:r>
                        <a:rPr lang="en-GB" sz="1100">
                          <a:latin typeface="Times New Roman"/>
                          <a:ea typeface="Times New Roman"/>
                        </a:rPr>
                        <a:t>Inter BSS distance (ICD): 2*h meters </a:t>
                      </a:r>
                      <a:endParaRPr lang="en-US" sz="1100">
                        <a:latin typeface="Times New Roman"/>
                        <a:ea typeface="Times New Roman"/>
                      </a:endParaRPr>
                    </a:p>
                    <a:p>
                      <a:pPr marL="0" marR="0">
                        <a:spcBef>
                          <a:spcPts val="0"/>
                        </a:spcBef>
                        <a:spcAft>
                          <a:spcPts val="0"/>
                        </a:spcAft>
                      </a:pPr>
                      <a:r>
                        <a:rPr lang="en-GB" sz="1100">
                          <a:latin typeface="Times New Roman"/>
                          <a:ea typeface="Times New Roman"/>
                        </a:rPr>
                        <a:t>h=sqrt(R</a:t>
                      </a:r>
                      <a:r>
                        <a:rPr lang="en-GB" sz="1100" baseline="30000">
                          <a:latin typeface="Times New Roman"/>
                          <a:ea typeface="Times New Roman"/>
                        </a:rPr>
                        <a:t>2</a:t>
                      </a:r>
                      <a:r>
                        <a:rPr lang="en-GB" sz="1100">
                          <a:latin typeface="Times New Roman"/>
                          <a:ea typeface="Times New Roman"/>
                        </a:rPr>
                        <a:t>-R</a:t>
                      </a:r>
                      <a:r>
                        <a:rPr lang="en-GB" sz="1100" baseline="30000">
                          <a:latin typeface="Times New Roman"/>
                          <a:ea typeface="Times New Roman"/>
                        </a:rPr>
                        <a:t>2</a:t>
                      </a:r>
                      <a:r>
                        <a:rPr lang="en-GB" sz="1100">
                          <a:latin typeface="Times New Roman"/>
                          <a:ea typeface="Times New Roman"/>
                        </a:rPr>
                        <a:t>/</a:t>
                      </a:r>
                      <a:r>
                        <a:rPr lang="en-GB" sz="1100">
                          <a:latin typeface="Times New Roman"/>
                          <a:ea typeface="Malgun Gothic"/>
                        </a:rPr>
                        <a:t>4)</a:t>
                      </a:r>
                      <a:endParaRPr lang="en-US" sz="1100">
                        <a:latin typeface="Times New Roman"/>
                        <a:ea typeface="Times New Roman"/>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0"/>
                  </a:ext>
                </a:extLst>
              </a:tr>
              <a:tr h="328706">
                <a:tc>
                  <a:txBody>
                    <a:bodyPr/>
                    <a:lstStyle/>
                    <a:p>
                      <a:pPr marL="0" marR="0">
                        <a:spcBef>
                          <a:spcPts val="0"/>
                        </a:spcBef>
                        <a:spcAft>
                          <a:spcPts val="0"/>
                        </a:spcAft>
                      </a:pPr>
                      <a:r>
                        <a:rPr lang="en-GB" sz="1100">
                          <a:solidFill>
                            <a:srgbClr val="FF0000"/>
                          </a:solidFill>
                          <a:latin typeface="Times New Roman"/>
                          <a:ea typeface="Times New Roman"/>
                        </a:rPr>
                        <a:t>Wrap-around (radio-distance based)</a:t>
                      </a:r>
                      <a:endParaRPr lang="en-US" sz="1100">
                        <a:solidFill>
                          <a:srgbClr val="FF0000"/>
                        </a:solidFill>
                        <a:latin typeface="Times New Roman"/>
                        <a:ea typeface="Times New Roman"/>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GB" sz="1100" dirty="0">
                          <a:solidFill>
                            <a:srgbClr val="FF0000"/>
                          </a:solidFill>
                          <a:latin typeface="Times New Roman"/>
                          <a:ea typeface="Times New Roman"/>
                        </a:rPr>
                        <a:t>Used with X number of rings (number of rings needs to be justified) / Not used</a:t>
                      </a:r>
                      <a:endParaRPr lang="en-US" sz="1100" dirty="0">
                        <a:solidFill>
                          <a:srgbClr val="FF0000"/>
                        </a:solidFill>
                        <a:latin typeface="Times New Roman"/>
                        <a:ea typeface="Times New Roman"/>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1"/>
                  </a:ext>
                </a:extLst>
              </a:tr>
              <a:tr h="164353">
                <a:tc>
                  <a:txBody>
                    <a:bodyPr/>
                    <a:lstStyle/>
                    <a:p>
                      <a:pPr marL="0" marR="0">
                        <a:spcBef>
                          <a:spcPts val="0"/>
                        </a:spcBef>
                        <a:spcAft>
                          <a:spcPts val="0"/>
                        </a:spcAft>
                      </a:pPr>
                      <a:r>
                        <a:rPr lang="en-GB" sz="1100">
                          <a:latin typeface="Times New Roman"/>
                          <a:ea typeface="Times New Roman"/>
                        </a:rPr>
                        <a:t>APs location</a:t>
                      </a:r>
                      <a:endParaRPr lang="en-US" sz="1100">
                        <a:latin typeface="Times New Roman"/>
                        <a:ea typeface="Times New Roman"/>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GB" sz="1100">
                          <a:latin typeface="Times New Roman"/>
                          <a:ea typeface="Times New Roman"/>
                        </a:rPr>
                        <a:t>AP is placed at the center of the hexagon,with 3m antenna height</a:t>
                      </a:r>
                      <a:endParaRPr lang="en-US" sz="1100">
                        <a:latin typeface="Times New Roman"/>
                        <a:ea typeface="Times New Roman"/>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2"/>
                  </a:ext>
                </a:extLst>
              </a:tr>
              <a:tr h="164353">
                <a:tc>
                  <a:txBody>
                    <a:bodyPr/>
                    <a:lstStyle/>
                    <a:p>
                      <a:pPr marL="0" marR="0">
                        <a:spcBef>
                          <a:spcPts val="0"/>
                        </a:spcBef>
                        <a:spcAft>
                          <a:spcPts val="0"/>
                        </a:spcAft>
                      </a:pPr>
                      <a:r>
                        <a:rPr lang="en-GB" sz="1100">
                          <a:latin typeface="Times New Roman"/>
                          <a:ea typeface="Times New Roman"/>
                        </a:rPr>
                        <a:t>AP Type</a:t>
                      </a:r>
                      <a:endParaRPr lang="en-US" sz="1100">
                        <a:latin typeface="Times New Roman"/>
                        <a:ea typeface="Times New Roman"/>
                      </a:endParaRP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marL="0" marR="0">
                        <a:spcBef>
                          <a:spcPts val="0"/>
                        </a:spcBef>
                        <a:spcAft>
                          <a:spcPts val="0"/>
                        </a:spcAft>
                      </a:pPr>
                      <a:r>
                        <a:rPr lang="en-US" sz="1100" dirty="0">
                          <a:latin typeface="Times New Roman"/>
                          <a:ea typeface="Times New Roman"/>
                        </a:rPr>
                        <a:t>HEW</a:t>
                      </a:r>
                    </a:p>
                  </a:txBody>
                  <a:tcPr marL="67235" marR="672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10003"/>
                  </a:ext>
                </a:extLst>
              </a:tr>
            </a:tbl>
          </a:graphicData>
        </a:graphic>
      </p:graphicFrame>
      <p:sp>
        <p:nvSpPr>
          <p:cNvPr id="22" name="Title 15"/>
          <p:cNvSpPr>
            <a:spLocks noGrp="1"/>
          </p:cNvSpPr>
          <p:nvPr>
            <p:ph type="title"/>
          </p:nvPr>
        </p:nvSpPr>
        <p:spPr>
          <a:xfrm>
            <a:off x="685800" y="685800"/>
            <a:ext cx="7770813" cy="1065213"/>
          </a:xfrm>
        </p:spPr>
        <p:txBody>
          <a:bodyPr/>
          <a:lstStyle/>
          <a:p>
            <a:endParaRPr lang="en-US"/>
          </a:p>
        </p:txBody>
      </p:sp>
    </p:spTree>
    <p:extLst>
      <p:ext uri="{BB962C8B-B14F-4D97-AF65-F5344CB8AC3E}">
        <p14:creationId xmlns:p14="http://schemas.microsoft.com/office/powerpoint/2010/main" val="342533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Backup slides</a:t>
            </a:r>
            <a:endParaRPr lang="en-US" dirty="0"/>
          </a:p>
        </p:txBody>
      </p:sp>
      <p:sp>
        <p:nvSpPr>
          <p:cNvPr id="8"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extLst>
      <p:ext uri="{BB962C8B-B14F-4D97-AF65-F5344CB8AC3E}">
        <p14:creationId xmlns:p14="http://schemas.microsoft.com/office/powerpoint/2010/main" val="129748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16</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basics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600" b="0" dirty="0" smtClean="0"/>
              <a:t>The original layout is extended to a cluster consisting of 6 displaced “virtual” copies of the original hexagonal network and the original hexagon network located in the center (see below) </a:t>
            </a:r>
          </a:p>
          <a:p>
            <a:pPr>
              <a:buFont typeface="Times New Roman" pitchFamily="16" charset="0"/>
              <a:buChar char="•"/>
            </a:pPr>
            <a:r>
              <a:rPr lang="en-US" sz="1600" b="0" dirty="0" smtClean="0"/>
              <a:t>There is a one-to-one mapping between cells of the central (original) hexagonal network and cells of each copy (each copy have the same antenna configuration, traffic, power settings, etc.)</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pic>
        <p:nvPicPr>
          <p:cNvPr id="8" name="Picture 7" descr="wa1.png"/>
          <p:cNvPicPr>
            <a:picLocks noChangeAspect="1"/>
          </p:cNvPicPr>
          <p:nvPr/>
        </p:nvPicPr>
        <p:blipFill>
          <a:blip r:embed="rId3" cstate="print"/>
          <a:stretch>
            <a:fillRect/>
          </a:stretch>
        </p:blipFill>
        <p:spPr>
          <a:xfrm>
            <a:off x="2895600" y="3320800"/>
            <a:ext cx="3843334" cy="3080000"/>
          </a:xfrm>
          <a:prstGeom prst="rect">
            <a:avLst/>
          </a:prstGeom>
        </p:spPr>
      </p:pic>
      <p:sp>
        <p:nvSpPr>
          <p:cNvPr id="9"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17</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basics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1800" b="0" dirty="0" smtClean="0"/>
              <a:t>Simple example: AP7 transmits a beacon frame and we want to determine the RX power of this beacon at AP13</a:t>
            </a:r>
          </a:p>
          <a:p>
            <a:pPr lvl="1">
              <a:buFont typeface="Times New Roman" pitchFamily="16" charset="0"/>
              <a:buChar char="•"/>
            </a:pPr>
            <a:r>
              <a:rPr lang="en-US" sz="1400" dirty="0" smtClean="0"/>
              <a:t>1) Determine the RX power for the beacon as if it was transmitted from all 7 locations of AP7</a:t>
            </a:r>
          </a:p>
          <a:p>
            <a:pPr lvl="1">
              <a:buFont typeface="Times New Roman" pitchFamily="16" charset="0"/>
              <a:buChar char="•"/>
            </a:pPr>
            <a:r>
              <a:rPr lang="en-US" sz="1400" dirty="0" smtClean="0"/>
              <a:t>2) Select the max RX power which in this case corresponds to AP7 location in C3 (assuming simple, distance dependent path-loss model with no shadowing and </a:t>
            </a:r>
            <a:r>
              <a:rPr lang="en-US" sz="1400" dirty="0" err="1" smtClean="0"/>
              <a:t>omni</a:t>
            </a:r>
            <a:r>
              <a:rPr lang="en-US" sz="1400" dirty="0" smtClean="0"/>
              <a:t>-directional antennas)</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pic>
        <p:nvPicPr>
          <p:cNvPr id="9" name="Picture 8" descr="wa2.png"/>
          <p:cNvPicPr>
            <a:picLocks noChangeAspect="1"/>
          </p:cNvPicPr>
          <p:nvPr/>
        </p:nvPicPr>
        <p:blipFill>
          <a:blip r:embed="rId3" cstate="print"/>
          <a:stretch>
            <a:fillRect/>
          </a:stretch>
        </p:blipFill>
        <p:spPr>
          <a:xfrm>
            <a:off x="2667000" y="3352800"/>
            <a:ext cx="3843334" cy="3080000"/>
          </a:xfrm>
          <a:prstGeom prst="rect">
            <a:avLst/>
          </a:prstGeom>
        </p:spPr>
      </p:pic>
      <p:sp>
        <p:nvSpPr>
          <p:cNvPr id="10" name="TextBox 9"/>
          <p:cNvSpPr txBox="1"/>
          <p:nvPr/>
        </p:nvSpPr>
        <p:spPr>
          <a:xfrm>
            <a:off x="152400" y="5410200"/>
            <a:ext cx="2743200" cy="954107"/>
          </a:xfrm>
          <a:prstGeom prst="rect">
            <a:avLst/>
          </a:prstGeom>
          <a:noFill/>
        </p:spPr>
        <p:txBody>
          <a:bodyPr wrap="square" rtlCol="0">
            <a:spAutoFit/>
          </a:bodyPr>
          <a:lstStyle/>
          <a:p>
            <a:r>
              <a:rPr lang="en-US" sz="1400" u="sng" dirty="0" smtClean="0">
                <a:solidFill>
                  <a:schemeClr val="tx1"/>
                </a:solidFill>
              </a:rPr>
              <a:t>Please note that for Radio distance based WA shortest distance does not always mean highest RX power!</a:t>
            </a:r>
            <a:endParaRPr lang="en-US" sz="1400" u="sng" dirty="0">
              <a:solidFill>
                <a:schemeClr val="tx1"/>
              </a:solidFill>
            </a:endParaRPr>
          </a:p>
        </p:txBody>
      </p:sp>
      <p:sp>
        <p:nvSpPr>
          <p:cNvPr id="23"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18</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Main simulation parameter settings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fontScale="85000" lnSpcReduction="20000"/>
          </a:bodyPr>
          <a:lstStyle/>
          <a:p>
            <a:pPr>
              <a:buFont typeface="Times New Roman" pitchFamily="16" charset="0"/>
              <a:buChar char="•"/>
            </a:pPr>
            <a:r>
              <a:rPr lang="en-US" dirty="0" smtClean="0"/>
              <a:t>Main SCE#3 parameter settings as in [1]</a:t>
            </a:r>
          </a:p>
          <a:p>
            <a:pPr lvl="1">
              <a:buFont typeface="Times New Roman" pitchFamily="16" charset="0"/>
              <a:buChar char="•"/>
            </a:pPr>
            <a:r>
              <a:rPr lang="en-US" dirty="0" smtClean="0"/>
              <a:t>Inter-cell distance (ICD) = 17.32m (10m radius), </a:t>
            </a:r>
          </a:p>
          <a:p>
            <a:pPr lvl="1">
              <a:buFont typeface="Times New Roman" pitchFamily="16" charset="0"/>
              <a:buChar char="•"/>
            </a:pPr>
            <a:r>
              <a:rPr lang="en-US" dirty="0" smtClean="0"/>
              <a:t>AP/STA TX power =  20dBm / 15dBm</a:t>
            </a:r>
          </a:p>
          <a:p>
            <a:pPr lvl="1">
              <a:buFont typeface="Times New Roman" pitchFamily="16" charset="0"/>
              <a:buChar char="•"/>
            </a:pPr>
            <a:r>
              <a:rPr lang="en-US" dirty="0" smtClean="0"/>
              <a:t>Path-loss model as defined in [1]</a:t>
            </a:r>
          </a:p>
          <a:p>
            <a:pPr lvl="1">
              <a:buFont typeface="Times New Roman" pitchFamily="16" charset="0"/>
              <a:buChar char="•"/>
            </a:pPr>
            <a:r>
              <a:rPr lang="en-US" dirty="0" smtClean="0"/>
              <a:t>AP/STA antenna gain = 0.0dB / -2.0dB</a:t>
            </a:r>
          </a:p>
          <a:p>
            <a:pPr lvl="1">
              <a:buFont typeface="Times New Roman" pitchFamily="16" charset="0"/>
              <a:buChar char="•"/>
            </a:pPr>
            <a:r>
              <a:rPr lang="en-US" dirty="0" smtClean="0"/>
              <a:t>AP/STA noise figure = 7.0dB / 7.0 dB</a:t>
            </a:r>
          </a:p>
          <a:p>
            <a:pPr lvl="1">
              <a:buFont typeface="Times New Roman" pitchFamily="16" charset="0"/>
              <a:buChar char="•"/>
            </a:pPr>
            <a:r>
              <a:rPr lang="en-US" dirty="0" smtClean="0"/>
              <a:t>AP/STA antenna height = 3.0m / 1.5m</a:t>
            </a:r>
          </a:p>
          <a:p>
            <a:pPr>
              <a:buFont typeface="Times New Roman" pitchFamily="16" charset="0"/>
              <a:buChar char="•"/>
            </a:pPr>
            <a:r>
              <a:rPr lang="en-US" dirty="0" smtClean="0"/>
              <a:t>Main SCE#4 parameter settings as in [1]</a:t>
            </a:r>
          </a:p>
          <a:p>
            <a:pPr lvl="1">
              <a:buFont typeface="Times New Roman" pitchFamily="16" charset="0"/>
              <a:buChar char="•"/>
            </a:pPr>
            <a:r>
              <a:rPr lang="en-US" dirty="0" smtClean="0"/>
              <a:t>Inter-cell distance (ICD) = 130 m (75m radius), </a:t>
            </a:r>
          </a:p>
          <a:p>
            <a:pPr lvl="1">
              <a:buFont typeface="Times New Roman" pitchFamily="16" charset="0"/>
              <a:buChar char="•"/>
            </a:pPr>
            <a:r>
              <a:rPr lang="en-US" dirty="0" smtClean="0"/>
              <a:t>AP/STA TX power =  20dBm / 15dBm </a:t>
            </a:r>
          </a:p>
          <a:p>
            <a:pPr lvl="1">
              <a:buFont typeface="Times New Roman" pitchFamily="16" charset="0"/>
              <a:buChar char="•"/>
            </a:pPr>
            <a:r>
              <a:rPr lang="en-US" dirty="0" smtClean="0"/>
              <a:t>Path-loss model as defined in [1]</a:t>
            </a:r>
          </a:p>
          <a:p>
            <a:pPr lvl="1">
              <a:buFont typeface="Times New Roman" pitchFamily="16" charset="0"/>
              <a:buChar char="•"/>
            </a:pPr>
            <a:r>
              <a:rPr lang="en-US" dirty="0" smtClean="0"/>
              <a:t>AP/STA antenna gain = 0.0dB / -2.0dB</a:t>
            </a:r>
          </a:p>
          <a:p>
            <a:pPr lvl="1">
              <a:buFont typeface="Times New Roman" pitchFamily="16" charset="0"/>
              <a:buChar char="•"/>
            </a:pPr>
            <a:r>
              <a:rPr lang="en-US" dirty="0" smtClean="0"/>
              <a:t>AP/STA noise figure = 7.0dB / 7.0 dB</a:t>
            </a:r>
          </a:p>
          <a:p>
            <a:pPr lvl="1">
              <a:buFont typeface="Times New Roman" pitchFamily="16" charset="0"/>
              <a:buChar char="•"/>
            </a:pPr>
            <a:r>
              <a:rPr lang="en-US" dirty="0" smtClean="0"/>
              <a:t>AP/STA antenna height = 10.0m / 1.5m</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20688"/>
            <a:ext cx="7772400" cy="1160462"/>
          </a:xfrm>
          <a:ln/>
        </p:spPr>
        <p:txBody>
          <a:bodyPr lIns="90000" tIns="46800" rIns="90000" bIns="46800"/>
          <a:lstStyle/>
          <a:p>
            <a:r>
              <a:rPr lang="en-GB" dirty="0" smtClean="0"/>
              <a:t>Other simulation parameter settings</a:t>
            </a:r>
            <a:br>
              <a:rPr lang="en-GB" dirty="0" smtClean="0"/>
            </a:b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511512716"/>
              </p:ext>
            </p:extLst>
          </p:nvPr>
        </p:nvGraphicFramePr>
        <p:xfrm>
          <a:off x="1115616" y="1412776"/>
          <a:ext cx="3517900" cy="4646057"/>
        </p:xfrm>
        <a:graphic>
          <a:graphicData uri="http://schemas.openxmlformats.org/drawingml/2006/table">
            <a:tbl>
              <a:tblPr/>
              <a:tblGrid>
                <a:gridCol w="1762369">
                  <a:extLst>
                    <a:ext uri="{9D8B030D-6E8A-4147-A177-3AD203B41FA5}">
                      <a16:colId xmlns:a16="http://schemas.microsoft.com/office/drawing/2014/main" val="20000"/>
                    </a:ext>
                  </a:extLst>
                </a:gridCol>
                <a:gridCol w="1755531">
                  <a:extLst>
                    <a:ext uri="{9D8B030D-6E8A-4147-A177-3AD203B41FA5}">
                      <a16:colId xmlns:a16="http://schemas.microsoft.com/office/drawing/2014/main" val="20001"/>
                    </a:ext>
                  </a:extLst>
                </a:gridCol>
              </a:tblGrid>
              <a:tr h="1539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dirty="0" smtClean="0">
                          <a:ln>
                            <a:noFill/>
                          </a:ln>
                          <a:solidFill>
                            <a:schemeClr val="tx1"/>
                          </a:solidFill>
                          <a:effectLst/>
                          <a:latin typeface="Times New Roman" pitchFamily="18" charset="0"/>
                          <a:cs typeface="Times New Roman" pitchFamily="18" charset="0"/>
                        </a:rPr>
                        <a:t>Main simulation parameters</a:t>
                      </a: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15398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sz="700" b="1" i="0" u="none" strike="noStrike" cap="none" normalizeH="0" baseline="0" dirty="0" smtClean="0">
                          <a:ln>
                            <a:noFill/>
                          </a:ln>
                          <a:solidFill>
                            <a:schemeClr val="tx1"/>
                          </a:solidFill>
                          <a:effectLst/>
                          <a:latin typeface="Times New Roman" pitchFamily="18" charset="0"/>
                          <a:cs typeface="Times New Roman" pitchFamily="18" charset="0"/>
                        </a:rPr>
                        <a:t>Parameter</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1" i="0" u="none" strike="noStrike" cap="none" normalizeH="0" baseline="0" smtClean="0">
                          <a:ln>
                            <a:noFill/>
                          </a:ln>
                          <a:solidFill>
                            <a:schemeClr val="tx1"/>
                          </a:solidFill>
                          <a:effectLst/>
                          <a:latin typeface="Times New Roman" pitchFamily="18" charset="0"/>
                          <a:cs typeface="Times New Roman" pitchFamily="18" charset="0"/>
                        </a:rPr>
                        <a:t>Value</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IEEE 802.11 standard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IEEE 802.11g (DSSS switched off)</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Network layout</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Hexagonal grid</a:t>
                      </a:r>
                      <a:endParaRPr kumimoji="0" lang="en-US" sz="7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Wrap-around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Yes (variable number of rings)</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STA/AP height</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As defined in [1]</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STA distribution</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Random uniform distribution</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7630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Modeling of preamble reception</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5240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Path loss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As defined in [1]</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Shadow fading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Fast fading model</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Not considered</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Mobility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Not considered</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Number of orthogonal channels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1</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Carrier frequency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2.4 GHz</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Carrier bandwidth</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20.0 MHz</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Transmit power</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15.0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 20.0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Rx sensitivity</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-88.0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pl-PL" sz="700" b="0" i="0" u="none" strike="noStrike" cap="none" normalizeH="0" baseline="0" dirty="0" err="1" smtClean="0">
                          <a:ln>
                            <a:noFill/>
                          </a:ln>
                          <a:solidFill>
                            <a:schemeClr val="tx1"/>
                          </a:solidFill>
                          <a:effectLst/>
                          <a:latin typeface="Times New Roman" pitchFamily="18" charset="0"/>
                          <a:cs typeface="Times New Roman" pitchFamily="18" charset="0"/>
                        </a:rPr>
                        <a:t>Scenario</a:t>
                      </a:r>
                      <a:r>
                        <a:rPr kumimoji="0" lang="pl-PL" sz="700" b="0" i="0" u="none" strike="noStrike" cap="none" normalizeH="0" baseline="0" dirty="0" smtClean="0">
                          <a:ln>
                            <a:noFill/>
                          </a:ln>
                          <a:solidFill>
                            <a:schemeClr val="tx1"/>
                          </a:solidFill>
                          <a:effectLst/>
                          <a:latin typeface="Times New Roman" pitchFamily="18" charset="0"/>
                          <a:cs typeface="Times New Roman" pitchFamily="18" charset="0"/>
                        </a:rPr>
                        <a:t> 4</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-78.0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pl-PL" sz="700" b="0" i="0" u="none" strike="noStrike" cap="none" normalizeH="0" baseline="0" dirty="0" err="1" smtClean="0">
                          <a:ln>
                            <a:noFill/>
                          </a:ln>
                          <a:solidFill>
                            <a:schemeClr val="tx1"/>
                          </a:solidFill>
                          <a:effectLst/>
                          <a:latin typeface="Times New Roman" pitchFamily="18" charset="0"/>
                          <a:cs typeface="Times New Roman" pitchFamily="18" charset="0"/>
                        </a:rPr>
                        <a:t>Scenario</a:t>
                      </a:r>
                      <a:r>
                        <a:rPr kumimoji="0" lang="pl-PL" sz="700" b="0" i="0" u="none" strike="noStrike" cap="none" normalizeH="0" baseline="0" dirty="0" smtClean="0">
                          <a:ln>
                            <a:noFill/>
                          </a:ln>
                          <a:solidFill>
                            <a:schemeClr val="tx1"/>
                          </a:solidFill>
                          <a:effectLst/>
                          <a:latin typeface="Times New Roman" pitchFamily="18" charset="0"/>
                          <a:cs typeface="Times New Roman" pitchFamily="18" charset="0"/>
                        </a:rPr>
                        <a:t> 3</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Noise Figure</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7 dB</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STA/AP Antenna type</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cap="none" normalizeH="0" baseline="0" dirty="0" smtClean="0">
                          <a:ln>
                            <a:noFill/>
                          </a:ln>
                          <a:solidFill>
                            <a:schemeClr val="tx1"/>
                          </a:solidFill>
                          <a:effectLst/>
                          <a:latin typeface="Times New Roman" pitchFamily="18" charset="0"/>
                          <a:cs typeface="Times New Roman" pitchFamily="18" charset="0"/>
                        </a:rPr>
                        <a:t>Omni-directional </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Antenna Gain </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-2.0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dBi</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 0.0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dBi</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CCA Mode1 threshold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-68.0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pl-PL" sz="700" b="0" i="0" u="none" strike="noStrike" cap="none" normalizeH="0" baseline="0" dirty="0" err="1" smtClean="0">
                          <a:ln>
                            <a:noFill/>
                          </a:ln>
                          <a:solidFill>
                            <a:schemeClr val="tx1"/>
                          </a:solidFill>
                          <a:effectLst/>
                          <a:latin typeface="Times New Roman" pitchFamily="18" charset="0"/>
                          <a:cs typeface="Times New Roman" pitchFamily="18" charset="0"/>
                        </a:rPr>
                        <a:t>Scenario</a:t>
                      </a:r>
                      <a:r>
                        <a:rPr kumimoji="0" lang="pl-PL" sz="700" b="0" i="0" u="none" strike="noStrike" cap="none" normalizeH="0" baseline="0" dirty="0" smtClean="0">
                          <a:ln>
                            <a:noFill/>
                          </a:ln>
                          <a:solidFill>
                            <a:schemeClr val="tx1"/>
                          </a:solidFill>
                          <a:effectLst/>
                          <a:latin typeface="Times New Roman" pitchFamily="18" charset="0"/>
                          <a:cs typeface="Times New Roman" pitchFamily="18" charset="0"/>
                        </a:rPr>
                        <a:t> 4</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-58.0 </a:t>
                      </a:r>
                      <a:r>
                        <a:rPr kumimoji="0" lang="en-GB" sz="700" b="0" i="0" u="none" strike="noStrike" cap="none" normalizeH="0" baseline="0" dirty="0" err="1" smtClean="0">
                          <a:ln>
                            <a:noFill/>
                          </a:ln>
                          <a:solidFill>
                            <a:schemeClr val="tx1"/>
                          </a:solidFill>
                          <a:effectLst/>
                          <a:latin typeface="Times New Roman" pitchFamily="18" charset="0"/>
                          <a:cs typeface="Times New Roman" pitchFamily="18" charset="0"/>
                        </a:rPr>
                        <a:t>dBm</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pl-PL" sz="700" b="0" i="0" u="none" strike="noStrike" cap="none" normalizeH="0" baseline="0" dirty="0" err="1" smtClean="0">
                          <a:ln>
                            <a:noFill/>
                          </a:ln>
                          <a:solidFill>
                            <a:schemeClr val="tx1"/>
                          </a:solidFill>
                          <a:effectLst/>
                          <a:latin typeface="Times New Roman" pitchFamily="18" charset="0"/>
                          <a:cs typeface="Times New Roman" pitchFamily="18" charset="0"/>
                        </a:rPr>
                        <a:t>Scenario</a:t>
                      </a:r>
                      <a:r>
                        <a:rPr kumimoji="0" lang="pl-PL" sz="700" b="0" i="0" u="none" strike="noStrike" cap="none" normalizeH="0" baseline="0" dirty="0" smtClean="0">
                          <a:ln>
                            <a:noFill/>
                          </a:ln>
                          <a:solidFill>
                            <a:schemeClr val="tx1"/>
                          </a:solidFill>
                          <a:effectLst/>
                          <a:latin typeface="Times New Roman" pitchFamily="18" charset="0"/>
                          <a:cs typeface="Times New Roman" pitchFamily="18" charset="0"/>
                        </a:rPr>
                        <a:t> 3</a:t>
                      </a: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857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STA-AP allocation rule</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Strongest server (STAs always associate with APs with the strongest signal)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dirty="0" smtClean="0">
                          <a:ln>
                            <a:noFill/>
                          </a:ln>
                          <a:solidFill>
                            <a:schemeClr val="tx1"/>
                          </a:solidFill>
                          <a:effectLst/>
                          <a:latin typeface="Times New Roman" pitchFamily="18" charset="0"/>
                          <a:cs typeface="Times New Roman" pitchFamily="18" charset="0"/>
                        </a:rPr>
                        <a:t>Traffic model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cap="none" normalizeH="0" baseline="0" smtClean="0">
                          <a:ln>
                            <a:noFill/>
                          </a:ln>
                          <a:solidFill>
                            <a:schemeClr val="tx1"/>
                          </a:solidFill>
                          <a:effectLst/>
                          <a:latin typeface="Times New Roman" pitchFamily="18" charset="0"/>
                          <a:cs typeface="Times New Roman" pitchFamily="18" charset="0"/>
                        </a:rPr>
                        <a:t>Full buffer (saturated model)</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Traffic type</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Non-elastic (UDP)</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r h="153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Traffic direction</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Downlink only</a:t>
                      </a: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4"/>
                  </a:ext>
                </a:extLst>
              </a:tr>
              <a:tr h="4159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Packet size (size of the packet transmitted on the air interface, i.e. with MAC, IP and TCP overheads)</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1500 bytes </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(Application layer packet size: 1424 bytes) </a:t>
                      </a:r>
                      <a:endParaRPr kumimoji="0" lang="en-US" sz="700" b="0"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22597" marR="0" marT="22593"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16733733"/>
              </p:ext>
            </p:extLst>
          </p:nvPr>
        </p:nvGraphicFramePr>
        <p:xfrm>
          <a:off x="5046266" y="1641821"/>
          <a:ext cx="2752725" cy="4301172"/>
        </p:xfrm>
        <a:graphic>
          <a:graphicData uri="http://schemas.openxmlformats.org/drawingml/2006/table">
            <a:tbl>
              <a:tblPr/>
              <a:tblGrid>
                <a:gridCol w="1379538">
                  <a:extLst>
                    <a:ext uri="{9D8B030D-6E8A-4147-A177-3AD203B41FA5}">
                      <a16:colId xmlns:a16="http://schemas.microsoft.com/office/drawing/2014/main" val="20000"/>
                    </a:ext>
                  </a:extLst>
                </a:gridCol>
                <a:gridCol w="1373187">
                  <a:extLst>
                    <a:ext uri="{9D8B030D-6E8A-4147-A177-3AD203B41FA5}">
                      <a16:colId xmlns:a16="http://schemas.microsoft.com/office/drawing/2014/main" val="20001"/>
                    </a:ext>
                  </a:extLst>
                </a:gridCol>
              </a:tblGrid>
              <a:tr h="179388">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dirty="0" smtClean="0">
                          <a:ln>
                            <a:noFill/>
                          </a:ln>
                          <a:solidFill>
                            <a:schemeClr val="tx1"/>
                          </a:solidFill>
                          <a:effectLst/>
                          <a:latin typeface="Times New Roman" pitchFamily="18" charset="0"/>
                          <a:cs typeface="Times New Roman" pitchFamily="18" charset="0"/>
                        </a:rPr>
                        <a:t>Other IEEE 802.11 related parameters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17938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smtClean="0">
                          <a:ln>
                            <a:noFill/>
                          </a:ln>
                          <a:solidFill>
                            <a:schemeClr val="tx1"/>
                          </a:solidFill>
                          <a:effectLst/>
                          <a:latin typeface="Times New Roman" pitchFamily="18" charset="0"/>
                          <a:cs typeface="Times New Roman" pitchFamily="18" charset="0"/>
                        </a:rPr>
                        <a:t>Parameter</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700" b="1" i="0" u="none" strike="noStrike" cap="none" normalizeH="0" baseline="0" smtClean="0">
                          <a:ln>
                            <a:noFill/>
                          </a:ln>
                          <a:solidFill>
                            <a:schemeClr val="tx1"/>
                          </a:solidFill>
                          <a:effectLst/>
                          <a:latin typeface="Times New Roman" pitchFamily="18" charset="0"/>
                          <a:cs typeface="Times New Roman" pitchFamily="18" charset="0"/>
                        </a:rPr>
                        <a:t>Value</a:t>
                      </a:r>
                    </a:p>
                  </a:txBody>
                  <a:tcPr marL="36191" marR="0" marT="36194"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Beacon period</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100ms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557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Probe timeout /Number of probe requests send per scanned channel</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50ms / 2</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Scanning period (unassociated state only)</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15s</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RTS/CTS</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Off</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Packet fragmentation</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Off</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51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The maximum number of retransmission attempts for a DATA packet</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22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Rate adaptation algorithm</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smtClean="0">
                          <a:ln>
                            <a:noFill/>
                          </a:ln>
                          <a:solidFill>
                            <a:schemeClr val="tx1"/>
                          </a:solidFill>
                          <a:effectLst/>
                          <a:latin typeface="Times New Roman" pitchFamily="18" charset="0"/>
                          <a:cs typeface="Times New Roman" pitchFamily="18" charset="0"/>
                        </a:rPr>
                        <a:t>Mistrel</a:t>
                      </a: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 / </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No Rate Adaptation (24Mbps/24Mbps)</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79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MAC layer queue size</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1000 packets</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606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Number of beacons which must be consecutively missed by STA before disassociation</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700" b="0" i="0" u="none" strike="noStrike" cap="none" normalizeH="0" baseline="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6064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Association Request Timeout / Number of Assoc Req. before entering scanning</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smtClean="0">
                          <a:ln>
                            <a:noFill/>
                          </a:ln>
                          <a:solidFill>
                            <a:schemeClr val="tx1"/>
                          </a:solidFill>
                          <a:effectLst/>
                          <a:latin typeface="Times New Roman" pitchFamily="18" charset="0"/>
                          <a:cs typeface="Times New Roman" pitchFamily="18" charset="0"/>
                        </a:rPr>
                        <a:t>0.5s / 3</a:t>
                      </a:r>
                      <a:endParaRPr kumimoji="0" lang="en-US" sz="700" b="0" i="0" u="none" strike="noStrike" cap="none" normalizeH="0" baseline="0" dirty="0" smtClean="0">
                        <a:ln>
                          <a:noFill/>
                        </a:ln>
                        <a:solidFill>
                          <a:schemeClr val="tx1"/>
                        </a:solidFill>
                        <a:effectLst/>
                        <a:latin typeface="Calibri" pitchFamily="34" charset="0"/>
                        <a:cs typeface="Times New Roman" pitchFamily="18" charset="0"/>
                      </a:endParaRP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368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Transmission failure threshold for AP disassociation procedure</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0.99</a:t>
                      </a:r>
                    </a:p>
                  </a:txBody>
                  <a:tcPr marL="36191" marR="0" marT="36194"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0"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9"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Implications of the use of Wrap-Around (WA) in </a:t>
            </a:r>
            <a:r>
              <a:rPr lang="en-US" dirty="0" err="1" smtClean="0"/>
              <a:t>TGax</a:t>
            </a:r>
            <a:r>
              <a:rPr lang="en-US" dirty="0" smtClean="0"/>
              <a:t> scenarios 3 and 4 are investigated. Simulations studies indicate significant differences in system performance with different number of simulated rings and also the need to reconsider some of the scenario specific simulation parameters. Direct follow up from IEEE 802.11-15/1049r1 [2].</a:t>
            </a:r>
          </a:p>
        </p:txBody>
      </p:sp>
      <p:sp>
        <p:nvSpPr>
          <p:cNvPr id="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3</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SCE#3 and SCE#4 review  </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SCE#3 (Indoor Small BSSs) and SCE#4 (Outdoor Large BSS Scenarios) represent planned real-world deployments which may consist of hundreds of BSSs</a:t>
            </a:r>
          </a:p>
          <a:p>
            <a:pPr>
              <a:buFont typeface="Times New Roman" pitchFamily="16" charset="0"/>
              <a:buChar char="•"/>
            </a:pPr>
            <a:r>
              <a:rPr lang="en-US" sz="2000" dirty="0" smtClean="0"/>
              <a:t>To simplify simulation complexities hexagonal BSS layouts with a frequency reuse pattern are employed for both scenarios</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 name="Object 1"/>
          <p:cNvGraphicFramePr>
            <a:graphicFrameLocks noChangeAspect="1"/>
          </p:cNvGraphicFramePr>
          <p:nvPr/>
        </p:nvGraphicFramePr>
        <p:xfrm>
          <a:off x="1447800" y="3810000"/>
          <a:ext cx="2286000" cy="2215006"/>
        </p:xfrm>
        <a:graphic>
          <a:graphicData uri="http://schemas.openxmlformats.org/presentationml/2006/ole">
            <mc:AlternateContent xmlns:mc="http://schemas.openxmlformats.org/markup-compatibility/2006">
              <mc:Choice xmlns:v="urn:schemas-microsoft-com:vml" Requires="v">
                <p:oleObj spid="_x0000_s58416" name="Visio" r:id="rId4" imgW="1830151" imgH="1928779" progId="">
                  <p:embed/>
                </p:oleObj>
              </mc:Choice>
              <mc:Fallback>
                <p:oleObj name="Visio" r:id="rId4" imgW="1830151" imgH="1928779"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3810000"/>
                        <a:ext cx="2286000" cy="22150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3" name="Groupe 49"/>
          <p:cNvGrpSpPr>
            <a:grpSpLocks/>
          </p:cNvGrpSpPr>
          <p:nvPr/>
        </p:nvGrpSpPr>
        <p:grpSpPr bwMode="auto">
          <a:xfrm>
            <a:off x="5791200" y="4136098"/>
            <a:ext cx="1981200" cy="1600200"/>
            <a:chOff x="21388" y="26369"/>
            <a:chExt cx="34110" cy="28567"/>
          </a:xfrm>
        </p:grpSpPr>
        <p:sp>
          <p:nvSpPr>
            <p:cNvPr id="34" name="Hexagone 3"/>
            <p:cNvSpPr>
              <a:spLocks noChangeArrowheads="1"/>
            </p:cNvSpPr>
            <p:nvPr/>
          </p:nvSpPr>
          <p:spPr bwMode="auto">
            <a:xfrm>
              <a:off x="43039"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Hexagone 4"/>
            <p:cNvSpPr>
              <a:spLocks noChangeArrowheads="1"/>
            </p:cNvSpPr>
            <p:nvPr/>
          </p:nvSpPr>
          <p:spPr bwMode="auto">
            <a:xfrm>
              <a:off x="39365"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Hexagone 5"/>
            <p:cNvSpPr>
              <a:spLocks noChangeArrowheads="1"/>
            </p:cNvSpPr>
            <p:nvPr/>
          </p:nvSpPr>
          <p:spPr bwMode="auto">
            <a:xfrm>
              <a:off x="39365"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Hexagone 6"/>
            <p:cNvSpPr>
              <a:spLocks noChangeArrowheads="1"/>
            </p:cNvSpPr>
            <p:nvPr/>
          </p:nvSpPr>
          <p:spPr bwMode="auto">
            <a:xfrm>
              <a:off x="32111" y="446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Hexagone 7"/>
            <p:cNvSpPr>
              <a:spLocks noChangeArrowheads="1"/>
            </p:cNvSpPr>
            <p:nvPr/>
          </p:nvSpPr>
          <p:spPr bwMode="auto">
            <a:xfrm>
              <a:off x="35863"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Hexagone 8"/>
            <p:cNvSpPr>
              <a:spLocks noChangeArrowheads="1"/>
            </p:cNvSpPr>
            <p:nvPr/>
          </p:nvSpPr>
          <p:spPr bwMode="auto">
            <a:xfrm>
              <a:off x="28438" y="38517"/>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0" name="Hexagone 9"/>
            <p:cNvSpPr>
              <a:spLocks noChangeArrowheads="1"/>
            </p:cNvSpPr>
            <p:nvPr/>
          </p:nvSpPr>
          <p:spPr bwMode="auto">
            <a:xfrm>
              <a:off x="32111" y="32756"/>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Hexagone 16"/>
            <p:cNvSpPr>
              <a:spLocks noChangeArrowheads="1"/>
            </p:cNvSpPr>
            <p:nvPr/>
          </p:nvSpPr>
          <p:spPr bwMode="auto">
            <a:xfrm>
              <a:off x="28438"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Hexagone 17"/>
            <p:cNvSpPr>
              <a:spLocks noChangeArrowheads="1"/>
            </p:cNvSpPr>
            <p:nvPr/>
          </p:nvSpPr>
          <p:spPr bwMode="auto">
            <a:xfrm>
              <a:off x="42839"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Hexagone 18"/>
            <p:cNvSpPr>
              <a:spLocks noChangeArrowheads="1"/>
            </p:cNvSpPr>
            <p:nvPr/>
          </p:nvSpPr>
          <p:spPr bwMode="auto">
            <a:xfrm>
              <a:off x="46590" y="4472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Hexagone 19"/>
            <p:cNvSpPr>
              <a:spLocks noChangeArrowheads="1"/>
            </p:cNvSpPr>
            <p:nvPr/>
          </p:nvSpPr>
          <p:spPr bwMode="auto">
            <a:xfrm>
              <a:off x="35585" y="50851"/>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Hexagone 20"/>
            <p:cNvSpPr>
              <a:spLocks noChangeArrowheads="1"/>
            </p:cNvSpPr>
            <p:nvPr/>
          </p:nvSpPr>
          <p:spPr bwMode="auto">
            <a:xfrm>
              <a:off x="35638"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Hexagone 25"/>
            <p:cNvSpPr>
              <a:spLocks noChangeArrowheads="1"/>
            </p:cNvSpPr>
            <p:nvPr/>
          </p:nvSpPr>
          <p:spPr bwMode="auto">
            <a:xfrm>
              <a:off x="50760" y="38610"/>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Hexagone 27"/>
            <p:cNvSpPr>
              <a:spLocks noChangeArrowheads="1"/>
            </p:cNvSpPr>
            <p:nvPr/>
          </p:nvSpPr>
          <p:spPr bwMode="auto">
            <a:xfrm>
              <a:off x="24890" y="44371"/>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Hexagone 28"/>
            <p:cNvSpPr>
              <a:spLocks noChangeArrowheads="1"/>
            </p:cNvSpPr>
            <p:nvPr/>
          </p:nvSpPr>
          <p:spPr bwMode="auto">
            <a:xfrm>
              <a:off x="24837" y="32495"/>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dirty="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9" name="Hexagone 29"/>
            <p:cNvSpPr>
              <a:spLocks noChangeArrowheads="1"/>
            </p:cNvSpPr>
            <p:nvPr/>
          </p:nvSpPr>
          <p:spPr bwMode="auto">
            <a:xfrm>
              <a:off x="21388" y="38244"/>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Hexagone 31"/>
            <p:cNvSpPr>
              <a:spLocks noChangeArrowheads="1"/>
            </p:cNvSpPr>
            <p:nvPr/>
          </p:nvSpPr>
          <p:spPr bwMode="auto">
            <a:xfrm>
              <a:off x="46513" y="32849"/>
              <a:ext cx="4738" cy="4085"/>
            </a:xfrm>
            <a:prstGeom prst="hexagon">
              <a:avLst>
                <a:gd name="adj" fmla="val 24996"/>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Hexagone 36"/>
            <p:cNvSpPr>
              <a:spLocks noChangeArrowheads="1"/>
            </p:cNvSpPr>
            <p:nvPr/>
          </p:nvSpPr>
          <p:spPr bwMode="auto">
            <a:xfrm>
              <a:off x="28511" y="26369"/>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Hexagone 39"/>
            <p:cNvSpPr>
              <a:spLocks noChangeArrowheads="1"/>
            </p:cNvSpPr>
            <p:nvPr/>
          </p:nvSpPr>
          <p:spPr bwMode="auto">
            <a:xfrm>
              <a:off x="42839" y="26735"/>
              <a:ext cx="4738" cy="4084"/>
            </a:xfrm>
            <a:prstGeom prst="hexagon">
              <a:avLst>
                <a:gd name="adj" fmla="val 25002"/>
                <a:gd name="vf" fmla="val 115470"/>
              </a:avLst>
            </a:prstGeom>
            <a:solidFill>
              <a:srgbClr val="4F81BD"/>
            </a:solidFill>
            <a:ln w="38100">
              <a:solidFill>
                <a:srgbClr val="FFFFFF"/>
              </a:solidFill>
              <a:miter lim="800000"/>
              <a:headEnd/>
              <a:tailEnd/>
            </a:ln>
            <a:effectLst>
              <a:outerShdw dist="38100" dir="16200000"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Arial" pitchFamily="34" charset="0"/>
                </a:rPr>
                <a:t>BSS</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53" name="TextBox 52"/>
          <p:cNvSpPr txBox="1"/>
          <p:nvPr/>
        </p:nvSpPr>
        <p:spPr>
          <a:xfrm>
            <a:off x="1222891" y="5736298"/>
            <a:ext cx="3044423" cy="261610"/>
          </a:xfrm>
          <a:prstGeom prst="rect">
            <a:avLst/>
          </a:prstGeom>
          <a:noFill/>
        </p:spPr>
        <p:txBody>
          <a:bodyPr wrap="none" rtlCol="0">
            <a:spAutoFit/>
          </a:bodyPr>
          <a:lstStyle/>
          <a:p>
            <a:r>
              <a:rPr lang="en-US" sz="1100" dirty="0" smtClean="0">
                <a:solidFill>
                  <a:srgbClr val="000000"/>
                </a:solidFill>
                <a:latin typeface="+mj-lt"/>
                <a:ea typeface="+mn-ea"/>
              </a:rPr>
              <a:t>Figure 1. Layout of BSSs  with Frequency reuse 1 </a:t>
            </a:r>
            <a:endParaRPr lang="en-US" sz="1100" dirty="0">
              <a:solidFill>
                <a:srgbClr val="000000"/>
              </a:solidFill>
              <a:latin typeface="+mj-lt"/>
              <a:ea typeface="+mn-ea"/>
            </a:endParaRPr>
          </a:p>
        </p:txBody>
      </p:sp>
      <p:sp>
        <p:nvSpPr>
          <p:cNvPr id="54" name="TextBox 53"/>
          <p:cNvSpPr txBox="1"/>
          <p:nvPr/>
        </p:nvSpPr>
        <p:spPr>
          <a:xfrm>
            <a:off x="5165941" y="5736298"/>
            <a:ext cx="3063659" cy="261610"/>
          </a:xfrm>
          <a:prstGeom prst="rect">
            <a:avLst/>
          </a:prstGeom>
          <a:noFill/>
        </p:spPr>
        <p:txBody>
          <a:bodyPr wrap="none" rtlCol="0">
            <a:spAutoFit/>
          </a:bodyPr>
          <a:lstStyle/>
          <a:p>
            <a:r>
              <a:rPr lang="en-US" sz="1100" dirty="0" smtClean="0">
                <a:solidFill>
                  <a:srgbClr val="000000"/>
                </a:solidFill>
                <a:latin typeface="+mj-lt"/>
                <a:ea typeface="+mn-ea"/>
              </a:rPr>
              <a:t>Figure 2. Layout of BSSs using Frequency reuse 3 </a:t>
            </a:r>
            <a:endParaRPr lang="en-US" sz="1100" dirty="0">
              <a:solidFill>
                <a:srgbClr val="000000"/>
              </a:solidFill>
              <a:latin typeface="+mj-lt"/>
              <a:ea typeface="+mn-ea"/>
            </a:endParaRPr>
          </a:p>
        </p:txBody>
      </p:sp>
      <p:sp>
        <p:nvSpPr>
          <p:cNvPr id="55"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4</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Problems with SCE#3 and SCE#4 hexagonal BSS layouts  </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lnSpcReduction="10000"/>
          </a:bodyPr>
          <a:lstStyle/>
          <a:p>
            <a:pPr>
              <a:buFont typeface="Times New Roman" pitchFamily="16" charset="0"/>
              <a:buChar char="•"/>
            </a:pPr>
            <a:r>
              <a:rPr lang="en-US" sz="2000" dirty="0" smtClean="0"/>
              <a:t>BSSs located in the outer ring behave differently from BSSs located in the inner rings. </a:t>
            </a:r>
          </a:p>
          <a:p>
            <a:endParaRPr lang="en-US" sz="2000" dirty="0" smtClean="0"/>
          </a:p>
          <a:p>
            <a:pPr>
              <a:buFont typeface="Times New Roman" pitchFamily="16" charset="0"/>
              <a:buChar char="•"/>
            </a:pPr>
            <a:r>
              <a:rPr lang="en-US" sz="2000" dirty="0" smtClean="0"/>
              <a:t>As a result, </a:t>
            </a:r>
            <a:r>
              <a:rPr lang="en-US" sz="2000" u="sng" dirty="0" smtClean="0"/>
              <a:t>SCE#3 and SCE#4 hexagonal BSS layouts cannot be considered as a representative fraction of the actual deployments</a:t>
            </a:r>
            <a:r>
              <a:rPr lang="en-US" sz="2000" dirty="0" smtClean="0"/>
              <a:t> (i.e. we can assess performance only of the simulated layout, not the entire network)</a:t>
            </a:r>
          </a:p>
          <a:p>
            <a:pPr>
              <a:buFont typeface="Times New Roman" pitchFamily="16" charset="0"/>
              <a:buChar char="•"/>
            </a:pPr>
            <a:endParaRPr lang="en-US" sz="2000" dirty="0" smtClean="0"/>
          </a:p>
          <a:p>
            <a:pPr>
              <a:buFont typeface="Times New Roman" pitchFamily="16" charset="0"/>
              <a:buChar char="•"/>
            </a:pPr>
            <a:r>
              <a:rPr lang="en-US" sz="2000" dirty="0" smtClean="0"/>
              <a:t>Additionally, SCE#3 and SCE#4 hexagonal BSS layouts assume only 2 rings which may not allow for proper evaluation of mechanisms for improving spatial reuse </a:t>
            </a:r>
            <a:r>
              <a:rPr lang="en-US" sz="1600" dirty="0" smtClean="0"/>
              <a:t>(e.g. a single AP transmission in SCE#3 may silence all other APs and STAs due to existence of a single collision domain)</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9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5</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Possible solutions for problems with SCE#3 and SCE#4 hexagonal BSS layouts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Solution 1: Simulate the entire deployment instead of just a fraction </a:t>
            </a:r>
          </a:p>
          <a:p>
            <a:pPr lvl="1">
              <a:buFont typeface="Times New Roman" pitchFamily="16" charset="0"/>
              <a:buChar char="•"/>
            </a:pPr>
            <a:r>
              <a:rPr lang="en-US" sz="1600" dirty="0" smtClean="0"/>
              <a:t>Requires definition of new BSS layouts with various number of rings and multiple simulation runs to cover a wide range of possible real-world deployments</a:t>
            </a:r>
          </a:p>
          <a:p>
            <a:pPr>
              <a:buFont typeface="Times New Roman" pitchFamily="16" charset="0"/>
              <a:buChar char="•"/>
            </a:pPr>
            <a:r>
              <a:rPr lang="en-US" sz="2000" dirty="0" smtClean="0"/>
              <a:t>Solution 2: Simulate with wrap-around to minimize border effects</a:t>
            </a:r>
          </a:p>
          <a:p>
            <a:pPr lvl="1">
              <a:buFont typeface="Times New Roman" pitchFamily="16" charset="0"/>
              <a:buChar char="•"/>
            </a:pPr>
            <a:r>
              <a:rPr lang="en-US" sz="1600" dirty="0" smtClean="0"/>
              <a:t>With wrap-around no need to conduct multiple simulations for different BSS layout</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2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6</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with simulations of CSMA based systems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fontScale="92500"/>
          </a:bodyPr>
          <a:lstStyle/>
          <a:p>
            <a:pPr>
              <a:buFont typeface="Times New Roman" pitchFamily="16" charset="0"/>
              <a:buChar char="•"/>
            </a:pPr>
            <a:r>
              <a:rPr lang="en-US" sz="1800" dirty="0" smtClean="0"/>
              <a:t>Issues related to the use of wrap-around, when used with insufficient number of rings: </a:t>
            </a:r>
          </a:p>
          <a:p>
            <a:pPr lvl="1">
              <a:buFont typeface="Times New Roman" pitchFamily="16" charset="0"/>
              <a:buChar char="•"/>
            </a:pPr>
            <a:r>
              <a:rPr lang="en-US" sz="1600" dirty="0" smtClean="0"/>
              <a:t>Over-estimation of spatial reuse – happens when transmitters located outside of the boundaries of our network layout may trigger reception or CCA busy event in the central cell (specific for CSMA simulations)</a:t>
            </a:r>
          </a:p>
          <a:p>
            <a:pPr lvl="1">
              <a:buFont typeface="Times New Roman" pitchFamily="16" charset="0"/>
              <a:buChar char="•"/>
            </a:pPr>
            <a:r>
              <a:rPr lang="en-US" sz="1600" dirty="0" smtClean="0"/>
              <a:t>Over-estimation of network geometry – happens  when interferers located outside of the layout boundaries have a non-negligible impact on the SINR of the receivers located in the central cell (applicable to CSMA and non-CSMA simulations)</a:t>
            </a:r>
          </a:p>
          <a:p>
            <a:pPr lvl="1">
              <a:buFont typeface="Times New Roman" pitchFamily="16" charset="0"/>
              <a:buChar char="•"/>
            </a:pPr>
            <a:r>
              <a:rPr lang="en-US" sz="1600" b="0" dirty="0" smtClean="0"/>
              <a:t>Under-estimation of CSMA specific effect such as “capture effect”, “hidden terminal problem”, etc.</a:t>
            </a:r>
          </a:p>
          <a:p>
            <a:pPr>
              <a:buFont typeface="Times New Roman" pitchFamily="16" charset="0"/>
              <a:buChar char="•"/>
            </a:pPr>
            <a:r>
              <a:rPr lang="en-US" sz="1800" dirty="0" smtClean="0"/>
              <a:t>Investigating the proper number of rings for simulations with wrap-around</a:t>
            </a:r>
          </a:p>
          <a:p>
            <a:pPr lvl="1">
              <a:buFont typeface="Times New Roman" pitchFamily="16" charset="0"/>
              <a:buChar char="•"/>
            </a:pPr>
            <a:r>
              <a:rPr lang="en-US" sz="1600" dirty="0" smtClean="0"/>
              <a:t>Main parameters affecting number of rings (</a:t>
            </a:r>
            <a:r>
              <a:rPr lang="en-US" sz="1600" b="1" dirty="0" smtClean="0"/>
              <a:t>scenario specific</a:t>
            </a:r>
            <a:r>
              <a:rPr lang="en-US" sz="1600" dirty="0" smtClean="0"/>
              <a:t>): Inter-cell distance (ICD), CCA-SD threshold/RX sensitivity, CCA-ED threshold, TX-power, Path-loss model</a:t>
            </a:r>
          </a:p>
          <a:p>
            <a:pPr lvl="1">
              <a:buFont typeface="Times New Roman" pitchFamily="16" charset="0"/>
              <a:buChar char="•"/>
            </a:pPr>
            <a:r>
              <a:rPr lang="en-US" sz="1600" dirty="0" smtClean="0"/>
              <a:t>Experimentally, simulations with different number of rings can help determine when the impact of the additional ring on the system performance can be neglected</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27"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7</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for SCE#3 and SCE#4 – investigating proper number of rings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Scenario 3 </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8" name="TextBox 7"/>
          <p:cNvSpPr txBox="1"/>
          <p:nvPr/>
        </p:nvSpPr>
        <p:spPr>
          <a:xfrm>
            <a:off x="990600" y="5638800"/>
            <a:ext cx="6400800" cy="830997"/>
          </a:xfrm>
          <a:prstGeom prst="rect">
            <a:avLst/>
          </a:prstGeom>
          <a:noFill/>
        </p:spPr>
        <p:txBody>
          <a:bodyPr wrap="square" rtlCol="0">
            <a:spAutoFit/>
          </a:bodyPr>
          <a:lstStyle/>
          <a:p>
            <a:r>
              <a:rPr lang="en-US" sz="1200" b="1" dirty="0" smtClean="0">
                <a:solidFill>
                  <a:schemeClr val="tx1"/>
                </a:solidFill>
              </a:rPr>
              <a:t>Other simulation settings:</a:t>
            </a:r>
            <a:r>
              <a:rPr lang="en-US" sz="1200" dirty="0" smtClean="0">
                <a:solidFill>
                  <a:schemeClr val="tx1"/>
                </a:solidFill>
              </a:rPr>
              <a:t> IEEE 802.11g (DSSS switched off), </a:t>
            </a:r>
            <a:r>
              <a:rPr lang="en-US" sz="1200" u="sng" dirty="0" smtClean="0">
                <a:solidFill>
                  <a:schemeClr val="tx1"/>
                </a:solidFill>
              </a:rPr>
              <a:t>Shadowing and Fast fading not considered</a:t>
            </a:r>
            <a:r>
              <a:rPr lang="en-US" sz="1200" dirty="0" smtClean="0">
                <a:solidFill>
                  <a:schemeClr val="tx1"/>
                </a:solidFill>
              </a:rPr>
              <a:t>, No rate adaptation (Data/Control rate 24Mbps/24Mbps), </a:t>
            </a:r>
            <a:r>
              <a:rPr lang="en-US" sz="1200" u="sng" dirty="0" smtClean="0">
                <a:solidFill>
                  <a:schemeClr val="tx1"/>
                </a:solidFill>
              </a:rPr>
              <a:t>CCA-SD threshold/RX sensitivity = -78dBm, CCA-ED threshold = -58dBm</a:t>
            </a:r>
            <a:r>
              <a:rPr lang="en-US" sz="1200" dirty="0" smtClean="0">
                <a:solidFill>
                  <a:schemeClr val="tx1"/>
                </a:solidFill>
              </a:rPr>
              <a:t>, STA density = 2000 STAs per km2, Full buffer (non-elastic traffic), Packet size = 1500B, </a:t>
            </a:r>
            <a:r>
              <a:rPr lang="en-US" sz="1200" u="sng" dirty="0" smtClean="0">
                <a:solidFill>
                  <a:schemeClr val="tx1"/>
                </a:solidFill>
              </a:rPr>
              <a:t>Downlink only</a:t>
            </a:r>
            <a:r>
              <a:rPr lang="en-US" sz="1200" dirty="0" smtClean="0">
                <a:solidFill>
                  <a:schemeClr val="tx1"/>
                </a:solidFill>
              </a:rPr>
              <a:t>, </a:t>
            </a:r>
            <a:r>
              <a:rPr lang="en-US" sz="1200" u="sng" dirty="0" smtClean="0">
                <a:solidFill>
                  <a:schemeClr val="tx1"/>
                </a:solidFill>
              </a:rPr>
              <a:t>Preamble reception model not considered </a:t>
            </a:r>
            <a:endParaRPr lang="en-US" sz="1200" u="sng" dirty="0">
              <a:solidFill>
                <a:schemeClr val="tx1"/>
              </a:solidFill>
            </a:endParaRPr>
          </a:p>
        </p:txBody>
      </p:sp>
      <p:sp>
        <p:nvSpPr>
          <p:cNvPr id="21"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sp>
        <p:nvSpPr>
          <p:cNvPr id="31" name="TextBox 30"/>
          <p:cNvSpPr txBox="1"/>
          <p:nvPr/>
        </p:nvSpPr>
        <p:spPr>
          <a:xfrm>
            <a:off x="5410200" y="2007513"/>
            <a:ext cx="2590800" cy="430887"/>
          </a:xfrm>
          <a:prstGeom prst="rect">
            <a:avLst/>
          </a:prstGeom>
          <a:noFill/>
        </p:spPr>
        <p:txBody>
          <a:bodyPr wrap="square" rtlCol="0">
            <a:spAutoFit/>
          </a:bodyPr>
          <a:lstStyle/>
          <a:p>
            <a:r>
              <a:rPr lang="en-US" sz="1100" dirty="0" smtClean="0">
                <a:solidFill>
                  <a:schemeClr val="tx1"/>
                </a:solidFill>
              </a:rPr>
              <a:t>RX power seen by an AP in the second ring (from central AP) ~ -60dBm </a:t>
            </a:r>
            <a:endParaRPr lang="en-US" sz="1100" dirty="0">
              <a:solidFill>
                <a:schemeClr val="tx1"/>
              </a:solidFill>
            </a:endParaRPr>
          </a:p>
        </p:txBody>
      </p:sp>
      <p:pic>
        <p:nvPicPr>
          <p:cNvPr id="23" name="Obraz 22"/>
          <p:cNvPicPr/>
          <p:nvPr/>
        </p:nvPicPr>
        <p:blipFill>
          <a:blip r:embed="rId3"/>
          <a:stretch>
            <a:fillRect/>
          </a:stretch>
        </p:blipFill>
        <p:spPr>
          <a:xfrm>
            <a:off x="2772000" y="2432520"/>
            <a:ext cx="2700000" cy="3002400"/>
          </a:xfrm>
          <a:prstGeom prst="rect">
            <a:avLst/>
          </a:prstGeom>
          <a:ln>
            <a:noFill/>
          </a:ln>
        </p:spPr>
      </p:pic>
      <p:pic>
        <p:nvPicPr>
          <p:cNvPr id="25" name="Obraz 24"/>
          <p:cNvPicPr/>
          <p:nvPr/>
        </p:nvPicPr>
        <p:blipFill>
          <a:blip r:embed="rId4"/>
          <a:stretch>
            <a:fillRect/>
          </a:stretch>
        </p:blipFill>
        <p:spPr>
          <a:xfrm>
            <a:off x="104760" y="2397600"/>
            <a:ext cx="2700000" cy="3002400"/>
          </a:xfrm>
          <a:prstGeom prst="rect">
            <a:avLst/>
          </a:prstGeom>
          <a:ln>
            <a:noFill/>
          </a:ln>
        </p:spPr>
      </p:pic>
      <p:sp>
        <p:nvSpPr>
          <p:cNvPr id="26" name="CustomShape 6"/>
          <p:cNvSpPr/>
          <p:nvPr/>
        </p:nvSpPr>
        <p:spPr>
          <a:xfrm>
            <a:off x="1584000" y="3335760"/>
            <a:ext cx="685440" cy="533160"/>
          </a:xfrm>
          <a:prstGeom prst="wedgeRoundRectCallout">
            <a:avLst>
              <a:gd name="adj1" fmla="val -45112"/>
              <a:gd name="adj2" fmla="val 215410"/>
              <a:gd name="adj3" fmla="val 16667"/>
            </a:avLst>
          </a:prstGeom>
          <a:solidFill>
            <a:srgbClr val="00B8FF"/>
          </a:solidFill>
          <a:ln w="9360">
            <a:solidFill>
              <a:srgbClr val="000000"/>
            </a:solidFill>
            <a:round/>
          </a:ln>
        </p:spPr>
        <p:txBody>
          <a:bodyPr/>
          <a:lstStyle/>
          <a:p>
            <a:pPr>
              <a:lnSpc>
                <a:spcPct val="100000"/>
              </a:lnSpc>
            </a:pPr>
            <a:r>
              <a:rPr lang="en-GB" sz="1600">
                <a:solidFill>
                  <a:srgbClr val="000000"/>
                </a:solidFill>
                <a:latin typeface="Times New Roman"/>
                <a:ea typeface="MS Gothic"/>
              </a:rPr>
              <a:t>169 BSSs</a:t>
            </a:r>
            <a:endParaRPr/>
          </a:p>
        </p:txBody>
      </p:sp>
      <p:sp>
        <p:nvSpPr>
          <p:cNvPr id="28" name="CustomShape 7"/>
          <p:cNvSpPr/>
          <p:nvPr/>
        </p:nvSpPr>
        <p:spPr>
          <a:xfrm>
            <a:off x="1114560" y="2922840"/>
            <a:ext cx="685440" cy="533160"/>
          </a:xfrm>
          <a:prstGeom prst="wedgeRoundRectCallout">
            <a:avLst>
              <a:gd name="adj1" fmla="val -13837"/>
              <a:gd name="adj2" fmla="val 281548"/>
              <a:gd name="adj3" fmla="val 16667"/>
            </a:avLst>
          </a:prstGeom>
          <a:solidFill>
            <a:srgbClr val="00B8FF"/>
          </a:solidFill>
          <a:ln w="9360">
            <a:solidFill>
              <a:srgbClr val="000000"/>
            </a:solidFill>
            <a:round/>
          </a:ln>
        </p:spPr>
        <p:txBody>
          <a:bodyPr/>
          <a:lstStyle/>
          <a:p>
            <a:pPr>
              <a:lnSpc>
                <a:spcPct val="100000"/>
              </a:lnSpc>
            </a:pPr>
            <a:r>
              <a:rPr lang="en-GB" sz="1600">
                <a:solidFill>
                  <a:srgbClr val="000000"/>
                </a:solidFill>
                <a:latin typeface="Times New Roman"/>
                <a:ea typeface="MS Gothic"/>
              </a:rPr>
              <a:t>127 BSSs</a:t>
            </a:r>
            <a:endParaRPr/>
          </a:p>
        </p:txBody>
      </p:sp>
      <p:pic>
        <p:nvPicPr>
          <p:cNvPr id="29" name="Picture 17"/>
          <p:cNvPicPr/>
          <p:nvPr/>
        </p:nvPicPr>
        <p:blipFill>
          <a:blip r:embed="rId5"/>
          <a:stretch>
            <a:fillRect/>
          </a:stretch>
        </p:blipFill>
        <p:spPr>
          <a:xfrm>
            <a:off x="5715000" y="2438280"/>
            <a:ext cx="3093120" cy="2971800"/>
          </a:xfrm>
          <a:prstGeom prst="rect">
            <a:avLst/>
          </a:prstGeom>
          <a:ln>
            <a:noFill/>
          </a:ln>
        </p:spPr>
      </p:pic>
      <p:sp>
        <p:nvSpPr>
          <p:cNvPr id="30" name="CustomShape 9"/>
          <p:cNvSpPr/>
          <p:nvPr/>
        </p:nvSpPr>
        <p:spPr>
          <a:xfrm>
            <a:off x="2194560" y="2706840"/>
            <a:ext cx="685440" cy="533160"/>
          </a:xfrm>
          <a:prstGeom prst="wedgeRoundRectCallout">
            <a:avLst>
              <a:gd name="adj1" fmla="val -102315"/>
              <a:gd name="adj2" fmla="val 324405"/>
              <a:gd name="adj3" fmla="val 16667"/>
            </a:avLst>
          </a:prstGeom>
          <a:solidFill>
            <a:srgbClr val="00B8FF"/>
          </a:solidFill>
          <a:ln w="9360">
            <a:solidFill>
              <a:srgbClr val="000000"/>
            </a:solidFill>
            <a:round/>
          </a:ln>
        </p:spPr>
        <p:txBody>
          <a:bodyPr/>
          <a:lstStyle/>
          <a:p>
            <a:pPr>
              <a:lnSpc>
                <a:spcPct val="100000"/>
              </a:lnSpc>
            </a:pPr>
            <a:r>
              <a:rPr lang="en-GB" sz="1600">
                <a:solidFill>
                  <a:srgbClr val="000000"/>
                </a:solidFill>
                <a:latin typeface="Times New Roman"/>
                <a:ea typeface="MS Gothic"/>
              </a:rPr>
              <a:t>217 BSSs</a:t>
            </a:r>
            <a:endParaRPr/>
          </a:p>
        </p:txBody>
      </p:sp>
      <p:sp>
        <p:nvSpPr>
          <p:cNvPr id="32" name="Line 10"/>
          <p:cNvSpPr/>
          <p:nvPr/>
        </p:nvSpPr>
        <p:spPr>
          <a:xfrm>
            <a:off x="3168000" y="2950200"/>
            <a:ext cx="1981080" cy="1800"/>
          </a:xfrm>
          <a:prstGeom prst="line">
            <a:avLst/>
          </a:prstGeom>
          <a:ln w="12600">
            <a:solidFill>
              <a:srgbClr val="FF0000"/>
            </a:solidFill>
            <a:custDash>
              <a:ds d="105000" sp="35000"/>
            </a:custDash>
            <a:round/>
          </a:ln>
        </p:spPr>
      </p:sp>
      <p:sp>
        <p:nvSpPr>
          <p:cNvPr id="33" name="CustomShape 11"/>
          <p:cNvSpPr/>
          <p:nvPr/>
        </p:nvSpPr>
        <p:spPr>
          <a:xfrm rot="5400000">
            <a:off x="4312440" y="3895200"/>
            <a:ext cx="1599840" cy="1080"/>
          </a:xfrm>
          <a:prstGeom prst="straightConnector1">
            <a:avLst/>
          </a:prstGeom>
          <a:solidFill>
            <a:srgbClr val="00B8FF"/>
          </a:solidFill>
          <a:ln w="12600">
            <a:solidFill>
              <a:srgbClr val="FF0000"/>
            </a:solidFill>
            <a:round/>
            <a:headEnd type="arrow" w="med" len="med"/>
            <a:tailEnd type="arrow" w="med" len="med"/>
          </a:ln>
        </p:spPr>
      </p:sp>
      <p:sp>
        <p:nvSpPr>
          <p:cNvPr id="34" name="CustomShape 12"/>
          <p:cNvSpPr/>
          <p:nvPr/>
        </p:nvSpPr>
        <p:spPr>
          <a:xfrm>
            <a:off x="4595040" y="3581280"/>
            <a:ext cx="507240" cy="303480"/>
          </a:xfrm>
          <a:prstGeom prst="rect">
            <a:avLst/>
          </a:prstGeom>
          <a:noFill/>
          <a:ln>
            <a:noFill/>
          </a:ln>
        </p:spPr>
        <p:txBody>
          <a:bodyPr wrap="none" lIns="90000" tIns="45000" rIns="90000" bIns="45000"/>
          <a:lstStyle/>
          <a:p>
            <a:pPr>
              <a:lnSpc>
                <a:spcPct val="100000"/>
              </a:lnSpc>
            </a:pPr>
            <a:r>
              <a:rPr lang="en-GB" sz="1400">
                <a:solidFill>
                  <a:srgbClr val="FF0000"/>
                </a:solidFill>
                <a:latin typeface="Times New Roman"/>
                <a:ea typeface="MS Gothic"/>
              </a:rPr>
              <a:t>75%</a:t>
            </a:r>
            <a:endParaRPr/>
          </a:p>
        </p:txBody>
      </p:sp>
      <p:sp>
        <p:nvSpPr>
          <p:cNvPr id="35" name="CustomShape 13"/>
          <p:cNvSpPr/>
          <p:nvPr/>
        </p:nvSpPr>
        <p:spPr>
          <a:xfrm rot="5400000" flipH="1">
            <a:off x="5294160" y="2934720"/>
            <a:ext cx="1449360" cy="456840"/>
          </a:xfrm>
          <a:prstGeom prst="straightConnector1">
            <a:avLst/>
          </a:prstGeom>
          <a:solidFill>
            <a:srgbClr val="00B8FF"/>
          </a:solidFill>
          <a:ln w="9360">
            <a:solidFill>
              <a:srgbClr val="000000"/>
            </a:solidFill>
            <a:round/>
            <a:tailEnd type="arrow" w="med" len="med"/>
          </a:ln>
        </p:spPr>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dirty="0"/>
              <a:t>Slide </a:t>
            </a:r>
            <a:fld id="{640FCA93-0460-4BB8-89C2-809FD46B8F3F}" type="slidenum">
              <a:rPr lang="en-GB"/>
              <a:pPr/>
              <a:t>8</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for SCE#3 and SCE#4 – investigating proper number of rings</a:t>
            </a:r>
            <a:endParaRPr lang="en-GB" dirty="0"/>
          </a:p>
        </p:txBody>
      </p:sp>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Scenario 4 </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8" name="TextBox 7"/>
          <p:cNvSpPr txBox="1"/>
          <p:nvPr/>
        </p:nvSpPr>
        <p:spPr>
          <a:xfrm>
            <a:off x="990600" y="5638800"/>
            <a:ext cx="6248400" cy="830997"/>
          </a:xfrm>
          <a:prstGeom prst="rect">
            <a:avLst/>
          </a:prstGeom>
          <a:noFill/>
        </p:spPr>
        <p:txBody>
          <a:bodyPr wrap="square" rtlCol="0">
            <a:spAutoFit/>
          </a:bodyPr>
          <a:lstStyle/>
          <a:p>
            <a:r>
              <a:rPr lang="en-US" sz="1200" b="1" dirty="0" smtClean="0">
                <a:solidFill>
                  <a:schemeClr val="tx1"/>
                </a:solidFill>
              </a:rPr>
              <a:t>Other simulation settings:</a:t>
            </a:r>
            <a:r>
              <a:rPr lang="en-US" sz="1200" dirty="0" smtClean="0">
                <a:solidFill>
                  <a:schemeClr val="tx1"/>
                </a:solidFill>
              </a:rPr>
              <a:t> IEEE 802.11g (DSSS switched off), </a:t>
            </a:r>
            <a:r>
              <a:rPr lang="en-US" sz="1200" u="sng" dirty="0" smtClean="0">
                <a:solidFill>
                  <a:schemeClr val="tx1"/>
                </a:solidFill>
              </a:rPr>
              <a:t>Shadowing and Fast fading not considered</a:t>
            </a:r>
            <a:r>
              <a:rPr lang="en-US" sz="1200" dirty="0" smtClean="0">
                <a:solidFill>
                  <a:schemeClr val="tx1"/>
                </a:solidFill>
              </a:rPr>
              <a:t>, Rate adaptation (Minstrel), </a:t>
            </a:r>
            <a:r>
              <a:rPr lang="en-US" sz="1200" u="sng" dirty="0" smtClean="0">
                <a:solidFill>
                  <a:schemeClr val="tx1"/>
                </a:solidFill>
              </a:rPr>
              <a:t>CCA-SD threshold/RX sensitivity = -88dBm, CCA-ED threshold = -68dBm</a:t>
            </a:r>
            <a:r>
              <a:rPr lang="en-US" sz="1200" dirty="0" smtClean="0">
                <a:solidFill>
                  <a:schemeClr val="tx1"/>
                </a:solidFill>
              </a:rPr>
              <a:t>, STA density = 770 STAs per km2, Full buffer (non-elastic traffic), Packet size = 1500B, </a:t>
            </a:r>
            <a:r>
              <a:rPr lang="en-US" sz="1200" u="sng" dirty="0" smtClean="0">
                <a:solidFill>
                  <a:schemeClr val="tx1"/>
                </a:solidFill>
              </a:rPr>
              <a:t>Downlink only</a:t>
            </a:r>
            <a:r>
              <a:rPr lang="en-US" sz="1200" dirty="0" smtClean="0">
                <a:solidFill>
                  <a:schemeClr val="tx1"/>
                </a:solidFill>
              </a:rPr>
              <a:t>, </a:t>
            </a:r>
            <a:r>
              <a:rPr lang="en-US" sz="1200" u="sng" dirty="0" smtClean="0">
                <a:solidFill>
                  <a:schemeClr val="tx1"/>
                </a:solidFill>
              </a:rPr>
              <a:t>Preamble reception model not considered</a:t>
            </a:r>
            <a:endParaRPr lang="en-US" sz="1200" u="sng" dirty="0">
              <a:solidFill>
                <a:schemeClr val="tx1"/>
              </a:solidFill>
            </a:endParaRPr>
          </a:p>
        </p:txBody>
      </p:sp>
      <p:sp>
        <p:nvSpPr>
          <p:cNvPr id="16"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pic>
        <p:nvPicPr>
          <p:cNvPr id="17" name="Obraz 16"/>
          <p:cNvPicPr/>
          <p:nvPr/>
        </p:nvPicPr>
        <p:blipFill>
          <a:blip r:embed="rId3"/>
          <a:stretch>
            <a:fillRect/>
          </a:stretch>
        </p:blipFill>
        <p:spPr>
          <a:xfrm>
            <a:off x="180000" y="2520000"/>
            <a:ext cx="2700000" cy="3002400"/>
          </a:xfrm>
          <a:prstGeom prst="rect">
            <a:avLst/>
          </a:prstGeom>
          <a:ln>
            <a:noFill/>
          </a:ln>
        </p:spPr>
      </p:pic>
      <p:pic>
        <p:nvPicPr>
          <p:cNvPr id="20" name="Obraz 19"/>
          <p:cNvPicPr/>
          <p:nvPr/>
        </p:nvPicPr>
        <p:blipFill>
          <a:blip r:embed="rId4"/>
          <a:stretch>
            <a:fillRect/>
          </a:stretch>
        </p:blipFill>
        <p:spPr>
          <a:xfrm>
            <a:off x="3168000" y="2463840"/>
            <a:ext cx="2700000" cy="3002400"/>
          </a:xfrm>
          <a:prstGeom prst="rect">
            <a:avLst/>
          </a:prstGeom>
          <a:ln>
            <a:noFill/>
          </a:ln>
        </p:spPr>
      </p:pic>
      <p:sp>
        <p:nvSpPr>
          <p:cNvPr id="21" name="CustomShape 7"/>
          <p:cNvSpPr/>
          <p:nvPr/>
        </p:nvSpPr>
        <p:spPr>
          <a:xfrm>
            <a:off x="1127102" y="2899620"/>
            <a:ext cx="685440" cy="533160"/>
          </a:xfrm>
          <a:prstGeom prst="wedgeRoundRectCallout">
            <a:avLst>
              <a:gd name="adj1" fmla="val -34076"/>
              <a:gd name="adj2" fmla="val 200423"/>
              <a:gd name="adj3" fmla="val 16667"/>
            </a:avLst>
          </a:prstGeom>
          <a:solidFill>
            <a:srgbClr val="00B8FF"/>
          </a:solidFill>
          <a:ln w="9360">
            <a:solidFill>
              <a:srgbClr val="000000"/>
            </a:solidFill>
            <a:round/>
          </a:ln>
        </p:spPr>
        <p:txBody>
          <a:bodyPr/>
          <a:lstStyle/>
          <a:p>
            <a:pPr>
              <a:lnSpc>
                <a:spcPct val="100000"/>
              </a:lnSpc>
            </a:pPr>
            <a:r>
              <a:rPr lang="en-GB" sz="1600">
                <a:solidFill>
                  <a:srgbClr val="000000"/>
                </a:solidFill>
                <a:latin typeface="Times New Roman"/>
                <a:ea typeface="MS Gothic"/>
              </a:rPr>
              <a:t>61 BSSs</a:t>
            </a:r>
            <a:endParaRPr/>
          </a:p>
        </p:txBody>
      </p:sp>
      <p:sp>
        <p:nvSpPr>
          <p:cNvPr id="24" name="CustomShape 8"/>
          <p:cNvSpPr/>
          <p:nvPr/>
        </p:nvSpPr>
        <p:spPr>
          <a:xfrm>
            <a:off x="2626560" y="2778840"/>
            <a:ext cx="685440" cy="533160"/>
          </a:xfrm>
          <a:prstGeom prst="wedgeRoundRectCallout">
            <a:avLst>
              <a:gd name="adj1" fmla="val -154578"/>
              <a:gd name="adj2" fmla="val 294246"/>
              <a:gd name="adj3" fmla="val 16667"/>
            </a:avLst>
          </a:prstGeom>
          <a:solidFill>
            <a:srgbClr val="00B8FF"/>
          </a:solidFill>
          <a:ln w="9360">
            <a:solidFill>
              <a:srgbClr val="000000"/>
            </a:solidFill>
            <a:round/>
          </a:ln>
        </p:spPr>
        <p:txBody>
          <a:bodyPr/>
          <a:lstStyle/>
          <a:p>
            <a:pPr>
              <a:lnSpc>
                <a:spcPct val="100000"/>
              </a:lnSpc>
            </a:pPr>
            <a:r>
              <a:rPr lang="en-GB" sz="1600">
                <a:solidFill>
                  <a:srgbClr val="000000"/>
                </a:solidFill>
                <a:latin typeface="Times New Roman"/>
                <a:ea typeface="MS Gothic"/>
              </a:rPr>
              <a:t>127 BSSs</a:t>
            </a:r>
            <a:endParaRPr/>
          </a:p>
        </p:txBody>
      </p:sp>
      <p:pic>
        <p:nvPicPr>
          <p:cNvPr id="26" name="Picture 21"/>
          <p:cNvPicPr/>
          <p:nvPr/>
        </p:nvPicPr>
        <p:blipFill>
          <a:blip r:embed="rId5"/>
          <a:stretch>
            <a:fillRect/>
          </a:stretch>
        </p:blipFill>
        <p:spPr>
          <a:xfrm>
            <a:off x="5791320" y="2372040"/>
            <a:ext cx="3254760" cy="3114000"/>
          </a:xfrm>
          <a:prstGeom prst="rect">
            <a:avLst/>
          </a:prstGeom>
          <a:ln>
            <a:noFill/>
          </a:ln>
        </p:spPr>
      </p:pic>
      <p:sp>
        <p:nvSpPr>
          <p:cNvPr id="27" name="CustomShape 9"/>
          <p:cNvSpPr/>
          <p:nvPr/>
        </p:nvSpPr>
        <p:spPr>
          <a:xfrm>
            <a:off x="1978560" y="2994840"/>
            <a:ext cx="685440" cy="533160"/>
          </a:xfrm>
          <a:prstGeom prst="wedgeRoundRectCallout">
            <a:avLst>
              <a:gd name="adj1" fmla="val -101491"/>
              <a:gd name="adj2" fmla="val 227579"/>
              <a:gd name="adj3" fmla="val 16667"/>
            </a:avLst>
          </a:prstGeom>
          <a:solidFill>
            <a:srgbClr val="00B8FF"/>
          </a:solidFill>
          <a:ln w="9360">
            <a:solidFill>
              <a:srgbClr val="000000"/>
            </a:solidFill>
            <a:round/>
          </a:ln>
        </p:spPr>
        <p:txBody>
          <a:bodyPr/>
          <a:lstStyle/>
          <a:p>
            <a:pPr>
              <a:lnSpc>
                <a:spcPct val="100000"/>
              </a:lnSpc>
            </a:pPr>
            <a:r>
              <a:rPr lang="en-GB" sz="1600">
                <a:solidFill>
                  <a:srgbClr val="000000"/>
                </a:solidFill>
                <a:latin typeface="Times New Roman"/>
                <a:ea typeface="MS Gothic"/>
              </a:rPr>
              <a:t>91 BSSs</a:t>
            </a:r>
            <a:endParaRPr/>
          </a:p>
        </p:txBody>
      </p:sp>
      <p:sp>
        <p:nvSpPr>
          <p:cNvPr id="28" name="Line 10"/>
          <p:cNvSpPr/>
          <p:nvPr/>
        </p:nvSpPr>
        <p:spPr>
          <a:xfrm>
            <a:off x="3567240" y="3166200"/>
            <a:ext cx="1976760" cy="1800"/>
          </a:xfrm>
          <a:prstGeom prst="line">
            <a:avLst/>
          </a:prstGeom>
          <a:ln w="12600">
            <a:solidFill>
              <a:srgbClr val="FF0000"/>
            </a:solidFill>
            <a:custDash>
              <a:ds d="105000" sp="35000"/>
            </a:custDash>
            <a:round/>
          </a:ln>
        </p:spPr>
      </p:sp>
      <p:sp>
        <p:nvSpPr>
          <p:cNvPr id="29" name="CustomShape 11"/>
          <p:cNvSpPr/>
          <p:nvPr/>
        </p:nvSpPr>
        <p:spPr>
          <a:xfrm rot="5400000">
            <a:off x="4743360" y="4039200"/>
            <a:ext cx="1599840" cy="1080"/>
          </a:xfrm>
          <a:prstGeom prst="straightConnector1">
            <a:avLst/>
          </a:prstGeom>
          <a:solidFill>
            <a:srgbClr val="00B8FF"/>
          </a:solidFill>
          <a:ln w="12600">
            <a:solidFill>
              <a:srgbClr val="FF0000"/>
            </a:solidFill>
            <a:round/>
            <a:headEnd type="arrow" w="med" len="med"/>
            <a:tailEnd type="arrow" w="med" len="med"/>
          </a:ln>
        </p:spPr>
      </p:sp>
      <p:sp>
        <p:nvSpPr>
          <p:cNvPr id="31" name="CustomShape 12"/>
          <p:cNvSpPr/>
          <p:nvPr/>
        </p:nvSpPr>
        <p:spPr>
          <a:xfrm>
            <a:off x="4908960" y="3581280"/>
            <a:ext cx="641520" cy="303480"/>
          </a:xfrm>
          <a:prstGeom prst="rect">
            <a:avLst/>
          </a:prstGeom>
          <a:noFill/>
          <a:ln>
            <a:noFill/>
          </a:ln>
        </p:spPr>
        <p:txBody>
          <a:bodyPr wrap="none" lIns="90000" tIns="45000" rIns="90000" bIns="45000"/>
          <a:lstStyle/>
          <a:p>
            <a:pPr>
              <a:lnSpc>
                <a:spcPct val="100000"/>
              </a:lnSpc>
            </a:pPr>
            <a:r>
              <a:rPr lang="en-GB" sz="1400">
                <a:solidFill>
                  <a:srgbClr val="FF0000"/>
                </a:solidFill>
                <a:latin typeface="Times New Roman"/>
                <a:ea typeface="MS Gothic"/>
              </a:rPr>
              <a:t>22.4%</a:t>
            </a:r>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sz="2000" dirty="0" smtClean="0"/>
              <a:t>Scenario 3</a:t>
            </a:r>
          </a:p>
          <a:p>
            <a:pPr lvl="1">
              <a:buFont typeface="Times New Roman" pitchFamily="16" charset="0"/>
              <a:buChar char="•"/>
            </a:pPr>
            <a:r>
              <a:rPr lang="en-US" sz="1800" dirty="0" smtClean="0"/>
              <a:t>Reduce power settings</a:t>
            </a:r>
          </a:p>
          <a:p>
            <a:pPr lvl="1">
              <a:buFont typeface="Times New Roman" pitchFamily="16" charset="0"/>
              <a:buChar char="•"/>
            </a:pPr>
            <a:r>
              <a:rPr lang="en-US" sz="1800" dirty="0" smtClean="0"/>
              <a:t>Increase Inter-Cell Distance (ICD)</a:t>
            </a:r>
            <a:r>
              <a:rPr lang="pl-PL" sz="1800" dirty="0" smtClean="0"/>
              <a:t> (</a:t>
            </a:r>
            <a:r>
              <a:rPr lang="pl-PL" sz="1800" dirty="0" err="1" smtClean="0"/>
              <a:t>e.g</a:t>
            </a:r>
            <a:r>
              <a:rPr lang="pl-PL" sz="1800" dirty="0" smtClean="0"/>
              <a:t>. </a:t>
            </a:r>
            <a:r>
              <a:rPr lang="pl-PL" sz="1800" dirty="0" err="1" smtClean="0"/>
              <a:t>simulations</a:t>
            </a:r>
            <a:r>
              <a:rPr lang="pl-PL" sz="1800" dirty="0" smtClean="0"/>
              <a:t> with </a:t>
            </a:r>
            <a:r>
              <a:rPr lang="pl-PL" sz="1800" dirty="0" err="1" smtClean="0"/>
              <a:t>reuse</a:t>
            </a:r>
            <a:r>
              <a:rPr lang="pl-PL" sz="1800" dirty="0" smtClean="0"/>
              <a:t> 3)</a:t>
            </a:r>
            <a:endParaRPr lang="en-US" sz="1800" dirty="0" smtClean="0"/>
          </a:p>
          <a:p>
            <a:pPr>
              <a:buFont typeface="Times New Roman" pitchFamily="16" charset="0"/>
              <a:buChar char="•"/>
            </a:pPr>
            <a:endParaRPr lang="en-US" dirty="0" smtClean="0"/>
          </a:p>
        </p:txBody>
      </p:sp>
      <p:sp>
        <p:nvSpPr>
          <p:cNvPr id="6" name="Slide Number Placeholder 5"/>
          <p:cNvSpPr>
            <a:spLocks noGrp="1"/>
          </p:cNvSpPr>
          <p:nvPr>
            <p:ph type="sldNum" idx="12"/>
          </p:nvPr>
        </p:nvSpPr>
        <p:spPr/>
        <p:txBody>
          <a:bodyPr/>
          <a:lstStyle/>
          <a:p>
            <a:r>
              <a:rPr lang="en-GB" dirty="0"/>
              <a:t>Slide </a:t>
            </a:r>
            <a:fld id="{640FCA93-0460-4BB8-89C2-809FD46B8F3F}" type="slidenum">
              <a:rPr lang="en-GB"/>
              <a:pPr/>
              <a:t>9</a:t>
            </a:fld>
            <a:endParaRPr lang="en-GB" dirty="0"/>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Wrap-around – potential ways for reducing number of rings for SCE#3 and SCE#4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Marcin</a:t>
            </a:r>
            <a:r>
              <a:rPr lang="en-GB" dirty="0" smtClean="0"/>
              <a:t> </a:t>
            </a:r>
            <a:r>
              <a:rPr lang="en-GB" dirty="0" err="1" smtClean="0"/>
              <a:t>Filo</a:t>
            </a:r>
            <a:r>
              <a:rPr lang="en-GB" dirty="0" smtClean="0"/>
              <a:t>, </a:t>
            </a:r>
            <a:r>
              <a:rPr lang="en-GB" dirty="0"/>
              <a:t>ICS, University of Surrey, UK</a:t>
            </a:r>
          </a:p>
        </p:txBody>
      </p:sp>
      <p:sp>
        <p:nvSpPr>
          <p:cNvPr id="20" name="Date Placeholder 3"/>
          <p:cNvSpPr>
            <a:spLocks noGrp="1"/>
          </p:cNvSpPr>
          <p:nvPr>
            <p:ph type="dt" idx="15"/>
          </p:nvPr>
        </p:nvSpPr>
        <p:spPr>
          <a:xfrm>
            <a:off x="696912" y="333375"/>
            <a:ext cx="2303451" cy="273050"/>
          </a:xfrm>
        </p:spPr>
        <p:txBody>
          <a:bodyPr/>
          <a:lstStyle/>
          <a:p>
            <a:r>
              <a:rPr lang="en-US" dirty="0" smtClean="0"/>
              <a:t>November 2015</a:t>
            </a:r>
            <a:endParaRPr lang="en-GB" dirty="0"/>
          </a:p>
        </p:txBody>
      </p:sp>
      <p:pic>
        <p:nvPicPr>
          <p:cNvPr id="21" name="Obraz 20"/>
          <p:cNvPicPr/>
          <p:nvPr/>
        </p:nvPicPr>
        <p:blipFill>
          <a:blip r:embed="rId3"/>
          <a:stretch>
            <a:fillRect/>
          </a:stretch>
        </p:blipFill>
        <p:spPr>
          <a:xfrm>
            <a:off x="3060000" y="2973600"/>
            <a:ext cx="2700000" cy="3002400"/>
          </a:xfrm>
          <a:prstGeom prst="rect">
            <a:avLst/>
          </a:prstGeom>
          <a:ln>
            <a:noFill/>
          </a:ln>
        </p:spPr>
      </p:pic>
      <p:pic>
        <p:nvPicPr>
          <p:cNvPr id="22" name="Obraz 21"/>
          <p:cNvPicPr/>
          <p:nvPr/>
        </p:nvPicPr>
        <p:blipFill>
          <a:blip r:embed="rId4"/>
          <a:stretch>
            <a:fillRect/>
          </a:stretch>
        </p:blipFill>
        <p:spPr>
          <a:xfrm>
            <a:off x="288000" y="2988000"/>
            <a:ext cx="2700000" cy="3002400"/>
          </a:xfrm>
          <a:prstGeom prst="rect">
            <a:avLst/>
          </a:prstGeom>
          <a:ln>
            <a:noFill/>
          </a:ln>
        </p:spPr>
      </p:pic>
      <p:sp>
        <p:nvSpPr>
          <p:cNvPr id="23" name="Line 7"/>
          <p:cNvSpPr/>
          <p:nvPr/>
        </p:nvSpPr>
        <p:spPr>
          <a:xfrm>
            <a:off x="3431160" y="3384000"/>
            <a:ext cx="1968480" cy="0"/>
          </a:xfrm>
          <a:prstGeom prst="line">
            <a:avLst/>
          </a:prstGeom>
          <a:ln w="12600">
            <a:solidFill>
              <a:srgbClr val="FF0000"/>
            </a:solidFill>
            <a:custDash>
              <a:ds d="105000" sp="35000"/>
            </a:custDash>
            <a:round/>
          </a:ln>
        </p:spPr>
      </p:sp>
      <p:sp>
        <p:nvSpPr>
          <p:cNvPr id="28" name="CustomShape 8"/>
          <p:cNvSpPr/>
          <p:nvPr/>
        </p:nvSpPr>
        <p:spPr>
          <a:xfrm rot="5400000">
            <a:off x="5220000" y="3563640"/>
            <a:ext cx="360000" cy="360"/>
          </a:xfrm>
          <a:prstGeom prst="straightConnector1">
            <a:avLst/>
          </a:prstGeom>
          <a:solidFill>
            <a:srgbClr val="00B8FF"/>
          </a:solidFill>
          <a:ln w="12600">
            <a:solidFill>
              <a:srgbClr val="FF0000"/>
            </a:solidFill>
            <a:round/>
            <a:headEnd type="arrow" w="med" len="med"/>
            <a:tailEnd type="arrow" w="med" len="med"/>
          </a:ln>
        </p:spPr>
      </p:sp>
      <p:sp>
        <p:nvSpPr>
          <p:cNvPr id="29" name="CustomShape 9"/>
          <p:cNvSpPr/>
          <p:nvPr/>
        </p:nvSpPr>
        <p:spPr>
          <a:xfrm>
            <a:off x="4824000" y="3384000"/>
            <a:ext cx="507240" cy="303480"/>
          </a:xfrm>
          <a:prstGeom prst="rect">
            <a:avLst/>
          </a:prstGeom>
          <a:noFill/>
          <a:ln>
            <a:noFill/>
          </a:ln>
        </p:spPr>
        <p:txBody>
          <a:bodyPr wrap="none" lIns="90000" tIns="45000" rIns="90000" bIns="45000"/>
          <a:lstStyle/>
          <a:p>
            <a:pPr>
              <a:lnSpc>
                <a:spcPct val="100000"/>
              </a:lnSpc>
            </a:pPr>
            <a:r>
              <a:rPr lang="en-GB" sz="1400">
                <a:solidFill>
                  <a:srgbClr val="FF0000"/>
                </a:solidFill>
                <a:latin typeface="Times New Roman"/>
                <a:ea typeface="MS Gothic"/>
              </a:rPr>
              <a:t>16%</a:t>
            </a:r>
            <a:endParaRPr/>
          </a:p>
        </p:txBody>
      </p:sp>
      <p:pic>
        <p:nvPicPr>
          <p:cNvPr id="30" name="Picture 23"/>
          <p:cNvPicPr/>
          <p:nvPr/>
        </p:nvPicPr>
        <p:blipFill>
          <a:blip r:embed="rId5"/>
          <a:stretch>
            <a:fillRect/>
          </a:stretch>
        </p:blipFill>
        <p:spPr>
          <a:xfrm>
            <a:off x="6032520" y="3124080"/>
            <a:ext cx="2775600" cy="2666520"/>
          </a:xfrm>
          <a:prstGeom prst="rect">
            <a:avLst/>
          </a:prstGeom>
          <a:ln>
            <a:noFill/>
          </a:ln>
        </p:spPr>
      </p:pic>
      <p:sp>
        <p:nvSpPr>
          <p:cNvPr id="31" name="CustomShape 10"/>
          <p:cNvSpPr/>
          <p:nvPr/>
        </p:nvSpPr>
        <p:spPr>
          <a:xfrm rot="5400000">
            <a:off x="4859640" y="4895640"/>
            <a:ext cx="1080000" cy="360"/>
          </a:xfrm>
          <a:prstGeom prst="straightConnector1">
            <a:avLst/>
          </a:prstGeom>
          <a:solidFill>
            <a:srgbClr val="00B8FF"/>
          </a:solidFill>
          <a:ln w="12600">
            <a:solidFill>
              <a:srgbClr val="FF0000"/>
            </a:solidFill>
            <a:round/>
            <a:headEnd type="arrow" w="med" len="med"/>
            <a:tailEnd type="arrow" w="med" len="med"/>
          </a:ln>
        </p:spPr>
      </p:sp>
      <p:sp>
        <p:nvSpPr>
          <p:cNvPr id="32" name="Line 11"/>
          <p:cNvSpPr/>
          <p:nvPr/>
        </p:nvSpPr>
        <p:spPr>
          <a:xfrm>
            <a:off x="3456000" y="4284000"/>
            <a:ext cx="1968480" cy="0"/>
          </a:xfrm>
          <a:prstGeom prst="line">
            <a:avLst/>
          </a:prstGeom>
          <a:ln w="12600">
            <a:solidFill>
              <a:srgbClr val="FF0000"/>
            </a:solidFill>
            <a:custDash>
              <a:ds d="105000" sp="35000"/>
            </a:custDash>
            <a:round/>
          </a:ln>
        </p:spPr>
      </p:sp>
      <p:sp>
        <p:nvSpPr>
          <p:cNvPr id="33" name="CustomShape 12"/>
          <p:cNvSpPr/>
          <p:nvPr/>
        </p:nvSpPr>
        <p:spPr>
          <a:xfrm>
            <a:off x="4827960" y="4404960"/>
            <a:ext cx="507240" cy="303480"/>
          </a:xfrm>
          <a:prstGeom prst="rect">
            <a:avLst/>
          </a:prstGeom>
          <a:noFill/>
          <a:ln>
            <a:noFill/>
          </a:ln>
        </p:spPr>
        <p:txBody>
          <a:bodyPr wrap="none" lIns="90000" tIns="45000" rIns="90000" bIns="45000"/>
          <a:lstStyle/>
          <a:p>
            <a:pPr>
              <a:lnSpc>
                <a:spcPct val="100000"/>
              </a:lnSpc>
            </a:pPr>
            <a:r>
              <a:rPr lang="en-GB" sz="1400">
                <a:solidFill>
                  <a:srgbClr val="FF0000"/>
                </a:solidFill>
                <a:latin typeface="Times New Roman"/>
                <a:ea typeface="MS Gothic"/>
              </a:rPr>
              <a:t>75%</a:t>
            </a:r>
            <a:endParaRPr/>
          </a:p>
        </p:txBody>
      </p:sp>
      <p:sp>
        <p:nvSpPr>
          <p:cNvPr id="35" name="CustomShape 7"/>
          <p:cNvSpPr/>
          <p:nvPr/>
        </p:nvSpPr>
        <p:spPr>
          <a:xfrm>
            <a:off x="2242284" y="4031300"/>
            <a:ext cx="685440" cy="533160"/>
          </a:xfrm>
          <a:prstGeom prst="wedgeRoundRectCallout">
            <a:avLst>
              <a:gd name="adj1" fmla="val -150751"/>
              <a:gd name="adj2" fmla="val -115624"/>
              <a:gd name="adj3" fmla="val 16667"/>
            </a:avLst>
          </a:prstGeom>
          <a:solidFill>
            <a:srgbClr val="00B8FF"/>
          </a:solidFill>
          <a:ln w="9360">
            <a:solidFill>
              <a:srgbClr val="000000"/>
            </a:solidFill>
            <a:round/>
          </a:ln>
        </p:spPr>
        <p:txBody>
          <a:bodyPr/>
          <a:lstStyle/>
          <a:p>
            <a:pPr>
              <a:lnSpc>
                <a:spcPct val="100000"/>
              </a:lnSpc>
            </a:pPr>
            <a:r>
              <a:rPr lang="en-GB" sz="1600" dirty="0">
                <a:solidFill>
                  <a:srgbClr val="000000"/>
                </a:solidFill>
                <a:latin typeface="Times New Roman"/>
                <a:ea typeface="MS Gothic"/>
              </a:rPr>
              <a:t>127 BSSs</a:t>
            </a:r>
            <a:endParaRPr dirty="0"/>
          </a:p>
        </p:txBody>
      </p:sp>
      <p:sp>
        <p:nvSpPr>
          <p:cNvPr id="37" name="CustomShape 9"/>
          <p:cNvSpPr/>
          <p:nvPr/>
        </p:nvSpPr>
        <p:spPr>
          <a:xfrm>
            <a:off x="1484844" y="4215346"/>
            <a:ext cx="685440" cy="533160"/>
          </a:xfrm>
          <a:prstGeom prst="wedgeRoundRectCallout">
            <a:avLst>
              <a:gd name="adj1" fmla="val -68140"/>
              <a:gd name="adj2" fmla="val -138000"/>
              <a:gd name="adj3" fmla="val 16667"/>
            </a:avLst>
          </a:prstGeom>
          <a:solidFill>
            <a:srgbClr val="00B8FF"/>
          </a:solidFill>
          <a:ln w="9360">
            <a:solidFill>
              <a:srgbClr val="000000"/>
            </a:solidFill>
            <a:round/>
          </a:ln>
        </p:spPr>
        <p:txBody>
          <a:bodyPr/>
          <a:lstStyle/>
          <a:p>
            <a:pPr>
              <a:lnSpc>
                <a:spcPct val="100000"/>
              </a:lnSpc>
            </a:pPr>
            <a:r>
              <a:rPr lang="en-GB" sz="1600">
                <a:solidFill>
                  <a:srgbClr val="000000"/>
                </a:solidFill>
                <a:latin typeface="Times New Roman"/>
                <a:ea typeface="MS Gothic"/>
              </a:rPr>
              <a:t>91 BSSs</a:t>
            </a:r>
            <a:endParaRPr/>
          </a:p>
        </p:txBody>
      </p:sp>
      <p:sp>
        <p:nvSpPr>
          <p:cNvPr id="39" name="CustomShape 7"/>
          <p:cNvSpPr/>
          <p:nvPr/>
        </p:nvSpPr>
        <p:spPr>
          <a:xfrm>
            <a:off x="778602" y="3894540"/>
            <a:ext cx="685440" cy="533160"/>
          </a:xfrm>
          <a:prstGeom prst="wedgeRoundRectCallout">
            <a:avLst>
              <a:gd name="adj1" fmla="val -725"/>
              <a:gd name="adj2" fmla="val -97456"/>
              <a:gd name="adj3" fmla="val 16667"/>
            </a:avLst>
          </a:prstGeom>
          <a:solidFill>
            <a:srgbClr val="00B8FF"/>
          </a:solidFill>
          <a:ln w="9360">
            <a:solidFill>
              <a:srgbClr val="000000"/>
            </a:solidFill>
            <a:round/>
          </a:ln>
        </p:spPr>
        <p:txBody>
          <a:bodyPr/>
          <a:lstStyle/>
          <a:p>
            <a:pPr>
              <a:lnSpc>
                <a:spcPct val="100000"/>
              </a:lnSpc>
            </a:pPr>
            <a:r>
              <a:rPr lang="en-GB" sz="1600">
                <a:solidFill>
                  <a:srgbClr val="000000"/>
                </a:solidFill>
                <a:latin typeface="Times New Roman"/>
                <a:ea typeface="MS Gothic"/>
              </a:rPr>
              <a:t>61 BSSs</a:t>
            </a:r>
            <a:endParaRPr/>
          </a:p>
        </p:txBody>
      </p:sp>
      <p:sp>
        <p:nvSpPr>
          <p:cNvPr id="40" name="CustomShape 5"/>
          <p:cNvSpPr/>
          <p:nvPr/>
        </p:nvSpPr>
        <p:spPr>
          <a:xfrm>
            <a:off x="609480" y="5867280"/>
            <a:ext cx="4876560" cy="637920"/>
          </a:xfrm>
          <a:prstGeom prst="rect">
            <a:avLst/>
          </a:prstGeom>
          <a:noFill/>
          <a:ln>
            <a:noFill/>
          </a:ln>
        </p:spPr>
        <p:txBody>
          <a:bodyPr lIns="90000" tIns="45000" rIns="90000" bIns="45000"/>
          <a:lstStyle/>
          <a:p>
            <a:pPr>
              <a:lnSpc>
                <a:spcPct val="100000"/>
              </a:lnSpc>
            </a:pPr>
            <a:r>
              <a:rPr lang="en-GB" sz="1200" u="sng" dirty="0">
                <a:solidFill>
                  <a:srgbClr val="000000"/>
                </a:solidFill>
                <a:latin typeface="Times New Roman"/>
                <a:ea typeface="MS Gothic"/>
              </a:rPr>
              <a:t>If we reduce power to 0dBm for APs and -5dBm for STA, difference between results for ring 2 and ring 11 drops to 16%, compared to75% for the original scenario settings</a:t>
            </a:r>
            <a:endParaRP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38911</TotalTime>
  <Words>2291</Words>
  <Application>Microsoft Office PowerPoint</Application>
  <PresentationFormat>Pokaz na ekranie (4:3)</PresentationFormat>
  <Paragraphs>356</Paragraphs>
  <Slides>19</Slides>
  <Notes>19</Notes>
  <HiddenSlides>0</HiddenSlides>
  <MMClips>0</MMClips>
  <ScaleCrop>false</ScaleCrop>
  <HeadingPairs>
    <vt:vector size="8" baseType="variant">
      <vt:variant>
        <vt:lpstr>Używane czcionki</vt:lpstr>
      </vt:variant>
      <vt:variant>
        <vt:i4>6</vt:i4>
      </vt:variant>
      <vt:variant>
        <vt:lpstr>Motyw</vt:lpstr>
      </vt:variant>
      <vt:variant>
        <vt:i4>1</vt:i4>
      </vt:variant>
      <vt:variant>
        <vt:lpstr>Osadzone serwery OLE</vt:lpstr>
      </vt:variant>
      <vt:variant>
        <vt:i4>2</vt:i4>
      </vt:variant>
      <vt:variant>
        <vt:lpstr>Tytuły slajdów</vt:lpstr>
      </vt:variant>
      <vt:variant>
        <vt:i4>19</vt:i4>
      </vt:variant>
    </vt:vector>
  </HeadingPairs>
  <TitlesOfParts>
    <vt:vector size="28" baseType="lpstr">
      <vt:lpstr>Malgun Gothic</vt:lpstr>
      <vt:lpstr>MS Gothic</vt:lpstr>
      <vt:lpstr>Arial</vt:lpstr>
      <vt:lpstr>Arial Unicode MS</vt:lpstr>
      <vt:lpstr>Calibri</vt:lpstr>
      <vt:lpstr>Times New Roman</vt:lpstr>
      <vt:lpstr>802-11-Submission</vt:lpstr>
      <vt:lpstr>Document</vt:lpstr>
      <vt:lpstr>Visio</vt:lpstr>
      <vt:lpstr>Implications of wrap-around for TGax Scenario 3 and Scenario 4 – follow-up</vt:lpstr>
      <vt:lpstr>Abstract</vt:lpstr>
      <vt:lpstr>SCE#3 and SCE#4 review  </vt:lpstr>
      <vt:lpstr>Problems with SCE#3 and SCE#4 hexagonal BSS layouts  </vt:lpstr>
      <vt:lpstr>Possible solutions for problems with SCE#3 and SCE#4 hexagonal BSS layouts</vt:lpstr>
      <vt:lpstr>Wrap-around with simulations of CSMA based systems</vt:lpstr>
      <vt:lpstr>Wrap-around for SCE#3 and SCE#4 – investigating proper number of rings</vt:lpstr>
      <vt:lpstr>Wrap-around for SCE#3 and SCE#4 – investigating proper number of rings</vt:lpstr>
      <vt:lpstr>Wrap-around – potential ways for reducing number of rings for SCE#3 and SCE#4</vt:lpstr>
      <vt:lpstr>Wrap-around – potential ways for reducing number of rings for SCE#3 and SCE#4</vt:lpstr>
      <vt:lpstr>Summary</vt:lpstr>
      <vt:lpstr>References</vt:lpstr>
      <vt:lpstr>Straw poll</vt:lpstr>
      <vt:lpstr>Prezentacja programu PowerPoint</vt:lpstr>
      <vt:lpstr>Backup slides</vt:lpstr>
      <vt:lpstr>Wrap-around – basics</vt:lpstr>
      <vt:lpstr>Wrap-around – basics</vt:lpstr>
      <vt:lpstr>Main simulation parameter settings</vt:lpstr>
      <vt:lpstr>Other simulation parameter settings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 performance in cellular-like outdoor deployments</dc:title>
  <dc:creator>sv0006</dc:creator>
  <cp:lastModifiedBy>Agson</cp:lastModifiedBy>
  <cp:revision>629</cp:revision>
  <cp:lastPrinted>1601-01-01T00:00:00Z</cp:lastPrinted>
  <dcterms:created xsi:type="dcterms:W3CDTF">2015-04-27T08:06:31Z</dcterms:created>
  <dcterms:modified xsi:type="dcterms:W3CDTF">2015-11-09T04:15:15Z</dcterms:modified>
</cp:coreProperties>
</file>