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75" r:id="rId3"/>
    <p:sldId id="266" r:id="rId4"/>
    <p:sldId id="267" r:id="rId5"/>
    <p:sldId id="268" r:id="rId6"/>
    <p:sldId id="269" r:id="rId7"/>
    <p:sldId id="270" r:id="rId8"/>
    <p:sldId id="271" r:id="rId9"/>
    <p:sldId id="272" r:id="rId10"/>
    <p:sldId id="273" r:id="rId11"/>
    <p:sldId id="274" r:id="rId12"/>
    <p:sldId id="276" r:id="rId13"/>
    <p:sldId id="264"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9" d="100"/>
          <a:sy n="79" d="100"/>
        </p:scale>
        <p:origin x="-77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802.11-15/1359r0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Yu Wang,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802.11-15/1359r0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Yu Wang,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802.11-15/1359r0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Yu Wang,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802.11-15/1359r0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Yu Wang,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Yu Wang,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 Wang,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Yu Wang,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Yu Wang,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Yu Wang,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Yu Wang,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Yu Wang,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Yu Wang,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Yu Wang,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 Wang,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802.11-15/1359r0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3/11-13-052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5/11-15-101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Yu Wang,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System Performance Evaluation of 802.11ae</a:t>
            </a:r>
            <a:endParaRPr lang="en-GB" dirty="0"/>
          </a:p>
        </p:txBody>
      </p:sp>
      <p:sp>
        <p:nvSpPr>
          <p:cNvPr id="3074" name="Rectangle 2"/>
          <p:cNvSpPr>
            <a:spLocks noGrp="1" noChangeArrowheads="1"/>
          </p:cNvSpPr>
          <p:nvPr>
            <p:ph type="body" idx="1"/>
          </p:nvPr>
        </p:nvSpPr>
        <p:spPr>
          <a:xfrm>
            <a:off x="685800" y="17588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717971851"/>
              </p:ext>
            </p:extLst>
          </p:nvPr>
        </p:nvGraphicFramePr>
        <p:xfrm>
          <a:off x="514350" y="2524125"/>
          <a:ext cx="8077200" cy="4095750"/>
        </p:xfrm>
        <a:graphic>
          <a:graphicData uri="http://schemas.openxmlformats.org/presentationml/2006/ole">
            <mc:AlternateContent xmlns:mc="http://schemas.openxmlformats.org/markup-compatibility/2006">
              <mc:Choice xmlns:v="urn:schemas-microsoft-com:vml" Requires="v">
                <p:oleObj spid="_x0000_s3098" name="Document" r:id="rId5" imgW="8246962" imgH="4189167" progId="Word.Document.8">
                  <p:embed/>
                </p:oleObj>
              </mc:Choice>
              <mc:Fallback>
                <p:oleObj name="Document" r:id="rId5" imgW="8246962" imgH="4189167" progId="Word.Document.8">
                  <p:embed/>
                  <p:pic>
                    <p:nvPicPr>
                      <p:cNvPr id="0" name="Picture 3"/>
                      <p:cNvPicPr>
                        <a:picLocks noChangeAspect="1" noChangeArrowheads="1"/>
                      </p:cNvPicPr>
                      <p:nvPr/>
                    </p:nvPicPr>
                    <p:blipFill>
                      <a:blip r:embed="rId6"/>
                      <a:srcRect/>
                      <a:stretch>
                        <a:fillRect/>
                      </a:stretch>
                    </p:blipFill>
                    <p:spPr bwMode="auto">
                      <a:xfrm>
                        <a:off x="514350" y="2524125"/>
                        <a:ext cx="8077200" cy="40957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Simulation Results – </a:t>
            </a:r>
            <a:br>
              <a:rPr lang="en-US" dirty="0" smtClean="0"/>
            </a:br>
            <a:r>
              <a:rPr lang="en-US" dirty="0" smtClean="0"/>
              <a:t>Frame Type Breakdown</a:t>
            </a:r>
            <a:endParaRPr lang="en-US" dirty="0"/>
          </a:p>
        </p:txBody>
      </p:sp>
      <p:sp>
        <p:nvSpPr>
          <p:cNvPr id="2" name="Content Placeholder 1"/>
          <p:cNvSpPr>
            <a:spLocks noGrp="1"/>
          </p:cNvSpPr>
          <p:nvPr>
            <p:ph idx="1"/>
          </p:nvPr>
        </p:nvSpPr>
        <p:spPr>
          <a:xfrm>
            <a:off x="685800" y="1981201"/>
            <a:ext cx="7770813" cy="1015752"/>
          </a:xfrm>
        </p:spPr>
        <p:txBody>
          <a:bodyPr>
            <a:normAutofit/>
          </a:bodyPr>
          <a:lstStyle/>
          <a:p>
            <a:pPr>
              <a:buFont typeface="Arial" panose="020B0604020202020204" pitchFamily="34" charset="0"/>
              <a:buChar char="•"/>
            </a:pPr>
            <a:r>
              <a:rPr lang="en-US" dirty="0" smtClean="0"/>
              <a:t>The beacon packet percentage is significantly less than reported in [1]</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4005" y="2708920"/>
            <a:ext cx="6000750" cy="376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idx="15"/>
          </p:nvPr>
        </p:nvSpPr>
        <p:spPr/>
        <p:txBody>
          <a:bodyPr/>
          <a:lstStyle/>
          <a:p>
            <a:r>
              <a:rPr lang="en-US" smtClean="0"/>
              <a:t>November 2015</a:t>
            </a:r>
            <a:endParaRPr lang="en-GB" dirty="0"/>
          </a:p>
        </p:txBody>
      </p:sp>
      <p:sp>
        <p:nvSpPr>
          <p:cNvPr id="5" name="Footer Placeholder 4"/>
          <p:cNvSpPr>
            <a:spLocks noGrp="1"/>
          </p:cNvSpPr>
          <p:nvPr>
            <p:ph type="ftr" idx="14"/>
          </p:nvPr>
        </p:nvSpPr>
        <p:spPr/>
        <p:txBody>
          <a:bodyPr/>
          <a:lstStyle/>
          <a:p>
            <a:r>
              <a:rPr lang="en-GB" smtClean="0"/>
              <a:t>Yu Wang, Ericsson et al.</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15525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Idle STA Only: </a:t>
            </a:r>
            <a:br>
              <a:rPr lang="en-US" dirty="0" smtClean="0"/>
            </a:br>
            <a:r>
              <a:rPr lang="en-US" dirty="0" smtClean="0"/>
              <a:t>Management Frame Traffic</a:t>
            </a:r>
            <a:endParaRPr lang="en-US" dirty="0"/>
          </a:p>
        </p:txBody>
      </p:sp>
      <p:sp>
        <p:nvSpPr>
          <p:cNvPr id="2" name="Content Placeholder 1"/>
          <p:cNvSpPr>
            <a:spLocks noGrp="1"/>
          </p:cNvSpPr>
          <p:nvPr>
            <p:ph idx="1"/>
          </p:nvPr>
        </p:nvSpPr>
        <p:spPr>
          <a:xfrm>
            <a:off x="685800" y="1981201"/>
            <a:ext cx="7770813" cy="1303784"/>
          </a:xfrm>
        </p:spPr>
        <p:txBody>
          <a:bodyPr>
            <a:normAutofit fontScale="92500" lnSpcReduction="20000"/>
          </a:bodyPr>
          <a:lstStyle/>
          <a:p>
            <a:pPr>
              <a:buFont typeface="Arial" panose="020B0604020202020204" pitchFamily="34" charset="0"/>
              <a:buChar char="•"/>
            </a:pPr>
            <a:r>
              <a:rPr lang="en-US" dirty="0" smtClean="0"/>
              <a:t>An AP is considered as active if sensing, transmitting or receiving</a:t>
            </a:r>
          </a:p>
          <a:p>
            <a:pPr>
              <a:buFont typeface="Arial" panose="020B0604020202020204" pitchFamily="34" charset="0"/>
              <a:buChar char="•"/>
            </a:pPr>
            <a:r>
              <a:rPr lang="en-US" dirty="0" smtClean="0"/>
              <a:t>QMF increases AP activeness due to longer sensing time to transmit probe response frames</a:t>
            </a:r>
          </a:p>
          <a:p>
            <a:pPr>
              <a:buFont typeface="Arial" panose="020B0604020202020204" pitchFamily="34" charset="0"/>
              <a:buChar char="•"/>
            </a:pPr>
            <a:endParaRPr lang="en-US" dirty="0"/>
          </a:p>
        </p:txBody>
      </p:sp>
      <p:sp>
        <p:nvSpPr>
          <p:cNvPr id="4" name="TextBox 3"/>
          <p:cNvSpPr txBox="1"/>
          <p:nvPr/>
        </p:nvSpPr>
        <p:spPr>
          <a:xfrm>
            <a:off x="2209799" y="6010245"/>
            <a:ext cx="880370" cy="276999"/>
          </a:xfrm>
          <a:prstGeom prst="rect">
            <a:avLst/>
          </a:prstGeom>
          <a:solidFill>
            <a:srgbClr val="8BC5FF"/>
          </a:solidFill>
        </p:spPr>
        <p:txBody>
          <a:bodyPr wrap="none" rtlCol="0">
            <a:spAutoFit/>
          </a:bodyPr>
          <a:lstStyle/>
          <a:p>
            <a:pPr algn="ctr"/>
            <a:r>
              <a:rPr lang="en-US" sz="1200" dirty="0" smtClean="0">
                <a:latin typeface="Arial" panose="020B0604020202020204" pitchFamily="34" charset="0"/>
                <a:cs typeface="Arial" panose="020B0604020202020204" pitchFamily="34" charset="0"/>
              </a:rPr>
              <a:t>QMF OFF</a:t>
            </a:r>
            <a:endParaRPr lang="en-US" sz="1200" dirty="0">
              <a:latin typeface="Arial" panose="020B0604020202020204" pitchFamily="34" charset="0"/>
              <a:cs typeface="Arial" panose="020B0604020202020204" pitchFamily="34" charset="0"/>
            </a:endParaRPr>
          </a:p>
        </p:txBody>
      </p:sp>
      <p:sp>
        <p:nvSpPr>
          <p:cNvPr id="9" name="TextBox 8"/>
          <p:cNvSpPr txBox="1"/>
          <p:nvPr/>
        </p:nvSpPr>
        <p:spPr>
          <a:xfrm>
            <a:off x="6181595" y="6010245"/>
            <a:ext cx="801823" cy="276999"/>
          </a:xfrm>
          <a:prstGeom prst="rect">
            <a:avLst/>
          </a:prstGeom>
          <a:solidFill>
            <a:srgbClr val="8BC5FF"/>
          </a:solidFill>
        </p:spPr>
        <p:txBody>
          <a:bodyPr wrap="none" rtlCol="0">
            <a:spAutoFit/>
          </a:bodyPr>
          <a:lstStyle/>
          <a:p>
            <a:pPr algn="ctr"/>
            <a:r>
              <a:rPr lang="en-US" sz="1200" dirty="0" smtClean="0">
                <a:latin typeface="Arial" panose="020B0604020202020204" pitchFamily="34" charset="0"/>
                <a:cs typeface="Arial" panose="020B0604020202020204" pitchFamily="34" charset="0"/>
              </a:rPr>
              <a:t>QMF ON</a:t>
            </a:r>
            <a:endParaRPr lang="en-US" sz="1200" dirty="0">
              <a:latin typeface="Arial" panose="020B0604020202020204" pitchFamily="34" charset="0"/>
              <a:cs typeface="Arial" panose="020B0604020202020204" pitchFamily="34" charset="0"/>
            </a:endParaRPr>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1498" y="3215044"/>
            <a:ext cx="3819525"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220" y="3215044"/>
            <a:ext cx="3819525"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idx="15"/>
          </p:nvPr>
        </p:nvSpPr>
        <p:spPr/>
        <p:txBody>
          <a:bodyPr/>
          <a:lstStyle/>
          <a:p>
            <a:r>
              <a:rPr lang="en-US" smtClean="0"/>
              <a:t>November 2015</a:t>
            </a:r>
            <a:endParaRPr lang="en-GB" dirty="0"/>
          </a:p>
        </p:txBody>
      </p:sp>
      <p:sp>
        <p:nvSpPr>
          <p:cNvPr id="6" name="Footer Placeholder 5"/>
          <p:cNvSpPr>
            <a:spLocks noGrp="1"/>
          </p:cNvSpPr>
          <p:nvPr>
            <p:ph type="ftr" idx="14"/>
          </p:nvPr>
        </p:nvSpPr>
        <p:spPr/>
        <p:txBody>
          <a:bodyPr/>
          <a:lstStyle/>
          <a:p>
            <a:r>
              <a:rPr lang="en-GB" smtClean="0"/>
              <a:t>Yu Wang, Ericsson et al.</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256462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Quality of Service (QMF) for Management frames provides a simple mechanism to prioritize management traffic through different Access Categories</a:t>
            </a:r>
          </a:p>
          <a:p>
            <a:pPr>
              <a:buFont typeface="Arial" panose="020B0604020202020204" pitchFamily="34" charset="0"/>
              <a:buChar char="•"/>
            </a:pPr>
            <a:r>
              <a:rPr lang="en-US" dirty="0" smtClean="0"/>
              <a:t>The default 802.11ae categorization works well</a:t>
            </a:r>
          </a:p>
          <a:p>
            <a:pPr lvl="1">
              <a:buFont typeface="Arial" panose="020B0604020202020204" pitchFamily="34" charset="0"/>
              <a:buChar char="•"/>
            </a:pPr>
            <a:r>
              <a:rPr lang="en-US" dirty="0" smtClean="0"/>
              <a:t>No dynamic management frame re-categorization needed</a:t>
            </a:r>
          </a:p>
          <a:p>
            <a:pPr>
              <a:buFont typeface="Arial" panose="020B0604020202020204" pitchFamily="34" charset="0"/>
              <a:buChar char="•"/>
            </a:pPr>
            <a:r>
              <a:rPr lang="en-US" dirty="0" smtClean="0"/>
              <a:t>In dense deployments QMF helps substantially reducing traffic sent through highest priority Access Category</a:t>
            </a:r>
          </a:p>
          <a:p>
            <a:pPr lvl="1">
              <a:buFont typeface="Arial" panose="020B0604020202020204" pitchFamily="34" charset="0"/>
              <a:buChar char="•"/>
            </a:pPr>
            <a:r>
              <a:rPr lang="en-US" dirty="0" smtClean="0"/>
              <a:t>Enhancing performance of high priority data transmissions</a:t>
            </a:r>
          </a:p>
          <a:p>
            <a:pPr lvl="1">
              <a:buFont typeface="Arial" panose="020B0604020202020204" pitchFamily="34" charset="0"/>
              <a:buChar char="•"/>
            </a:pPr>
            <a:r>
              <a:rPr lang="en-US" dirty="0" smtClean="0"/>
              <a:t>Clearly improving VoIP over WLAN quality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Yu Wang,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008020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Yu Wang,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92500" lnSpcReduction="10000"/>
          </a:bodyPr>
          <a:lstStyle/>
          <a:p>
            <a:pPr marL="457200" indent="-457200">
              <a:buFont typeface="+mj-lt"/>
              <a:buAutoNum type="arabicPeriod"/>
            </a:pPr>
            <a:r>
              <a:rPr lang="en-US" dirty="0"/>
              <a:t>K. </a:t>
            </a:r>
            <a:r>
              <a:rPr lang="en-US" dirty="0" err="1"/>
              <a:t>Yunoki</a:t>
            </a:r>
            <a:r>
              <a:rPr lang="en-US" dirty="0"/>
              <a:t> et al., “Understanding Current Situation of Public Wi-Fi Usage— Possible Requirements for HEW,” [Online]. Available: </a:t>
            </a:r>
            <a:r>
              <a:rPr lang="en-US" dirty="0">
                <a:hlinkClick r:id="rId3"/>
              </a:rPr>
              <a:t>https://</a:t>
            </a:r>
            <a:r>
              <a:rPr lang="en-US" dirty="0" smtClean="0">
                <a:hlinkClick r:id="rId3"/>
              </a:rPr>
              <a:t>mentor.ieee.org/802.11/dcn/13/11-13-0523</a:t>
            </a:r>
            <a:endParaRPr lang="en-US" dirty="0" smtClean="0"/>
          </a:p>
          <a:p>
            <a:pPr marL="457200" indent="-457200">
              <a:buFont typeface="+mj-lt"/>
              <a:buAutoNum type="arabicPeriod"/>
            </a:pPr>
            <a:r>
              <a:rPr lang="en-US" dirty="0" smtClean="0"/>
              <a:t>G</a:t>
            </a:r>
            <a:r>
              <a:rPr lang="en-US" dirty="0"/>
              <a:t>. R. </a:t>
            </a:r>
            <a:r>
              <a:rPr lang="en-US" dirty="0" smtClean="0"/>
              <a:t>Hiertz et al., </a:t>
            </a:r>
            <a:r>
              <a:rPr lang="en-US" dirty="0"/>
              <a:t>“802.11ae &amp; </a:t>
            </a:r>
            <a:r>
              <a:rPr lang="en-US" dirty="0" smtClean="0"/>
              <a:t>802.11ax,” [Online]. </a:t>
            </a:r>
            <a:r>
              <a:rPr lang="en-US" dirty="0"/>
              <a:t>Available: </a:t>
            </a:r>
            <a:r>
              <a:rPr lang="en-US" dirty="0">
                <a:hlinkClick r:id="rId4"/>
              </a:rPr>
              <a:t>https://</a:t>
            </a:r>
            <a:r>
              <a:rPr lang="en-US" dirty="0" smtClean="0">
                <a:hlinkClick r:id="rId4"/>
              </a:rPr>
              <a:t>mentor.ieee.org/802.11/dcn/15/11-15-1013</a:t>
            </a:r>
            <a:endParaRPr lang="en-US" dirty="0" smtClean="0"/>
          </a:p>
          <a:p>
            <a:pPr marL="457200" indent="-457200">
              <a:buFont typeface="+mj-lt"/>
              <a:buAutoNum type="arabicPeriod"/>
            </a:pPr>
            <a:r>
              <a:rPr lang="en-US" dirty="0" smtClean="0"/>
              <a:t>IEEE, </a:t>
            </a:r>
            <a:r>
              <a:rPr lang="en-US" dirty="0"/>
              <a:t>“IEEE Standard for Information </a:t>
            </a:r>
            <a:r>
              <a:rPr lang="en-US" dirty="0" smtClean="0"/>
              <a:t>technology—Telecommunications </a:t>
            </a:r>
            <a:r>
              <a:rPr lang="en-US" dirty="0"/>
              <a:t>and information exchange between </a:t>
            </a:r>
            <a:r>
              <a:rPr lang="en-US" dirty="0" smtClean="0"/>
              <a:t>systems Local </a:t>
            </a:r>
            <a:r>
              <a:rPr lang="en-US" dirty="0"/>
              <a:t>and metropolitan area networks—Specific </a:t>
            </a:r>
            <a:r>
              <a:rPr lang="en-US" dirty="0" smtClean="0"/>
              <a:t>requirements</a:t>
            </a:r>
            <a:r>
              <a:rPr lang="en-US" dirty="0"/>
              <a:t>—</a:t>
            </a:r>
            <a:r>
              <a:rPr lang="en-US" dirty="0" smtClean="0"/>
              <a:t>Part </a:t>
            </a:r>
            <a:r>
              <a:rPr lang="en-US" dirty="0"/>
              <a:t>11: Wireless LAN Medium Access </a:t>
            </a:r>
            <a:r>
              <a:rPr lang="en-US" dirty="0" smtClean="0"/>
              <a:t>Control (MAC</a:t>
            </a:r>
            <a:r>
              <a:rPr lang="en-US" dirty="0"/>
              <a:t>) and Physical Layer (PHY) Specifications</a:t>
            </a:r>
            <a:r>
              <a:rPr lang="en-US" dirty="0" smtClean="0"/>
              <a:t>,” Mar. 2012, Clause 10.1.4.3.3, p. 980.</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IEEE 802.11ae describes Quality of Service for Management frames (QMF). Without QMF support stations send all management frame through the highest Access Category (AC). Even irrelevant or latency insensitive management traffic receive priority over Data traffic in lower ACs. Without QMF VoIP traffic is adversely affected by management traffic transmission occurring through the same AC. In this submission we present simulation results showing the impact to Voice quality.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Yu Wang,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400729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p:txBody>
          <a:bodyPr>
            <a:normAutofit/>
          </a:bodyPr>
          <a:lstStyle/>
          <a:p>
            <a:pPr>
              <a:buFont typeface="Arial" panose="020B0604020202020204" pitchFamily="34" charset="0"/>
              <a:buChar char="•"/>
            </a:pPr>
            <a:r>
              <a:rPr lang="en-US" dirty="0" smtClean="0"/>
              <a:t>Various measurement studies outline </a:t>
            </a:r>
            <a:r>
              <a:rPr lang="en-US" dirty="0"/>
              <a:t>that in dense deployments </a:t>
            </a:r>
            <a:r>
              <a:rPr lang="en-US" dirty="0" smtClean="0">
                <a:latin typeface="Arial"/>
                <a:cs typeface="Arial"/>
              </a:rPr>
              <a:t>&gt;</a:t>
            </a:r>
            <a:r>
              <a:rPr lang="en-US" dirty="0" smtClean="0"/>
              <a:t>60% may be </a:t>
            </a:r>
            <a:r>
              <a:rPr lang="en-US" dirty="0"/>
              <a:t>management </a:t>
            </a:r>
            <a:r>
              <a:rPr lang="en-US" dirty="0" smtClean="0"/>
              <a:t>traffic, e.g. [1]</a:t>
            </a:r>
            <a:endParaRPr lang="en-US" dirty="0"/>
          </a:p>
          <a:p>
            <a:pPr marL="800100" lvl="1" indent="-342900">
              <a:buFont typeface="Arial" panose="020B0604020202020204" pitchFamily="34" charset="0"/>
              <a:buChar char="•"/>
            </a:pPr>
            <a:r>
              <a:rPr lang="en-US" dirty="0"/>
              <a:t>Many management frames are sent at the most robust Modulation and Coding Scheme (MCS)</a:t>
            </a:r>
          </a:p>
          <a:p>
            <a:pPr marL="1200150" lvl="2" indent="-285750">
              <a:buFont typeface="Arial" panose="020B0604020202020204" pitchFamily="34" charset="0"/>
              <a:buChar char="•"/>
            </a:pPr>
            <a:r>
              <a:rPr lang="en-US" dirty="0"/>
              <a:t>1 Mb/s @ 2.4 GHz, 6 Mb/s @ 5 GHz</a:t>
            </a:r>
          </a:p>
          <a:p>
            <a:pPr marL="1200150" lvl="2" indent="-285750">
              <a:buFont typeface="Arial" panose="020B0604020202020204" pitchFamily="34" charset="0"/>
              <a:buChar char="•"/>
            </a:pPr>
            <a:r>
              <a:rPr lang="en-US" dirty="0"/>
              <a:t>Substantial airtime </a:t>
            </a:r>
            <a:r>
              <a:rPr lang="en-US" dirty="0" smtClean="0"/>
              <a:t>killer</a:t>
            </a:r>
            <a:endParaRPr lang="en-US" dirty="0"/>
          </a:p>
          <a:p>
            <a:pPr>
              <a:buFont typeface="Arial" panose="020B0604020202020204" pitchFamily="34" charset="0"/>
              <a:buChar char="•"/>
            </a:pPr>
            <a:r>
              <a:rPr lang="en-US" dirty="0"/>
              <a:t>Management frames severely impact VoIP transmissions</a:t>
            </a:r>
          </a:p>
          <a:p>
            <a:pPr marL="800100" lvl="1" indent="-342900">
              <a:buFont typeface="Arial" panose="020B0604020202020204" pitchFamily="34" charset="0"/>
              <a:buChar char="•"/>
            </a:pPr>
            <a:r>
              <a:rPr lang="en-US" dirty="0"/>
              <a:t>Threatening market opportunity for “Wi-Fi calling</a:t>
            </a:r>
            <a:r>
              <a:rPr lang="en-US" dirty="0" smtClean="0"/>
              <a:t>”</a:t>
            </a:r>
          </a:p>
        </p:txBody>
      </p:sp>
      <p:sp>
        <p:nvSpPr>
          <p:cNvPr id="4" name="Date Placeholder 3"/>
          <p:cNvSpPr>
            <a:spLocks noGrp="1"/>
          </p:cNvSpPr>
          <p:nvPr>
            <p:ph type="dt" idx="15"/>
          </p:nvPr>
        </p:nvSpPr>
        <p:spPr/>
        <p:txBody>
          <a:bodyPr/>
          <a:lstStyle/>
          <a:p>
            <a:r>
              <a:rPr lang="en-US" smtClean="0"/>
              <a:t>November 2015</a:t>
            </a:r>
            <a:endParaRPr lang="en-GB" dirty="0"/>
          </a:p>
        </p:txBody>
      </p:sp>
      <p:sp>
        <p:nvSpPr>
          <p:cNvPr id="5" name="Footer Placeholder 4"/>
          <p:cNvSpPr>
            <a:spLocks noGrp="1"/>
          </p:cNvSpPr>
          <p:nvPr>
            <p:ph type="ftr" idx="14"/>
          </p:nvPr>
        </p:nvSpPr>
        <p:spPr/>
        <p:txBody>
          <a:bodyPr/>
          <a:lstStyle/>
          <a:p>
            <a:r>
              <a:rPr lang="en-GB" smtClean="0"/>
              <a:t>Yu Wang, Ericsson et al.</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37285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IEEE </a:t>
            </a:r>
            <a:r>
              <a:rPr lang="en-US" dirty="0" smtClean="0"/>
              <a:t>802.11ae-2012</a:t>
            </a:r>
            <a:br>
              <a:rPr lang="en-US" dirty="0" smtClean="0"/>
            </a:br>
            <a:r>
              <a:rPr lang="en-US" dirty="0" smtClean="0"/>
              <a:t>Prioritization of Management frames</a:t>
            </a:r>
            <a:endParaRPr lang="en-US" dirty="0"/>
          </a:p>
        </p:txBody>
      </p:sp>
      <p:sp>
        <p:nvSpPr>
          <p:cNvPr id="2" name="Content Placeholder 1"/>
          <p:cNvSpPr>
            <a:spLocks noGrp="1"/>
          </p:cNvSpPr>
          <p:nvPr>
            <p:ph idx="1"/>
          </p:nvPr>
        </p:nvSpPr>
        <p:spPr>
          <a:xfrm>
            <a:off x="685800" y="1981201"/>
            <a:ext cx="7770813" cy="1591816"/>
          </a:xfrm>
        </p:spPr>
        <p:txBody>
          <a:bodyPr>
            <a:normAutofit lnSpcReduction="10000"/>
          </a:bodyPr>
          <a:lstStyle/>
          <a:p>
            <a:pPr>
              <a:buFont typeface="Arial" panose="020B0604020202020204" pitchFamily="34" charset="0"/>
              <a:buChar char="•"/>
            </a:pPr>
            <a:r>
              <a:rPr lang="en-US" dirty="0" smtClean="0"/>
              <a:t>802.11ae specifies a mechanism </a:t>
            </a:r>
            <a:r>
              <a:rPr lang="en-US" dirty="0"/>
              <a:t>for the prioritization of management frames </a:t>
            </a:r>
            <a:endParaRPr lang="en-US" dirty="0" smtClean="0"/>
          </a:p>
          <a:p>
            <a:pPr marL="800100" lvl="1" indent="-342900">
              <a:buFont typeface="Arial" panose="020B0604020202020204" pitchFamily="34" charset="0"/>
              <a:buChar char="•"/>
            </a:pPr>
            <a:r>
              <a:rPr lang="en-US" dirty="0" smtClean="0"/>
              <a:t>Prevents </a:t>
            </a:r>
            <a:r>
              <a:rPr lang="en-US" dirty="0"/>
              <a:t>overloading the highest </a:t>
            </a:r>
            <a:r>
              <a:rPr lang="en-US" dirty="0" smtClean="0"/>
              <a:t>priority</a:t>
            </a:r>
            <a:endParaRPr lang="en-US" dirty="0"/>
          </a:p>
          <a:p>
            <a:pPr>
              <a:buFont typeface="Arial" panose="020B0604020202020204" pitchFamily="34" charset="0"/>
              <a:buChar char="•"/>
            </a:pPr>
            <a:r>
              <a:rPr lang="en-US" dirty="0" smtClean="0"/>
              <a:t>QMF (QoS management frame) policy, see [2]</a:t>
            </a:r>
          </a:p>
        </p:txBody>
      </p:sp>
      <p:graphicFrame>
        <p:nvGraphicFramePr>
          <p:cNvPr id="4" name="Content Placeholder 4"/>
          <p:cNvGraphicFramePr>
            <a:graphicFrameLocks/>
          </p:cNvGraphicFramePr>
          <p:nvPr>
            <p:extLst>
              <p:ext uri="{D42A27DB-BD31-4B8C-83A1-F6EECF244321}">
                <p14:modId xmlns:p14="http://schemas.microsoft.com/office/powerpoint/2010/main" val="14167110"/>
              </p:ext>
            </p:extLst>
          </p:nvPr>
        </p:nvGraphicFramePr>
        <p:xfrm>
          <a:off x="935596" y="4069680"/>
          <a:ext cx="7272808" cy="1879600"/>
        </p:xfrm>
        <a:graphic>
          <a:graphicData uri="http://schemas.openxmlformats.org/drawingml/2006/table">
            <a:tbl>
              <a:tblPr firstRow="1" bandRow="1">
                <a:tableStyleId>{5C22544A-7EE6-4342-B048-85BDC9FD1C3A}</a:tableStyleId>
              </a:tblPr>
              <a:tblGrid>
                <a:gridCol w="4608512"/>
                <a:gridCol w="1080120"/>
                <a:gridCol w="1584176"/>
              </a:tblGrid>
              <a:tr h="370840">
                <a:tc>
                  <a:txBody>
                    <a:bodyPr/>
                    <a:lstStyle/>
                    <a:p>
                      <a:r>
                        <a:rPr lang="en-US" sz="2000" dirty="0" smtClean="0"/>
                        <a:t>Description</a:t>
                      </a:r>
                      <a:endParaRPr lang="en-US" sz="2000" dirty="0"/>
                    </a:p>
                  </a:txBody>
                  <a:tcPr/>
                </a:tc>
                <a:tc>
                  <a:txBody>
                    <a:bodyPr/>
                    <a:lstStyle/>
                    <a:p>
                      <a:r>
                        <a:rPr lang="en-US" sz="1400" dirty="0" smtClean="0"/>
                        <a:t>Subtype</a:t>
                      </a:r>
                      <a:endParaRPr lang="en-US" sz="1400" dirty="0"/>
                    </a:p>
                  </a:txBody>
                  <a:tcPr/>
                </a:tc>
                <a:tc>
                  <a:txBody>
                    <a:bodyPr/>
                    <a:lstStyle/>
                    <a:p>
                      <a:r>
                        <a:rPr lang="en-US" sz="2000" dirty="0" smtClean="0"/>
                        <a:t>QMF AC </a:t>
                      </a:r>
                      <a:endParaRPr lang="en-US" sz="2000" dirty="0"/>
                    </a:p>
                  </a:txBody>
                  <a:tcPr/>
                </a:tc>
              </a:tr>
              <a:tr h="370840">
                <a:tc>
                  <a:txBody>
                    <a:bodyPr/>
                    <a:lstStyle/>
                    <a:p>
                      <a:r>
                        <a:rPr lang="en-US" sz="1800" dirty="0" smtClean="0"/>
                        <a:t>Probe Request (individually</a:t>
                      </a:r>
                      <a:r>
                        <a:rPr lang="en-US" sz="1800" baseline="0" dirty="0" smtClean="0"/>
                        <a:t> addressed)</a:t>
                      </a:r>
                      <a:endParaRPr lang="en-US" sz="1800" dirty="0"/>
                    </a:p>
                  </a:txBody>
                  <a:tcPr/>
                </a:tc>
                <a:tc>
                  <a:txBody>
                    <a:bodyPr/>
                    <a:lstStyle/>
                    <a:p>
                      <a:r>
                        <a:rPr lang="en-US" sz="1800" dirty="0" smtClean="0"/>
                        <a:t>0100</a:t>
                      </a:r>
                      <a:endParaRPr lang="en-US" sz="1800" dirty="0"/>
                    </a:p>
                  </a:txBody>
                  <a:tcPr/>
                </a:tc>
                <a:tc>
                  <a:txBody>
                    <a:bodyPr/>
                    <a:lstStyle/>
                    <a:p>
                      <a:r>
                        <a:rPr lang="en-US" sz="1800" dirty="0" smtClean="0"/>
                        <a:t>AC_VO</a:t>
                      </a:r>
                      <a:endParaRPr lang="en-US" sz="1800" dirty="0"/>
                    </a:p>
                  </a:txBody>
                  <a:tcPr/>
                </a:tc>
              </a:tr>
              <a:tr h="370840">
                <a:tc>
                  <a:txBody>
                    <a:bodyPr/>
                    <a:lstStyle/>
                    <a:p>
                      <a:r>
                        <a:rPr lang="en-US" sz="1800" dirty="0" smtClean="0"/>
                        <a:t>Probe Request (group </a:t>
                      </a:r>
                      <a:r>
                        <a:rPr lang="en-US" sz="1800" baseline="0" dirty="0" smtClean="0"/>
                        <a:t>addressed)</a:t>
                      </a:r>
                      <a:endParaRPr lang="en-US" sz="1800" dirty="0" smtClean="0"/>
                    </a:p>
                  </a:txBody>
                  <a:tcPr/>
                </a:tc>
                <a:tc>
                  <a:txBody>
                    <a:bodyPr/>
                    <a:lstStyle/>
                    <a:p>
                      <a:r>
                        <a:rPr lang="en-US" sz="1800" dirty="0" smtClean="0"/>
                        <a:t>0100</a:t>
                      </a:r>
                      <a:endParaRPr lang="en-US" sz="1800" dirty="0"/>
                    </a:p>
                  </a:txBody>
                  <a:tcPr/>
                </a:tc>
                <a:tc>
                  <a:txBody>
                    <a:bodyPr/>
                    <a:lstStyle/>
                    <a:p>
                      <a:r>
                        <a:rPr lang="en-US" sz="1800" dirty="0" smtClean="0"/>
                        <a:t>AC_BE</a:t>
                      </a:r>
                      <a:endParaRPr lang="en-US" sz="1800" dirty="0"/>
                    </a:p>
                  </a:txBody>
                  <a:tcPr/>
                </a:tc>
              </a:tr>
              <a:tr h="370840">
                <a:tc>
                  <a:txBody>
                    <a:bodyPr/>
                    <a:lstStyle/>
                    <a:p>
                      <a:r>
                        <a:rPr lang="en-US" sz="1800" dirty="0" smtClean="0"/>
                        <a:t>Probe</a:t>
                      </a:r>
                      <a:r>
                        <a:rPr lang="en-US" sz="1800" baseline="0" dirty="0" smtClean="0"/>
                        <a:t> Response</a:t>
                      </a:r>
                      <a:endParaRPr lang="en-US" sz="1800" dirty="0"/>
                    </a:p>
                  </a:txBody>
                  <a:tcPr/>
                </a:tc>
                <a:tc>
                  <a:txBody>
                    <a:bodyPr/>
                    <a:lstStyle/>
                    <a:p>
                      <a:r>
                        <a:rPr lang="en-US" sz="1800" dirty="0" smtClean="0"/>
                        <a:t>0101</a:t>
                      </a:r>
                      <a:endParaRPr lang="en-US" sz="1800" dirty="0"/>
                    </a:p>
                  </a:txBody>
                  <a:tcPr/>
                </a:tc>
                <a:tc>
                  <a:txBody>
                    <a:bodyPr/>
                    <a:lstStyle/>
                    <a:p>
                      <a:r>
                        <a:rPr lang="en-US" sz="1800" dirty="0" smtClean="0"/>
                        <a:t>AC_BE</a:t>
                      </a:r>
                      <a:endParaRPr lang="en-US" sz="1800" dirty="0"/>
                    </a:p>
                  </a:txBody>
                  <a:tcPr/>
                </a:tc>
              </a:tr>
              <a:tr h="370840">
                <a:tc>
                  <a:txBody>
                    <a:bodyPr/>
                    <a:lstStyle/>
                    <a:p>
                      <a:r>
                        <a:rPr lang="en-US" sz="1800" dirty="0" smtClean="0"/>
                        <a:t>Beacon</a:t>
                      </a:r>
                      <a:endParaRPr lang="en-US" sz="1800" dirty="0"/>
                    </a:p>
                  </a:txBody>
                  <a:tcPr/>
                </a:tc>
                <a:tc>
                  <a:txBody>
                    <a:bodyPr/>
                    <a:lstStyle/>
                    <a:p>
                      <a:r>
                        <a:rPr lang="en-US" sz="1800" dirty="0" smtClean="0"/>
                        <a:t>1000</a:t>
                      </a:r>
                      <a:endParaRPr lang="en-US" sz="1800" dirty="0"/>
                    </a:p>
                  </a:txBody>
                  <a:tcPr/>
                </a:tc>
                <a:tc>
                  <a:txBody>
                    <a:bodyPr/>
                    <a:lstStyle/>
                    <a:p>
                      <a:r>
                        <a:rPr lang="en-US" sz="1800" dirty="0" smtClean="0"/>
                        <a:t>AC_VO</a:t>
                      </a:r>
                      <a:endParaRPr lang="en-US" sz="1800" dirty="0"/>
                    </a:p>
                  </a:txBody>
                  <a:tcPr/>
                </a:tc>
              </a:tr>
            </a:tbl>
          </a:graphicData>
        </a:graphic>
      </p:graphicFrame>
      <p:sp>
        <p:nvSpPr>
          <p:cNvPr id="5" name="Date Placeholder 4"/>
          <p:cNvSpPr>
            <a:spLocks noGrp="1"/>
          </p:cNvSpPr>
          <p:nvPr>
            <p:ph type="dt" idx="15"/>
          </p:nvPr>
        </p:nvSpPr>
        <p:spPr/>
        <p:txBody>
          <a:bodyPr/>
          <a:lstStyle/>
          <a:p>
            <a:r>
              <a:rPr lang="en-US" smtClean="0"/>
              <a:t>November 2015</a:t>
            </a:r>
            <a:endParaRPr lang="en-GB" dirty="0"/>
          </a:p>
        </p:txBody>
      </p:sp>
      <p:sp>
        <p:nvSpPr>
          <p:cNvPr id="6" name="Footer Placeholder 5"/>
          <p:cNvSpPr>
            <a:spLocks noGrp="1"/>
          </p:cNvSpPr>
          <p:nvPr>
            <p:ph type="ftr" idx="14"/>
          </p:nvPr>
        </p:nvSpPr>
        <p:spPr/>
        <p:txBody>
          <a:bodyPr/>
          <a:lstStyle/>
          <a:p>
            <a:r>
              <a:rPr lang="en-GB" smtClean="0"/>
              <a:t>Yu Wang, Ericsson et al.</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070749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Target and Scope</a:t>
            </a:r>
            <a:endParaRPr lang="en-US" dirty="0"/>
          </a:p>
        </p:txBody>
      </p:sp>
      <p:sp>
        <p:nvSpPr>
          <p:cNvPr id="2" name="Content Placeholder 1"/>
          <p:cNvSpPr>
            <a:spLocks noGrp="1"/>
          </p:cNvSpPr>
          <p:nvPr>
            <p:ph idx="1"/>
          </p:nvPr>
        </p:nvSpPr>
        <p:spPr>
          <a:xfrm>
            <a:off x="685800" y="1981200"/>
            <a:ext cx="7770813" cy="1735832"/>
          </a:xfrm>
        </p:spPr>
        <p:txBody>
          <a:bodyPr>
            <a:normAutofit fontScale="92500"/>
          </a:bodyPr>
          <a:lstStyle/>
          <a:p>
            <a:pPr>
              <a:buFont typeface="Arial" panose="020B0604020202020204" pitchFamily="34" charset="0"/>
              <a:buChar char="•"/>
            </a:pPr>
            <a:r>
              <a:rPr lang="en-US" dirty="0" smtClean="0"/>
              <a:t>System simulation to understand</a:t>
            </a:r>
          </a:p>
          <a:p>
            <a:pPr marL="800100" lvl="1" indent="-342900">
              <a:buFont typeface="Arial" panose="020B0604020202020204" pitchFamily="34" charset="0"/>
              <a:buChar char="•"/>
            </a:pPr>
            <a:r>
              <a:rPr lang="en-US" dirty="0" smtClean="0"/>
              <a:t>Problems caused by flooded high priority management frames</a:t>
            </a:r>
          </a:p>
          <a:p>
            <a:pPr marL="800100" lvl="1" indent="-342900">
              <a:buFont typeface="Arial" panose="020B0604020202020204" pitchFamily="34" charset="0"/>
              <a:buChar char="•"/>
            </a:pPr>
            <a:r>
              <a:rPr lang="en-US" dirty="0" smtClean="0"/>
              <a:t>Effectiveness of the QMF policy as defined in 802.11ae</a:t>
            </a:r>
            <a:endParaRPr lang="en-US" dirty="0"/>
          </a:p>
          <a:p>
            <a:pPr>
              <a:buFont typeface="Arial" panose="020B0604020202020204" pitchFamily="34" charset="0"/>
              <a:buChar char="•"/>
            </a:pPr>
            <a:r>
              <a:rPr lang="en-US" dirty="0" smtClean="0"/>
              <a:t>Study management frames: beacon, probe request/response </a:t>
            </a:r>
          </a:p>
        </p:txBody>
      </p:sp>
      <p:graphicFrame>
        <p:nvGraphicFramePr>
          <p:cNvPr id="4" name="Content Placeholder 3"/>
          <p:cNvGraphicFramePr>
            <a:graphicFrameLocks/>
          </p:cNvGraphicFramePr>
          <p:nvPr>
            <p:extLst>
              <p:ext uri="{D42A27DB-BD31-4B8C-83A1-F6EECF244321}">
                <p14:modId xmlns:p14="http://schemas.microsoft.com/office/powerpoint/2010/main" val="1301553854"/>
              </p:ext>
            </p:extLst>
          </p:nvPr>
        </p:nvGraphicFramePr>
        <p:xfrm>
          <a:off x="511175" y="3717032"/>
          <a:ext cx="8351838" cy="2595880"/>
        </p:xfrm>
        <a:graphic>
          <a:graphicData uri="http://schemas.openxmlformats.org/drawingml/2006/table">
            <a:tbl>
              <a:tblPr firstRow="1" bandRow="1">
                <a:tableStyleId>{5C22544A-7EE6-4342-B048-85BDC9FD1C3A}</a:tableStyleId>
              </a:tblPr>
              <a:tblGrid>
                <a:gridCol w="2783946"/>
                <a:gridCol w="2783946"/>
                <a:gridCol w="2783946"/>
              </a:tblGrid>
              <a:tr h="370840">
                <a:tc>
                  <a:txBody>
                    <a:bodyPr/>
                    <a:lstStyle/>
                    <a:p>
                      <a:r>
                        <a:rPr lang="en-US" dirty="0" smtClean="0"/>
                        <a:t>Source: [1]</a:t>
                      </a:r>
                      <a:endParaRPr lang="en-US" dirty="0"/>
                    </a:p>
                  </a:txBody>
                  <a:tcPr/>
                </a:tc>
                <a:tc>
                  <a:txBody>
                    <a:bodyPr/>
                    <a:lstStyle/>
                    <a:p>
                      <a:r>
                        <a:rPr lang="en-US" dirty="0" smtClean="0"/>
                        <a:t>CH1 2.4 GHz</a:t>
                      </a:r>
                      <a:endParaRPr lang="en-US" dirty="0"/>
                    </a:p>
                  </a:txBody>
                  <a:tcPr/>
                </a:tc>
                <a:tc>
                  <a:txBody>
                    <a:bodyPr/>
                    <a:lstStyle/>
                    <a:p>
                      <a:r>
                        <a:rPr lang="en-US" dirty="0" smtClean="0"/>
                        <a:t>CH120 5 GHz</a:t>
                      </a:r>
                      <a:endParaRPr lang="en-US" dirty="0"/>
                    </a:p>
                  </a:txBody>
                  <a:tcPr/>
                </a:tc>
              </a:tr>
              <a:tr h="370840">
                <a:tc>
                  <a:txBody>
                    <a:bodyPr/>
                    <a:lstStyle/>
                    <a:p>
                      <a:pPr algn="l"/>
                      <a:r>
                        <a:rPr lang="en-US" dirty="0" smtClean="0"/>
                        <a:t>Channel Utilization</a:t>
                      </a:r>
                      <a:endParaRPr lang="en-US" dirty="0"/>
                    </a:p>
                  </a:txBody>
                  <a:tcPr/>
                </a:tc>
                <a:tc>
                  <a:txBody>
                    <a:bodyPr/>
                    <a:lstStyle/>
                    <a:p>
                      <a:r>
                        <a:rPr lang="en-US" dirty="0" smtClean="0"/>
                        <a:t>90%</a:t>
                      </a:r>
                      <a:endParaRPr lang="en-US" dirty="0"/>
                    </a:p>
                  </a:txBody>
                  <a:tcPr/>
                </a:tc>
                <a:tc>
                  <a:txBody>
                    <a:bodyPr/>
                    <a:lstStyle/>
                    <a:p>
                      <a:r>
                        <a:rPr lang="en-US" dirty="0" smtClean="0"/>
                        <a:t>2%</a:t>
                      </a:r>
                      <a:endParaRPr lang="en-US" dirty="0"/>
                    </a:p>
                  </a:txBody>
                  <a:tcPr/>
                </a:tc>
              </a:tr>
              <a:tr h="370840">
                <a:tc>
                  <a:txBody>
                    <a:bodyPr/>
                    <a:lstStyle/>
                    <a:p>
                      <a:pPr algn="l"/>
                      <a:r>
                        <a:rPr lang="en-US" dirty="0" smtClean="0"/>
                        <a:t>Management</a:t>
                      </a:r>
                      <a:r>
                        <a:rPr lang="en-US" baseline="0" dirty="0" smtClean="0"/>
                        <a:t> Frames</a:t>
                      </a:r>
                      <a:endParaRPr lang="en-US" dirty="0"/>
                    </a:p>
                  </a:txBody>
                  <a:tcPr/>
                </a:tc>
                <a:tc>
                  <a:txBody>
                    <a:bodyPr/>
                    <a:lstStyle/>
                    <a:p>
                      <a:r>
                        <a:rPr lang="en-US" dirty="0" smtClean="0"/>
                        <a:t>64%</a:t>
                      </a:r>
                      <a:endParaRPr lang="en-US" dirty="0"/>
                    </a:p>
                  </a:txBody>
                  <a:tcPr/>
                </a:tc>
                <a:tc>
                  <a:txBody>
                    <a:bodyPr/>
                    <a:lstStyle/>
                    <a:p>
                      <a:r>
                        <a:rPr lang="en-US" dirty="0" smtClean="0"/>
                        <a:t>55%</a:t>
                      </a:r>
                      <a:endParaRPr lang="en-US" dirty="0"/>
                    </a:p>
                  </a:txBody>
                  <a:tcPr/>
                </a:tc>
              </a:tr>
              <a:tr h="370840">
                <a:tc>
                  <a:txBody>
                    <a:bodyPr/>
                    <a:lstStyle/>
                    <a:p>
                      <a:pPr algn="l"/>
                      <a:r>
                        <a:rPr lang="en-US" dirty="0" err="1" smtClean="0"/>
                        <a:t>Mgmt</a:t>
                      </a:r>
                      <a:r>
                        <a:rPr lang="en-US" dirty="0" smtClean="0"/>
                        <a:t> Frame Breakdown</a:t>
                      </a:r>
                      <a:endParaRPr lang="en-US" dirty="0"/>
                    </a:p>
                  </a:txBody>
                  <a:tcPr/>
                </a:tc>
                <a:tc>
                  <a:txBody>
                    <a:bodyPr/>
                    <a:lstStyle/>
                    <a:p>
                      <a:endParaRPr lang="en-US"/>
                    </a:p>
                  </a:txBody>
                  <a:tcPr/>
                </a:tc>
                <a:tc>
                  <a:txBody>
                    <a:bodyPr/>
                    <a:lstStyle/>
                    <a:p>
                      <a:endParaRPr lang="en-US"/>
                    </a:p>
                  </a:txBody>
                  <a:tcPr/>
                </a:tc>
              </a:tr>
              <a:tr h="370840">
                <a:tc>
                  <a:txBody>
                    <a:bodyPr/>
                    <a:lstStyle/>
                    <a:p>
                      <a:pPr algn="l"/>
                      <a:r>
                        <a:rPr lang="en-US" dirty="0" smtClean="0">
                          <a:solidFill>
                            <a:schemeClr val="tx2"/>
                          </a:solidFill>
                        </a:rPr>
                        <a:t>Beacon</a:t>
                      </a:r>
                      <a:endParaRPr lang="en-US" dirty="0">
                        <a:solidFill>
                          <a:schemeClr val="tx2"/>
                        </a:solidFill>
                      </a:endParaRPr>
                    </a:p>
                  </a:txBody>
                  <a:tcPr/>
                </a:tc>
                <a:tc>
                  <a:txBody>
                    <a:bodyPr/>
                    <a:lstStyle/>
                    <a:p>
                      <a:r>
                        <a:rPr lang="en-US" dirty="0" smtClean="0">
                          <a:solidFill>
                            <a:schemeClr val="tx2"/>
                          </a:solidFill>
                        </a:rPr>
                        <a:t>33%</a:t>
                      </a:r>
                      <a:endParaRPr lang="en-US" dirty="0">
                        <a:solidFill>
                          <a:schemeClr val="tx2"/>
                        </a:solidFill>
                      </a:endParaRPr>
                    </a:p>
                  </a:txBody>
                  <a:tcPr/>
                </a:tc>
                <a:tc>
                  <a:txBody>
                    <a:bodyPr/>
                    <a:lstStyle/>
                    <a:p>
                      <a:r>
                        <a:rPr lang="en-US" dirty="0" smtClean="0">
                          <a:solidFill>
                            <a:schemeClr val="tx2"/>
                          </a:solidFill>
                        </a:rPr>
                        <a:t>70%</a:t>
                      </a:r>
                      <a:endParaRPr lang="en-US" dirty="0">
                        <a:solidFill>
                          <a:schemeClr val="tx2"/>
                        </a:solidFill>
                      </a:endParaRPr>
                    </a:p>
                  </a:txBody>
                  <a:tcPr/>
                </a:tc>
              </a:tr>
              <a:tr h="370840">
                <a:tc>
                  <a:txBody>
                    <a:bodyPr/>
                    <a:lstStyle/>
                    <a:p>
                      <a:pPr algn="l"/>
                      <a:r>
                        <a:rPr lang="en-US" b="0" dirty="0" smtClean="0">
                          <a:solidFill>
                            <a:schemeClr val="tx2"/>
                          </a:solidFill>
                        </a:rPr>
                        <a:t>Probe</a:t>
                      </a:r>
                      <a:r>
                        <a:rPr lang="en-US" b="0" baseline="0" dirty="0" smtClean="0">
                          <a:solidFill>
                            <a:schemeClr val="tx2"/>
                          </a:solidFill>
                        </a:rPr>
                        <a:t> Request</a:t>
                      </a:r>
                    </a:p>
                  </a:txBody>
                  <a:tcPr/>
                </a:tc>
                <a:tc>
                  <a:txBody>
                    <a:bodyPr/>
                    <a:lstStyle/>
                    <a:p>
                      <a:r>
                        <a:rPr lang="en-US" dirty="0" smtClean="0">
                          <a:solidFill>
                            <a:schemeClr val="tx2"/>
                          </a:solidFill>
                        </a:rPr>
                        <a:t>10%</a:t>
                      </a:r>
                      <a:endParaRPr lang="en-US" dirty="0">
                        <a:solidFill>
                          <a:schemeClr val="tx2"/>
                        </a:solidFill>
                      </a:endParaRPr>
                    </a:p>
                  </a:txBody>
                  <a:tcPr/>
                </a:tc>
                <a:tc>
                  <a:txBody>
                    <a:bodyPr/>
                    <a:lstStyle/>
                    <a:p>
                      <a:r>
                        <a:rPr lang="en-US" dirty="0" smtClean="0">
                          <a:solidFill>
                            <a:schemeClr val="tx2"/>
                          </a:solidFill>
                        </a:rPr>
                        <a:t>6%</a:t>
                      </a:r>
                      <a:endParaRPr lang="en-US" dirty="0">
                        <a:solidFill>
                          <a:schemeClr val="tx2"/>
                        </a:solidFill>
                      </a:endParaRPr>
                    </a:p>
                  </a:txBody>
                  <a:tcPr/>
                </a:tc>
              </a:tr>
              <a:tr h="370840">
                <a:tc>
                  <a:txBody>
                    <a:bodyPr/>
                    <a:lstStyle/>
                    <a:p>
                      <a:pPr algn="l"/>
                      <a:r>
                        <a:rPr lang="en-US" b="0" baseline="0" dirty="0" smtClean="0">
                          <a:solidFill>
                            <a:schemeClr val="tx2"/>
                          </a:solidFill>
                        </a:rPr>
                        <a:t>Probe Response</a:t>
                      </a:r>
                    </a:p>
                  </a:txBody>
                  <a:tcPr/>
                </a:tc>
                <a:tc>
                  <a:txBody>
                    <a:bodyPr/>
                    <a:lstStyle/>
                    <a:p>
                      <a:r>
                        <a:rPr lang="en-US" dirty="0" smtClean="0">
                          <a:solidFill>
                            <a:schemeClr val="tx2"/>
                          </a:solidFill>
                        </a:rPr>
                        <a:t>56%</a:t>
                      </a:r>
                      <a:endParaRPr lang="en-US" dirty="0">
                        <a:solidFill>
                          <a:schemeClr val="tx2"/>
                        </a:solidFill>
                      </a:endParaRPr>
                    </a:p>
                  </a:txBody>
                  <a:tcPr/>
                </a:tc>
                <a:tc>
                  <a:txBody>
                    <a:bodyPr/>
                    <a:lstStyle/>
                    <a:p>
                      <a:r>
                        <a:rPr lang="en-US" dirty="0" smtClean="0">
                          <a:solidFill>
                            <a:schemeClr val="tx2"/>
                          </a:solidFill>
                        </a:rPr>
                        <a:t>22%</a:t>
                      </a:r>
                      <a:endParaRPr lang="en-US" dirty="0">
                        <a:solidFill>
                          <a:schemeClr val="tx2"/>
                        </a:solidFill>
                      </a:endParaRPr>
                    </a:p>
                  </a:txBody>
                  <a:tcPr/>
                </a:tc>
              </a:tr>
            </a:tbl>
          </a:graphicData>
        </a:graphic>
      </p:graphicFrame>
      <p:sp>
        <p:nvSpPr>
          <p:cNvPr id="5" name="Date Placeholder 4"/>
          <p:cNvSpPr>
            <a:spLocks noGrp="1"/>
          </p:cNvSpPr>
          <p:nvPr>
            <p:ph type="dt" idx="15"/>
          </p:nvPr>
        </p:nvSpPr>
        <p:spPr/>
        <p:txBody>
          <a:bodyPr/>
          <a:lstStyle/>
          <a:p>
            <a:r>
              <a:rPr lang="en-US" smtClean="0"/>
              <a:t>November 2015</a:t>
            </a:r>
            <a:endParaRPr lang="en-GB" dirty="0"/>
          </a:p>
        </p:txBody>
      </p:sp>
      <p:sp>
        <p:nvSpPr>
          <p:cNvPr id="6" name="Footer Placeholder 5"/>
          <p:cNvSpPr>
            <a:spLocks noGrp="1"/>
          </p:cNvSpPr>
          <p:nvPr>
            <p:ph type="ftr" idx="14"/>
          </p:nvPr>
        </p:nvSpPr>
        <p:spPr/>
        <p:txBody>
          <a:bodyPr/>
          <a:lstStyle/>
          <a:p>
            <a:r>
              <a:rPr lang="en-GB" smtClean="0"/>
              <a:t>Yu Wang, Ericsson et al.</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4266818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System Configuration</a:t>
            </a:r>
            <a:endParaRPr lang="en-US" dirty="0"/>
          </a:p>
        </p:txBody>
      </p:sp>
      <p:sp>
        <p:nvSpPr>
          <p:cNvPr id="2" name="Content Placeholder 1"/>
          <p:cNvSpPr>
            <a:spLocks noGrp="1"/>
          </p:cNvSpPr>
          <p:nvPr>
            <p:ph idx="1"/>
          </p:nvPr>
        </p:nvSpPr>
        <p:spPr/>
        <p:txBody>
          <a:bodyPr/>
          <a:lstStyle/>
          <a:p>
            <a:pPr>
              <a:buFont typeface="Arial" panose="020B0604020202020204" pitchFamily="34" charset="0"/>
              <a:buChar char="•"/>
            </a:pPr>
            <a:r>
              <a:rPr lang="en-US" dirty="0" smtClean="0"/>
              <a:t>20 MHz channel @ 2.4 GHz</a:t>
            </a:r>
          </a:p>
          <a:p>
            <a:pPr>
              <a:buFont typeface="Arial" panose="020B0604020202020204" pitchFamily="34" charset="0"/>
              <a:buChar char="•"/>
            </a:pPr>
            <a:r>
              <a:rPr lang="en-US" dirty="0" smtClean="0"/>
              <a:t>Management frame modeling</a:t>
            </a:r>
          </a:p>
        </p:txBody>
      </p:sp>
      <p:graphicFrame>
        <p:nvGraphicFramePr>
          <p:cNvPr id="4" name="Content Placeholder 4"/>
          <p:cNvGraphicFramePr>
            <a:graphicFrameLocks/>
          </p:cNvGraphicFramePr>
          <p:nvPr>
            <p:extLst>
              <p:ext uri="{D42A27DB-BD31-4B8C-83A1-F6EECF244321}">
                <p14:modId xmlns:p14="http://schemas.microsoft.com/office/powerpoint/2010/main" val="4104436773"/>
              </p:ext>
            </p:extLst>
          </p:nvPr>
        </p:nvGraphicFramePr>
        <p:xfrm>
          <a:off x="792250" y="3634080"/>
          <a:ext cx="7559501" cy="2352040"/>
        </p:xfrm>
        <a:graphic>
          <a:graphicData uri="http://schemas.openxmlformats.org/drawingml/2006/table">
            <a:tbl>
              <a:tblPr firstRow="1" bandRow="1">
                <a:tableStyleId>{5C22544A-7EE6-4342-B048-85BDC9FD1C3A}</a:tableStyleId>
              </a:tblPr>
              <a:tblGrid>
                <a:gridCol w="2325358"/>
                <a:gridCol w="1065159"/>
                <a:gridCol w="753275"/>
                <a:gridCol w="3415709"/>
              </a:tblGrid>
              <a:tr h="275590">
                <a:tc>
                  <a:txBody>
                    <a:bodyPr/>
                    <a:lstStyle/>
                    <a:p>
                      <a:r>
                        <a:rPr lang="en-US" sz="2000" dirty="0" smtClean="0"/>
                        <a:t>Description</a:t>
                      </a:r>
                      <a:endParaRPr lang="en-US" sz="2000" dirty="0"/>
                    </a:p>
                  </a:txBody>
                  <a:tcPr/>
                </a:tc>
                <a:tc>
                  <a:txBody>
                    <a:bodyPr/>
                    <a:lstStyle/>
                    <a:p>
                      <a:r>
                        <a:rPr lang="en-US" sz="2000" dirty="0" smtClean="0"/>
                        <a:t>QMF AC </a:t>
                      </a:r>
                      <a:endParaRPr lang="en-US" sz="2000" dirty="0"/>
                    </a:p>
                  </a:txBody>
                  <a:tcPr/>
                </a:tc>
                <a:tc>
                  <a:txBody>
                    <a:bodyPr/>
                    <a:lstStyle/>
                    <a:p>
                      <a:r>
                        <a:rPr lang="en-US" sz="2000" dirty="0" smtClean="0"/>
                        <a:t>Size</a:t>
                      </a:r>
                      <a:endParaRPr lang="en-US" sz="2000" dirty="0"/>
                    </a:p>
                  </a:txBody>
                  <a:tcPr/>
                </a:tc>
                <a:tc>
                  <a:txBody>
                    <a:bodyPr/>
                    <a:lstStyle/>
                    <a:p>
                      <a:r>
                        <a:rPr lang="en-US" sz="2000" dirty="0" smtClean="0"/>
                        <a:t>Transmission Characteristics</a:t>
                      </a:r>
                      <a:endParaRPr lang="en-US" sz="2000" dirty="0"/>
                    </a:p>
                  </a:txBody>
                  <a:tcPr/>
                </a:tc>
              </a:tr>
              <a:tr h="370840">
                <a:tc>
                  <a:txBody>
                    <a:bodyPr/>
                    <a:lstStyle/>
                    <a:p>
                      <a:r>
                        <a:rPr lang="en-US" sz="1800" b="0" dirty="0" smtClean="0">
                          <a:solidFill>
                            <a:schemeClr val="tx2"/>
                          </a:solidFill>
                        </a:rPr>
                        <a:t>Probe Request</a:t>
                      </a:r>
                    </a:p>
                    <a:p>
                      <a:r>
                        <a:rPr lang="en-US" sz="1800" b="0" dirty="0" smtClean="0">
                          <a:solidFill>
                            <a:schemeClr val="tx2"/>
                          </a:solidFill>
                        </a:rPr>
                        <a:t>(group </a:t>
                      </a:r>
                      <a:r>
                        <a:rPr lang="en-US" sz="1800" b="0" baseline="0" dirty="0" smtClean="0">
                          <a:solidFill>
                            <a:schemeClr val="tx2"/>
                          </a:solidFill>
                        </a:rPr>
                        <a:t>addressed)</a:t>
                      </a:r>
                      <a:endParaRPr lang="en-US" sz="1800" b="0" dirty="0" smtClean="0">
                        <a:solidFill>
                          <a:schemeClr val="tx2"/>
                        </a:solidFill>
                      </a:endParaRPr>
                    </a:p>
                  </a:txBody>
                  <a:tcPr/>
                </a:tc>
                <a:tc>
                  <a:txBody>
                    <a:bodyPr/>
                    <a:lstStyle/>
                    <a:p>
                      <a:r>
                        <a:rPr lang="en-US" sz="1800" dirty="0" smtClean="0">
                          <a:solidFill>
                            <a:schemeClr val="tx2"/>
                          </a:solidFill>
                        </a:rPr>
                        <a:t>AC_BE</a:t>
                      </a:r>
                      <a:endParaRPr lang="en-US" sz="1800" dirty="0">
                        <a:solidFill>
                          <a:schemeClr val="tx2"/>
                        </a:solidFill>
                      </a:endParaRPr>
                    </a:p>
                  </a:txBody>
                  <a:tcPr/>
                </a:tc>
                <a:tc>
                  <a:txBody>
                    <a:bodyPr/>
                    <a:lstStyle/>
                    <a:p>
                      <a:r>
                        <a:rPr lang="en-US" sz="1800" dirty="0" smtClean="0">
                          <a:solidFill>
                            <a:schemeClr val="tx2"/>
                          </a:solidFill>
                        </a:rPr>
                        <a:t>122 B</a:t>
                      </a:r>
                      <a:endParaRPr lang="en-US" sz="1800" dirty="0">
                        <a:solidFill>
                          <a:schemeClr val="tx2"/>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Periodic</a:t>
                      </a:r>
                      <a:r>
                        <a:rPr lang="en-US" sz="1800" baseline="0" dirty="0" smtClean="0">
                          <a:solidFill>
                            <a:schemeClr val="tx2"/>
                          </a:solidFill>
                        </a:rPr>
                        <a:t> transmission (5 Hz)</a:t>
                      </a:r>
                      <a:br>
                        <a:rPr lang="en-US" sz="1800" baseline="0" dirty="0" smtClean="0">
                          <a:solidFill>
                            <a:schemeClr val="tx2"/>
                          </a:solidFill>
                        </a:rPr>
                      </a:br>
                      <a:r>
                        <a:rPr lang="en-US" sz="1800" baseline="0" dirty="0" smtClean="0">
                          <a:solidFill>
                            <a:schemeClr val="tx2"/>
                          </a:solidFill>
                        </a:rPr>
                        <a:t>MCS = Most robust</a:t>
                      </a:r>
                      <a:endParaRPr lang="en-US" sz="1800" dirty="0" smtClean="0">
                        <a:solidFill>
                          <a:schemeClr val="tx2"/>
                        </a:solidFill>
                      </a:endParaRPr>
                    </a:p>
                  </a:txBody>
                  <a:tcPr/>
                </a:tc>
              </a:tr>
              <a:tr h="370840">
                <a:tc>
                  <a:txBody>
                    <a:bodyPr/>
                    <a:lstStyle/>
                    <a:p>
                      <a:r>
                        <a:rPr lang="en-US" sz="1800" b="0" dirty="0" smtClean="0">
                          <a:solidFill>
                            <a:schemeClr val="tx2"/>
                          </a:solidFill>
                        </a:rPr>
                        <a:t>Probe</a:t>
                      </a:r>
                      <a:r>
                        <a:rPr lang="en-US" sz="1800" b="0" baseline="0" dirty="0" smtClean="0">
                          <a:solidFill>
                            <a:schemeClr val="tx2"/>
                          </a:solidFill>
                        </a:rPr>
                        <a:t> Response</a:t>
                      </a:r>
                      <a:endParaRPr lang="en-US" sz="1800" b="0" dirty="0">
                        <a:solidFill>
                          <a:schemeClr val="tx2"/>
                        </a:solidFill>
                      </a:endParaRPr>
                    </a:p>
                  </a:txBody>
                  <a:tcPr/>
                </a:tc>
                <a:tc>
                  <a:txBody>
                    <a:bodyPr/>
                    <a:lstStyle/>
                    <a:p>
                      <a:r>
                        <a:rPr lang="en-US" sz="1800" dirty="0" smtClean="0">
                          <a:solidFill>
                            <a:schemeClr val="tx2"/>
                          </a:solidFill>
                        </a:rPr>
                        <a:t>AC_BE</a:t>
                      </a:r>
                      <a:endParaRPr lang="en-US" sz="1800" dirty="0">
                        <a:solidFill>
                          <a:schemeClr val="tx2"/>
                        </a:solidFill>
                      </a:endParaRPr>
                    </a:p>
                  </a:txBody>
                  <a:tcPr/>
                </a:tc>
                <a:tc>
                  <a:txBody>
                    <a:bodyPr/>
                    <a:lstStyle/>
                    <a:p>
                      <a:r>
                        <a:rPr lang="en-US" sz="1800" dirty="0" smtClean="0">
                          <a:solidFill>
                            <a:schemeClr val="tx2"/>
                          </a:solidFill>
                        </a:rPr>
                        <a:t>250 B</a:t>
                      </a:r>
                      <a:endParaRPr lang="en-US" sz="1800" dirty="0">
                        <a:solidFill>
                          <a:schemeClr val="tx2"/>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solidFill>
                            <a:schemeClr val="tx2"/>
                          </a:solidFill>
                        </a:rPr>
                        <a:t>MCS = Most robust</a:t>
                      </a:r>
                    </a:p>
                  </a:txBody>
                  <a:tcPr/>
                </a:tc>
              </a:tr>
              <a:tr h="370840">
                <a:tc>
                  <a:txBody>
                    <a:bodyPr/>
                    <a:lstStyle/>
                    <a:p>
                      <a:r>
                        <a:rPr lang="en-US" sz="1800" dirty="0" smtClean="0">
                          <a:solidFill>
                            <a:schemeClr val="tx2"/>
                          </a:solidFill>
                        </a:rPr>
                        <a:t>Beacon</a:t>
                      </a:r>
                      <a:endParaRPr lang="en-US" sz="1800" dirty="0">
                        <a:solidFill>
                          <a:schemeClr val="tx2"/>
                        </a:solidFill>
                      </a:endParaRPr>
                    </a:p>
                  </a:txBody>
                  <a:tcPr/>
                </a:tc>
                <a:tc>
                  <a:txBody>
                    <a:bodyPr/>
                    <a:lstStyle/>
                    <a:p>
                      <a:r>
                        <a:rPr lang="en-US" sz="1800" dirty="0" smtClean="0">
                          <a:solidFill>
                            <a:schemeClr val="tx2"/>
                          </a:solidFill>
                        </a:rPr>
                        <a:t>AC_VO</a:t>
                      </a:r>
                      <a:endParaRPr lang="en-US" sz="1800" dirty="0">
                        <a:solidFill>
                          <a:schemeClr val="tx2"/>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100 B</a:t>
                      </a:r>
                    </a:p>
                  </a:txBody>
                  <a:tcPr/>
                </a:tc>
                <a:tc>
                  <a:txBody>
                    <a:bodyPr/>
                    <a:lstStyle/>
                    <a:p>
                      <a:r>
                        <a:rPr lang="en-US" sz="1800" dirty="0" smtClean="0">
                          <a:solidFill>
                            <a:schemeClr val="tx2"/>
                          </a:solidFill>
                        </a:rPr>
                        <a:t>Periodic</a:t>
                      </a:r>
                      <a:r>
                        <a:rPr lang="en-US" sz="1800" baseline="0" dirty="0" smtClean="0">
                          <a:solidFill>
                            <a:schemeClr val="tx2"/>
                          </a:solidFill>
                        </a:rPr>
                        <a:t> transmission (10 Hz)</a:t>
                      </a:r>
                    </a:p>
                    <a:p>
                      <a:r>
                        <a:rPr lang="en-US" sz="1800" baseline="0" dirty="0" smtClean="0">
                          <a:solidFill>
                            <a:schemeClr val="tx2"/>
                          </a:solidFill>
                        </a:rPr>
                        <a:t>MCS = Most robust</a:t>
                      </a:r>
                      <a:endParaRPr lang="en-US" sz="1800" dirty="0">
                        <a:solidFill>
                          <a:schemeClr val="tx2"/>
                        </a:solidFill>
                      </a:endParaRPr>
                    </a:p>
                  </a:txBody>
                  <a:tcPr/>
                </a:tc>
              </a:tr>
            </a:tbl>
          </a:graphicData>
        </a:graphic>
      </p:graphicFrame>
      <p:sp>
        <p:nvSpPr>
          <p:cNvPr id="5" name="Date Placeholder 4"/>
          <p:cNvSpPr>
            <a:spLocks noGrp="1"/>
          </p:cNvSpPr>
          <p:nvPr>
            <p:ph type="dt" idx="15"/>
          </p:nvPr>
        </p:nvSpPr>
        <p:spPr/>
        <p:txBody>
          <a:bodyPr/>
          <a:lstStyle/>
          <a:p>
            <a:r>
              <a:rPr lang="en-US" smtClean="0"/>
              <a:t>November 2015</a:t>
            </a:r>
            <a:endParaRPr lang="en-GB" dirty="0"/>
          </a:p>
        </p:txBody>
      </p:sp>
      <p:sp>
        <p:nvSpPr>
          <p:cNvPr id="6" name="Footer Placeholder 5"/>
          <p:cNvSpPr>
            <a:spLocks noGrp="1"/>
          </p:cNvSpPr>
          <p:nvPr>
            <p:ph type="ftr" idx="14"/>
          </p:nvPr>
        </p:nvSpPr>
        <p:spPr/>
        <p:txBody>
          <a:bodyPr/>
          <a:lstStyle/>
          <a:p>
            <a:r>
              <a:rPr lang="en-GB" smtClean="0"/>
              <a:t>Yu Wang, Ericsson et al.</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198369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Probe Request/Response Procedure</a:t>
            </a:r>
            <a:endParaRPr lang="en-US" dirty="0"/>
          </a:p>
        </p:txBody>
      </p:sp>
      <p:sp>
        <p:nvSpPr>
          <p:cNvPr id="2" name="Content Placeholder 1"/>
          <p:cNvSpPr>
            <a:spLocks noGrp="1"/>
          </p:cNvSpPr>
          <p:nvPr>
            <p:ph idx="1"/>
          </p:nvPr>
        </p:nvSpPr>
        <p:spPr>
          <a:xfrm>
            <a:off x="685800" y="1981200"/>
            <a:ext cx="7770813" cy="810579"/>
          </a:xfrm>
        </p:spPr>
        <p:txBody>
          <a:bodyPr/>
          <a:lstStyle/>
          <a:p>
            <a:pPr>
              <a:buFont typeface="Arial" panose="020B0604020202020204" pitchFamily="34" charset="0"/>
              <a:buChar char="•"/>
            </a:pPr>
            <a:r>
              <a:rPr lang="en-US" dirty="0" smtClean="0"/>
              <a:t>Broadcast: channel contention to send response</a:t>
            </a:r>
          </a:p>
          <a:p>
            <a:pPr marL="800100" lvl="1" indent="-342900">
              <a:buFont typeface="Arial" panose="020B0604020202020204" pitchFamily="34" charset="0"/>
              <a:buChar char="•"/>
            </a:pPr>
            <a:r>
              <a:rPr lang="en-US" dirty="0" smtClean="0"/>
              <a:t>In the figure, G3 = AIFS + random </a:t>
            </a:r>
            <a:r>
              <a:rPr lang="en-US" dirty="0" err="1" smtClean="0"/>
              <a:t>backoff</a:t>
            </a:r>
            <a:endParaRPr lang="en-US" dirty="0"/>
          </a:p>
        </p:txBody>
      </p:sp>
      <p:pic>
        <p:nvPicPr>
          <p:cNvPr id="1026"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85664" y="2991127"/>
            <a:ext cx="6772673" cy="3508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p:txBody>
          <a:bodyPr/>
          <a:lstStyle/>
          <a:p>
            <a:r>
              <a:rPr lang="en-US" smtClean="0"/>
              <a:t>November 2015</a:t>
            </a:r>
            <a:endParaRPr lang="en-GB" dirty="0"/>
          </a:p>
        </p:txBody>
      </p:sp>
      <p:sp>
        <p:nvSpPr>
          <p:cNvPr id="5" name="Footer Placeholder 4"/>
          <p:cNvSpPr>
            <a:spLocks noGrp="1"/>
          </p:cNvSpPr>
          <p:nvPr>
            <p:ph type="ftr" idx="14"/>
          </p:nvPr>
        </p:nvSpPr>
        <p:spPr/>
        <p:txBody>
          <a:bodyPr/>
          <a:lstStyle/>
          <a:p>
            <a:r>
              <a:rPr lang="en-GB" smtClean="0"/>
              <a:t>Yu Wang, Ericsson et al.</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598601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Simulation Scenario</a:t>
            </a:r>
            <a:endParaRPr lang="en-US" dirty="0"/>
          </a:p>
        </p:txBody>
      </p:sp>
      <p:sp>
        <p:nvSpPr>
          <p:cNvPr id="2" name="Content Placeholder 1"/>
          <p:cNvSpPr>
            <a:spLocks noGrp="1"/>
          </p:cNvSpPr>
          <p:nvPr>
            <p:ph idx="1"/>
          </p:nvPr>
        </p:nvSpPr>
        <p:spPr/>
        <p:txBody>
          <a:bodyPr>
            <a:normAutofit/>
          </a:bodyPr>
          <a:lstStyle/>
          <a:p>
            <a:pPr>
              <a:buFont typeface="Arial" panose="020B0604020202020204" pitchFamily="34" charset="0"/>
              <a:buChar char="•"/>
            </a:pPr>
            <a:r>
              <a:rPr lang="en-US" dirty="0" smtClean="0"/>
              <a:t>Airport scenario</a:t>
            </a:r>
          </a:p>
          <a:p>
            <a:pPr marL="800100" lvl="1" indent="-342900">
              <a:buFont typeface="Arial" panose="020B0604020202020204" pitchFamily="34" charset="0"/>
              <a:buChar char="•"/>
            </a:pPr>
            <a:r>
              <a:rPr lang="en-US" dirty="0"/>
              <a:t>O</a:t>
            </a:r>
            <a:r>
              <a:rPr lang="en-US" dirty="0" smtClean="0"/>
              <a:t>pen space and high traffic concentration</a:t>
            </a:r>
          </a:p>
          <a:p>
            <a:pPr>
              <a:buFont typeface="Arial" panose="020B0604020202020204" pitchFamily="34" charset="0"/>
              <a:buChar char="•"/>
            </a:pPr>
            <a:r>
              <a:rPr lang="en-US" dirty="0" smtClean="0"/>
              <a:t>Deployment</a:t>
            </a:r>
          </a:p>
          <a:p>
            <a:pPr marL="800100" lvl="1" indent="-342900">
              <a:buFont typeface="Arial" panose="020B0604020202020204" pitchFamily="34" charset="0"/>
              <a:buChar char="•"/>
            </a:pPr>
            <a:r>
              <a:rPr lang="en-US" dirty="0"/>
              <a:t>7</a:t>
            </a:r>
            <a:r>
              <a:rPr lang="en-US" dirty="0" smtClean="0"/>
              <a:t> APs, 50 m ISD, all devices can sense each other</a:t>
            </a:r>
          </a:p>
          <a:p>
            <a:pPr>
              <a:buFont typeface="Arial" panose="020B0604020202020204" pitchFamily="34" charset="0"/>
              <a:buChar char="•"/>
            </a:pPr>
            <a:r>
              <a:rPr lang="en-US" dirty="0" smtClean="0"/>
              <a:t>STAs and traffic</a:t>
            </a:r>
          </a:p>
          <a:p>
            <a:pPr marL="800100" lvl="1" indent="-342900">
              <a:buFont typeface="Arial" panose="020B0604020202020204" pitchFamily="34" charset="0"/>
              <a:buChar char="•"/>
            </a:pPr>
            <a:r>
              <a:rPr lang="en-US" dirty="0" smtClean="0"/>
              <a:t>Idle STAs: 30 STAs/AP, active group addressed probing</a:t>
            </a:r>
          </a:p>
          <a:p>
            <a:pPr marL="800100" lvl="1" indent="-342900">
              <a:buFont typeface="Arial" panose="020B0604020202020204" pitchFamily="34" charset="0"/>
              <a:buChar char="•"/>
            </a:pPr>
            <a:r>
              <a:rPr lang="en-US" dirty="0" smtClean="0"/>
              <a:t>VoIP (AC_VO) STAs: [6 … 12] STAs/AP</a:t>
            </a:r>
            <a:endParaRPr lang="en-US" dirty="0"/>
          </a:p>
        </p:txBody>
      </p:sp>
      <p:sp>
        <p:nvSpPr>
          <p:cNvPr id="4" name="Date Placeholder 3"/>
          <p:cNvSpPr>
            <a:spLocks noGrp="1"/>
          </p:cNvSpPr>
          <p:nvPr>
            <p:ph type="dt" idx="15"/>
          </p:nvPr>
        </p:nvSpPr>
        <p:spPr/>
        <p:txBody>
          <a:bodyPr/>
          <a:lstStyle/>
          <a:p>
            <a:r>
              <a:rPr lang="en-US" smtClean="0"/>
              <a:t>November 2015</a:t>
            </a:r>
            <a:endParaRPr lang="en-GB" dirty="0"/>
          </a:p>
        </p:txBody>
      </p:sp>
      <p:sp>
        <p:nvSpPr>
          <p:cNvPr id="5" name="Footer Placeholder 4"/>
          <p:cNvSpPr>
            <a:spLocks noGrp="1"/>
          </p:cNvSpPr>
          <p:nvPr>
            <p:ph type="ftr" idx="14"/>
          </p:nvPr>
        </p:nvSpPr>
        <p:spPr/>
        <p:txBody>
          <a:bodyPr/>
          <a:lstStyle/>
          <a:p>
            <a:r>
              <a:rPr lang="en-GB" smtClean="0"/>
              <a:t>Yu Wang, Ericsson et al.</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728244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Simulation Results – </a:t>
            </a:r>
            <a:br>
              <a:rPr lang="en-US" dirty="0" smtClean="0"/>
            </a:br>
            <a:r>
              <a:rPr lang="en-US" dirty="0" smtClean="0"/>
              <a:t>VoIP user experience</a:t>
            </a:r>
            <a:endParaRPr lang="en-US" dirty="0"/>
          </a:p>
        </p:txBody>
      </p:sp>
      <p:sp>
        <p:nvSpPr>
          <p:cNvPr id="2" name="Content Placeholder 1"/>
          <p:cNvSpPr>
            <a:spLocks noGrp="1"/>
          </p:cNvSpPr>
          <p:nvPr>
            <p:ph idx="1"/>
          </p:nvPr>
        </p:nvSpPr>
        <p:spPr/>
        <p:txBody>
          <a:bodyPr/>
          <a:lstStyle/>
          <a:p>
            <a:pPr>
              <a:buFont typeface="Arial" panose="020B0604020202020204" pitchFamily="34" charset="0"/>
              <a:buChar char="•"/>
            </a:pPr>
            <a:r>
              <a:rPr lang="en-US" dirty="0" smtClean="0"/>
              <a:t>QMF increase system VoIP capacity significantly</a:t>
            </a:r>
          </a:p>
          <a:p>
            <a:pPr marL="800100" lvl="1" indent="-342900">
              <a:buFont typeface="Arial" panose="020B0604020202020204" pitchFamily="34" charset="0"/>
              <a:buChar char="•"/>
            </a:pPr>
            <a:r>
              <a:rPr lang="en-US" dirty="0" smtClean="0"/>
              <a:t>Satisfaction of each user depends on packet loss rate and latency</a:t>
            </a:r>
          </a:p>
          <a:p>
            <a:pPr>
              <a:buFont typeface="Arial" panose="020B0604020202020204" pitchFamily="34" charset="0"/>
              <a:buChar char="•"/>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258" y="2976563"/>
            <a:ext cx="4200525" cy="311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7714" y="2967038"/>
            <a:ext cx="41910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idx="15"/>
          </p:nvPr>
        </p:nvSpPr>
        <p:spPr/>
        <p:txBody>
          <a:bodyPr/>
          <a:lstStyle/>
          <a:p>
            <a:r>
              <a:rPr lang="en-US" smtClean="0"/>
              <a:t>November 2015</a:t>
            </a:r>
            <a:endParaRPr lang="en-GB" dirty="0"/>
          </a:p>
        </p:txBody>
      </p:sp>
      <p:sp>
        <p:nvSpPr>
          <p:cNvPr id="5" name="Footer Placeholder 4"/>
          <p:cNvSpPr>
            <a:spLocks noGrp="1"/>
          </p:cNvSpPr>
          <p:nvPr>
            <p:ph type="ftr" idx="14"/>
          </p:nvPr>
        </p:nvSpPr>
        <p:spPr/>
        <p:txBody>
          <a:bodyPr/>
          <a:lstStyle/>
          <a:p>
            <a:r>
              <a:rPr lang="en-GB" smtClean="0"/>
              <a:t>Yu Wang, Ericsson et al.</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35030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342</TotalTime>
  <Words>809</Words>
  <Application>Microsoft Office PowerPoint</Application>
  <PresentationFormat>On-screen Show (4:3)</PresentationFormat>
  <Paragraphs>155</Paragraphs>
  <Slides>13</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802-11-Submission</vt:lpstr>
      <vt:lpstr>Document</vt:lpstr>
      <vt:lpstr>System Performance Evaluation of 802.11ae</vt:lpstr>
      <vt:lpstr>Abstract</vt:lpstr>
      <vt:lpstr>Background</vt:lpstr>
      <vt:lpstr>IEEE 802.11ae-2012 Prioritization of Management frames</vt:lpstr>
      <vt:lpstr>Target and Scope</vt:lpstr>
      <vt:lpstr>System Configuration</vt:lpstr>
      <vt:lpstr>Probe Request/Response Procedure</vt:lpstr>
      <vt:lpstr>Simulation Scenario</vt:lpstr>
      <vt:lpstr>Simulation Results –  VoIP user experience</vt:lpstr>
      <vt:lpstr>Simulation Results –  Frame Type Breakdown</vt:lpstr>
      <vt:lpstr>Idle STA Only:  Management Frame Traffic</vt:lpstr>
      <vt:lpstr>Conclusion</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Performance Evaluation of 802.11ae</dc:title>
  <dc:creator>Guido R. Hiertz</dc:creator>
  <cp:lastModifiedBy>Guido R. Hiertz</cp:lastModifiedBy>
  <cp:revision>25</cp:revision>
  <cp:lastPrinted>1601-01-01T00:00:00Z</cp:lastPrinted>
  <dcterms:created xsi:type="dcterms:W3CDTF">2015-11-07T15:14:21Z</dcterms:created>
  <dcterms:modified xsi:type="dcterms:W3CDTF">2015-11-09T13:21:10Z</dcterms:modified>
</cp:coreProperties>
</file>