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71" r:id="rId11"/>
    <p:sldId id="272" r:id="rId12"/>
    <p:sldId id="273" r:id="rId13"/>
    <p:sldId id="274" r:id="rId14"/>
    <p:sldId id="275" r:id="rId15"/>
    <p:sldId id="284" r:id="rId16"/>
    <p:sldId id="27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086" autoAdjust="0"/>
  </p:normalViewPr>
  <p:slideViewPr>
    <p:cSldViewPr>
      <p:cViewPr>
        <p:scale>
          <a:sx n="75" d="100"/>
          <a:sy n="75" d="100"/>
        </p:scale>
        <p:origin x="12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Intel,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802.11-15/1357r0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Extra tones in the preamble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Intel, Marvell,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18107"/>
              </p:ext>
            </p:extLst>
          </p:nvPr>
        </p:nvGraphicFramePr>
        <p:xfrm>
          <a:off x="1092200" y="2378606"/>
          <a:ext cx="72390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381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3962400"/>
          </a:xfrm>
        </p:spPr>
        <p:txBody>
          <a:bodyPr/>
          <a:lstStyle/>
          <a:p>
            <a:r>
              <a:rPr lang="en-US" sz="2400" b="0" dirty="0" smtClean="0"/>
              <a:t>To increase data subcarriers in SIG-A/SIG-B, we propose to allocate 4 extra </a:t>
            </a:r>
            <a:r>
              <a:rPr lang="en-US" sz="2400" dirty="0" smtClean="0"/>
              <a:t> subcarriers to 1x portion of  the HE preamble not including L-STF and L-LTF fields.</a:t>
            </a:r>
          </a:p>
          <a:p>
            <a:pPr marL="457200" lvl="1" indent="0">
              <a:buNone/>
            </a:pPr>
            <a:endParaRPr lang="en-US" sz="2400" b="0" dirty="0" smtClean="0"/>
          </a:p>
          <a:p>
            <a:r>
              <a:rPr lang="en-US" altLang="zh-CN" sz="2400" dirty="0"/>
              <a:t>With extra tones, there are some power imbalance issues need to be </a:t>
            </a:r>
            <a:r>
              <a:rPr lang="en-US" altLang="zh-CN" sz="2400" dirty="0" smtClean="0"/>
              <a:t>discussed.</a:t>
            </a:r>
            <a:endParaRPr lang="en-US" sz="2000" b="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</p:spPr>
        <p:txBody>
          <a:bodyPr/>
          <a:lstStyle/>
          <a:p>
            <a:r>
              <a:rPr lang="en-US" altLang="ko-KR" dirty="0"/>
              <a:t>Intel, Marvell, et. al.</a:t>
            </a:r>
          </a:p>
          <a:p>
            <a:endParaRPr lang="en-US" altLang="ko-KR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401482" y="6523038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9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33868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343400"/>
          </a:xfrm>
        </p:spPr>
        <p:txBody>
          <a:bodyPr/>
          <a:lstStyle/>
          <a:p>
            <a:pPr marL="225425" lvl="0" indent="-225425" eaLnBrk="1" hangingPunct="1"/>
            <a:r>
              <a:rPr lang="en-US" sz="2400" dirty="0" smtClean="0">
                <a:latin typeface="+mj-lt"/>
              </a:rPr>
              <a:t>Due to the limitation that L-LTF covers only 52 subcarriers, HE-SIG-A/HE-SIG-B can only transmit information on 48 subcarriers. 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More payloads were added in HE-SIG-A for 11ax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HE-SIG-B may need to convey large amount of  information depending on the number of scheduled STAs</a:t>
            </a:r>
            <a:endParaRPr lang="en-US" sz="2400" dirty="0">
              <a:latin typeface="+mj-lt"/>
            </a:endParaRPr>
          </a:p>
          <a:p>
            <a:pPr marL="225425" indent="-225425" eaLnBrk="1" hangingPunct="1"/>
            <a:r>
              <a:rPr lang="en-US" sz="2400" dirty="0" smtClean="0">
                <a:latin typeface="+mj-lt"/>
              </a:rPr>
              <a:t>Propose to add training subcarriers in L-SIG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This extension provides extra channel estimates for the subsequent symbols (HE-SIGA/HE-SIGB)</a:t>
            </a:r>
          </a:p>
          <a:p>
            <a:pPr marL="625475" lvl="1" indent="-225425" eaLnBrk="1" hangingPunct="1"/>
            <a:r>
              <a:rPr lang="en-US" sz="2000" dirty="0" smtClean="0">
                <a:latin typeface="+mj-lt"/>
              </a:rPr>
              <a:t>Symbols </a:t>
            </a:r>
            <a:r>
              <a:rPr lang="en-US" sz="2000" dirty="0">
                <a:latin typeface="+mj-lt"/>
              </a:rPr>
              <a:t>that follow L-SIG will have a subcarrier allocation similar to 11n/ac </a:t>
            </a:r>
          </a:p>
          <a:p>
            <a:pPr marL="625475" lvl="1" indent="-225425" eaLnBrk="1" hangingPunct="1"/>
            <a:endParaRPr lang="en-US" sz="2800" b="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96538" y="6477000"/>
            <a:ext cx="1266437" cy="369332"/>
          </a:xfrm>
        </p:spPr>
        <p:txBody>
          <a:bodyPr/>
          <a:lstStyle/>
          <a:p>
            <a:r>
              <a:rPr lang="en-US" altLang="ko-KR" dirty="0"/>
              <a:t>Intel, Marvell, et. al.</a:t>
            </a:r>
          </a:p>
          <a:p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Motivation for extra </a:t>
            </a:r>
            <a:r>
              <a:rPr lang="en-US" altLang="zh-CN" dirty="0" smtClean="0">
                <a:solidFill>
                  <a:schemeClr val="tx1"/>
                </a:solidFill>
              </a:rPr>
              <a:t>subcarriers </a:t>
            </a:r>
            <a:r>
              <a:rPr lang="en-US" altLang="zh-CN" dirty="0" smtClean="0"/>
              <a:t>in the HE preamble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11308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4821"/>
            <a:ext cx="9144000" cy="762000"/>
          </a:xfrm>
        </p:spPr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Increased </a:t>
            </a:r>
            <a:r>
              <a:rPr lang="en-US" sz="2800" dirty="0" smtClean="0">
                <a:solidFill>
                  <a:prstClr val="black"/>
                </a:solidFill>
              </a:rPr>
              <a:t>Subcarrier Allocation </a:t>
            </a:r>
            <a:r>
              <a:rPr lang="en-US" sz="2800" dirty="0">
                <a:solidFill>
                  <a:prstClr val="black"/>
                </a:solidFill>
              </a:rPr>
              <a:t>in </a:t>
            </a:r>
            <a:r>
              <a:rPr lang="en-US" sz="2800" dirty="0" smtClean="0">
                <a:solidFill>
                  <a:prstClr val="black"/>
                </a:solidFill>
              </a:rPr>
              <a:t>L-SIG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686800" cy="4572000"/>
          </a:xfrm>
        </p:spPr>
        <p:txBody>
          <a:bodyPr/>
          <a:lstStyle/>
          <a:p>
            <a:pPr marL="744538" indent="-457200" eaLnBrk="1" hangingPunct="1"/>
            <a:r>
              <a:rPr lang="en-US" sz="2400" dirty="0" smtClean="0">
                <a:solidFill>
                  <a:prstClr val="black"/>
                </a:solidFill>
                <a:latin typeface="+mj-lt"/>
              </a:rPr>
              <a:t>Allocate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additional subcarriers in L-SIG</a:t>
            </a:r>
          </a:p>
          <a:p>
            <a:pPr marL="1144588" lvl="1" indent="-457200" eaLnBrk="1" hangingPunct="1"/>
            <a:r>
              <a:rPr lang="en-US" sz="2000" dirty="0" smtClean="0">
                <a:solidFill>
                  <a:prstClr val="black"/>
                </a:solidFill>
                <a:latin typeface="+mj-lt"/>
              </a:rPr>
              <a:t>They are extended </a:t>
            </a:r>
            <a:r>
              <a:rPr lang="en-US" sz="2000" dirty="0" smtClean="0">
                <a:latin typeface="+mj-lt"/>
              </a:rPr>
              <a:t>L-LTF subcarriers</a:t>
            </a:r>
            <a:r>
              <a:rPr lang="en-US" sz="2000" b="0" dirty="0" smtClean="0">
                <a:latin typeface="+mj-lt"/>
              </a:rPr>
              <a:t> used for channel estimation;</a:t>
            </a:r>
          </a:p>
          <a:p>
            <a:pPr marL="1144588" lvl="1" indent="-457200" eaLnBrk="1" hangingPunct="1"/>
            <a:r>
              <a:rPr lang="en-US" sz="2000" dirty="0" smtClean="0">
                <a:latin typeface="+mj-lt"/>
              </a:rPr>
              <a:t>Allows more data bits in HE-SIG-A and HE-SIG-B than that of the L-SIG</a:t>
            </a:r>
          </a:p>
          <a:p>
            <a:pPr marL="1144588" lvl="1" indent="-457200" eaLnBrk="1" hangingPunct="1"/>
            <a:r>
              <a:rPr lang="en-US" sz="2000" dirty="0" smtClean="0">
                <a:latin typeface="+mj-lt"/>
              </a:rPr>
              <a:t>The repeated extra subcarriers in RL-SIG allow comparable </a:t>
            </a:r>
            <a:r>
              <a:rPr lang="en-US" sz="2000" dirty="0">
                <a:latin typeface="+mj-lt"/>
              </a:rPr>
              <a:t>SNR performance as </a:t>
            </a:r>
            <a:r>
              <a:rPr lang="en-US" sz="2000" dirty="0" smtClean="0">
                <a:latin typeface="+mj-lt"/>
              </a:rPr>
              <a:t>L-LTF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96538" y="6477000"/>
            <a:ext cx="1266437" cy="369332"/>
          </a:xfrm>
        </p:spPr>
        <p:txBody>
          <a:bodyPr/>
          <a:lstStyle/>
          <a:p>
            <a:r>
              <a:rPr lang="en-US" altLang="ko-KR" dirty="0"/>
              <a:t>Intel, Marvell, et. al.</a:t>
            </a:r>
          </a:p>
          <a:p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pSp>
        <p:nvGrpSpPr>
          <p:cNvPr id="32" name="Group 31"/>
          <p:cNvGrpSpPr/>
          <p:nvPr/>
        </p:nvGrpSpPr>
        <p:grpSpPr>
          <a:xfrm>
            <a:off x="310027" y="4438488"/>
            <a:ext cx="8371546" cy="1826859"/>
            <a:chOff x="315254" y="4118631"/>
            <a:chExt cx="8371546" cy="1826859"/>
          </a:xfrm>
        </p:grpSpPr>
        <p:pic>
          <p:nvPicPr>
            <p:cNvPr id="8" name="Picture 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4988" y="4118631"/>
              <a:ext cx="4341812" cy="80263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38162" y="5440177"/>
              <a:ext cx="6372475" cy="505313"/>
            </a:xfrm>
            <a:prstGeom prst="rect">
              <a:avLst/>
            </a:prstGeom>
          </p:spPr>
        </p:pic>
        <p:pic>
          <p:nvPicPr>
            <p:cNvPr id="23" name="Picture 2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254" y="4142242"/>
              <a:ext cx="3811073" cy="779024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 bwMode="auto">
            <a:xfrm>
              <a:off x="315254" y="4921266"/>
              <a:ext cx="1212656" cy="5651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4126327" y="4752298"/>
              <a:ext cx="0" cy="6873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7910637" y="4724400"/>
              <a:ext cx="776163" cy="7157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39636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067800" cy="457200"/>
          </a:xfrm>
        </p:spPr>
        <p:txBody>
          <a:bodyPr/>
          <a:lstStyle/>
          <a:p>
            <a:r>
              <a:rPr lang="en-US" sz="3200" dirty="0" smtClean="0">
                <a:solidFill>
                  <a:prstClr val="black"/>
                </a:solidFill>
              </a:rPr>
              <a:t>Impacts to legacy/11ax devices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4800600"/>
          </a:xfrm>
        </p:spPr>
        <p:txBody>
          <a:bodyPr/>
          <a:lstStyle/>
          <a:p>
            <a:pPr marL="744538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For legacy devices: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The extension would not impact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the performance of legacy devices in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decoding L-SIG;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The extended </a:t>
            </a:r>
            <a:r>
              <a:rPr lang="en-US" sz="2400" b="0" dirty="0" smtClean="0">
                <a:latin typeface="+mj-lt"/>
              </a:rPr>
              <a:t>subcarriers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are simply disregarded by the legacy devices.</a:t>
            </a:r>
          </a:p>
          <a:p>
            <a:pPr marL="1144588" lvl="1" indent="-457200" eaLnBrk="1" hangingPunct="1"/>
            <a:endParaRPr lang="en-US" sz="2400" b="0" dirty="0" smtClean="0">
              <a:solidFill>
                <a:prstClr val="black"/>
              </a:solidFill>
              <a:latin typeface="+mj-lt"/>
            </a:endParaRPr>
          </a:p>
          <a:p>
            <a:pPr marL="744538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For 11ax devices: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Aware of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the additional </a:t>
            </a:r>
            <a:r>
              <a:rPr lang="en-US" sz="2400" b="0" dirty="0" smtClean="0">
                <a:latin typeface="+mj-lt"/>
              </a:rPr>
              <a:t>subcarriers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and use them for </a:t>
            </a:r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channel estimation;</a:t>
            </a:r>
          </a:p>
          <a:p>
            <a:pPr marL="1144588" lvl="1" indent="-457200" eaLnBrk="1" hangingPunct="1"/>
            <a:r>
              <a:rPr lang="en-US" sz="2400" b="0" dirty="0" smtClean="0">
                <a:solidFill>
                  <a:prstClr val="black"/>
                </a:solidFill>
                <a:latin typeface="+mj-lt"/>
              </a:rPr>
              <a:t>Decoding </a:t>
            </a:r>
            <a:r>
              <a:rPr lang="en-US" sz="2400" b="0" dirty="0">
                <a:solidFill>
                  <a:prstClr val="black"/>
                </a:solidFill>
                <a:latin typeface="+mj-lt"/>
              </a:rPr>
              <a:t>L-SIG similar to legacy devices. </a:t>
            </a:r>
            <a:endParaRPr lang="en-US" sz="2400" b="0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96603" y="6477000"/>
            <a:ext cx="1266372" cy="184666"/>
          </a:xfrm>
        </p:spPr>
        <p:txBody>
          <a:bodyPr/>
          <a:lstStyle/>
          <a:p>
            <a:r>
              <a:rPr lang="en-US" altLang="ko-KR" dirty="0"/>
              <a:t>Intel,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422599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Power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524000"/>
            <a:ext cx="7772400" cy="4495800"/>
          </a:xfrm>
        </p:spPr>
        <p:txBody>
          <a:bodyPr/>
          <a:lstStyle/>
          <a:p>
            <a:r>
              <a:rPr lang="en-US" sz="2400" dirty="0" smtClean="0"/>
              <a:t>We propose </a:t>
            </a:r>
            <a:r>
              <a:rPr lang="en-US" sz="2400" dirty="0"/>
              <a:t>to </a:t>
            </a:r>
            <a:r>
              <a:rPr lang="en-US" sz="2400" dirty="0" smtClean="0"/>
              <a:t>transmit </a:t>
            </a:r>
            <a:r>
              <a:rPr lang="en-US" sz="2400" dirty="0"/>
              <a:t>L-SIG, RL-SIG, HE-SIG-A and HE-SIG-B </a:t>
            </a:r>
            <a:r>
              <a:rPr lang="en-US" sz="2400" dirty="0" smtClean="0"/>
              <a:t>with </a:t>
            </a:r>
            <a:r>
              <a:rPr lang="en-US" sz="2400" dirty="0"/>
              <a:t>the same total power as L-LTF field </a:t>
            </a:r>
            <a:endParaRPr lang="en-US" sz="2400" dirty="0" smtClean="0"/>
          </a:p>
          <a:p>
            <a:pPr lvl="1"/>
            <a:r>
              <a:rPr lang="en-US" sz="2200" dirty="0" smtClean="0"/>
              <a:t>We could scale the power on L</a:t>
            </a:r>
            <a:r>
              <a:rPr lang="en-US" altLang="zh-CN" sz="2200" dirty="0" smtClean="0"/>
              <a:t>-SIG and RL-SIG to maintain the same power per tone as in L-LTF. But </a:t>
            </a:r>
            <a:r>
              <a:rPr lang="en-US" altLang="zh-CN" sz="2200" b="1" i="1" dirty="0" smtClean="0"/>
              <a:t>keeping the same power per OFDM symbol </a:t>
            </a:r>
            <a:r>
              <a:rPr lang="en-US" altLang="zh-CN" sz="2200" dirty="0" smtClean="0"/>
              <a:t>is more straightforward.</a:t>
            </a:r>
          </a:p>
          <a:p>
            <a:r>
              <a:rPr lang="en-US" sz="2400" b="0" dirty="0" smtClean="0"/>
              <a:t>By keeping </a:t>
            </a:r>
            <a:r>
              <a:rPr lang="en-US" sz="2400" dirty="0" smtClean="0"/>
              <a:t>the same power per symbol in L-SIG/RL-SIG and L-LTF, the e</a:t>
            </a:r>
            <a:r>
              <a:rPr lang="en-US" sz="2400" b="0" dirty="0" smtClean="0"/>
              <a:t>stimated channel on L-LTF and those obtained from extra subcarriers of L-SIG/RL-SIG have slightly power imbalance. 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Friendly to amplitude immunity modulation (BPSK/QPSK);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b="0" dirty="0" smtClean="0">
                <a:sym typeface="Wingdings" panose="05000000000000000000" pitchFamily="2" charset="2"/>
              </a:rPr>
              <a:t>If 16QAM/64QAM is applied in SIGB, </a:t>
            </a:r>
            <a:r>
              <a:rPr lang="en-US" b="0" dirty="0" smtClean="0"/>
              <a:t>receiver may choose to de-boost </a:t>
            </a:r>
            <a:r>
              <a:rPr lang="en-US" b="0" dirty="0"/>
              <a:t>the CE </a:t>
            </a:r>
            <a:r>
              <a:rPr lang="en-US" b="0" dirty="0" smtClean="0"/>
              <a:t>with factor </a:t>
            </a:r>
            <a:r>
              <a:rPr lang="en-US" b="0" dirty="0" err="1" smtClean="0"/>
              <a:t>sqrt</a:t>
            </a:r>
            <a:r>
              <a:rPr lang="en-US" b="0" dirty="0" smtClean="0"/>
              <a:t>(52/56) on the tones spanned by L-LTF.</a:t>
            </a:r>
            <a:endParaRPr lang="en-US" sz="2000" b="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13413" y="6477000"/>
            <a:ext cx="126637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7217522" y="6477000"/>
            <a:ext cx="1266436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Intel, Marvell, et. al.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21174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To increase </a:t>
            </a:r>
            <a:r>
              <a:rPr lang="en-US" altLang="zh-CN" sz="2400" dirty="0" smtClean="0"/>
              <a:t>HE-SIG-A/HE-SIG-B </a:t>
            </a:r>
            <a:r>
              <a:rPr lang="en-US" altLang="zh-CN" sz="2400" dirty="0"/>
              <a:t>payload, </a:t>
            </a:r>
            <a:r>
              <a:rPr lang="en-US" altLang="zh-CN" sz="2400" dirty="0" smtClean="0"/>
              <a:t>propose to add 4 </a:t>
            </a:r>
            <a:r>
              <a:rPr lang="en-US" altLang="zh-CN" sz="2400" dirty="0"/>
              <a:t>extra </a:t>
            </a:r>
            <a:r>
              <a:rPr lang="en-US" altLang="zh-CN" sz="2400" dirty="0" smtClean="0"/>
              <a:t>subcarriers on L-SIG and RL-SIG </a:t>
            </a:r>
            <a:r>
              <a:rPr lang="en-US" altLang="zh-CN" sz="2400" dirty="0"/>
              <a:t>for additional LTF training.</a:t>
            </a:r>
          </a:p>
          <a:p>
            <a:pPr lvl="1"/>
            <a:r>
              <a:rPr lang="en-US" altLang="zh-CN" sz="2200" dirty="0"/>
              <a:t>Add 4 extra tones starting from </a:t>
            </a:r>
            <a:r>
              <a:rPr lang="en-US" altLang="zh-CN" sz="2200" dirty="0" smtClean="0"/>
              <a:t>L-SIG</a:t>
            </a:r>
            <a:r>
              <a:rPr lang="en-US" altLang="zh-CN" sz="2200" dirty="0"/>
              <a:t>, through </a:t>
            </a:r>
            <a:r>
              <a:rPr lang="en-US" altLang="zh-CN" sz="2200" dirty="0" smtClean="0"/>
              <a:t>R-LSIG</a:t>
            </a:r>
            <a:r>
              <a:rPr lang="en-US" altLang="zh-CN" sz="2200" dirty="0"/>
              <a:t>, </a:t>
            </a:r>
            <a:r>
              <a:rPr lang="en-US" altLang="zh-CN" sz="2200" dirty="0" smtClean="0"/>
              <a:t>HE-SIG-A </a:t>
            </a:r>
            <a:r>
              <a:rPr lang="en-US" altLang="zh-CN" sz="2200" dirty="0"/>
              <a:t>and </a:t>
            </a:r>
            <a:r>
              <a:rPr lang="en-US" altLang="zh-CN" sz="2200" dirty="0" smtClean="0"/>
              <a:t>HE-SIG-B </a:t>
            </a:r>
            <a:r>
              <a:rPr lang="en-US" altLang="zh-CN" sz="2200" dirty="0"/>
              <a:t>fields.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Propose </a:t>
            </a:r>
            <a:r>
              <a:rPr lang="en-US" altLang="zh-CN" sz="2400" dirty="0"/>
              <a:t>to transmit L-SIG, RL-SIG, HE-SIG-A and HE-SIG-B with the same total power as L-LTF </a:t>
            </a:r>
            <a:r>
              <a:rPr lang="en-US" altLang="zh-CN" sz="2400" dirty="0" smtClean="0"/>
              <a:t>field.</a:t>
            </a:r>
          </a:p>
          <a:p>
            <a:pPr lvl="1"/>
            <a:r>
              <a:rPr lang="en-US" altLang="zh-CN" sz="2200" dirty="0" smtClean="0"/>
              <a:t>Receiver adjusts the power of estimated channel accordingly if higher modulation order (&gt;QPSK) is used on HE-SIG-B.</a:t>
            </a:r>
            <a:endParaRPr lang="en-US" altLang="zh-CN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7553" y="6475413"/>
            <a:ext cx="126637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Intel, Marvell, et.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8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6594"/>
            <a:ext cx="7772400" cy="609600"/>
          </a:xfrm>
        </p:spPr>
        <p:txBody>
          <a:bodyPr/>
          <a:lstStyle/>
          <a:p>
            <a:r>
              <a:rPr lang="en-US" sz="2800" dirty="0" smtClean="0"/>
              <a:t>Straw poll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zh-CN" altLang="zh-CN" sz="2400" dirty="0"/>
              <a:t> </a:t>
            </a:r>
            <a:r>
              <a:rPr lang="en-US" altLang="zh-CN" sz="2400" dirty="0" smtClean="0"/>
              <a:t>Do you support to:</a:t>
            </a:r>
          </a:p>
          <a:p>
            <a:pPr lvl="1"/>
            <a:r>
              <a:rPr lang="en-US" altLang="zh-CN" sz="2000" dirty="0" smtClean="0"/>
              <a:t>Allocate 4 </a:t>
            </a:r>
            <a:r>
              <a:rPr lang="en-US" altLang="zh-CN" sz="2000" dirty="0"/>
              <a:t>extra </a:t>
            </a:r>
            <a:r>
              <a:rPr lang="en-US" altLang="zh-CN" sz="2000" dirty="0" smtClean="0"/>
              <a:t>subcarriers, </a:t>
            </a:r>
            <a:r>
              <a:rPr lang="en-US" altLang="zh-CN" sz="2000" dirty="0"/>
              <a:t>two at each edge of each 20MHz sub-channel, for </a:t>
            </a:r>
            <a:r>
              <a:rPr lang="en-US" altLang="zh-CN" sz="2000" dirty="0" smtClean="0"/>
              <a:t>L-SIG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RL-SIG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HE-SIG-A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HE-SIG-B </a:t>
            </a:r>
            <a:r>
              <a:rPr lang="en-US" altLang="zh-CN" sz="2000" dirty="0"/>
              <a:t>fields in 11ax </a:t>
            </a:r>
            <a:r>
              <a:rPr lang="en-US" altLang="zh-CN" sz="2000" dirty="0" smtClean="0"/>
              <a:t>PPDUs.</a:t>
            </a:r>
            <a:endParaRPr lang="en-US" altLang="zh-CN" sz="2000" dirty="0"/>
          </a:p>
          <a:p>
            <a:pPr lvl="2"/>
            <a:r>
              <a:rPr lang="en-US" altLang="zh-CN" sz="1800" dirty="0" smtClean="0"/>
              <a:t>The </a:t>
            </a:r>
            <a:r>
              <a:rPr lang="en-US" altLang="zh-CN" sz="1800" dirty="0"/>
              <a:t>4 </a:t>
            </a:r>
            <a:r>
              <a:rPr lang="en-US" altLang="zh-CN" sz="1800" dirty="0" smtClean="0"/>
              <a:t>subcarriers </a:t>
            </a:r>
            <a:r>
              <a:rPr lang="en-US" altLang="zh-CN" sz="1800" dirty="0"/>
              <a:t>added to the </a:t>
            </a:r>
            <a:r>
              <a:rPr lang="en-US" altLang="zh-CN" sz="1800" dirty="0" smtClean="0"/>
              <a:t>L-SIG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RL-SIG </a:t>
            </a:r>
            <a:r>
              <a:rPr lang="en-US" altLang="zh-CN" sz="1800" dirty="0"/>
              <a:t>fields are transmitted with known TBD BPSK constellations (+-1</a:t>
            </a:r>
            <a:r>
              <a:rPr lang="en-US" altLang="zh-CN" sz="1800" dirty="0" smtClean="0"/>
              <a:t>).</a:t>
            </a:r>
          </a:p>
          <a:p>
            <a:pPr lvl="2"/>
            <a:r>
              <a:rPr lang="zh-CN" altLang="zh-CN" sz="1800" dirty="0" smtClean="0"/>
              <a:t> </a:t>
            </a:r>
            <a:r>
              <a:rPr lang="en-US" altLang="zh-CN" sz="1800" dirty="0" smtClean="0"/>
              <a:t>The </a:t>
            </a:r>
            <a:r>
              <a:rPr lang="en-US" altLang="zh-CN" sz="1800" dirty="0"/>
              <a:t>number of data subcarriers </a:t>
            </a:r>
            <a:r>
              <a:rPr lang="en-US" altLang="zh-CN" sz="1800" dirty="0" smtClean="0"/>
              <a:t>in HE-SIG-A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HE-SIG-B </a:t>
            </a:r>
            <a:r>
              <a:rPr lang="en-US" altLang="zh-CN" sz="1800" dirty="0"/>
              <a:t>fields are increased by 4 in each 20MHz sub-channel</a:t>
            </a:r>
            <a:r>
              <a:rPr lang="en-US" altLang="zh-CN" sz="1800" dirty="0" smtClean="0"/>
              <a:t>.</a:t>
            </a:r>
          </a:p>
          <a:p>
            <a:pPr lvl="2"/>
            <a:r>
              <a:rPr lang="zh-CN" altLang="zh-CN" sz="1800" dirty="0" smtClean="0"/>
              <a:t> </a:t>
            </a:r>
            <a:r>
              <a:rPr lang="en-US" altLang="zh-CN" sz="1800" dirty="0" smtClean="0"/>
              <a:t>L-SIG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RL-SIG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HE-SIG-A </a:t>
            </a:r>
            <a:r>
              <a:rPr lang="en-US" altLang="zh-CN" sz="1800" dirty="0"/>
              <a:t>and HE-SIG-B fields are always transmitted with </a:t>
            </a:r>
            <a:r>
              <a:rPr lang="en-US" altLang="zh-CN" sz="1800" dirty="0" smtClean="0"/>
              <a:t>the same </a:t>
            </a:r>
            <a:r>
              <a:rPr lang="en-US" altLang="zh-CN" sz="1800" dirty="0"/>
              <a:t>total power as L-LTF field (in cases when L-LTF is not being boosted).</a:t>
            </a:r>
            <a:endParaRPr lang="zh-CN" altLang="zh-CN" sz="1800" dirty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38813" y="6475413"/>
            <a:ext cx="126637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7277488" y="6475413"/>
            <a:ext cx="1266372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/>
              <a:t>Intel,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November, 2015</a:t>
            </a:r>
          </a:p>
        </p:txBody>
      </p:sp>
    </p:spTree>
    <p:extLst>
      <p:ext uri="{BB962C8B-B14F-4D97-AF65-F5344CB8AC3E}">
        <p14:creationId xmlns:p14="http://schemas.microsoft.com/office/powerpoint/2010/main" val="26232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9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49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07622"/>
              </p:ext>
            </p:extLst>
          </p:nvPr>
        </p:nvGraphicFramePr>
        <p:xfrm>
          <a:off x="733275" y="3680619"/>
          <a:ext cx="7770810" cy="15134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162"/>
                <a:gridCol w="1226970"/>
                <a:gridCol w="1717758"/>
                <a:gridCol w="1390566"/>
                <a:gridCol w="188135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4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2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3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109910</TotalTime>
  <Words>1593</Words>
  <Application>Microsoft Office PowerPoint</Application>
  <PresentationFormat>On-screen Show (4:3)</PresentationFormat>
  <Paragraphs>531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802-11-Submission</vt:lpstr>
      <vt:lpstr>Extra tones in the preamble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Motivation for extra subcarriers in the HE preamble</vt:lpstr>
      <vt:lpstr>Increased Subcarrier Allocation in L-SIG</vt:lpstr>
      <vt:lpstr>Impacts to legacy/11ax devices</vt:lpstr>
      <vt:lpstr>Power Adjustment</vt:lpstr>
      <vt:lpstr>Summary</vt:lpstr>
      <vt:lpstr>Straw poll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Chen, Xiaogang C</cp:lastModifiedBy>
  <cp:revision>2043</cp:revision>
  <cp:lastPrinted>1998-02-10T13:28:06Z</cp:lastPrinted>
  <dcterms:created xsi:type="dcterms:W3CDTF">2007-05-21T21:00:37Z</dcterms:created>
  <dcterms:modified xsi:type="dcterms:W3CDTF">2015-11-09T03:01:16Z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