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269" r:id="rId2"/>
    <p:sldId id="396" r:id="rId3"/>
    <p:sldId id="415" r:id="rId4"/>
    <p:sldId id="408" r:id="rId5"/>
    <p:sldId id="409" r:id="rId6"/>
    <p:sldId id="410" r:id="rId7"/>
    <p:sldId id="411" r:id="rId8"/>
    <p:sldId id="413" r:id="rId9"/>
    <p:sldId id="416" r:id="rId10"/>
    <p:sldId id="403" r:id="rId11"/>
    <p:sldId id="404" r:id="rId12"/>
    <p:sldId id="405" r:id="rId13"/>
    <p:sldId id="406" r:id="rId14"/>
    <p:sldId id="40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53B47"/>
    <a:srgbClr val="D46C4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8" autoAdjust="0"/>
    <p:restoredTop sz="95918" autoAdjust="0"/>
  </p:normalViewPr>
  <p:slideViewPr>
    <p:cSldViewPr>
      <p:cViewPr varScale="1">
        <p:scale>
          <a:sx n="67" d="100"/>
          <a:sy n="67" d="100"/>
        </p:scale>
        <p:origin x="-1626" y="-108"/>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4" d="100"/>
          <a:sy n="84" d="100"/>
        </p:scale>
        <p:origin x="3168" y="9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xmlns=""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Yingpei Lin, Huawei Technologies</a:t>
            </a:r>
            <a:endParaRPr lang="en-US" dirty="0"/>
          </a:p>
        </p:txBody>
      </p:sp>
      <p:sp>
        <p:nvSpPr>
          <p:cNvPr id="7"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smtClean="0"/>
              <a:t>Nov 2015</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Yingpei Lin, Huawei Technologies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Yingpei Lin, Huawei Technologies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Yingpei Lin, Huawei Technologies</a:t>
            </a:r>
            <a:endParaRPr lang="en-US" dirty="0"/>
          </a:p>
        </p:txBody>
      </p:sp>
      <p:sp>
        <p:nvSpPr>
          <p:cNvPr id="7"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smtClean="0"/>
              <a:t>Nov 2015</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Yingpei Lin, Huawei Technologies</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Yingpei Lin, Huawei Technologies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Yingpei Lin, Huawei Technologies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Yingpei Lin, Huawei Technologies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Yingpei Lin, Huawei Technologies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Yingpei Lin, Huawei Technologies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Yingpei Lin, Huawei Technologies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038600" y="6475412"/>
            <a:ext cx="1066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Yingpei Lin, Huawei Technologies</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802.11-15/1355r0</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smtClean="0"/>
              <a:t>Nov 2015</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joonsuk@apple.com" TargetMode="External"/><Relationship Id="rId7" Type="http://schemas.openxmlformats.org/officeDocument/2006/relationships/hyperlink" Target="mailto:chartman@appl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ericwong@apple.com" TargetMode="External"/><Relationship Id="rId5" Type="http://schemas.openxmlformats.org/officeDocument/2006/relationships/hyperlink" Target="mailto:guoqing_li@apple.com" TargetMode="External"/><Relationship Id="rId4" Type="http://schemas.openxmlformats.org/officeDocument/2006/relationships/hyperlink" Target="mailto:mujtaba@apple.co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381000" y="685800"/>
            <a:ext cx="8229600" cy="1066800"/>
          </a:xfrm>
          <a:noFill/>
        </p:spPr>
        <p:txBody>
          <a:bodyPr/>
          <a:lstStyle/>
          <a:p>
            <a:r>
              <a:rPr lang="en-US" altLang="zh-CN" dirty="0" smtClean="0"/>
              <a:t>Consideration for TDLS transmission in 11ax</a:t>
            </a:r>
            <a:endParaRPr lang="en-US" dirty="0" smtClean="0"/>
          </a:p>
        </p:txBody>
      </p:sp>
      <p:sp>
        <p:nvSpPr>
          <p:cNvPr id="7173" name="Rectangle 6"/>
          <p:cNvSpPr>
            <a:spLocks noGrp="1" noChangeArrowheads="1"/>
          </p:cNvSpPr>
          <p:nvPr>
            <p:ph idx="1"/>
          </p:nvPr>
        </p:nvSpPr>
        <p:spPr>
          <a:xfrm>
            <a:off x="685800" y="1676400"/>
            <a:ext cx="7772400" cy="4419600"/>
          </a:xfrm>
          <a:noFill/>
        </p:spPr>
        <p:txBody>
          <a:bodyPr/>
          <a:lstStyle/>
          <a:p>
            <a:pPr algn="ctr">
              <a:buFontTx/>
              <a:buNone/>
            </a:pPr>
            <a:r>
              <a:rPr lang="en-US" sz="2000" dirty="0" smtClean="0"/>
              <a:t>Date:</a:t>
            </a:r>
            <a:r>
              <a:rPr lang="en-US" sz="2000" b="0" dirty="0" smtClean="0"/>
              <a:t> 2015-11-10</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
        <p:nvSpPr>
          <p:cNvPr id="9"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smtClean="0"/>
              <a:t>Nov 2015</a:t>
            </a:r>
            <a:endParaRPr lang="en-US" dirty="0"/>
          </a:p>
        </p:txBody>
      </p:sp>
      <p:graphicFrame>
        <p:nvGraphicFramePr>
          <p:cNvPr id="10" name="Table 12"/>
          <p:cNvGraphicFramePr>
            <a:graphicFrameLocks noGrp="1"/>
          </p:cNvGraphicFramePr>
          <p:nvPr>
            <p:extLst>
              <p:ext uri="{D42A27DB-BD31-4B8C-83A1-F6EECF244321}">
                <p14:modId xmlns:p14="http://schemas.microsoft.com/office/powerpoint/2010/main" xmlns="" val="1220500994"/>
              </p:ext>
            </p:extLst>
          </p:nvPr>
        </p:nvGraphicFramePr>
        <p:xfrm>
          <a:off x="971600" y="2590800"/>
          <a:ext cx="7467601" cy="3521945"/>
        </p:xfrm>
        <a:graphic>
          <a:graphicData uri="http://schemas.openxmlformats.org/drawingml/2006/table">
            <a:tbl>
              <a:tblPr firstRow="1" bandRow="1">
                <a:tableStyleId>{F5AB1C69-6EDB-4FF4-983F-18BD219EF322}</a:tableStyleId>
              </a:tblPr>
              <a:tblGrid>
                <a:gridCol w="1493520"/>
                <a:gridCol w="1040080"/>
                <a:gridCol w="1981201"/>
                <a:gridCol w="1144855"/>
                <a:gridCol w="1807945"/>
              </a:tblGrid>
              <a:tr h="266863">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9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rgbClr val="000000"/>
                          </a:solidFill>
                          <a:latin typeface="+mn-lt"/>
                          <a:ea typeface="Times New Roman"/>
                          <a:cs typeface="Arial"/>
                        </a:rPr>
                        <a:t>Yingpei</a:t>
                      </a:r>
                      <a:r>
                        <a:rPr lang="en-US" altLang="zh-CN" sz="1200" dirty="0" smtClean="0">
                          <a:solidFill>
                            <a:srgbClr val="000000"/>
                          </a:solidFill>
                          <a:latin typeface="+mn-lt"/>
                          <a:ea typeface="Times New Roman"/>
                          <a:cs typeface="Arial"/>
                        </a:rPr>
                        <a:t> Lin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linyingpei@huawei.com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3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latin typeface="+mn-lt"/>
                          <a:ea typeface="Times New Roman"/>
                          <a:cs typeface="Arial"/>
                        </a:rPr>
                        <a:t>Hongjia</a:t>
                      </a:r>
                      <a:r>
                        <a:rPr lang="en-US" altLang="zh-CN" sz="1200" dirty="0" smtClean="0">
                          <a:latin typeface="+mn-lt"/>
                          <a:ea typeface="Times New Roman"/>
                          <a:cs typeface="Arial"/>
                        </a:rPr>
                        <a:t> Su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5B-N8, No.2222 </a:t>
                      </a:r>
                      <a:r>
                        <a:rPr lang="en-US" altLang="zh-CN" sz="1100" dirty="0" err="1" smtClean="0">
                          <a:solidFill>
                            <a:srgbClr val="000000"/>
                          </a:solidFill>
                          <a:latin typeface="+mn-lt"/>
                          <a:ea typeface="Times New Roman"/>
                          <a:cs typeface="Arial"/>
                        </a:rPr>
                        <a:t>Xinjinqiao</a:t>
                      </a:r>
                      <a:r>
                        <a:rPr lang="en-US" altLang="zh-CN" sz="1100" dirty="0" smtClean="0">
                          <a:solidFill>
                            <a:srgbClr val="000000"/>
                          </a:solidFill>
                          <a:latin typeface="+mn-lt"/>
                          <a:ea typeface="Times New Roman"/>
                          <a:cs typeface="Arial"/>
                        </a:rPr>
                        <a:t> Road, </a:t>
                      </a:r>
                      <a:r>
                        <a:rPr lang="en-US" altLang="zh-CN" sz="1100" dirty="0" err="1" smtClean="0">
                          <a:solidFill>
                            <a:srgbClr val="000000"/>
                          </a:solidFill>
                          <a:latin typeface="+mn-lt"/>
                          <a:ea typeface="Times New Roman"/>
                          <a:cs typeface="Arial"/>
                        </a:rPr>
                        <a:t>Pudong</a:t>
                      </a:r>
                      <a:r>
                        <a:rPr lang="en-US" altLang="zh-CN" sz="1100" dirty="0" smtClean="0">
                          <a:solidFill>
                            <a:srgbClr val="000000"/>
                          </a:solidFill>
                          <a:latin typeface="+mn-lt"/>
                          <a:ea typeface="Times New Roman"/>
                          <a:cs typeface="Arial"/>
                        </a:rPr>
                        <a:t>, Shanghai</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suhongjia@huawei.com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3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Jun Zhu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5B-N8, No.2222 </a:t>
                      </a:r>
                      <a:r>
                        <a:rPr lang="en-US" altLang="zh-CN" sz="1100" dirty="0" err="1" smtClean="0">
                          <a:solidFill>
                            <a:srgbClr val="000000"/>
                          </a:solidFill>
                          <a:latin typeface="+mn-lt"/>
                          <a:ea typeface="Times New Roman"/>
                          <a:cs typeface="Arial"/>
                        </a:rPr>
                        <a:t>Xinjinqiao</a:t>
                      </a:r>
                      <a:r>
                        <a:rPr lang="en-US" altLang="zh-CN" sz="1100" dirty="0" smtClean="0">
                          <a:solidFill>
                            <a:srgbClr val="000000"/>
                          </a:solidFill>
                          <a:latin typeface="+mn-lt"/>
                          <a:ea typeface="Times New Roman"/>
                          <a:cs typeface="Arial"/>
                        </a:rPr>
                        <a:t> Road, </a:t>
                      </a:r>
                      <a:r>
                        <a:rPr lang="en-US" altLang="zh-CN" sz="1100" dirty="0" err="1" smtClean="0">
                          <a:solidFill>
                            <a:srgbClr val="000000"/>
                          </a:solidFill>
                          <a:latin typeface="+mn-lt"/>
                          <a:ea typeface="Times New Roman"/>
                          <a:cs typeface="Arial"/>
                        </a:rPr>
                        <a:t>Pudong</a:t>
                      </a:r>
                      <a:r>
                        <a:rPr lang="en-US" altLang="zh-CN" sz="1100" dirty="0" smtClean="0">
                          <a:solidFill>
                            <a:srgbClr val="000000"/>
                          </a:solidFill>
                          <a:latin typeface="+mn-lt"/>
                          <a:ea typeface="Times New Roman"/>
                          <a:cs typeface="Arial"/>
                        </a:rPr>
                        <a:t>, Shanghai</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zhujun75@huawei.com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3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Jiayin Zhang</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5B-N8, No.2222 </a:t>
                      </a:r>
                      <a:r>
                        <a:rPr lang="en-US" altLang="zh-CN" sz="1100" dirty="0" err="1" smtClean="0">
                          <a:solidFill>
                            <a:srgbClr val="000000"/>
                          </a:solidFill>
                          <a:latin typeface="+mn-lt"/>
                          <a:ea typeface="Times New Roman"/>
                          <a:cs typeface="Arial"/>
                        </a:rPr>
                        <a:t>Xinjinqiao</a:t>
                      </a:r>
                      <a:r>
                        <a:rPr lang="en-US" altLang="zh-CN" sz="1100" dirty="0" smtClean="0">
                          <a:solidFill>
                            <a:srgbClr val="000000"/>
                          </a:solidFill>
                          <a:latin typeface="+mn-lt"/>
                          <a:ea typeface="Times New Roman"/>
                          <a:cs typeface="Arial"/>
                        </a:rPr>
                        <a:t> Road, </a:t>
                      </a:r>
                      <a:r>
                        <a:rPr lang="en-US" altLang="zh-CN" sz="1100" dirty="0" err="1" smtClean="0">
                          <a:solidFill>
                            <a:srgbClr val="000000"/>
                          </a:solidFill>
                          <a:latin typeface="+mn-lt"/>
                          <a:ea typeface="Times New Roman"/>
                          <a:cs typeface="Arial"/>
                        </a:rPr>
                        <a:t>Pudong</a:t>
                      </a:r>
                      <a:r>
                        <a:rPr lang="en-US" altLang="zh-CN" sz="1100" dirty="0" smtClean="0">
                          <a:solidFill>
                            <a:srgbClr val="000000"/>
                          </a:solidFill>
                          <a:latin typeface="+mn-lt"/>
                          <a:ea typeface="Times New Roman"/>
                          <a:cs typeface="Arial"/>
                        </a:rPr>
                        <a:t>, Shanghai</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zhangjiayin@huawei.com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9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David X. Yang</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david.yangxun@huawei.com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957">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9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Rossi Jun Luo</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000000"/>
                          </a:solidFill>
                          <a:latin typeface="+mn-lt"/>
                          <a:ea typeface="Times New Roman"/>
                          <a:cs typeface="Arial"/>
                        </a:rPr>
                        <a:t>5B-N8, No.2222 </a:t>
                      </a:r>
                      <a:r>
                        <a:rPr lang="en-US" altLang="zh-CN" sz="1000" dirty="0" err="1" smtClean="0">
                          <a:solidFill>
                            <a:srgbClr val="000000"/>
                          </a:solidFill>
                          <a:latin typeface="+mn-lt"/>
                          <a:ea typeface="Times New Roman"/>
                          <a:cs typeface="Arial"/>
                        </a:rPr>
                        <a:t>Xinjinqiao</a:t>
                      </a:r>
                      <a:r>
                        <a:rPr lang="en-US" altLang="zh-CN" sz="1000" dirty="0" smtClean="0">
                          <a:solidFill>
                            <a:srgbClr val="000000"/>
                          </a:solidFill>
                          <a:latin typeface="+mn-lt"/>
                          <a:ea typeface="Times New Roman"/>
                          <a:cs typeface="Arial"/>
                        </a:rPr>
                        <a:t> Road, </a:t>
                      </a:r>
                      <a:r>
                        <a:rPr lang="en-US" altLang="zh-CN" sz="1000" dirty="0" err="1" smtClean="0">
                          <a:solidFill>
                            <a:srgbClr val="000000"/>
                          </a:solidFill>
                          <a:latin typeface="+mn-lt"/>
                          <a:ea typeface="Times New Roman"/>
                          <a:cs typeface="Arial"/>
                        </a:rPr>
                        <a:t>Pudong</a:t>
                      </a:r>
                      <a:r>
                        <a:rPr lang="en-US" altLang="zh-CN" sz="1000" dirty="0" smtClean="0">
                          <a:solidFill>
                            <a:srgbClr val="000000"/>
                          </a:solidFill>
                          <a:latin typeface="+mn-lt"/>
                          <a:ea typeface="Times New Roman"/>
                          <a:cs typeface="Arial"/>
                        </a:rPr>
                        <a:t>, Shanghai</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jun.l@huawei.com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957">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958">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00000"/>
                          </a:solidFill>
                          <a:effectLst/>
                          <a:uLnTx/>
                          <a:uFillTx/>
                          <a:latin typeface="+mn-lt"/>
                          <a:ea typeface="Times New Roman"/>
                          <a:cs typeface="Arial"/>
                        </a:rPr>
                        <a:t>peterloc@iwirelesstech.com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95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页脚占位符 4"/>
          <p:cNvSpPr>
            <a:spLocks noGrp="1"/>
          </p:cNvSpPr>
          <p:nvPr>
            <p:ph type="ftr" sz="quarter" idx="3"/>
          </p:nvPr>
        </p:nvSpPr>
        <p:spPr>
          <a:xfrm flipH="1">
            <a:off x="5791199" y="6475413"/>
            <a:ext cx="2752661" cy="184666"/>
          </a:xfrm>
        </p:spPr>
        <p:txBody>
          <a:bodyPr/>
          <a:lstStyle/>
          <a:p>
            <a:pPr>
              <a:defRPr/>
            </a:pPr>
            <a:r>
              <a:rPr lang="en-US" altLang="zh-CN" smtClean="0"/>
              <a:t>Yingpei Lin, Huawei Technologies</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solidFill>
                  <a:srgbClr val="000000"/>
                </a:solidFill>
              </a:rPr>
              <a:t>Motivation</a:t>
            </a:r>
            <a:endParaRPr lang="zh-CN" altLang="en-US" dirty="0"/>
          </a:p>
        </p:txBody>
      </p:sp>
      <p:sp>
        <p:nvSpPr>
          <p:cNvPr id="3" name="内容占位符 2"/>
          <p:cNvSpPr>
            <a:spLocks noGrp="1"/>
          </p:cNvSpPr>
          <p:nvPr>
            <p:ph idx="1"/>
          </p:nvPr>
        </p:nvSpPr>
        <p:spPr>
          <a:xfrm>
            <a:off x="685800" y="1752600"/>
            <a:ext cx="7772400" cy="4572000"/>
          </a:xfrm>
        </p:spPr>
        <p:txBody>
          <a:bodyPr>
            <a:normAutofit fontScale="92500" lnSpcReduction="10000"/>
          </a:bodyPr>
          <a:lstStyle/>
          <a:p>
            <a:r>
              <a:rPr lang="en-US" altLang="zh-CN" sz="1800" b="0" dirty="0" smtClean="0"/>
              <a:t>TDLS is an important direct STA-to-STA transmission format in 802.11. Such direct STA-to-STA transmission can provide specific benefits, are attractive in terms of spectrum efficiency/reuse</a:t>
            </a:r>
          </a:p>
          <a:p>
            <a:pPr lvl="1"/>
            <a:r>
              <a:rPr lang="en-US" altLang="zh-CN" sz="1600" dirty="0" smtClean="0"/>
              <a:t>Conserves air interface resource</a:t>
            </a:r>
          </a:p>
          <a:p>
            <a:pPr lvl="1"/>
            <a:r>
              <a:rPr lang="en-US" altLang="zh-CN" sz="1600" dirty="0" smtClean="0"/>
              <a:t>Transmitting with high MCS </a:t>
            </a:r>
          </a:p>
          <a:p>
            <a:pPr lvl="0" eaLnBrk="1" hangingPunct="1"/>
            <a:r>
              <a:rPr lang="en-US" altLang="zh-CN" sz="2000" b="0" dirty="0" smtClean="0">
                <a:solidFill>
                  <a:srgbClr val="000000"/>
                </a:solidFill>
              </a:rPr>
              <a:t>TDLS operations could be easily adopted in 11ax environment because it needs no changes on 11ax PPDU format.</a:t>
            </a:r>
          </a:p>
          <a:p>
            <a:pPr lvl="1" eaLnBrk="1" hangingPunct="1"/>
            <a:r>
              <a:rPr lang="en-US" altLang="zh-CN" sz="1800" dirty="0" smtClean="0">
                <a:solidFill>
                  <a:srgbClr val="000000"/>
                </a:solidFill>
              </a:rPr>
              <a:t>It can exchange the setup frames using 11ax PPDUs</a:t>
            </a:r>
          </a:p>
          <a:p>
            <a:pPr lvl="1" eaLnBrk="1" hangingPunct="1"/>
            <a:r>
              <a:rPr lang="en-US" altLang="zh-CN" sz="1800" dirty="0" smtClean="0">
                <a:solidFill>
                  <a:srgbClr val="000000"/>
                </a:solidFill>
              </a:rPr>
              <a:t>The data exchanges between the TDLS peer can use the 11ax PPDUs</a:t>
            </a:r>
          </a:p>
          <a:p>
            <a:r>
              <a:rPr lang="en-GB" altLang="zh-CN" sz="2000" b="0" dirty="0" smtClean="0"/>
              <a:t>An UL/DL indicator is presented in HE-SIG-A of SU PPDU for the power saving [1][2]:</a:t>
            </a:r>
          </a:p>
          <a:p>
            <a:pPr lvl="1"/>
            <a:r>
              <a:rPr lang="en-GB" altLang="zh-CN" sz="1600" b="0" dirty="0" smtClean="0">
                <a:solidFill>
                  <a:srgbClr val="000000"/>
                </a:solidFill>
              </a:rPr>
              <a:t>An UL/DL Flag field is present in the HE-SIG-A field of an HE SU PPDU. The UL/DL Flag field indicates whether the frame is UL or DL. </a:t>
            </a:r>
            <a:r>
              <a:rPr lang="en-GB" altLang="zh-CN" sz="1600" i="1" u="sng" dirty="0" smtClean="0">
                <a:solidFill>
                  <a:srgbClr val="000000"/>
                </a:solidFill>
              </a:rPr>
              <a:t>The value of this field for TDLS is TBD</a:t>
            </a:r>
            <a:r>
              <a:rPr lang="en-GB" altLang="zh-CN" sz="1600" b="0" dirty="0" smtClean="0">
                <a:solidFill>
                  <a:srgbClr val="000000"/>
                </a:solidFill>
              </a:rPr>
              <a:t>. </a:t>
            </a:r>
          </a:p>
          <a:p>
            <a:pPr lvl="1">
              <a:buNone/>
            </a:pPr>
            <a:r>
              <a:rPr lang="en-GB" altLang="zh-CN" sz="1600" b="0" dirty="0" smtClean="0">
                <a:solidFill>
                  <a:srgbClr val="000000"/>
                </a:solidFill>
              </a:rPr>
              <a:t>     [PHY Motion 48, September 17, 2015]</a:t>
            </a:r>
            <a:endParaRPr lang="en-US" altLang="zh-CN" sz="1600" b="0" dirty="0" smtClean="0">
              <a:solidFill>
                <a:srgbClr val="000000"/>
              </a:solidFill>
            </a:endParaRPr>
          </a:p>
          <a:p>
            <a:pPr lvl="0" eaLnBrk="1" hangingPunct="1"/>
            <a:r>
              <a:rPr lang="en-US" altLang="zh-CN" sz="2000" b="0" dirty="0" smtClean="0">
                <a:solidFill>
                  <a:srgbClr val="000000"/>
                </a:solidFill>
              </a:rPr>
              <a:t>This proposal considers the flag in HE-SIG-A of the HE SU PPDU for TDLS.</a:t>
            </a: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页脚占位符 4"/>
          <p:cNvSpPr>
            <a:spLocks noGrp="1"/>
          </p:cNvSpPr>
          <p:nvPr>
            <p:ph type="ftr" sz="quarter" idx="3"/>
          </p:nvPr>
        </p:nvSpPr>
        <p:spPr/>
        <p:txBody>
          <a:bodyPr/>
          <a:lstStyle/>
          <a:p>
            <a:pPr>
              <a:defRPr/>
            </a:pPr>
            <a:r>
              <a:rPr lang="en-US" smtClean="0"/>
              <a:t>Yingpei Lin, Huawei Technologies</a:t>
            </a:r>
            <a:endParaRPr lang="en-US" dirty="0"/>
          </a:p>
        </p:txBody>
      </p:sp>
      <p:sp>
        <p:nvSpPr>
          <p:cNvPr id="6" name="日期占位符 5"/>
          <p:cNvSpPr>
            <a:spLocks noGrp="1"/>
          </p:cNvSpPr>
          <p:nvPr>
            <p:ph type="dt" sz="half" idx="2"/>
          </p:nvPr>
        </p:nvSpPr>
        <p:spPr/>
        <p:txBody>
          <a:bodyPr/>
          <a:lstStyle/>
          <a:p>
            <a:pPr>
              <a:defRPr/>
            </a:pPr>
            <a:r>
              <a:rPr lang="en-US" altLang="zh-CN" smtClean="0"/>
              <a:t>Nov 2015</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UL/DL Flag configuration for TDLS</a:t>
            </a:r>
            <a:endParaRPr lang="zh-CN" altLang="en-US" dirty="0"/>
          </a:p>
        </p:txBody>
      </p:sp>
      <p:sp>
        <p:nvSpPr>
          <p:cNvPr id="3" name="内容占位符 2"/>
          <p:cNvSpPr>
            <a:spLocks noGrp="1"/>
          </p:cNvSpPr>
          <p:nvPr>
            <p:ph idx="1"/>
          </p:nvPr>
        </p:nvSpPr>
        <p:spPr>
          <a:xfrm>
            <a:off x="457200" y="1752600"/>
            <a:ext cx="8458200" cy="4572000"/>
          </a:xfrm>
        </p:spPr>
        <p:txBody>
          <a:bodyPr>
            <a:normAutofit fontScale="92500" lnSpcReduction="10000"/>
          </a:bodyPr>
          <a:lstStyle/>
          <a:p>
            <a:pPr lvl="0" eaLnBrk="1" hangingPunct="1"/>
            <a:r>
              <a:rPr lang="en-US" altLang="zh-CN" sz="1900" b="0" dirty="0" smtClean="0">
                <a:solidFill>
                  <a:srgbClr val="000000"/>
                </a:solidFill>
              </a:rPr>
              <a:t>There is an UL/DL indicator field in HE-SIG-A for power saving. The value of this field for TDLS is TBD.</a:t>
            </a:r>
          </a:p>
          <a:p>
            <a:pPr lvl="0" eaLnBrk="1" hangingPunct="1"/>
            <a:r>
              <a:rPr lang="en-US" altLang="zh-CN" sz="1900" b="0" dirty="0" smtClean="0">
                <a:solidFill>
                  <a:srgbClr val="000000"/>
                </a:solidFill>
              </a:rPr>
              <a:t>An HE STA may enter the Doze state until the end of an HE SU PPDU if the value of the PPDU’s BSS COLOR field is equal to the BSS COLOR of its BSS, and the value of the UL/DL Flag field indicates that the frame is for uplink.</a:t>
            </a:r>
          </a:p>
          <a:p>
            <a:pPr lvl="0" eaLnBrk="1" hangingPunct="1"/>
            <a:r>
              <a:rPr lang="en-US" altLang="zh-CN" sz="1900" b="0" dirty="0" smtClean="0">
                <a:solidFill>
                  <a:srgbClr val="000000"/>
                </a:solidFill>
              </a:rPr>
              <a:t>The transmission direction should be indicated in HE-SIG-A if the TDLS data is transmitted in HE PPDU format:</a:t>
            </a:r>
          </a:p>
          <a:p>
            <a:pPr lvl="1" eaLnBrk="1" hangingPunct="1"/>
            <a:r>
              <a:rPr lang="en-US" altLang="zh-CN" sz="1500" dirty="0" smtClean="0">
                <a:solidFill>
                  <a:srgbClr val="000000"/>
                </a:solidFill>
              </a:rPr>
              <a:t>Option 1: Add a field to indicate the TDLS </a:t>
            </a:r>
          </a:p>
          <a:p>
            <a:pPr lvl="2" eaLnBrk="1" hangingPunct="1"/>
            <a:r>
              <a:rPr lang="en-US" altLang="zh-CN" sz="1300" dirty="0" smtClean="0">
                <a:solidFill>
                  <a:srgbClr val="000000"/>
                </a:solidFill>
              </a:rPr>
              <a:t>Identify the direct STA-to-STA link in HE-SIG-A directly explicitly;</a:t>
            </a:r>
          </a:p>
          <a:p>
            <a:pPr lvl="2" eaLnBrk="1" hangingPunct="1"/>
            <a:r>
              <a:rPr lang="en-US" altLang="zh-CN" sz="1300" dirty="0" smtClean="0">
                <a:solidFill>
                  <a:srgbClr val="000000"/>
                </a:solidFill>
              </a:rPr>
              <a:t>The space is very tight for the HE-SIG-A of SU PPDU;</a:t>
            </a:r>
          </a:p>
          <a:p>
            <a:pPr lvl="1" eaLnBrk="1" hangingPunct="1"/>
            <a:r>
              <a:rPr lang="en-US" altLang="zh-CN" sz="1500" dirty="0" smtClean="0">
                <a:solidFill>
                  <a:srgbClr val="000000"/>
                </a:solidFill>
              </a:rPr>
              <a:t>Option 2: Configure the UL/DL flag field as DL for TDLS PPDU </a:t>
            </a:r>
          </a:p>
          <a:p>
            <a:pPr lvl="2" eaLnBrk="1" hangingPunct="1"/>
            <a:r>
              <a:rPr lang="en-US" altLang="zh-CN" sz="1300" dirty="0" smtClean="0">
                <a:solidFill>
                  <a:srgbClr val="000000"/>
                </a:solidFill>
              </a:rPr>
              <a:t>Avoid the TDLS peer to enter the Doze. If the flag is configured as UL, the TDLS peer may not receive the TDLS data according to the current power saving mechanism;</a:t>
            </a:r>
          </a:p>
          <a:p>
            <a:pPr lvl="2" eaLnBrk="1" hangingPunct="1"/>
            <a:r>
              <a:rPr lang="en-US" altLang="zh-CN" sz="1300" dirty="0" smtClean="0">
                <a:solidFill>
                  <a:srgbClr val="000000"/>
                </a:solidFill>
              </a:rPr>
              <a:t>The TDLS peer can know the TDLS transmission by To DS and From DS fields in MAC header (To DS=0 and From DS=0 means a data frame direct from one non-AP STA to another non-AP STA within the same BSS );</a:t>
            </a:r>
          </a:p>
          <a:p>
            <a:pPr lvl="2" eaLnBrk="1" hangingPunct="1"/>
            <a:r>
              <a:rPr lang="en-US" altLang="zh-CN" sz="1300" dirty="0" smtClean="0">
                <a:solidFill>
                  <a:srgbClr val="000000"/>
                </a:solidFill>
              </a:rPr>
              <a:t>Keep current design of HE-SIG-A;</a:t>
            </a:r>
          </a:p>
          <a:p>
            <a:pPr lvl="2" eaLnBrk="1" hangingPunct="1"/>
            <a:r>
              <a:rPr lang="en-US" altLang="zh-CN" sz="1300" dirty="0" smtClean="0">
                <a:solidFill>
                  <a:srgbClr val="000000"/>
                </a:solidFill>
              </a:rPr>
              <a:t>The DL flag can protect TDLS transmission taken spatial reuse from OBSS into account;</a:t>
            </a:r>
          </a:p>
          <a:p>
            <a:pPr lvl="0" eaLnBrk="1" hangingPunct="1"/>
            <a:r>
              <a:rPr lang="en-US" altLang="zh-CN" sz="1900" b="0" dirty="0" smtClean="0">
                <a:solidFill>
                  <a:srgbClr val="000000"/>
                </a:solidFill>
              </a:rPr>
              <a:t>We slightly prefer the option 2 because it does not add the new field in HE-SIG-A.</a:t>
            </a: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页脚占位符 4"/>
          <p:cNvSpPr>
            <a:spLocks noGrp="1"/>
          </p:cNvSpPr>
          <p:nvPr>
            <p:ph type="ftr" sz="quarter" idx="3"/>
          </p:nvPr>
        </p:nvSpPr>
        <p:spPr/>
        <p:txBody>
          <a:bodyPr/>
          <a:lstStyle/>
          <a:p>
            <a:pPr>
              <a:defRPr/>
            </a:pPr>
            <a:r>
              <a:rPr lang="en-US" smtClean="0"/>
              <a:t>Yingpei Lin, Huawei Technologies</a:t>
            </a:r>
            <a:endParaRPr lang="en-US" dirty="0"/>
          </a:p>
        </p:txBody>
      </p:sp>
      <p:sp>
        <p:nvSpPr>
          <p:cNvPr id="6" name="日期占位符 5"/>
          <p:cNvSpPr>
            <a:spLocks noGrp="1"/>
          </p:cNvSpPr>
          <p:nvPr>
            <p:ph type="dt" sz="half" idx="2"/>
          </p:nvPr>
        </p:nvSpPr>
        <p:spPr/>
        <p:txBody>
          <a:bodyPr/>
          <a:lstStyle/>
          <a:p>
            <a:pPr>
              <a:defRPr/>
            </a:pPr>
            <a:r>
              <a:rPr lang="en-US" altLang="zh-CN" smtClean="0"/>
              <a:t>Nov 2015</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pPr marL="342900" lvl="2" indent="-342900" eaLnBrk="1" hangingPunct="1"/>
            <a:r>
              <a:rPr lang="en-US" altLang="zh-CN" sz="2400" b="1" dirty="0" smtClean="0">
                <a:solidFill>
                  <a:srgbClr val="000000"/>
                </a:solidFill>
                <a:ea typeface="+mn-ea"/>
                <a:cs typeface="+mn-cs"/>
              </a:rPr>
              <a:t>The value of the UL/DL field in HE-SIG-A for TDLS can be configured as DL to avoid the TDLS peer enter the Doze state. The TDLS frame can be identified by To DS and From DS fields in the MAC header of the 11ax MPDU.</a:t>
            </a:r>
            <a:endParaRPr lang="en-US" altLang="zh-CN" dirty="0" smtClean="0">
              <a:solidFill>
                <a:srgbClr val="000000"/>
              </a:solidFill>
            </a:endParaRP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页脚占位符 4"/>
          <p:cNvSpPr>
            <a:spLocks noGrp="1"/>
          </p:cNvSpPr>
          <p:nvPr>
            <p:ph type="ftr" sz="quarter" idx="3"/>
          </p:nvPr>
        </p:nvSpPr>
        <p:spPr/>
        <p:txBody>
          <a:bodyPr/>
          <a:lstStyle/>
          <a:p>
            <a:pPr>
              <a:defRPr/>
            </a:pPr>
            <a:r>
              <a:rPr lang="en-US" smtClean="0"/>
              <a:t>Yingpei Lin, Huawei Technologies</a:t>
            </a:r>
            <a:endParaRPr lang="en-US" dirty="0"/>
          </a:p>
        </p:txBody>
      </p:sp>
      <p:sp>
        <p:nvSpPr>
          <p:cNvPr id="6" name="日期占位符 5"/>
          <p:cNvSpPr>
            <a:spLocks noGrp="1"/>
          </p:cNvSpPr>
          <p:nvPr>
            <p:ph type="dt" sz="half" idx="2"/>
          </p:nvPr>
        </p:nvSpPr>
        <p:spPr/>
        <p:txBody>
          <a:bodyPr/>
          <a:lstStyle/>
          <a:p>
            <a:pPr>
              <a:defRPr/>
            </a:pPr>
            <a:r>
              <a:rPr lang="en-US" altLang="zh-CN" smtClean="0"/>
              <a:t>Nov 2015</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a:xfrm>
            <a:off x="685800" y="1981200"/>
            <a:ext cx="7772400" cy="4191000"/>
          </a:xfrm>
        </p:spPr>
        <p:txBody>
          <a:bodyPr/>
          <a:lstStyle/>
          <a:p>
            <a:pPr lvl="0" eaLnBrk="1" hangingPunct="1"/>
            <a:r>
              <a:rPr lang="en-US" altLang="zh-CN" dirty="0" smtClean="0">
                <a:solidFill>
                  <a:srgbClr val="000000"/>
                </a:solidFill>
              </a:rPr>
              <a:t>Do you support to change the following words in SFD:</a:t>
            </a:r>
          </a:p>
          <a:p>
            <a:pPr lvl="1" eaLnBrk="1" hangingPunct="1"/>
            <a:r>
              <a:rPr lang="en-US" altLang="zh-CN" dirty="0" smtClean="0">
                <a:solidFill>
                  <a:srgbClr val="000000"/>
                </a:solidFill>
              </a:rPr>
              <a:t>An UL/DL Flag field is present in the HE-SIG-A field of an HE SU PPDU. The UL/DL Flag field indicates whether the frame is UL or DL. </a:t>
            </a:r>
          </a:p>
          <a:p>
            <a:pPr lvl="2" eaLnBrk="1" hangingPunct="1"/>
            <a:r>
              <a:rPr lang="en-GB" altLang="zh-CN" strike="sngStrike" dirty="0" smtClean="0">
                <a:solidFill>
                  <a:srgbClr val="000000"/>
                </a:solidFill>
              </a:rPr>
              <a:t>The value of this field for TDLS is TBD.</a:t>
            </a:r>
            <a:endParaRPr lang="en-US" altLang="zh-CN" strike="sngStrike" dirty="0" smtClean="0">
              <a:solidFill>
                <a:srgbClr val="000000"/>
              </a:solidFill>
            </a:endParaRPr>
          </a:p>
          <a:p>
            <a:pPr lvl="2" eaLnBrk="1" hangingPunct="1"/>
            <a:r>
              <a:rPr lang="en-US" altLang="zh-CN" u="sng" dirty="0" smtClean="0">
                <a:solidFill>
                  <a:srgbClr val="000000"/>
                </a:solidFill>
              </a:rPr>
              <a:t>The value of this field for TDLS is configured as DL. </a:t>
            </a:r>
          </a:p>
          <a:p>
            <a:pPr lvl="2" eaLnBrk="1" hangingPunct="1">
              <a:buNone/>
            </a:pPr>
            <a:r>
              <a:rPr lang="en-US" altLang="zh-CN" dirty="0" smtClean="0">
                <a:solidFill>
                  <a:srgbClr val="000000"/>
                </a:solidFill>
              </a:rPr>
              <a:t>    </a:t>
            </a:r>
            <a:r>
              <a:rPr lang="en-US" altLang="zh-CN" u="sng" dirty="0" smtClean="0">
                <a:solidFill>
                  <a:srgbClr val="000000"/>
                </a:solidFill>
              </a:rPr>
              <a:t>Note: The TDLS peer can identify the TDLS frame by To DS and From DS fields in the MAC header of the 11ax MPDU.</a:t>
            </a:r>
            <a:endParaRPr lang="en-GB" altLang="zh-CN" u="sng" dirty="0" smtClean="0">
              <a:solidFill>
                <a:srgbClr val="000000"/>
              </a:solidFill>
            </a:endParaRPr>
          </a:p>
          <a:p>
            <a:pPr lvl="1" eaLnBrk="1" hangingPunct="1"/>
            <a:endParaRPr lang="en-GB" altLang="zh-CN" dirty="0" smtClean="0">
              <a:solidFill>
                <a:srgbClr val="000000"/>
              </a:solidFill>
            </a:endParaRPr>
          </a:p>
          <a:p>
            <a:pPr lvl="1" eaLnBrk="1" hangingPunct="1"/>
            <a:endParaRPr lang="en-US" altLang="zh-CN" dirty="0" smtClean="0">
              <a:solidFill>
                <a:srgbClr val="000000"/>
              </a:solidFill>
            </a:endParaRPr>
          </a:p>
          <a:p>
            <a:pPr lvl="0" eaLnBrk="1" hangingPunct="1">
              <a:buNone/>
            </a:pPr>
            <a:r>
              <a:rPr lang="en-US" altLang="zh-CN" dirty="0" smtClean="0">
                <a:solidFill>
                  <a:srgbClr val="000000"/>
                </a:solidFill>
              </a:rPr>
              <a:t>    Y/N/A</a:t>
            </a:r>
            <a:endParaRPr lang="en-GB" altLang="zh-CN" dirty="0" smtClean="0">
              <a:solidFill>
                <a:srgbClr val="000000"/>
              </a:solidFill>
            </a:endParaRP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5" name="页脚占位符 4"/>
          <p:cNvSpPr>
            <a:spLocks noGrp="1"/>
          </p:cNvSpPr>
          <p:nvPr>
            <p:ph type="ftr" sz="quarter" idx="3"/>
          </p:nvPr>
        </p:nvSpPr>
        <p:spPr/>
        <p:txBody>
          <a:bodyPr/>
          <a:lstStyle/>
          <a:p>
            <a:pPr>
              <a:defRPr/>
            </a:pPr>
            <a:r>
              <a:rPr lang="en-US" smtClean="0"/>
              <a:t>Yingpei Lin, Huawei Technologies</a:t>
            </a:r>
            <a:endParaRPr lang="en-US" dirty="0"/>
          </a:p>
        </p:txBody>
      </p:sp>
      <p:sp>
        <p:nvSpPr>
          <p:cNvPr id="6" name="日期占位符 5"/>
          <p:cNvSpPr>
            <a:spLocks noGrp="1"/>
          </p:cNvSpPr>
          <p:nvPr>
            <p:ph type="dt" sz="half" idx="2"/>
          </p:nvPr>
        </p:nvSpPr>
        <p:spPr/>
        <p:txBody>
          <a:bodyPr/>
          <a:lstStyle/>
          <a:p>
            <a:pPr>
              <a:defRPr/>
            </a:pPr>
            <a:r>
              <a:rPr lang="en-US" altLang="zh-CN" smtClean="0"/>
              <a:t>Nov 2015</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t>References</a:t>
            </a:r>
            <a:endParaRPr lang="zh-CN" altLang="en-US" sz="3600" dirty="0"/>
          </a:p>
        </p:txBody>
      </p:sp>
      <p:sp>
        <p:nvSpPr>
          <p:cNvPr id="3" name="内容占位符 2"/>
          <p:cNvSpPr>
            <a:spLocks noGrp="1"/>
          </p:cNvSpPr>
          <p:nvPr>
            <p:ph idx="1"/>
          </p:nvPr>
        </p:nvSpPr>
        <p:spPr/>
        <p:txBody>
          <a:bodyPr/>
          <a:lstStyle/>
          <a:p>
            <a:pPr>
              <a:buNone/>
            </a:pPr>
            <a:r>
              <a:rPr lang="en-US" altLang="zh-CN" dirty="0" smtClean="0"/>
              <a:t>[1] 11-15-1122-00-00ax-identifiers-in-he-ppdus-for-power-saving</a:t>
            </a:r>
          </a:p>
          <a:p>
            <a:pPr>
              <a:buNone/>
            </a:pPr>
            <a:r>
              <a:rPr lang="en-US" altLang="zh-CN" dirty="0" smtClean="0"/>
              <a:t>[2] 11-15-0132-09-00ax-spec-framework</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页脚占位符 4"/>
          <p:cNvSpPr>
            <a:spLocks noGrp="1"/>
          </p:cNvSpPr>
          <p:nvPr>
            <p:ph type="ftr" sz="quarter" idx="3"/>
          </p:nvPr>
        </p:nvSpPr>
        <p:spPr/>
        <p:txBody>
          <a:bodyPr/>
          <a:lstStyle/>
          <a:p>
            <a:pPr>
              <a:defRPr/>
            </a:pPr>
            <a:r>
              <a:rPr lang="en-US" smtClean="0"/>
              <a:t>Yingpei Lin, Huawei Technologies</a:t>
            </a:r>
            <a:endParaRPr lang="en-US" dirty="0"/>
          </a:p>
        </p:txBody>
      </p:sp>
      <p:sp>
        <p:nvSpPr>
          <p:cNvPr id="6" name="日期占位符 5"/>
          <p:cNvSpPr>
            <a:spLocks noGrp="1"/>
          </p:cNvSpPr>
          <p:nvPr>
            <p:ph type="dt" sz="half" idx="2"/>
          </p:nvPr>
        </p:nvSpPr>
        <p:spPr/>
        <p:txBody>
          <a:bodyPr/>
          <a:lstStyle/>
          <a:p>
            <a:pPr>
              <a:defRPr/>
            </a:pPr>
            <a:r>
              <a:rPr lang="en-US" altLang="zh-CN" smtClean="0"/>
              <a:t>Nov 2015</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dirty="0" smtClean="0"/>
              <a:t>Slide </a:t>
            </a:r>
            <a:fld id="{440F5867-744E-4AA6-B0ED-4C44D2DFBB7B}" type="slidenum">
              <a:rPr lang="en-GB" smtClean="0"/>
              <a:pPr/>
              <a:t>2</a:t>
            </a:fld>
            <a:endParaRPr lang="en-GB" dirty="0"/>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12"/>
          <p:cNvGraphicFramePr>
            <a:graphicFrameLocks noGrp="1"/>
          </p:cNvGraphicFramePr>
          <p:nvPr/>
        </p:nvGraphicFramePr>
        <p:xfrm>
          <a:off x="971600" y="1371600"/>
          <a:ext cx="7344818" cy="3587126"/>
        </p:xfrm>
        <a:graphic>
          <a:graphicData uri="http://schemas.openxmlformats.org/drawingml/2006/table">
            <a:tbl>
              <a:tblPr firstRow="1" bandRow="1">
                <a:tableStyleId>{F5AB1C69-6EDB-4FF4-983F-18BD219EF322}</a:tableStyleId>
              </a:tblPr>
              <a:tblGrid>
                <a:gridCol w="1468964"/>
                <a:gridCol w="1159708"/>
                <a:gridCol w="1623592"/>
                <a:gridCol w="1314335"/>
                <a:gridCol w="1778219"/>
              </a:tblGrid>
              <a:tr h="278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2516">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25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Zhigang Rong</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82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9614">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9614">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9614">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9614">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smtClean="0"/>
              <a:t>Nov 2015</a:t>
            </a:r>
            <a:endParaRPr lang="en-US" altLang="zh-CN" dirty="0"/>
          </a:p>
        </p:txBody>
      </p:sp>
      <p:sp>
        <p:nvSpPr>
          <p:cNvPr id="12" name="页脚占位符 4"/>
          <p:cNvSpPr>
            <a:spLocks noGrp="1"/>
          </p:cNvSpPr>
          <p:nvPr>
            <p:ph type="ftr" sz="quarter" idx="3"/>
          </p:nvPr>
        </p:nvSpPr>
        <p:spPr>
          <a:xfrm flipH="1">
            <a:off x="5791199" y="6475413"/>
            <a:ext cx="2752661" cy="184666"/>
          </a:xfrm>
        </p:spPr>
        <p:txBody>
          <a:bodyPr/>
          <a:lstStyle/>
          <a:p>
            <a:pPr>
              <a:defRPr/>
            </a:pPr>
            <a:r>
              <a:rPr lang="en-US" altLang="zh-CN" smtClean="0"/>
              <a:t>Yingpei Lin, Huawei Technologies</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页脚占位符 4"/>
          <p:cNvSpPr>
            <a:spLocks noGrp="1"/>
          </p:cNvSpPr>
          <p:nvPr>
            <p:ph type="ftr" sz="quarter" idx="3"/>
          </p:nvPr>
        </p:nvSpPr>
        <p:spPr/>
        <p:txBody>
          <a:bodyPr/>
          <a:lstStyle/>
          <a:p>
            <a:pPr>
              <a:defRPr/>
            </a:pPr>
            <a:r>
              <a:rPr lang="en-US" smtClean="0"/>
              <a:t>Yingpei Lin, Huawei Technologies</a:t>
            </a:r>
            <a:endParaRPr lang="en-US" dirty="0"/>
          </a:p>
        </p:txBody>
      </p:sp>
      <p:sp>
        <p:nvSpPr>
          <p:cNvPr id="6" name="日期占位符 5"/>
          <p:cNvSpPr>
            <a:spLocks noGrp="1"/>
          </p:cNvSpPr>
          <p:nvPr>
            <p:ph type="dt" sz="half" idx="2"/>
          </p:nvPr>
        </p:nvSpPr>
        <p:spPr/>
        <p:txBody>
          <a:bodyPr/>
          <a:lstStyle/>
          <a:p>
            <a:pPr>
              <a:defRPr/>
            </a:pPr>
            <a:r>
              <a:rPr lang="en-US" altLang="zh-CN" smtClean="0"/>
              <a:t>Nov 2015</a:t>
            </a:r>
            <a:endParaRPr lang="en-US" dirty="0"/>
          </a:p>
        </p:txBody>
      </p:sp>
      <p:graphicFrame>
        <p:nvGraphicFramePr>
          <p:cNvPr id="7" name="Table 9"/>
          <p:cNvGraphicFramePr>
            <a:graphicFrameLocks noGrp="1"/>
          </p:cNvGraphicFramePr>
          <p:nvPr>
            <p:extLst>
              <p:ext uri="{D42A27DB-BD31-4B8C-83A1-F6EECF244321}">
                <p14:modId xmlns="" xmlns:p14="http://schemas.microsoft.com/office/powerpoint/2010/main" val="2608209883"/>
              </p:ext>
            </p:extLst>
          </p:nvPr>
        </p:nvGraphicFramePr>
        <p:xfrm>
          <a:off x="990600" y="3205452"/>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ext uri="{D42A27DB-BD31-4B8C-83A1-F6EECF244321}">
                <p14:modId xmlns="" xmlns:p14="http://schemas.microsoft.com/office/powerpoint/2010/main" val="3122578147"/>
              </p:ext>
            </p:extLst>
          </p:nvPr>
        </p:nvGraphicFramePr>
        <p:xfrm>
          <a:off x="990600" y="144780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446838"/>
            <a:ext cx="828825" cy="182562"/>
          </a:xfrm>
          <a:prstGeom prst="rect">
            <a:avLst/>
          </a:prstGeom>
        </p:spPr>
        <p:txBody>
          <a:bodyPr/>
          <a:lstStyle/>
          <a:p>
            <a:pPr>
              <a:defRPr/>
            </a:pPr>
            <a:r>
              <a:rPr lang="en-US" dirty="0" smtClean="0"/>
              <a:t>Slide </a:t>
            </a:r>
            <a:fld id="{E7E6215C-0148-4EB1-A390-22B113FC486F}" type="slidenum">
              <a:rPr lang="en-US" smtClean="0"/>
              <a:pPr>
                <a:defRPr/>
              </a:pPr>
              <a:t>4</a:t>
            </a:fld>
            <a:endParaRPr lang="en-US" dirty="0"/>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 xmlns:p14="http://schemas.microsoft.com/office/powerpoint/2010/main" val="2247984149"/>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日期占位符 4"/>
          <p:cNvSpPr>
            <a:spLocks noGrp="1"/>
          </p:cNvSpPr>
          <p:nvPr>
            <p:ph type="dt" sz="half" idx="2"/>
          </p:nvPr>
        </p:nvSpPr>
        <p:spPr/>
        <p:txBody>
          <a:bodyPr/>
          <a:lstStyle/>
          <a:p>
            <a:pPr>
              <a:defRPr/>
            </a:pPr>
            <a:r>
              <a:rPr lang="en-US" altLang="zh-CN" smtClean="0"/>
              <a:t>Nov 2015</a:t>
            </a:r>
            <a:endParaRPr lang="en-US" dirty="0"/>
          </a:p>
        </p:txBody>
      </p:sp>
      <p:sp>
        <p:nvSpPr>
          <p:cNvPr id="7" name="页脚占位符 6"/>
          <p:cNvSpPr>
            <a:spLocks noGrp="1"/>
          </p:cNvSpPr>
          <p:nvPr>
            <p:ph type="ftr" sz="quarter" idx="3"/>
          </p:nvPr>
        </p:nvSpPr>
        <p:spPr/>
        <p:txBody>
          <a:bodyPr/>
          <a:lstStyle/>
          <a:p>
            <a:pPr>
              <a:defRPr/>
            </a:pPr>
            <a:r>
              <a:rPr lang="en-US" smtClean="0"/>
              <a:t>Yingpei Lin, Huawei Technologies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446838"/>
            <a:ext cx="752625" cy="182562"/>
          </a:xfrm>
          <a:prstGeom prst="rect">
            <a:avLst/>
          </a:prstGeom>
        </p:spPr>
        <p:txBody>
          <a:bodyPr/>
          <a:lstStyle/>
          <a:p>
            <a:pPr>
              <a:defRPr/>
            </a:pPr>
            <a:r>
              <a:rPr lang="en-US" dirty="0" smtClean="0"/>
              <a:t>Slide </a:t>
            </a:r>
            <a:fld id="{E7E6215C-0148-4EB1-A390-22B113FC486F}" type="slidenum">
              <a:rPr lang="en-US" smtClean="0"/>
              <a:pPr>
                <a:defRPr/>
              </a:pPr>
              <a:t>5</a:t>
            </a:fld>
            <a:endParaRPr lang="en-US"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 xmlns:p14="http://schemas.microsoft.com/office/powerpoint/2010/main" val="3020611131"/>
              </p:ext>
            </p:extLst>
          </p:nvPr>
        </p:nvGraphicFramePr>
        <p:xfrm>
          <a:off x="685800" y="106680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日期占位符 6"/>
          <p:cNvSpPr>
            <a:spLocks noGrp="1"/>
          </p:cNvSpPr>
          <p:nvPr>
            <p:ph type="dt" sz="half" idx="2"/>
          </p:nvPr>
        </p:nvSpPr>
        <p:spPr/>
        <p:txBody>
          <a:bodyPr/>
          <a:lstStyle/>
          <a:p>
            <a:pPr>
              <a:defRPr/>
            </a:pPr>
            <a:r>
              <a:rPr lang="en-US" altLang="zh-CN" smtClean="0"/>
              <a:t>Nov 2015</a:t>
            </a:r>
            <a:endParaRPr lang="en-US" dirty="0"/>
          </a:p>
        </p:txBody>
      </p:sp>
      <p:sp>
        <p:nvSpPr>
          <p:cNvPr id="8" name="页脚占位符 7"/>
          <p:cNvSpPr>
            <a:spLocks noGrp="1"/>
          </p:cNvSpPr>
          <p:nvPr>
            <p:ph type="ftr" sz="quarter" idx="3"/>
          </p:nvPr>
        </p:nvSpPr>
        <p:spPr/>
        <p:txBody>
          <a:bodyPr/>
          <a:lstStyle/>
          <a:p>
            <a:pPr>
              <a:defRPr/>
            </a:pPr>
            <a:r>
              <a:rPr lang="en-US" smtClean="0"/>
              <a:t>Yingpei Lin, Huawei Technologies</a:t>
            </a:r>
            <a:endParaRPr lang="en-US" dirty="0"/>
          </a:p>
        </p:txBody>
      </p:sp>
    </p:spTree>
    <p:extLst>
      <p:ext uri="{BB962C8B-B14F-4D97-AF65-F5344CB8AC3E}">
        <p14:creationId xmlns="" xmlns:p14="http://schemas.microsoft.com/office/powerpoint/2010/main" val="3109903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477000"/>
            <a:ext cx="752625" cy="182562"/>
          </a:xfrm>
          <a:prstGeom prst="rect">
            <a:avLst/>
          </a:prstGeom>
        </p:spPr>
        <p:txBody>
          <a:bodyPr/>
          <a:lstStyle/>
          <a:p>
            <a:pPr>
              <a:defRPr/>
            </a:pPr>
            <a:r>
              <a:rPr lang="en-US" dirty="0" smtClean="0"/>
              <a:t>Slide </a:t>
            </a:r>
            <a:fld id="{E7E6215C-0148-4EB1-A390-22B113FC486F}" type="slidenum">
              <a:rPr lang="en-US" smtClean="0"/>
              <a:pPr>
                <a:defRPr/>
              </a:pPr>
              <a:t>6</a:t>
            </a:fld>
            <a:endParaRPr lang="en-US"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 xmlns:p14="http://schemas.microsoft.com/office/powerpoint/2010/main" val="340095647"/>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日期占位符 4"/>
          <p:cNvSpPr>
            <a:spLocks noGrp="1"/>
          </p:cNvSpPr>
          <p:nvPr>
            <p:ph type="dt" sz="half" idx="2"/>
          </p:nvPr>
        </p:nvSpPr>
        <p:spPr/>
        <p:txBody>
          <a:bodyPr/>
          <a:lstStyle/>
          <a:p>
            <a:pPr>
              <a:defRPr/>
            </a:pPr>
            <a:r>
              <a:rPr lang="en-US" altLang="zh-CN" smtClean="0"/>
              <a:t>Nov 2015</a:t>
            </a:r>
            <a:endParaRPr lang="en-US" dirty="0"/>
          </a:p>
        </p:txBody>
      </p:sp>
      <p:sp>
        <p:nvSpPr>
          <p:cNvPr id="7" name="页脚占位符 6"/>
          <p:cNvSpPr>
            <a:spLocks noGrp="1"/>
          </p:cNvSpPr>
          <p:nvPr>
            <p:ph type="ftr" sz="quarter" idx="3"/>
          </p:nvPr>
        </p:nvSpPr>
        <p:spPr/>
        <p:txBody>
          <a:bodyPr/>
          <a:lstStyle/>
          <a:p>
            <a:pPr>
              <a:defRPr/>
            </a:pPr>
            <a:r>
              <a:rPr lang="en-US" smtClean="0"/>
              <a:t>Yingpei Lin, Huawei Technologies</a:t>
            </a:r>
            <a:endParaRPr lang="en-US" dirty="0"/>
          </a:p>
        </p:txBody>
      </p:sp>
      <p:graphicFrame>
        <p:nvGraphicFramePr>
          <p:cNvPr id="8" name="Table 12"/>
          <p:cNvGraphicFramePr>
            <a:graphicFrameLocks noGrp="1"/>
          </p:cNvGraphicFramePr>
          <p:nvPr>
            <p:extLst>
              <p:ext uri="{D42A27DB-BD31-4B8C-83A1-F6EECF244321}">
                <p14:modId xmlns:p14="http://schemas.microsoft.com/office/powerpoint/2010/main" xmlns="" val="3873606414"/>
              </p:ext>
            </p:extLst>
          </p:nvPr>
        </p:nvGraphicFramePr>
        <p:xfrm>
          <a:off x="733424" y="3733800"/>
          <a:ext cx="7800977" cy="1641392"/>
        </p:xfrm>
        <a:graphic>
          <a:graphicData uri="http://schemas.openxmlformats.org/drawingml/2006/table">
            <a:tbl>
              <a:tblPr firstRow="1" bandRow="1">
                <a:tableStyleId>{F5AB1C69-6EDB-4FF4-983F-18BD219EF322}</a:tableStyleId>
              </a:tblPr>
              <a:tblGrid>
                <a:gridCol w="1552576"/>
                <a:gridCol w="1219200"/>
                <a:gridCol w="1752600"/>
                <a:gridCol w="1219200"/>
                <a:gridCol w="205740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4103201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477000"/>
            <a:ext cx="676425" cy="182562"/>
          </a:xfrm>
          <a:prstGeom prst="rect">
            <a:avLst/>
          </a:prstGeom>
        </p:spPr>
        <p:txBody>
          <a:bodyPr/>
          <a:lstStyle/>
          <a:p>
            <a:pPr>
              <a:defRPr/>
            </a:pPr>
            <a:r>
              <a:rPr lang="en-US" dirty="0" smtClean="0"/>
              <a:t>Slide </a:t>
            </a:r>
            <a:fld id="{E7E6215C-0148-4EB1-A390-22B113FC486F}" type="slidenum">
              <a:rPr lang="en-US" smtClean="0"/>
              <a:pPr>
                <a:defRPr/>
              </a:pPr>
              <a:t>7</a:t>
            </a:fld>
            <a:endParaRPr lang="en-US"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 xmlns:p14="http://schemas.microsoft.com/office/powerpoint/2010/main" val="3101648239"/>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3"/>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4"/>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6"/>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7"/>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 xmlns:p14="http://schemas.microsoft.com/office/powerpoint/2010/main" val="3786938580"/>
              </p:ext>
            </p:extLst>
          </p:nvPr>
        </p:nvGraphicFramePr>
        <p:xfrm>
          <a:off x="789972" y="993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日期占位符 6"/>
          <p:cNvSpPr>
            <a:spLocks noGrp="1"/>
          </p:cNvSpPr>
          <p:nvPr>
            <p:ph type="dt" sz="half" idx="2"/>
          </p:nvPr>
        </p:nvSpPr>
        <p:spPr/>
        <p:txBody>
          <a:bodyPr/>
          <a:lstStyle/>
          <a:p>
            <a:pPr>
              <a:defRPr/>
            </a:pPr>
            <a:r>
              <a:rPr lang="en-US" altLang="zh-CN" smtClean="0"/>
              <a:t>Nov 2015</a:t>
            </a:r>
            <a:endParaRPr lang="en-US" dirty="0"/>
          </a:p>
        </p:txBody>
      </p:sp>
      <p:sp>
        <p:nvSpPr>
          <p:cNvPr id="9" name="页脚占位符 8"/>
          <p:cNvSpPr>
            <a:spLocks noGrp="1"/>
          </p:cNvSpPr>
          <p:nvPr>
            <p:ph type="ftr" sz="quarter" idx="3"/>
          </p:nvPr>
        </p:nvSpPr>
        <p:spPr/>
        <p:txBody>
          <a:bodyPr/>
          <a:lstStyle/>
          <a:p>
            <a:pPr>
              <a:defRPr/>
            </a:pPr>
            <a:r>
              <a:rPr lang="en-US" smtClean="0"/>
              <a:t>Yingpei Lin, Huawei Technologies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477000"/>
            <a:ext cx="828825" cy="182562"/>
          </a:xfrm>
          <a:prstGeom prst="rect">
            <a:avLst/>
          </a:prstGeom>
        </p:spPr>
        <p:txBody>
          <a:bodyPr/>
          <a:lstStyle/>
          <a:p>
            <a:pPr>
              <a:defRPr/>
            </a:pPr>
            <a:r>
              <a:rPr lang="en-US" dirty="0" smtClean="0"/>
              <a:t>Slide </a:t>
            </a:r>
            <a:fld id="{E7E6215C-0148-4EB1-A390-22B113FC486F}" type="slidenum">
              <a:rPr lang="en-US" smtClean="0"/>
              <a:pPr>
                <a:defRPr/>
              </a:pPr>
              <a:t>8</a:t>
            </a:fld>
            <a:endParaRPr lang="en-US"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日期占位符 7"/>
          <p:cNvSpPr>
            <a:spLocks noGrp="1"/>
          </p:cNvSpPr>
          <p:nvPr>
            <p:ph type="dt" sz="half" idx="2"/>
          </p:nvPr>
        </p:nvSpPr>
        <p:spPr/>
        <p:txBody>
          <a:bodyPr/>
          <a:lstStyle/>
          <a:p>
            <a:pPr>
              <a:defRPr/>
            </a:pPr>
            <a:r>
              <a:rPr lang="en-US" altLang="zh-CN" smtClean="0"/>
              <a:t>Nov 2015</a:t>
            </a:r>
            <a:endParaRPr lang="en-US" dirty="0"/>
          </a:p>
        </p:txBody>
      </p:sp>
      <p:sp>
        <p:nvSpPr>
          <p:cNvPr id="9" name="页脚占位符 8"/>
          <p:cNvSpPr>
            <a:spLocks noGrp="1"/>
          </p:cNvSpPr>
          <p:nvPr>
            <p:ph type="ftr" sz="quarter" idx="3"/>
          </p:nvPr>
        </p:nvSpPr>
        <p:spPr/>
        <p:txBody>
          <a:bodyPr/>
          <a:lstStyle/>
          <a:p>
            <a:pPr>
              <a:defRPr/>
            </a:pPr>
            <a:r>
              <a:rPr lang="en-US" smtClean="0"/>
              <a:t>Yingpei Lin, Huawei Technologies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752625" cy="182562"/>
          </a:xfrm>
          <a:prstGeom prst="rect">
            <a:avLst/>
          </a:prstGeom>
        </p:spPr>
        <p:txBody>
          <a:bodyPr/>
          <a:lstStyle/>
          <a:p>
            <a:pPr>
              <a:defRPr/>
            </a:pPr>
            <a:r>
              <a:rPr lang="en-US" dirty="0" smtClean="0"/>
              <a:t>Slide </a:t>
            </a:r>
            <a:fld id="{E7E6215C-0148-4EB1-A390-22B113FC486F}" type="slidenum">
              <a:rPr lang="en-US" smtClean="0"/>
              <a:pPr>
                <a:defRPr/>
              </a:pPr>
              <a:t>9</a:t>
            </a:fld>
            <a:endParaRPr lang="en-US"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903404476"/>
              </p:ext>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50022</TotalTime>
  <Words>1682</Words>
  <Application>Microsoft Office PowerPoint</Application>
  <PresentationFormat>全屏显示(4:3)</PresentationFormat>
  <Paragraphs>549</Paragraphs>
  <Slides>14</Slides>
  <Notes>2</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ACcord Submission Template</vt:lpstr>
      <vt:lpstr>Consideration for TDLS transmission in 11ax</vt:lpstr>
      <vt:lpstr>Authors (continued)</vt:lpstr>
      <vt:lpstr>Authors (continued)</vt:lpstr>
      <vt:lpstr>Authors (continued)</vt:lpstr>
      <vt:lpstr>Authors (continued)</vt:lpstr>
      <vt:lpstr>Authors (continued)</vt:lpstr>
      <vt:lpstr>Authors (continued)</vt:lpstr>
      <vt:lpstr>Authors (continued)</vt:lpstr>
      <vt:lpstr>Authors (continued)</vt:lpstr>
      <vt:lpstr>Motivation</vt:lpstr>
      <vt:lpstr>UL/DL Flag configuration for TDLS</vt:lpstr>
      <vt:lpstr>Conclusions</vt:lpstr>
      <vt:lpstr>Straw Poll</vt:lpstr>
      <vt:lpstr>References</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l00219291</cp:lastModifiedBy>
  <cp:revision>1516</cp:revision>
  <cp:lastPrinted>1998-02-10T13:28:06Z</cp:lastPrinted>
  <dcterms:created xsi:type="dcterms:W3CDTF">2009-12-02T19:05:24Z</dcterms:created>
  <dcterms:modified xsi:type="dcterms:W3CDTF">2015-11-09T02:43:25Z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(4)JP4fepH8KUak4oY8gQMRLlb80ggipPZayBjPOhYxOLHkgOzo3xt48MXJNxq2s3iWjGjslQr1
irD4zKSRCzkCZB+gGb1QvfhIIXSp1TnJdmqFi09fJCZr0Tsr3hIP76GdMwOlVvFd90vJt6Dp
YLJ8qf+rgT6NGxERFM2uHezIRkZZ2QPSePdGeXZrEd+DCinwIppmT265/hMi+JmLI0D50Kr5
c1yonVFUYxRxU/rCQK</vt:lpwstr>
  </property>
  <property fmtid="{D5CDD505-2E9C-101B-9397-08002B2CF9AE}" pid="5" name="_new_ms_pID_725431">
    <vt:lpwstr>dLFwlfzxFTAS/I5wpTGsmdzcO+CG6ppDLQ8s1Ux1rRovQM3RiVS9zO
jcIK9yj3Bo8RSRMyFhTN/T1umMqQbSkWJRh5HjbEyqL/ARjgP2cveoYoW8bvKw7yuuGPkS74
3KEwaVIOVFDe6Ir8d4cb+wy1nO7Ht+UIm1fEZgE3sCZiVS2lS2pSX6Uyrl5QPLl6S4xYM6xl
ULw8ShxdDfcaaeA8lhDOYphoQ1/NwiIClvB2</vt:lpwstr>
  </property>
  <property fmtid="{D5CDD505-2E9C-101B-9397-08002B2CF9AE}" pid="6" name="_new_ms_pID_725432">
    <vt:lpwstr>hwHAbUfLNHRSUwiy2jKtK6f8iVbouThX5eAr
UFu29bhFL3UhUeZ2hZHgv7IkdIgiiCdTaqzYQ72itajQGvgAY3I0g4J6+sFZga42alvJeHBr
IxmCx61YZtnDAKUPf1Cmp358q+iy++sxvNPqjQ9isbCKbNd0VTxQclA22JFSA4ZKFfVsCSak
hoGE1aMjVD99bSItwZ9VQnFLLTEwpCjt2tfmJhuhqnTyobJWKoX/wW</vt:lpwstr>
  </property>
  <property fmtid="{D5CDD505-2E9C-101B-9397-08002B2CF9AE}" pid="7" name="_new_ms_pID_725433">
    <vt:lpwstr>Kx8W0z832yQFdaUYRy
Fjhb8U44z2Pd/QOaJ5saMZTEXTA=</vt:lpwstr>
  </property>
  <property fmtid="{D5CDD505-2E9C-101B-9397-08002B2CF9AE}" pid="8" name="sflag">
    <vt:lpwstr>1446101051</vt:lpwstr>
  </property>
</Properties>
</file>