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6"/>
  </p:notesMasterIdLst>
  <p:handoutMasterIdLst>
    <p:handoutMasterId r:id="rId17"/>
  </p:handoutMasterIdLst>
  <p:sldIdLst>
    <p:sldId id="269" r:id="rId2"/>
    <p:sldId id="396" r:id="rId3"/>
    <p:sldId id="415" r:id="rId4"/>
    <p:sldId id="408" r:id="rId5"/>
    <p:sldId id="409" r:id="rId6"/>
    <p:sldId id="410" r:id="rId7"/>
    <p:sldId id="411" r:id="rId8"/>
    <p:sldId id="413" r:id="rId9"/>
    <p:sldId id="416" r:id="rId10"/>
    <p:sldId id="403" r:id="rId11"/>
    <p:sldId id="404" r:id="rId12"/>
    <p:sldId id="405" r:id="rId13"/>
    <p:sldId id="406" r:id="rId14"/>
    <p:sldId id="407"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E53B47"/>
    <a:srgbClr val="D46C4C"/>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888" autoAdjust="0"/>
    <p:restoredTop sz="95918" autoAdjust="0"/>
  </p:normalViewPr>
  <p:slideViewPr>
    <p:cSldViewPr>
      <p:cViewPr varScale="1">
        <p:scale>
          <a:sx n="67" d="100"/>
          <a:sy n="67" d="100"/>
        </p:scale>
        <p:origin x="-1626" y="-108"/>
      </p:cViewPr>
      <p:guideLst>
        <p:guide orient="horz" pos="2160"/>
        <p:guide pos="2880"/>
      </p:guideLst>
    </p:cSldViewPr>
  </p:slideViewPr>
  <p:outlineViewPr>
    <p:cViewPr>
      <p:scale>
        <a:sx n="33" d="100"/>
        <a:sy n="33" d="100"/>
      </p:scale>
      <p:origin x="0" y="42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84" d="100"/>
          <a:sy n="84" d="100"/>
        </p:scale>
        <p:origin x="3168" y="96"/>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Title</a:t>
            </a:r>
            <a:endParaRPr lang="en-US" dirty="0"/>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dirty="0"/>
              <a:t>Page </a:t>
            </a:r>
            <a:fld id="{3F99EF29-387F-42BB-8A81-132E16DF8442}"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xmlns="" val="25583798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Title</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922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Page </a:t>
            </a:r>
            <a:fld id="{870C1BA4-1CEE-4CD8-8532-343A8D2B3155}" type="slidenum">
              <a:rPr lang="en-US"/>
              <a:pPr>
                <a:defRPr/>
              </a:pPr>
              <a:t>‹#›</a:t>
            </a:fld>
            <a:endParaRPr lang="en-US"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xmlns="" val="155109202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r>
              <a:rPr lang="en-US" smtClean="0"/>
              <a:t>Doc Title</a:t>
            </a:r>
            <a:endParaRPr lang="en-US" dirty="0"/>
          </a:p>
        </p:txBody>
      </p:sp>
      <p:sp>
        <p:nvSpPr>
          <p:cNvPr id="10243" name="Rectangle 3"/>
          <p:cNvSpPr>
            <a:spLocks noGrp="1" noChangeArrowheads="1"/>
          </p:cNvSpPr>
          <p:nvPr>
            <p:ph type="dt" sz="quarter" idx="1"/>
          </p:nvPr>
        </p:nvSpPr>
        <p:spPr>
          <a:noFill/>
        </p:spPr>
        <p:txBody>
          <a:bodyPr/>
          <a:lstStyle/>
          <a:p>
            <a:r>
              <a:rPr lang="en-US" dirty="0"/>
              <a:t>Month Year</a:t>
            </a:r>
          </a:p>
        </p:txBody>
      </p:sp>
      <p:sp>
        <p:nvSpPr>
          <p:cNvPr id="10244" name="Rectangle 6"/>
          <p:cNvSpPr>
            <a:spLocks noGrp="1" noChangeArrowheads="1"/>
          </p:cNvSpPr>
          <p:nvPr>
            <p:ph type="ftr" sz="quarter" idx="4"/>
          </p:nvPr>
        </p:nvSpPr>
        <p:spPr>
          <a:noFill/>
        </p:spPr>
        <p:txBody>
          <a:bodyPr/>
          <a:lstStyle/>
          <a:p>
            <a:pPr lvl="4"/>
            <a:r>
              <a:rPr lang="en-US" dirty="0"/>
              <a:t>John Doe, Some Company</a:t>
            </a:r>
          </a:p>
        </p:txBody>
      </p:sp>
      <p:sp>
        <p:nvSpPr>
          <p:cNvPr id="10245" name="Rectangle 7"/>
          <p:cNvSpPr>
            <a:spLocks noGrp="1" noChangeArrowheads="1"/>
          </p:cNvSpPr>
          <p:nvPr>
            <p:ph type="sldNum" sz="quarter" idx="5"/>
          </p:nvPr>
        </p:nvSpPr>
        <p:spPr>
          <a:noFill/>
        </p:spPr>
        <p:txBody>
          <a:bodyPr/>
          <a:lstStyle/>
          <a:p>
            <a:r>
              <a:rPr lang="en-US" dirty="0"/>
              <a:t>Page </a:t>
            </a:r>
            <a:fld id="{9A6FF2A5-3843-4034-80EC-B86A7C49C539}" type="slidenum">
              <a:rPr lang="en-US"/>
              <a:pPr/>
              <a:t>1</a:t>
            </a:fld>
            <a:endParaRPr lang="en-US" dirty="0"/>
          </a:p>
        </p:txBody>
      </p:sp>
      <p:sp>
        <p:nvSpPr>
          <p:cNvPr id="10246" name="Rectangle 2"/>
          <p:cNvSpPr>
            <a:spLocks noGrp="1" noRot="1" noChangeAspect="1" noChangeArrowheads="1" noTextEdit="1"/>
          </p:cNvSpPr>
          <p:nvPr>
            <p:ph type="sldImg"/>
          </p:nvPr>
        </p:nvSpPr>
        <p:spPr>
          <a:xfrm>
            <a:off x="1154113" y="701675"/>
            <a:ext cx="4625975" cy="3468688"/>
          </a:xfrm>
          <a:ln/>
        </p:spPr>
      </p:sp>
      <p:sp>
        <p:nvSpPr>
          <p:cNvPr id="10247"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xmlns="" val="18019613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pPr>
              <a:defRPr/>
            </a:pPr>
            <a:r>
              <a:rPr lang="en-US" smtClean="0"/>
              <a:t>Doc Title</a:t>
            </a:r>
            <a:endParaRPr lang="en-US" dirty="0"/>
          </a:p>
        </p:txBody>
      </p:sp>
      <p:sp>
        <p:nvSpPr>
          <p:cNvPr id="5" name="日期占位符 4"/>
          <p:cNvSpPr>
            <a:spLocks noGrp="1"/>
          </p:cNvSpPr>
          <p:nvPr>
            <p:ph type="dt" idx="11"/>
          </p:nvPr>
        </p:nvSpPr>
        <p:spPr/>
        <p:txBody>
          <a:bodyPr/>
          <a:lstStyle/>
          <a:p>
            <a:pPr>
              <a:defRPr/>
            </a:pPr>
            <a:r>
              <a:rPr lang="en-US" smtClean="0"/>
              <a:t>Month Year</a:t>
            </a:r>
            <a:endParaRPr lang="en-US" dirty="0"/>
          </a:p>
        </p:txBody>
      </p:sp>
      <p:sp>
        <p:nvSpPr>
          <p:cNvPr id="6" name="页脚占位符 5"/>
          <p:cNvSpPr>
            <a:spLocks noGrp="1"/>
          </p:cNvSpPr>
          <p:nvPr>
            <p:ph type="ftr" sz="quarter" idx="12"/>
          </p:nvPr>
        </p:nvSpPr>
        <p:spPr/>
        <p:txBody>
          <a:bodyPr/>
          <a:lstStyle/>
          <a:p>
            <a:pPr lvl="4">
              <a:defRPr/>
            </a:pPr>
            <a:r>
              <a:rPr lang="en-US" smtClean="0"/>
              <a:t>John Doe, Some Company</a:t>
            </a:r>
            <a:endParaRPr lang="en-US" dirty="0"/>
          </a:p>
        </p:txBody>
      </p:sp>
      <p:sp>
        <p:nvSpPr>
          <p:cNvPr id="7" name="灯片编号占位符 6"/>
          <p:cNvSpPr>
            <a:spLocks noGrp="1"/>
          </p:cNvSpPr>
          <p:nvPr>
            <p:ph type="sldNum" sz="quarter" idx="13"/>
          </p:nvPr>
        </p:nvSpPr>
        <p:spPr/>
        <p:txBody>
          <a:bodyPr/>
          <a:lstStyle/>
          <a:p>
            <a:pPr>
              <a:defRPr/>
            </a:pPr>
            <a:r>
              <a:rPr lang="en-US" smtClean="0"/>
              <a:t>Page </a:t>
            </a:r>
            <a:fld id="{870C1BA4-1CEE-4CD8-8532-343A8D2B3155}" type="slidenum">
              <a:rPr lang="en-US" smtClean="0"/>
              <a:pPr>
                <a:defRPr/>
              </a:pPr>
              <a:t>7</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67085262-DAF8-40EB-B101-2C509DD64786}"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smtClean="0"/>
              <a:t>Yingpei Lin, Huawei Technologies</a:t>
            </a:r>
            <a:endParaRPr lang="en-US" dirty="0"/>
          </a:p>
        </p:txBody>
      </p:sp>
      <p:sp>
        <p:nvSpPr>
          <p:cNvPr id="7" name="Rectangle 4"/>
          <p:cNvSpPr>
            <a:spLocks noGrp="1" noChangeArrowheads="1"/>
          </p:cNvSpPr>
          <p:nvPr>
            <p:ph type="dt" sz="half" idx="2"/>
          </p:nvPr>
        </p:nvSpPr>
        <p:spPr bwMode="auto">
          <a:xfrm>
            <a:off x="696913" y="334189"/>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en-US" altLang="zh-CN" smtClean="0"/>
              <a:t>Nov 2015</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smtClean="0"/>
              <a:t>Yingpei Lin, Huawei Technologies</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78767F8E-C671-44AE-B57E-1FAC75A3C92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smtClean="0"/>
              <a:t>Yingpei Lin, Huawei Technologies</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5C694010-9FAD-4A5E-AE03-53FD22EA53F4}"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3099D1E7-2CFE-4362-BB72-AF97192842EA}"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smtClean="0"/>
              <a:t>Yingpei Lin, Huawei Technologies</a:t>
            </a:r>
            <a:endParaRPr lang="en-US" dirty="0"/>
          </a:p>
        </p:txBody>
      </p:sp>
      <p:sp>
        <p:nvSpPr>
          <p:cNvPr id="7" name="Rectangle 4"/>
          <p:cNvSpPr>
            <a:spLocks noGrp="1" noChangeArrowheads="1"/>
          </p:cNvSpPr>
          <p:nvPr>
            <p:ph type="dt" sz="half" idx="2"/>
          </p:nvPr>
        </p:nvSpPr>
        <p:spPr bwMode="auto">
          <a:xfrm>
            <a:off x="696913" y="334189"/>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en-US" altLang="zh-CN" smtClean="0"/>
              <a:t>Nov 2015</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9CC4226-5898-4289-B3B7-B3B638472375}"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smtClean="0"/>
              <a:t>Yingpei Lin, Huawei Technologies</a:t>
            </a: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smtClean="0"/>
              <a:t>Yingpei Lin, Huawei Technologies</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852FA7AA-22C1-4E97-88D6-3976232AE53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smtClean="0"/>
              <a:t>Yingpei Lin, Huawei Technologies</a:t>
            </a:r>
            <a:endParaRPr lang="en-US" dirty="0"/>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a:t>Slide </a:t>
            </a:r>
            <a:fld id="{829B3BF4-2FB5-48DF-B7F8-378C94E27CDE}"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smtClean="0"/>
              <a:t>Yingpei Lin, Huawei Technologies</a:t>
            </a:r>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r>
              <a:rPr lang="en-US" dirty="0"/>
              <a:t>Slide </a:t>
            </a:r>
            <a:fld id="{2EA5A18A-0502-4C7F-91C7-3FAD3C70332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smtClean="0"/>
              <a:t>Yingpei Lin, Huawei Technologies</a:t>
            </a:r>
            <a:endParaRPr lang="en-US" dirty="0"/>
          </a:p>
        </p:txBody>
      </p:sp>
      <p:sp>
        <p:nvSpPr>
          <p:cNvPr id="3" name="Rectangle 6"/>
          <p:cNvSpPr>
            <a:spLocks noGrp="1" noChangeArrowheads="1"/>
          </p:cNvSpPr>
          <p:nvPr>
            <p:ph type="sldNum" sz="quarter" idx="11"/>
          </p:nvPr>
        </p:nvSpPr>
        <p:spPr>
          <a:ln/>
        </p:spPr>
        <p:txBody>
          <a:bodyPr/>
          <a:lstStyle>
            <a:lvl1pPr>
              <a:defRPr/>
            </a:lvl1pPr>
          </a:lstStyle>
          <a:p>
            <a:pPr>
              <a:defRPr/>
            </a:pPr>
            <a:r>
              <a:rPr lang="en-US" dirty="0"/>
              <a:t>Slide </a:t>
            </a:r>
            <a:fld id="{57D10478-073E-41FC-8CD8-273C831393D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smtClean="0"/>
              <a:t>Yingpei Lin, Huawei Technologies</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62DA8EA7-967B-44C3-81AE-E347CC116DAC}"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smtClean="0"/>
              <a:t>Yingpei Lin, Huawei Technologies</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4E488B76-7930-427E-B17C-4A951210E5AC}" type="slidenum">
              <a:rPr lang="en-US"/>
              <a:pPr>
                <a:defRPr/>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4038600" y="6475412"/>
            <a:ext cx="10668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a:defRPr smtClean="0"/>
            </a:lvl1pPr>
          </a:lstStyle>
          <a:p>
            <a:pPr>
              <a:defRPr/>
            </a:pPr>
            <a:r>
              <a:rPr lang="en-US" dirty="0"/>
              <a:t>Slide </a:t>
            </a:r>
            <a:fld id="{1020D93E-1000-485A-B4A0-9946B8CFFE0D}" type="slidenum">
              <a:rPr lang="en-US"/>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8" name="Rectangle 9"/>
          <p:cNvSpPr>
            <a:spLocks noChangeArrowheads="1"/>
          </p:cNvSpPr>
          <p:nvPr userDrawn="1"/>
        </p:nvSpPr>
        <p:spPr bwMode="auto">
          <a:xfrm>
            <a:off x="685800" y="6475413"/>
            <a:ext cx="718145" cy="184666"/>
          </a:xfrm>
          <a:prstGeom prst="rect">
            <a:avLst/>
          </a:prstGeom>
          <a:noFill/>
          <a:ln w="9525">
            <a:noFill/>
            <a:miter lim="800000"/>
            <a:headEnd/>
            <a:tailEnd/>
          </a:ln>
          <a:effectLst/>
        </p:spPr>
        <p:txBody>
          <a:bodyPr wrap="none" lIns="0" tIns="0" rIns="0" bIns="0">
            <a:spAutoFit/>
          </a:bodyPr>
          <a:lstStyle/>
          <a:p>
            <a:pPr>
              <a:defRPr/>
            </a:pPr>
            <a:r>
              <a:rPr lang="en-US" dirty="0" smtClean="0"/>
              <a:t>Submission</a:t>
            </a:r>
            <a:endParaRPr lang="en-US" dirty="0"/>
          </a:p>
        </p:txBody>
      </p:sp>
      <p:sp>
        <p:nvSpPr>
          <p:cNvPr id="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smtClean="0"/>
              <a:t>Yingpei Lin, Huawei Technologies</a:t>
            </a:r>
            <a:endParaRPr lang="en-US" dirty="0"/>
          </a:p>
        </p:txBody>
      </p:sp>
      <p:sp>
        <p:nvSpPr>
          <p:cNvPr id="11" name="Rectangle 7"/>
          <p:cNvSpPr>
            <a:spLocks noChangeArrowheads="1"/>
          </p:cNvSpPr>
          <p:nvPr userDrawn="1"/>
        </p:nvSpPr>
        <p:spPr bwMode="auto">
          <a:xfrm>
            <a:off x="5162485" y="334189"/>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t>doc.: IEEE </a:t>
            </a:r>
            <a:r>
              <a:rPr lang="en-US" sz="1800" b="1" kern="1200" dirty="0" smtClean="0">
                <a:solidFill>
                  <a:schemeClr val="tx1"/>
                </a:solidFill>
                <a:latin typeface="Times New Roman" pitchFamily="18" charset="0"/>
                <a:ea typeface="+mn-ea"/>
                <a:cs typeface="+mn-cs"/>
              </a:rPr>
              <a:t>802.11-15/1355r0</a:t>
            </a:r>
            <a:endParaRPr lang="en-US" sz="1800" b="1" kern="1200" dirty="0">
              <a:solidFill>
                <a:schemeClr val="tx1"/>
              </a:solidFill>
              <a:latin typeface="Times New Roman" pitchFamily="18" charset="0"/>
              <a:ea typeface="+mn-ea"/>
              <a:cs typeface="+mn-cs"/>
            </a:endParaRPr>
          </a:p>
        </p:txBody>
      </p:sp>
      <p:sp>
        <p:nvSpPr>
          <p:cNvPr id="12" name="Rectangle 4"/>
          <p:cNvSpPr>
            <a:spLocks noGrp="1" noChangeArrowheads="1"/>
          </p:cNvSpPr>
          <p:nvPr>
            <p:ph type="dt" sz="half" idx="2"/>
          </p:nvPr>
        </p:nvSpPr>
        <p:spPr bwMode="auto">
          <a:xfrm>
            <a:off x="696913" y="334189"/>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en-US" altLang="zh-CN" smtClean="0"/>
              <a:t>Nov 2015</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rporat@broadcom.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joonsuk@apple.com" TargetMode="External"/><Relationship Id="rId7" Type="http://schemas.openxmlformats.org/officeDocument/2006/relationships/hyperlink" Target="mailto:chartman@apple.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mailto:ericwong@apple.com" TargetMode="External"/><Relationship Id="rId5" Type="http://schemas.openxmlformats.org/officeDocument/2006/relationships/hyperlink" Target="mailto:guoqing_li@apple.com" TargetMode="External"/><Relationship Id="rId4" Type="http://schemas.openxmlformats.org/officeDocument/2006/relationships/hyperlink" Target="mailto:mujtaba@apple.com"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mailto:pmonajem@cisco.com" TargetMode="External"/><Relationship Id="rId3" Type="http://schemas.openxmlformats.org/officeDocument/2006/relationships/hyperlink" Target="mailto:lv.kaiying@zte.com.cn" TargetMode="External"/><Relationship Id="rId7" Type="http://schemas.openxmlformats.org/officeDocument/2006/relationships/hyperlink" Target="mailto:brianh@cisco.com" TargetMode="External"/><Relationship Id="rId2" Type="http://schemas.openxmlformats.org/officeDocument/2006/relationships/hyperlink" Target="mailto:sun.bo1@zte.com.cn" TargetMode="External"/><Relationship Id="rId1" Type="http://schemas.openxmlformats.org/officeDocument/2006/relationships/slideLayout" Target="../slideLayouts/slideLayout2.xml"/><Relationship Id="rId6" Type="http://schemas.openxmlformats.org/officeDocument/2006/relationships/hyperlink" Target="mailto:xing.weimin@zte.com.cn" TargetMode="External"/><Relationship Id="rId5" Type="http://schemas.openxmlformats.org/officeDocument/2006/relationships/hyperlink" Target="mailto:yao.ke5@zte.com.cn" TargetMode="External"/><Relationship Id="rId4" Type="http://schemas.openxmlformats.org/officeDocument/2006/relationships/hyperlink" Target="mailto:yfang@ztetx.com"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xfrm>
            <a:off x="381000" y="685800"/>
            <a:ext cx="8229600" cy="1066800"/>
          </a:xfrm>
          <a:noFill/>
        </p:spPr>
        <p:txBody>
          <a:bodyPr/>
          <a:lstStyle/>
          <a:p>
            <a:r>
              <a:rPr lang="en-US" altLang="zh-CN" dirty="0" smtClean="0"/>
              <a:t>Consideration for TDLS transmission in 11ax</a:t>
            </a:r>
            <a:endParaRPr lang="en-US" dirty="0" smtClean="0"/>
          </a:p>
        </p:txBody>
      </p:sp>
      <p:sp>
        <p:nvSpPr>
          <p:cNvPr id="7173" name="Rectangle 6"/>
          <p:cNvSpPr>
            <a:spLocks noGrp="1" noChangeArrowheads="1"/>
          </p:cNvSpPr>
          <p:nvPr>
            <p:ph idx="1"/>
          </p:nvPr>
        </p:nvSpPr>
        <p:spPr>
          <a:xfrm>
            <a:off x="685800" y="1676400"/>
            <a:ext cx="7772400" cy="4419600"/>
          </a:xfrm>
          <a:noFill/>
        </p:spPr>
        <p:txBody>
          <a:bodyPr/>
          <a:lstStyle/>
          <a:p>
            <a:pPr algn="ctr">
              <a:buFontTx/>
              <a:buNone/>
            </a:pPr>
            <a:r>
              <a:rPr lang="en-US" sz="2000" dirty="0" smtClean="0"/>
              <a:t>Date:</a:t>
            </a:r>
            <a:r>
              <a:rPr lang="en-US" sz="2000" b="0" dirty="0" smtClean="0"/>
              <a:t> 2015-11-10</a:t>
            </a:r>
          </a:p>
        </p:txBody>
      </p:sp>
      <p:sp>
        <p:nvSpPr>
          <p:cNvPr id="7171" name="Slide Number Placeholder 4"/>
          <p:cNvSpPr>
            <a:spLocks noGrp="1"/>
          </p:cNvSpPr>
          <p:nvPr>
            <p:ph type="sldNum" sz="quarter" idx="11"/>
          </p:nvPr>
        </p:nvSpPr>
        <p:spPr>
          <a:noFill/>
        </p:spPr>
        <p:txBody>
          <a:bodyPr/>
          <a:lstStyle/>
          <a:p>
            <a:r>
              <a:rPr lang="en-US" dirty="0"/>
              <a:t>Slide </a:t>
            </a:r>
            <a:fld id="{8ECFE58B-6F90-4BB0-B09C-F6AB727C71EB}" type="slidenum">
              <a:rPr lang="en-US"/>
              <a:pPr/>
              <a:t>1</a:t>
            </a:fld>
            <a:endParaRPr lang="en-US" dirty="0"/>
          </a:p>
        </p:txBody>
      </p:sp>
      <p:sp>
        <p:nvSpPr>
          <p:cNvPr id="8" name="Rectangle 12"/>
          <p:cNvSpPr>
            <a:spLocks noChangeArrowheads="1"/>
          </p:cNvSpPr>
          <p:nvPr/>
        </p:nvSpPr>
        <p:spPr bwMode="auto">
          <a:xfrm>
            <a:off x="1066800" y="2133600"/>
            <a:ext cx="1368339" cy="250021"/>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smtClean="0"/>
              <a:t>Authors:</a:t>
            </a:r>
            <a:endParaRPr lang="en-US" sz="2000" dirty="0"/>
          </a:p>
        </p:txBody>
      </p:sp>
      <p:sp>
        <p:nvSpPr>
          <p:cNvPr id="9" name="Rectangle 4"/>
          <p:cNvSpPr>
            <a:spLocks noGrp="1" noChangeArrowheads="1"/>
          </p:cNvSpPr>
          <p:nvPr>
            <p:ph type="dt" sz="half" idx="2"/>
          </p:nvPr>
        </p:nvSpPr>
        <p:spPr bwMode="auto">
          <a:xfrm>
            <a:off x="696913" y="334189"/>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en-US" altLang="zh-CN" smtClean="0"/>
              <a:t>Nov 2015</a:t>
            </a:r>
            <a:endParaRPr lang="en-US" dirty="0"/>
          </a:p>
        </p:txBody>
      </p:sp>
      <p:graphicFrame>
        <p:nvGraphicFramePr>
          <p:cNvPr id="10" name="Table 12"/>
          <p:cNvGraphicFramePr>
            <a:graphicFrameLocks noGrp="1"/>
          </p:cNvGraphicFramePr>
          <p:nvPr>
            <p:extLst>
              <p:ext uri="{D42A27DB-BD31-4B8C-83A1-F6EECF244321}">
                <p14:modId xmlns:p14="http://schemas.microsoft.com/office/powerpoint/2010/main" xmlns="" val="1220500994"/>
              </p:ext>
            </p:extLst>
          </p:nvPr>
        </p:nvGraphicFramePr>
        <p:xfrm>
          <a:off x="971600" y="2590800"/>
          <a:ext cx="7467601" cy="3521945"/>
        </p:xfrm>
        <a:graphic>
          <a:graphicData uri="http://schemas.openxmlformats.org/drawingml/2006/table">
            <a:tbl>
              <a:tblPr firstRow="1" bandRow="1">
                <a:tableStyleId>{F5AB1C69-6EDB-4FF4-983F-18BD219EF322}</a:tableStyleId>
              </a:tblPr>
              <a:tblGrid>
                <a:gridCol w="1493520"/>
                <a:gridCol w="1040080"/>
                <a:gridCol w="1981201"/>
                <a:gridCol w="1144855"/>
                <a:gridCol w="1807945"/>
              </a:tblGrid>
              <a:tr h="266863">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95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err="1" smtClean="0">
                          <a:solidFill>
                            <a:srgbClr val="000000"/>
                          </a:solidFill>
                          <a:latin typeface="+mn-lt"/>
                          <a:ea typeface="Times New Roman"/>
                          <a:cs typeface="Arial"/>
                        </a:rPr>
                        <a:t>Yingpei</a:t>
                      </a:r>
                      <a:r>
                        <a:rPr lang="en-US" altLang="zh-CN" sz="1200" dirty="0" smtClean="0">
                          <a:solidFill>
                            <a:srgbClr val="000000"/>
                          </a:solidFill>
                          <a:latin typeface="+mn-lt"/>
                          <a:ea typeface="Times New Roman"/>
                          <a:cs typeface="Arial"/>
                        </a:rPr>
                        <a:t> Lin</a:t>
                      </a:r>
                      <a:endParaRPr lang="en-US" altLang="zh-CN"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Huawei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5B-N8, No.2222 </a:t>
                      </a:r>
                      <a:r>
                        <a:rPr lang="en-US" sz="1000" dirty="0" err="1">
                          <a:solidFill>
                            <a:srgbClr val="000000"/>
                          </a:solidFill>
                          <a:latin typeface="Times New Roman"/>
                          <a:ea typeface="Times New Roman"/>
                          <a:cs typeface="Arial"/>
                        </a:rPr>
                        <a:t>Xinjinqiao</a:t>
                      </a:r>
                      <a:r>
                        <a:rPr lang="en-US" sz="1000" dirty="0">
                          <a:solidFill>
                            <a:srgbClr val="000000"/>
                          </a:solidFill>
                          <a:latin typeface="Times New Roman"/>
                          <a:ea typeface="Times New Roman"/>
                          <a:cs typeface="Arial"/>
                        </a:rPr>
                        <a:t> Road, </a:t>
                      </a:r>
                      <a:r>
                        <a:rPr lang="en-US" sz="1000" dirty="0" err="1">
                          <a:solidFill>
                            <a:srgbClr val="000000"/>
                          </a:solidFill>
                          <a:latin typeface="Times New Roman"/>
                          <a:ea typeface="Times New Roman"/>
                          <a:cs typeface="Arial"/>
                        </a:rPr>
                        <a:t>Pudong</a:t>
                      </a:r>
                      <a:r>
                        <a:rPr lang="en-US" sz="1000" dirty="0">
                          <a:solidFill>
                            <a:srgbClr val="000000"/>
                          </a:solidFill>
                          <a:latin typeface="Times New Roman"/>
                          <a:ea typeface="Times New Roman"/>
                          <a:cs typeface="Arial"/>
                        </a:rPr>
                        <a:t>, Shanghai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linyingpei@huawei.com</a:t>
                      </a:r>
                      <a:endParaRPr lang="en-US" altLang="zh-CN"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535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err="1" smtClean="0">
                          <a:latin typeface="+mn-lt"/>
                          <a:ea typeface="Times New Roman"/>
                          <a:cs typeface="Arial"/>
                        </a:rPr>
                        <a:t>Hongjia</a:t>
                      </a:r>
                      <a:r>
                        <a:rPr lang="en-US" altLang="zh-CN" sz="1200" dirty="0" smtClean="0">
                          <a:latin typeface="+mn-lt"/>
                          <a:ea typeface="Times New Roman"/>
                          <a:cs typeface="Arial"/>
                        </a:rPr>
                        <a:t> Su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5B-N8, No.2222 </a:t>
                      </a:r>
                      <a:r>
                        <a:rPr lang="en-US" altLang="zh-CN" sz="1100" dirty="0" err="1" smtClean="0">
                          <a:solidFill>
                            <a:srgbClr val="000000"/>
                          </a:solidFill>
                          <a:latin typeface="+mn-lt"/>
                          <a:ea typeface="Times New Roman"/>
                          <a:cs typeface="Arial"/>
                        </a:rPr>
                        <a:t>Xinjinqiao</a:t>
                      </a:r>
                      <a:r>
                        <a:rPr lang="en-US" altLang="zh-CN" sz="1100" dirty="0" smtClean="0">
                          <a:solidFill>
                            <a:srgbClr val="000000"/>
                          </a:solidFill>
                          <a:latin typeface="+mn-lt"/>
                          <a:ea typeface="Times New Roman"/>
                          <a:cs typeface="Arial"/>
                        </a:rPr>
                        <a:t> Road, </a:t>
                      </a:r>
                      <a:r>
                        <a:rPr lang="en-US" altLang="zh-CN" sz="1100" dirty="0" err="1" smtClean="0">
                          <a:solidFill>
                            <a:srgbClr val="000000"/>
                          </a:solidFill>
                          <a:latin typeface="+mn-lt"/>
                          <a:ea typeface="Times New Roman"/>
                          <a:cs typeface="Arial"/>
                        </a:rPr>
                        <a:t>Pudong</a:t>
                      </a:r>
                      <a:r>
                        <a:rPr lang="en-US" altLang="zh-CN" sz="1100" dirty="0" smtClean="0">
                          <a:solidFill>
                            <a:srgbClr val="000000"/>
                          </a:solidFill>
                          <a:latin typeface="+mn-lt"/>
                          <a:ea typeface="Times New Roman"/>
                          <a:cs typeface="Arial"/>
                        </a:rPr>
                        <a:t>, Shanghai</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latin typeface="+mn-lt"/>
                          <a:ea typeface="Times New Roman"/>
                          <a:cs typeface="Arial"/>
                        </a:rPr>
                        <a:t>suhongjia@huawei.com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535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latin typeface="+mn-lt"/>
                          <a:ea typeface="Times New Roman"/>
                          <a:cs typeface="Arial"/>
                        </a:rPr>
                        <a:t>Jun Zhu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5B-N8, No.2222 </a:t>
                      </a:r>
                      <a:r>
                        <a:rPr lang="en-US" altLang="zh-CN" sz="1100" dirty="0" err="1" smtClean="0">
                          <a:solidFill>
                            <a:srgbClr val="000000"/>
                          </a:solidFill>
                          <a:latin typeface="+mn-lt"/>
                          <a:ea typeface="Times New Roman"/>
                          <a:cs typeface="Arial"/>
                        </a:rPr>
                        <a:t>Xinjinqiao</a:t>
                      </a:r>
                      <a:r>
                        <a:rPr lang="en-US" altLang="zh-CN" sz="1100" dirty="0" smtClean="0">
                          <a:solidFill>
                            <a:srgbClr val="000000"/>
                          </a:solidFill>
                          <a:latin typeface="+mn-lt"/>
                          <a:ea typeface="Times New Roman"/>
                          <a:cs typeface="Arial"/>
                        </a:rPr>
                        <a:t> Road, </a:t>
                      </a:r>
                      <a:r>
                        <a:rPr lang="en-US" altLang="zh-CN" sz="1100" dirty="0" err="1" smtClean="0">
                          <a:solidFill>
                            <a:srgbClr val="000000"/>
                          </a:solidFill>
                          <a:latin typeface="+mn-lt"/>
                          <a:ea typeface="Times New Roman"/>
                          <a:cs typeface="Arial"/>
                        </a:rPr>
                        <a:t>Pudong</a:t>
                      </a:r>
                      <a:r>
                        <a:rPr lang="en-US" altLang="zh-CN" sz="1100" dirty="0" smtClean="0">
                          <a:solidFill>
                            <a:srgbClr val="000000"/>
                          </a:solidFill>
                          <a:latin typeface="+mn-lt"/>
                          <a:ea typeface="Times New Roman"/>
                          <a:cs typeface="Arial"/>
                        </a:rPr>
                        <a:t>, Shanghai</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latin typeface="+mn-lt"/>
                          <a:ea typeface="Times New Roman"/>
                          <a:cs typeface="Arial"/>
                        </a:rPr>
                        <a:t>zhujun75@huawei.com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535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rgbClr val="000000"/>
                          </a:solidFill>
                          <a:latin typeface="+mn-lt"/>
                          <a:ea typeface="Times New Roman"/>
                          <a:cs typeface="Arial"/>
                        </a:rPr>
                        <a:t>Jiayin Zhang</a:t>
                      </a:r>
                      <a:endParaRPr lang="en-US" altLang="zh-CN"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5B-N8, No.2222 </a:t>
                      </a:r>
                      <a:r>
                        <a:rPr lang="en-US" altLang="zh-CN" sz="1100" dirty="0" err="1" smtClean="0">
                          <a:solidFill>
                            <a:srgbClr val="000000"/>
                          </a:solidFill>
                          <a:latin typeface="+mn-lt"/>
                          <a:ea typeface="Times New Roman"/>
                          <a:cs typeface="Arial"/>
                        </a:rPr>
                        <a:t>Xinjinqiao</a:t>
                      </a:r>
                      <a:r>
                        <a:rPr lang="en-US" altLang="zh-CN" sz="1100" dirty="0" smtClean="0">
                          <a:solidFill>
                            <a:srgbClr val="000000"/>
                          </a:solidFill>
                          <a:latin typeface="+mn-lt"/>
                          <a:ea typeface="Times New Roman"/>
                          <a:cs typeface="Arial"/>
                        </a:rPr>
                        <a:t> Road, </a:t>
                      </a:r>
                      <a:r>
                        <a:rPr lang="en-US" altLang="zh-CN" sz="1100" dirty="0" err="1" smtClean="0">
                          <a:solidFill>
                            <a:srgbClr val="000000"/>
                          </a:solidFill>
                          <a:latin typeface="+mn-lt"/>
                          <a:ea typeface="Times New Roman"/>
                          <a:cs typeface="Arial"/>
                        </a:rPr>
                        <a:t>Pudong</a:t>
                      </a:r>
                      <a:r>
                        <a:rPr lang="en-US" altLang="zh-CN" sz="1100" dirty="0" smtClean="0">
                          <a:solidFill>
                            <a:srgbClr val="000000"/>
                          </a:solidFill>
                          <a:latin typeface="+mn-lt"/>
                          <a:ea typeface="Times New Roman"/>
                          <a:cs typeface="Arial"/>
                        </a:rPr>
                        <a:t>, Shanghai</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zhangjiayin@huawei.com</a:t>
                      </a:r>
                      <a:endParaRPr lang="en-US" altLang="zh-CN"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95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rgbClr val="000000"/>
                          </a:solidFill>
                          <a:latin typeface="+mn-lt"/>
                          <a:ea typeface="Times New Roman"/>
                          <a:cs typeface="Arial"/>
                        </a:rPr>
                        <a:t>David X. Yang</a:t>
                      </a:r>
                      <a:endParaRPr lang="en-US" altLang="zh-CN"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F1-17, Huawei Base, </a:t>
                      </a:r>
                      <a:r>
                        <a:rPr lang="en-US" altLang="zh-CN" sz="1100" dirty="0" err="1" smtClean="0">
                          <a:solidFill>
                            <a:srgbClr val="000000"/>
                          </a:solidFill>
                          <a:latin typeface="+mn-lt"/>
                          <a:ea typeface="Times New Roman"/>
                          <a:cs typeface="Arial"/>
                        </a:rPr>
                        <a:t>Bantian</a:t>
                      </a:r>
                      <a:r>
                        <a:rPr lang="en-US" altLang="zh-CN" sz="1100" dirty="0" smtClean="0">
                          <a:solidFill>
                            <a:srgbClr val="000000"/>
                          </a:solidFill>
                          <a:latin typeface="+mn-lt"/>
                          <a:ea typeface="Times New Roman"/>
                          <a:cs typeface="Arial"/>
                        </a:rPr>
                        <a:t>, Shenzhen</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david.yangxun@huawei.com</a:t>
                      </a:r>
                      <a:endParaRPr lang="en-US" altLang="zh-CN"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957">
                <a:tc>
                  <a:txBody>
                    <a:bodyPr/>
                    <a:lstStyle/>
                    <a:p>
                      <a:pPr marL="0" marR="0" algn="ctr">
                        <a:spcBef>
                          <a:spcPts val="0"/>
                        </a:spcBef>
                        <a:spcAft>
                          <a:spcPts val="0"/>
                        </a:spcAft>
                      </a:pPr>
                      <a:r>
                        <a:rPr lang="en-US" sz="1200" dirty="0">
                          <a:solidFill>
                            <a:srgbClr val="000000"/>
                          </a:solidFill>
                          <a:latin typeface="Times New Roman"/>
                          <a:ea typeface="Times New Roman"/>
                          <a:cs typeface="Arial"/>
                        </a:rPr>
                        <a:t>Le Liu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liule@huawei.com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95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rgbClr val="000000"/>
                          </a:solidFill>
                          <a:latin typeface="+mn-lt"/>
                          <a:ea typeface="Times New Roman"/>
                          <a:cs typeface="Arial"/>
                        </a:rPr>
                        <a:t>Rossi Jun Luo</a:t>
                      </a:r>
                      <a:endParaRPr lang="en-US" altLang="zh-CN"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000" dirty="0" smtClean="0">
                          <a:solidFill>
                            <a:srgbClr val="000000"/>
                          </a:solidFill>
                          <a:latin typeface="+mn-lt"/>
                          <a:ea typeface="Times New Roman"/>
                          <a:cs typeface="Arial"/>
                        </a:rPr>
                        <a:t>5B-N8, No.2222 </a:t>
                      </a:r>
                      <a:r>
                        <a:rPr lang="en-US" altLang="zh-CN" sz="1000" dirty="0" err="1" smtClean="0">
                          <a:solidFill>
                            <a:srgbClr val="000000"/>
                          </a:solidFill>
                          <a:latin typeface="+mn-lt"/>
                          <a:ea typeface="Times New Roman"/>
                          <a:cs typeface="Arial"/>
                        </a:rPr>
                        <a:t>Xinjinqiao</a:t>
                      </a:r>
                      <a:r>
                        <a:rPr lang="en-US" altLang="zh-CN" sz="1000" dirty="0" smtClean="0">
                          <a:solidFill>
                            <a:srgbClr val="000000"/>
                          </a:solidFill>
                          <a:latin typeface="+mn-lt"/>
                          <a:ea typeface="Times New Roman"/>
                          <a:cs typeface="Arial"/>
                        </a:rPr>
                        <a:t> Road, </a:t>
                      </a:r>
                      <a:r>
                        <a:rPr lang="en-US" altLang="zh-CN" sz="1000" dirty="0" err="1" smtClean="0">
                          <a:solidFill>
                            <a:srgbClr val="000000"/>
                          </a:solidFill>
                          <a:latin typeface="+mn-lt"/>
                          <a:ea typeface="Times New Roman"/>
                          <a:cs typeface="Arial"/>
                        </a:rPr>
                        <a:t>Pudong</a:t>
                      </a:r>
                      <a:r>
                        <a:rPr lang="en-US" altLang="zh-CN" sz="1000" dirty="0" smtClean="0">
                          <a:solidFill>
                            <a:srgbClr val="000000"/>
                          </a:solidFill>
                          <a:latin typeface="+mn-lt"/>
                          <a:ea typeface="Times New Roman"/>
                          <a:cs typeface="Arial"/>
                        </a:rPr>
                        <a:t>, Shanghai</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jun.l@huawei.com</a:t>
                      </a:r>
                      <a:endParaRPr lang="en-US" altLang="zh-CN"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957">
                <a:tc>
                  <a:txBody>
                    <a:bodyPr/>
                    <a:lstStyle/>
                    <a:p>
                      <a:pPr marL="0" marR="0" algn="ctr">
                        <a:spcBef>
                          <a:spcPts val="0"/>
                        </a:spcBef>
                        <a:spcAft>
                          <a:spcPts val="0"/>
                        </a:spcAft>
                      </a:pPr>
                      <a:r>
                        <a:rPr lang="en-US" sz="1200" dirty="0">
                          <a:solidFill>
                            <a:srgbClr val="000000"/>
                          </a:solidFill>
                          <a:latin typeface="Times New Roman"/>
                          <a:ea typeface="Times New Roman"/>
                          <a:cs typeface="Arial"/>
                        </a:rPr>
                        <a:t>Yi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+86-18665891036</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Roy.luoyi@huawei.com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958">
                <a:tc>
                  <a:txBody>
                    <a:bodyPr/>
                    <a:lstStyle/>
                    <a:p>
                      <a:pPr marL="0" marR="0" algn="ctr">
                        <a:spcBef>
                          <a:spcPts val="0"/>
                        </a:spcBef>
                        <a:spcAft>
                          <a:spcPts val="0"/>
                        </a:spcAft>
                      </a:pPr>
                      <a:r>
                        <a:rPr lang="en-US" altLang="zh-CN" sz="1200" dirty="0" smtClean="0">
                          <a:solidFill>
                            <a:srgbClr val="000000"/>
                          </a:solidFill>
                          <a:latin typeface="+mn-lt"/>
                          <a:ea typeface="Times New Roman"/>
                          <a:cs typeface="Arial"/>
                        </a:rPr>
                        <a:t>Peter Loc</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smtClean="0">
                          <a:ln>
                            <a:noFill/>
                          </a:ln>
                          <a:solidFill>
                            <a:srgbClr val="000000"/>
                          </a:solidFill>
                          <a:effectLst/>
                          <a:uLnTx/>
                          <a:uFillTx/>
                          <a:latin typeface="+mn-lt"/>
                          <a:ea typeface="Times New Roman"/>
                          <a:cs typeface="Arial"/>
                        </a:rPr>
                        <a:t>peterloc@iwirelesstech.com</a:t>
                      </a:r>
                      <a:endParaRPr lang="en-US" altLang="zh-CN"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957">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Jiyong</a:t>
                      </a:r>
                      <a:r>
                        <a:rPr lang="en-US" sz="1200" dirty="0">
                          <a:solidFill>
                            <a:srgbClr val="000000"/>
                          </a:solidFill>
                          <a:latin typeface="Times New Roman"/>
                          <a:ea typeface="Times New Roman"/>
                          <a:cs typeface="Arial"/>
                        </a:rPr>
                        <a:t> Pang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pangjiyong@huawei.com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1" name="页脚占位符 4"/>
          <p:cNvSpPr>
            <a:spLocks noGrp="1"/>
          </p:cNvSpPr>
          <p:nvPr>
            <p:ph type="ftr" sz="quarter" idx="3"/>
          </p:nvPr>
        </p:nvSpPr>
        <p:spPr>
          <a:xfrm flipH="1">
            <a:off x="5791199" y="6475413"/>
            <a:ext cx="2752661" cy="184666"/>
          </a:xfrm>
        </p:spPr>
        <p:txBody>
          <a:bodyPr/>
          <a:lstStyle/>
          <a:p>
            <a:pPr>
              <a:defRPr/>
            </a:pPr>
            <a:r>
              <a:rPr lang="en-US" altLang="zh-CN" smtClean="0"/>
              <a:t>Yingpei Lin, Huawei Technologies</a:t>
            </a:r>
            <a:endParaRPr lang="en-US" altLang="zh-C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600" dirty="0" smtClean="0">
                <a:solidFill>
                  <a:srgbClr val="000000"/>
                </a:solidFill>
              </a:rPr>
              <a:t>Motivation</a:t>
            </a:r>
            <a:endParaRPr lang="zh-CN" altLang="en-US" dirty="0"/>
          </a:p>
        </p:txBody>
      </p:sp>
      <p:sp>
        <p:nvSpPr>
          <p:cNvPr id="3" name="内容占位符 2"/>
          <p:cNvSpPr>
            <a:spLocks noGrp="1"/>
          </p:cNvSpPr>
          <p:nvPr>
            <p:ph idx="1"/>
          </p:nvPr>
        </p:nvSpPr>
        <p:spPr>
          <a:xfrm>
            <a:off x="685800" y="1752600"/>
            <a:ext cx="7772400" cy="4572000"/>
          </a:xfrm>
        </p:spPr>
        <p:txBody>
          <a:bodyPr>
            <a:normAutofit fontScale="92500" lnSpcReduction="10000"/>
          </a:bodyPr>
          <a:lstStyle/>
          <a:p>
            <a:r>
              <a:rPr lang="en-US" altLang="zh-CN" sz="1800" b="0" dirty="0" smtClean="0"/>
              <a:t>TDLS is an important direct STA-to-STA transmission format in 802.11. Such direct STA-to-STA transmission can provide specific benefits, are attractive in terms of spectrum efficiency/reuse</a:t>
            </a:r>
          </a:p>
          <a:p>
            <a:pPr lvl="1"/>
            <a:r>
              <a:rPr lang="en-US" altLang="zh-CN" sz="1600" dirty="0" smtClean="0"/>
              <a:t>Conserves air interface resource</a:t>
            </a:r>
          </a:p>
          <a:p>
            <a:pPr lvl="1"/>
            <a:r>
              <a:rPr lang="en-US" altLang="zh-CN" sz="1600" dirty="0" smtClean="0"/>
              <a:t>Transmitting with high MCS </a:t>
            </a:r>
          </a:p>
          <a:p>
            <a:pPr lvl="0" eaLnBrk="1" hangingPunct="1"/>
            <a:r>
              <a:rPr lang="en-US" altLang="zh-CN" sz="2000" b="0" dirty="0" smtClean="0">
                <a:solidFill>
                  <a:srgbClr val="000000"/>
                </a:solidFill>
              </a:rPr>
              <a:t>TDLS operations could be easily adopted in 11ax environment because it needs no changes on 11ax PPDU format.</a:t>
            </a:r>
          </a:p>
          <a:p>
            <a:pPr lvl="1" eaLnBrk="1" hangingPunct="1"/>
            <a:r>
              <a:rPr lang="en-US" altLang="zh-CN" sz="1800" dirty="0" smtClean="0">
                <a:solidFill>
                  <a:srgbClr val="000000"/>
                </a:solidFill>
              </a:rPr>
              <a:t>It can exchange the setup frames using 11ax PPDUs</a:t>
            </a:r>
          </a:p>
          <a:p>
            <a:pPr lvl="1" eaLnBrk="1" hangingPunct="1"/>
            <a:r>
              <a:rPr lang="en-US" altLang="zh-CN" sz="1800" dirty="0" smtClean="0">
                <a:solidFill>
                  <a:srgbClr val="000000"/>
                </a:solidFill>
              </a:rPr>
              <a:t>The data exchanges between the TDLS peer can use the 11ax PPDUs</a:t>
            </a:r>
          </a:p>
          <a:p>
            <a:r>
              <a:rPr lang="en-GB" altLang="zh-CN" sz="2000" b="0" dirty="0" smtClean="0"/>
              <a:t>An UL/DL indicator is presented in HE-SIG-A of SU PPDU for the power saving [1][2]:</a:t>
            </a:r>
          </a:p>
          <a:p>
            <a:pPr lvl="1"/>
            <a:r>
              <a:rPr lang="en-GB" altLang="zh-CN" sz="1600" b="0" dirty="0" smtClean="0">
                <a:solidFill>
                  <a:srgbClr val="000000"/>
                </a:solidFill>
              </a:rPr>
              <a:t>An UL/DL Flag field is present in the HE-SIG-A field of an HE SU PPDU. The UL/DL Flag field indicates whether the frame is UL or DL. </a:t>
            </a:r>
            <a:r>
              <a:rPr lang="en-GB" altLang="zh-CN" sz="1600" i="1" u="sng" dirty="0" smtClean="0">
                <a:solidFill>
                  <a:srgbClr val="000000"/>
                </a:solidFill>
              </a:rPr>
              <a:t>The value of this field for TDLS is TBD</a:t>
            </a:r>
            <a:r>
              <a:rPr lang="en-GB" altLang="zh-CN" sz="1600" b="0" dirty="0" smtClean="0">
                <a:solidFill>
                  <a:srgbClr val="000000"/>
                </a:solidFill>
              </a:rPr>
              <a:t>. </a:t>
            </a:r>
          </a:p>
          <a:p>
            <a:pPr lvl="1">
              <a:buNone/>
            </a:pPr>
            <a:r>
              <a:rPr lang="en-GB" altLang="zh-CN" sz="1600" b="0" dirty="0" smtClean="0">
                <a:solidFill>
                  <a:srgbClr val="000000"/>
                </a:solidFill>
              </a:rPr>
              <a:t>     [PHY Motion 48, September 17, 2015]</a:t>
            </a:r>
            <a:endParaRPr lang="en-US" altLang="zh-CN" sz="1600" b="0" dirty="0" smtClean="0">
              <a:solidFill>
                <a:srgbClr val="000000"/>
              </a:solidFill>
            </a:endParaRPr>
          </a:p>
          <a:p>
            <a:pPr lvl="0" eaLnBrk="1" hangingPunct="1"/>
            <a:r>
              <a:rPr lang="en-US" altLang="zh-CN" sz="2000" b="0" dirty="0" smtClean="0">
                <a:solidFill>
                  <a:srgbClr val="000000"/>
                </a:solidFill>
              </a:rPr>
              <a:t>This proposal considers the flag in HE-SIG-A of the HE SU PPDU for TDLS.</a:t>
            </a:r>
          </a:p>
        </p:txBody>
      </p:sp>
      <p:sp>
        <p:nvSpPr>
          <p:cNvPr id="4" name="灯片编号占位符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10</a:t>
            </a:fld>
            <a:endParaRPr lang="en-US" dirty="0"/>
          </a:p>
        </p:txBody>
      </p:sp>
      <p:sp>
        <p:nvSpPr>
          <p:cNvPr id="5" name="页脚占位符 4"/>
          <p:cNvSpPr>
            <a:spLocks noGrp="1"/>
          </p:cNvSpPr>
          <p:nvPr>
            <p:ph type="ftr" sz="quarter" idx="3"/>
          </p:nvPr>
        </p:nvSpPr>
        <p:spPr/>
        <p:txBody>
          <a:bodyPr/>
          <a:lstStyle/>
          <a:p>
            <a:pPr>
              <a:defRPr/>
            </a:pPr>
            <a:r>
              <a:rPr lang="en-US" smtClean="0"/>
              <a:t>Yingpei Lin, Huawei Technologies</a:t>
            </a:r>
            <a:endParaRPr lang="en-US" dirty="0"/>
          </a:p>
        </p:txBody>
      </p:sp>
      <p:sp>
        <p:nvSpPr>
          <p:cNvPr id="6" name="日期占位符 5"/>
          <p:cNvSpPr>
            <a:spLocks noGrp="1"/>
          </p:cNvSpPr>
          <p:nvPr>
            <p:ph type="dt" sz="half" idx="2"/>
          </p:nvPr>
        </p:nvSpPr>
        <p:spPr/>
        <p:txBody>
          <a:bodyPr/>
          <a:lstStyle/>
          <a:p>
            <a:pPr>
              <a:defRPr/>
            </a:pPr>
            <a:r>
              <a:rPr lang="en-US" altLang="zh-CN" smtClean="0"/>
              <a:t>Nov 2015</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UL/DL Flag configuration for TDLS</a:t>
            </a:r>
            <a:endParaRPr lang="zh-CN" altLang="en-US" dirty="0"/>
          </a:p>
        </p:txBody>
      </p:sp>
      <p:sp>
        <p:nvSpPr>
          <p:cNvPr id="3" name="内容占位符 2"/>
          <p:cNvSpPr>
            <a:spLocks noGrp="1"/>
          </p:cNvSpPr>
          <p:nvPr>
            <p:ph idx="1"/>
          </p:nvPr>
        </p:nvSpPr>
        <p:spPr>
          <a:xfrm>
            <a:off x="457200" y="1752600"/>
            <a:ext cx="8458200" cy="4572000"/>
          </a:xfrm>
        </p:spPr>
        <p:txBody>
          <a:bodyPr>
            <a:normAutofit fontScale="92500" lnSpcReduction="10000"/>
          </a:bodyPr>
          <a:lstStyle/>
          <a:p>
            <a:pPr lvl="0" eaLnBrk="1" hangingPunct="1"/>
            <a:r>
              <a:rPr lang="en-US" altLang="zh-CN" sz="1900" b="0" dirty="0" smtClean="0">
                <a:solidFill>
                  <a:srgbClr val="000000"/>
                </a:solidFill>
              </a:rPr>
              <a:t>There is an UL/DL indicator field in HE-SIG-A for power saving. The value of this field for TDLS is TBD.</a:t>
            </a:r>
          </a:p>
          <a:p>
            <a:pPr lvl="0" eaLnBrk="1" hangingPunct="1"/>
            <a:r>
              <a:rPr lang="en-US" altLang="zh-CN" sz="1900" b="0" dirty="0" smtClean="0">
                <a:solidFill>
                  <a:srgbClr val="000000"/>
                </a:solidFill>
              </a:rPr>
              <a:t>An HE STA may enter the Doze state until the end of an HE SU PPDU if the value of the PPDU’s BSS COLOR field is equal to the BSS COLOR of its BSS, and the value of the UL/DL Flag field indicates that the frame is for uplink.</a:t>
            </a:r>
          </a:p>
          <a:p>
            <a:pPr lvl="0" eaLnBrk="1" hangingPunct="1"/>
            <a:r>
              <a:rPr lang="en-US" altLang="zh-CN" sz="1900" b="0" dirty="0" smtClean="0">
                <a:solidFill>
                  <a:srgbClr val="000000"/>
                </a:solidFill>
              </a:rPr>
              <a:t>The transmission direction should be indicated in HE-SIG-A if the TDLS data is transmitted in HE PPDU format:</a:t>
            </a:r>
          </a:p>
          <a:p>
            <a:pPr lvl="1" eaLnBrk="1" hangingPunct="1"/>
            <a:r>
              <a:rPr lang="en-US" altLang="zh-CN" sz="1500" dirty="0" smtClean="0">
                <a:solidFill>
                  <a:srgbClr val="000000"/>
                </a:solidFill>
              </a:rPr>
              <a:t>Option 1: Add a field to indicate the TDLS </a:t>
            </a:r>
          </a:p>
          <a:p>
            <a:pPr lvl="2" eaLnBrk="1" hangingPunct="1"/>
            <a:r>
              <a:rPr lang="en-US" altLang="zh-CN" sz="1300" dirty="0" smtClean="0">
                <a:solidFill>
                  <a:srgbClr val="000000"/>
                </a:solidFill>
              </a:rPr>
              <a:t>Identify the direct STA-to-STA link in HE-SIG-A directly explicitly;</a:t>
            </a:r>
          </a:p>
          <a:p>
            <a:pPr lvl="2" eaLnBrk="1" hangingPunct="1"/>
            <a:r>
              <a:rPr lang="en-US" altLang="zh-CN" sz="1300" dirty="0" smtClean="0">
                <a:solidFill>
                  <a:srgbClr val="000000"/>
                </a:solidFill>
              </a:rPr>
              <a:t>The space is very tight for the HE-SIG-A of SU PPDU;</a:t>
            </a:r>
          </a:p>
          <a:p>
            <a:pPr lvl="1" eaLnBrk="1" hangingPunct="1"/>
            <a:r>
              <a:rPr lang="en-US" altLang="zh-CN" sz="1500" dirty="0" smtClean="0">
                <a:solidFill>
                  <a:srgbClr val="000000"/>
                </a:solidFill>
              </a:rPr>
              <a:t>Option 2: Configure the UL/DL flag field as DL for TDLS PPDU </a:t>
            </a:r>
          </a:p>
          <a:p>
            <a:pPr lvl="2" eaLnBrk="1" hangingPunct="1"/>
            <a:r>
              <a:rPr lang="en-US" altLang="zh-CN" sz="1300" dirty="0" smtClean="0">
                <a:solidFill>
                  <a:srgbClr val="000000"/>
                </a:solidFill>
              </a:rPr>
              <a:t>Avoid the TDLS peer to enter the Doze. If the flag is configured as UL, the TDLS peer may not receive the TDLS data according to the current power saving mechanism;</a:t>
            </a:r>
          </a:p>
          <a:p>
            <a:pPr lvl="2" eaLnBrk="1" hangingPunct="1"/>
            <a:r>
              <a:rPr lang="en-US" altLang="zh-CN" sz="1300" dirty="0" smtClean="0">
                <a:solidFill>
                  <a:srgbClr val="000000"/>
                </a:solidFill>
              </a:rPr>
              <a:t>The TDLS peer can know the TDLS transmission by To DS and From DS fields in MAC header (To DS=0 and From DS=0 means a data frame direct from one non-AP STA to another non-AP STA within the same BSS );</a:t>
            </a:r>
          </a:p>
          <a:p>
            <a:pPr lvl="2" eaLnBrk="1" hangingPunct="1"/>
            <a:r>
              <a:rPr lang="en-US" altLang="zh-CN" sz="1300" dirty="0" smtClean="0">
                <a:solidFill>
                  <a:srgbClr val="000000"/>
                </a:solidFill>
              </a:rPr>
              <a:t>Keep current design of HE-SIG-A;</a:t>
            </a:r>
          </a:p>
          <a:p>
            <a:pPr lvl="2" eaLnBrk="1" hangingPunct="1"/>
            <a:r>
              <a:rPr lang="en-US" altLang="zh-CN" sz="1300" dirty="0" smtClean="0">
                <a:solidFill>
                  <a:srgbClr val="000000"/>
                </a:solidFill>
              </a:rPr>
              <a:t>The DL flag can protect TDLS transmission taken spatial reuse from OBSS into account;</a:t>
            </a:r>
          </a:p>
          <a:p>
            <a:pPr lvl="0" eaLnBrk="1" hangingPunct="1"/>
            <a:r>
              <a:rPr lang="en-US" altLang="zh-CN" sz="1900" b="0" dirty="0" smtClean="0">
                <a:solidFill>
                  <a:srgbClr val="000000"/>
                </a:solidFill>
              </a:rPr>
              <a:t>We slightly prefer the option 2 because it does not add the new field in HE-SIG-A.</a:t>
            </a:r>
          </a:p>
        </p:txBody>
      </p:sp>
      <p:sp>
        <p:nvSpPr>
          <p:cNvPr id="4" name="灯片编号占位符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11</a:t>
            </a:fld>
            <a:endParaRPr lang="en-US" dirty="0"/>
          </a:p>
        </p:txBody>
      </p:sp>
      <p:sp>
        <p:nvSpPr>
          <p:cNvPr id="5" name="页脚占位符 4"/>
          <p:cNvSpPr>
            <a:spLocks noGrp="1"/>
          </p:cNvSpPr>
          <p:nvPr>
            <p:ph type="ftr" sz="quarter" idx="3"/>
          </p:nvPr>
        </p:nvSpPr>
        <p:spPr/>
        <p:txBody>
          <a:bodyPr/>
          <a:lstStyle/>
          <a:p>
            <a:pPr>
              <a:defRPr/>
            </a:pPr>
            <a:r>
              <a:rPr lang="en-US" smtClean="0"/>
              <a:t>Yingpei Lin, Huawei Technologies</a:t>
            </a:r>
            <a:endParaRPr lang="en-US" dirty="0"/>
          </a:p>
        </p:txBody>
      </p:sp>
      <p:sp>
        <p:nvSpPr>
          <p:cNvPr id="6" name="日期占位符 5"/>
          <p:cNvSpPr>
            <a:spLocks noGrp="1"/>
          </p:cNvSpPr>
          <p:nvPr>
            <p:ph type="dt" sz="half" idx="2"/>
          </p:nvPr>
        </p:nvSpPr>
        <p:spPr/>
        <p:txBody>
          <a:bodyPr/>
          <a:lstStyle/>
          <a:p>
            <a:pPr>
              <a:defRPr/>
            </a:pPr>
            <a:r>
              <a:rPr lang="en-US" altLang="zh-CN" smtClean="0"/>
              <a:t>Nov 2015</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Conclusions</a:t>
            </a:r>
            <a:endParaRPr lang="zh-CN" altLang="en-US" dirty="0"/>
          </a:p>
        </p:txBody>
      </p:sp>
      <p:sp>
        <p:nvSpPr>
          <p:cNvPr id="3" name="内容占位符 2"/>
          <p:cNvSpPr>
            <a:spLocks noGrp="1"/>
          </p:cNvSpPr>
          <p:nvPr>
            <p:ph idx="1"/>
          </p:nvPr>
        </p:nvSpPr>
        <p:spPr/>
        <p:txBody>
          <a:bodyPr/>
          <a:lstStyle/>
          <a:p>
            <a:pPr marL="342900" lvl="2" indent="-342900" eaLnBrk="1" hangingPunct="1"/>
            <a:r>
              <a:rPr lang="en-US" altLang="zh-CN" sz="2400" b="1" dirty="0" smtClean="0">
                <a:solidFill>
                  <a:srgbClr val="000000"/>
                </a:solidFill>
                <a:ea typeface="+mn-ea"/>
                <a:cs typeface="+mn-cs"/>
              </a:rPr>
              <a:t>The value of the UL/DL field in HE-SIG-A for TDLS can be configured as DL to avoid the TDLS peer enter the Doze state. The TDLS frame can be identified by To DS and From DS fields in the MAC header of the 11ax MPDU.</a:t>
            </a:r>
            <a:endParaRPr lang="en-US" altLang="zh-CN" dirty="0" smtClean="0">
              <a:solidFill>
                <a:srgbClr val="000000"/>
              </a:solidFill>
            </a:endParaRPr>
          </a:p>
          <a:p>
            <a:endParaRPr lang="zh-CN" altLang="en-US" dirty="0"/>
          </a:p>
        </p:txBody>
      </p:sp>
      <p:sp>
        <p:nvSpPr>
          <p:cNvPr id="4" name="灯片编号占位符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12</a:t>
            </a:fld>
            <a:endParaRPr lang="en-US" dirty="0"/>
          </a:p>
        </p:txBody>
      </p:sp>
      <p:sp>
        <p:nvSpPr>
          <p:cNvPr id="5" name="页脚占位符 4"/>
          <p:cNvSpPr>
            <a:spLocks noGrp="1"/>
          </p:cNvSpPr>
          <p:nvPr>
            <p:ph type="ftr" sz="quarter" idx="3"/>
          </p:nvPr>
        </p:nvSpPr>
        <p:spPr/>
        <p:txBody>
          <a:bodyPr/>
          <a:lstStyle/>
          <a:p>
            <a:pPr>
              <a:defRPr/>
            </a:pPr>
            <a:r>
              <a:rPr lang="en-US" smtClean="0"/>
              <a:t>Yingpei Lin, Huawei Technologies</a:t>
            </a:r>
            <a:endParaRPr lang="en-US" dirty="0"/>
          </a:p>
        </p:txBody>
      </p:sp>
      <p:sp>
        <p:nvSpPr>
          <p:cNvPr id="6" name="日期占位符 5"/>
          <p:cNvSpPr>
            <a:spLocks noGrp="1"/>
          </p:cNvSpPr>
          <p:nvPr>
            <p:ph type="dt" sz="half" idx="2"/>
          </p:nvPr>
        </p:nvSpPr>
        <p:spPr/>
        <p:txBody>
          <a:bodyPr/>
          <a:lstStyle/>
          <a:p>
            <a:pPr>
              <a:defRPr/>
            </a:pPr>
            <a:r>
              <a:rPr lang="en-US" altLang="zh-CN" smtClean="0"/>
              <a:t>Nov 2015</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 Poll</a:t>
            </a:r>
            <a:endParaRPr lang="zh-CN" altLang="en-US" dirty="0"/>
          </a:p>
        </p:txBody>
      </p:sp>
      <p:sp>
        <p:nvSpPr>
          <p:cNvPr id="3" name="内容占位符 2"/>
          <p:cNvSpPr>
            <a:spLocks noGrp="1"/>
          </p:cNvSpPr>
          <p:nvPr>
            <p:ph idx="1"/>
          </p:nvPr>
        </p:nvSpPr>
        <p:spPr>
          <a:xfrm>
            <a:off x="685800" y="1981200"/>
            <a:ext cx="7772400" cy="4191000"/>
          </a:xfrm>
        </p:spPr>
        <p:txBody>
          <a:bodyPr/>
          <a:lstStyle/>
          <a:p>
            <a:pPr lvl="0" eaLnBrk="1" hangingPunct="1"/>
            <a:r>
              <a:rPr lang="en-US" altLang="zh-CN" dirty="0" smtClean="0">
                <a:solidFill>
                  <a:srgbClr val="000000"/>
                </a:solidFill>
              </a:rPr>
              <a:t>Do you support to change the following words in SFD:</a:t>
            </a:r>
          </a:p>
          <a:p>
            <a:pPr lvl="1" eaLnBrk="1" hangingPunct="1"/>
            <a:r>
              <a:rPr lang="en-US" altLang="zh-CN" dirty="0" smtClean="0">
                <a:solidFill>
                  <a:srgbClr val="000000"/>
                </a:solidFill>
              </a:rPr>
              <a:t>An UL/DL Flag field is present in the HE-SIG-A field of an HE SU PPDU. The UL/DL Flag field indicates whether the frame is UL or DL. </a:t>
            </a:r>
          </a:p>
          <a:p>
            <a:pPr lvl="2" eaLnBrk="1" hangingPunct="1"/>
            <a:r>
              <a:rPr lang="en-GB" altLang="zh-CN" strike="sngStrike" dirty="0" smtClean="0">
                <a:solidFill>
                  <a:srgbClr val="000000"/>
                </a:solidFill>
              </a:rPr>
              <a:t>The value of this field for TDLS is TBD.</a:t>
            </a:r>
            <a:endParaRPr lang="en-US" altLang="zh-CN" strike="sngStrike" dirty="0" smtClean="0">
              <a:solidFill>
                <a:srgbClr val="000000"/>
              </a:solidFill>
            </a:endParaRPr>
          </a:p>
          <a:p>
            <a:pPr lvl="2" eaLnBrk="1" hangingPunct="1"/>
            <a:r>
              <a:rPr lang="en-US" altLang="zh-CN" u="sng" dirty="0" smtClean="0">
                <a:solidFill>
                  <a:srgbClr val="000000"/>
                </a:solidFill>
              </a:rPr>
              <a:t>The value of this field for TDLS is configured as DL. </a:t>
            </a:r>
          </a:p>
          <a:p>
            <a:pPr lvl="2" eaLnBrk="1" hangingPunct="1">
              <a:buNone/>
            </a:pPr>
            <a:r>
              <a:rPr lang="en-US" altLang="zh-CN" dirty="0" smtClean="0">
                <a:solidFill>
                  <a:srgbClr val="000000"/>
                </a:solidFill>
              </a:rPr>
              <a:t>    </a:t>
            </a:r>
            <a:r>
              <a:rPr lang="en-US" altLang="zh-CN" u="sng" dirty="0" smtClean="0">
                <a:solidFill>
                  <a:srgbClr val="000000"/>
                </a:solidFill>
              </a:rPr>
              <a:t>Note: The TDLS peer can identify the TDLS frame by To DS and From DS fields in the MAC header of the 11ax MPDU.</a:t>
            </a:r>
            <a:endParaRPr lang="en-GB" altLang="zh-CN" u="sng" dirty="0" smtClean="0">
              <a:solidFill>
                <a:srgbClr val="000000"/>
              </a:solidFill>
            </a:endParaRPr>
          </a:p>
          <a:p>
            <a:pPr lvl="1" eaLnBrk="1" hangingPunct="1"/>
            <a:endParaRPr lang="en-GB" altLang="zh-CN" dirty="0" smtClean="0">
              <a:solidFill>
                <a:srgbClr val="000000"/>
              </a:solidFill>
            </a:endParaRPr>
          </a:p>
          <a:p>
            <a:pPr lvl="1" eaLnBrk="1" hangingPunct="1"/>
            <a:endParaRPr lang="en-US" altLang="zh-CN" dirty="0" smtClean="0">
              <a:solidFill>
                <a:srgbClr val="000000"/>
              </a:solidFill>
            </a:endParaRPr>
          </a:p>
          <a:p>
            <a:pPr lvl="0" eaLnBrk="1" hangingPunct="1">
              <a:buNone/>
            </a:pPr>
            <a:r>
              <a:rPr lang="en-US" altLang="zh-CN" dirty="0" smtClean="0">
                <a:solidFill>
                  <a:srgbClr val="000000"/>
                </a:solidFill>
              </a:rPr>
              <a:t>    Y/N/A</a:t>
            </a:r>
            <a:endParaRPr lang="en-GB" altLang="zh-CN" dirty="0" smtClean="0">
              <a:solidFill>
                <a:srgbClr val="000000"/>
              </a:solidFill>
            </a:endParaRPr>
          </a:p>
          <a:p>
            <a:endParaRPr lang="zh-CN" altLang="en-US" dirty="0"/>
          </a:p>
        </p:txBody>
      </p:sp>
      <p:sp>
        <p:nvSpPr>
          <p:cNvPr id="4" name="灯片编号占位符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13</a:t>
            </a:fld>
            <a:endParaRPr lang="en-US" dirty="0"/>
          </a:p>
        </p:txBody>
      </p:sp>
      <p:sp>
        <p:nvSpPr>
          <p:cNvPr id="5" name="页脚占位符 4"/>
          <p:cNvSpPr>
            <a:spLocks noGrp="1"/>
          </p:cNvSpPr>
          <p:nvPr>
            <p:ph type="ftr" sz="quarter" idx="3"/>
          </p:nvPr>
        </p:nvSpPr>
        <p:spPr/>
        <p:txBody>
          <a:bodyPr/>
          <a:lstStyle/>
          <a:p>
            <a:pPr>
              <a:defRPr/>
            </a:pPr>
            <a:r>
              <a:rPr lang="en-US" smtClean="0"/>
              <a:t>Yingpei Lin, Huawei Technologies</a:t>
            </a:r>
            <a:endParaRPr lang="en-US" dirty="0"/>
          </a:p>
        </p:txBody>
      </p:sp>
      <p:sp>
        <p:nvSpPr>
          <p:cNvPr id="6" name="日期占位符 5"/>
          <p:cNvSpPr>
            <a:spLocks noGrp="1"/>
          </p:cNvSpPr>
          <p:nvPr>
            <p:ph type="dt" sz="half" idx="2"/>
          </p:nvPr>
        </p:nvSpPr>
        <p:spPr/>
        <p:txBody>
          <a:bodyPr/>
          <a:lstStyle/>
          <a:p>
            <a:pPr>
              <a:defRPr/>
            </a:pPr>
            <a:r>
              <a:rPr lang="en-US" altLang="zh-CN" smtClean="0"/>
              <a:t>Nov 2015</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600" dirty="0" smtClean="0"/>
              <a:t>References</a:t>
            </a:r>
            <a:endParaRPr lang="zh-CN" altLang="en-US" sz="3600" dirty="0"/>
          </a:p>
        </p:txBody>
      </p:sp>
      <p:sp>
        <p:nvSpPr>
          <p:cNvPr id="3" name="内容占位符 2"/>
          <p:cNvSpPr>
            <a:spLocks noGrp="1"/>
          </p:cNvSpPr>
          <p:nvPr>
            <p:ph idx="1"/>
          </p:nvPr>
        </p:nvSpPr>
        <p:spPr/>
        <p:txBody>
          <a:bodyPr/>
          <a:lstStyle/>
          <a:p>
            <a:pPr>
              <a:buNone/>
            </a:pPr>
            <a:r>
              <a:rPr lang="en-US" altLang="zh-CN" dirty="0" smtClean="0"/>
              <a:t>[1] 11-15-1122-00-00ax-identifiers-in-he-ppdus-for-power-saving</a:t>
            </a:r>
          </a:p>
          <a:p>
            <a:pPr>
              <a:buNone/>
            </a:pPr>
            <a:r>
              <a:rPr lang="en-US" altLang="zh-CN" dirty="0" smtClean="0"/>
              <a:t>[2] 11-15-0132-09-00ax-spec-framework</a:t>
            </a:r>
            <a:endParaRPr lang="zh-CN" altLang="en-US" dirty="0"/>
          </a:p>
        </p:txBody>
      </p:sp>
      <p:sp>
        <p:nvSpPr>
          <p:cNvPr id="4" name="灯片编号占位符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14</a:t>
            </a:fld>
            <a:endParaRPr lang="en-US" dirty="0"/>
          </a:p>
        </p:txBody>
      </p:sp>
      <p:sp>
        <p:nvSpPr>
          <p:cNvPr id="5" name="页脚占位符 4"/>
          <p:cNvSpPr>
            <a:spLocks noGrp="1"/>
          </p:cNvSpPr>
          <p:nvPr>
            <p:ph type="ftr" sz="quarter" idx="3"/>
          </p:nvPr>
        </p:nvSpPr>
        <p:spPr/>
        <p:txBody>
          <a:bodyPr/>
          <a:lstStyle/>
          <a:p>
            <a:pPr>
              <a:defRPr/>
            </a:pPr>
            <a:r>
              <a:rPr lang="en-US" smtClean="0"/>
              <a:t>Yingpei Lin, Huawei Technologies</a:t>
            </a:r>
            <a:endParaRPr lang="en-US" dirty="0"/>
          </a:p>
        </p:txBody>
      </p:sp>
      <p:sp>
        <p:nvSpPr>
          <p:cNvPr id="6" name="日期占位符 5"/>
          <p:cNvSpPr>
            <a:spLocks noGrp="1"/>
          </p:cNvSpPr>
          <p:nvPr>
            <p:ph type="dt" sz="half" idx="2"/>
          </p:nvPr>
        </p:nvSpPr>
        <p:spPr/>
        <p:txBody>
          <a:bodyPr/>
          <a:lstStyle/>
          <a:p>
            <a:pPr>
              <a:defRPr/>
            </a:pPr>
            <a:r>
              <a:rPr lang="en-US" altLang="zh-CN" smtClean="0"/>
              <a:t>Nov 2015</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4294967295"/>
          </p:nvPr>
        </p:nvSpPr>
        <p:spPr>
          <a:xfrm>
            <a:off x="4344988" y="6475413"/>
            <a:ext cx="684212" cy="363537"/>
          </a:xfrm>
          <a:prstGeom prst="rect">
            <a:avLst/>
          </a:prstGeom>
        </p:spPr>
        <p:txBody>
          <a:bodyPr/>
          <a:lstStyle/>
          <a:p>
            <a:r>
              <a:rPr lang="en-GB" dirty="0" smtClean="0"/>
              <a:t>Slide </a:t>
            </a:r>
            <a:fld id="{440F5867-744E-4AA6-B0ED-4C44D2DFBB7B}" type="slidenum">
              <a:rPr lang="en-GB" smtClean="0"/>
              <a:pPr/>
              <a:t>2</a:t>
            </a:fld>
            <a:endParaRPr lang="en-GB" dirty="0"/>
          </a:p>
        </p:txBody>
      </p:sp>
      <p:sp>
        <p:nvSpPr>
          <p:cNvPr id="7"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graphicFrame>
        <p:nvGraphicFramePr>
          <p:cNvPr id="9" name="Table 12"/>
          <p:cNvGraphicFramePr>
            <a:graphicFrameLocks noGrp="1"/>
          </p:cNvGraphicFramePr>
          <p:nvPr/>
        </p:nvGraphicFramePr>
        <p:xfrm>
          <a:off x="971600" y="1371600"/>
          <a:ext cx="7344818" cy="3587126"/>
        </p:xfrm>
        <a:graphic>
          <a:graphicData uri="http://schemas.openxmlformats.org/drawingml/2006/table">
            <a:tbl>
              <a:tblPr firstRow="1" bandRow="1">
                <a:tableStyleId>{F5AB1C69-6EDB-4FF4-983F-18BD219EF322}</a:tableStyleId>
              </a:tblPr>
              <a:tblGrid>
                <a:gridCol w="1468964"/>
                <a:gridCol w="1159708"/>
                <a:gridCol w="1623592"/>
                <a:gridCol w="1314335"/>
                <a:gridCol w="1778219"/>
              </a:tblGrid>
              <a:tr h="278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2516">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Rob Sun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Huawei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303 Terry Fox, Suite 400 Kanata, Ottawa, Canada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Rob.Sun@huawei.com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251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rgbClr val="000000"/>
                          </a:solidFill>
                          <a:latin typeface="+mn-lt"/>
                          <a:ea typeface="Times New Roman"/>
                          <a:cs typeface="Arial"/>
                        </a:rPr>
                        <a:t>Zhigang Rong</a:t>
                      </a:r>
                      <a:endParaRPr lang="en-US" altLang="zh-CN"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10180 Telesis Court, Suite 365, San Diego, CA  92121 NA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zhigang.rong@huawei.com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9082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Yunsong</a:t>
                      </a:r>
                      <a:r>
                        <a:rPr lang="en-US" sz="1200" dirty="0">
                          <a:solidFill>
                            <a:srgbClr val="000000"/>
                          </a:solidFill>
                          <a:latin typeface="Times New Roman"/>
                          <a:ea typeface="Times New Roman"/>
                          <a:cs typeface="Arial"/>
                        </a:rPr>
                        <a:t>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10180 Telesis Court, Suite 365, San Diego, CA  92121 NA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yangyunsong@huawei.com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9614">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Junghoon Suh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303 Terry Fox, Suite 400 Kanata, Ottawa, Canada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Junghoon.Suh@huawei.com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9614">
                <a:tc>
                  <a:txBody>
                    <a:bodyPr/>
                    <a:lstStyle/>
                    <a:p>
                      <a:pPr marL="0" marR="0" algn="ctr">
                        <a:spcBef>
                          <a:spcPts val="0"/>
                        </a:spcBef>
                        <a:spcAft>
                          <a:spcPts val="0"/>
                        </a:spcAft>
                      </a:pPr>
                      <a:r>
                        <a:rPr lang="en-US" sz="1200" dirty="0" smtClean="0">
                          <a:latin typeface="Times New Roman"/>
                          <a:ea typeface="Times New Roman"/>
                          <a:cs typeface="Arial"/>
                        </a:rPr>
                        <a:t>Edward</a:t>
                      </a:r>
                      <a:r>
                        <a:rPr lang="en-US" sz="1200" baseline="0" dirty="0" smtClean="0">
                          <a:latin typeface="Times New Roman"/>
                          <a:ea typeface="Times New Roman"/>
                          <a:cs typeface="Arial"/>
                        </a:rPr>
                        <a:t> Au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303 Terry Fox, Suite 400 Kanata, Ottawa, Canada</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edward.ks.au@huawei.com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9614">
                <a:tc>
                  <a:txBody>
                    <a:bodyPr/>
                    <a:lstStyle/>
                    <a:p>
                      <a:pPr marL="0" marR="0" algn="ctr">
                        <a:spcBef>
                          <a:spcPts val="0"/>
                        </a:spcBef>
                        <a:spcAft>
                          <a:spcPts val="0"/>
                        </a:spcAft>
                      </a:pPr>
                      <a:r>
                        <a:rPr lang="en-US" sz="1200" dirty="0" err="1" smtClean="0">
                          <a:latin typeface="Times New Roman"/>
                          <a:ea typeface="Times New Roman"/>
                          <a:cs typeface="Arial"/>
                        </a:rPr>
                        <a:t>Teyan</a:t>
                      </a:r>
                      <a:r>
                        <a:rPr lang="en-US" sz="1200" dirty="0" smtClean="0">
                          <a:latin typeface="Times New Roman"/>
                          <a:ea typeface="Times New Roman"/>
                          <a:cs typeface="Arial"/>
                        </a:rPr>
                        <a:t>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F1-17, Huawei Base, </a:t>
                      </a:r>
                      <a:r>
                        <a:rPr lang="en-US" altLang="zh-CN" sz="1100" dirty="0" err="1" smtClean="0">
                          <a:solidFill>
                            <a:srgbClr val="000000"/>
                          </a:solidFill>
                          <a:latin typeface="+mn-lt"/>
                          <a:ea typeface="Times New Roman"/>
                          <a:cs typeface="Arial"/>
                        </a:rPr>
                        <a:t>Bantian</a:t>
                      </a:r>
                      <a:r>
                        <a:rPr lang="en-US" altLang="zh-CN" sz="1100" dirty="0" smtClean="0">
                          <a:solidFill>
                            <a:srgbClr val="000000"/>
                          </a:solidFill>
                          <a:latin typeface="+mn-lt"/>
                          <a:ea typeface="Times New Roman"/>
                          <a:cs typeface="Arial"/>
                        </a:rPr>
                        <a:t>, Shenzhen</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latin typeface="+mn-lt"/>
                          <a:ea typeface="Times New Roman"/>
                          <a:cs typeface="Arial"/>
                        </a:rPr>
                        <a:t>chenteyan@huawei.com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9614">
                <a:tc>
                  <a:txBody>
                    <a:bodyPr/>
                    <a:lstStyle/>
                    <a:p>
                      <a:pPr marL="0" marR="0" algn="ctr">
                        <a:spcBef>
                          <a:spcPts val="0"/>
                        </a:spcBef>
                        <a:spcAft>
                          <a:spcPts val="0"/>
                        </a:spcAft>
                      </a:pPr>
                      <a:r>
                        <a:rPr lang="en-US" sz="1200" dirty="0" err="1" smtClean="0">
                          <a:latin typeface="Times New Roman"/>
                          <a:ea typeface="Times New Roman"/>
                          <a:cs typeface="Arial"/>
                        </a:rPr>
                        <a:t>Yunbo</a:t>
                      </a:r>
                      <a:r>
                        <a:rPr lang="en-US" sz="1200" dirty="0" smtClean="0">
                          <a:latin typeface="Times New Roman"/>
                          <a:ea typeface="Times New Roman"/>
                          <a:cs typeface="Arial"/>
                        </a:rPr>
                        <a:t>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00"/>
                          </a:solidFill>
                          <a:latin typeface="+mn-lt"/>
                          <a:ea typeface="Times New Roman"/>
                          <a:cs typeface="Arial"/>
                        </a:rPr>
                        <a:t>F1-17, Huawei Base, </a:t>
                      </a:r>
                      <a:r>
                        <a:rPr lang="en-US" altLang="zh-CN" sz="1100" kern="1200" dirty="0" err="1" smtClean="0">
                          <a:solidFill>
                            <a:srgbClr val="000000"/>
                          </a:solidFill>
                          <a:latin typeface="+mn-lt"/>
                          <a:ea typeface="Times New Roman"/>
                          <a:cs typeface="Arial"/>
                        </a:rPr>
                        <a:t>Bantian</a:t>
                      </a:r>
                      <a:r>
                        <a:rPr lang="en-US" altLang="zh-CN" sz="1100" kern="1200" dirty="0" smtClean="0">
                          <a:solidFill>
                            <a:srgbClr val="000000"/>
                          </a:solidFill>
                          <a:latin typeface="+mn-lt"/>
                          <a:ea typeface="Times New Roman"/>
                          <a:cs typeface="Arial"/>
                        </a:rPr>
                        <a:t>, Shenzhen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latin typeface="+mn-lt"/>
                          <a:ea typeface="Times New Roman"/>
                          <a:cs typeface="Arial"/>
                        </a:rPr>
                        <a:t>liyunbo@huawei.com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 name="Rectangle 4"/>
          <p:cNvSpPr>
            <a:spLocks noGrp="1" noChangeArrowheads="1"/>
          </p:cNvSpPr>
          <p:nvPr>
            <p:ph type="dt" sz="half" idx="2"/>
          </p:nvPr>
        </p:nvSpPr>
        <p:spPr bwMode="auto">
          <a:xfrm>
            <a:off x="696913" y="334189"/>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en-US" altLang="zh-CN" smtClean="0"/>
              <a:t>Nov 2015</a:t>
            </a:r>
            <a:endParaRPr lang="en-US" altLang="zh-CN" dirty="0"/>
          </a:p>
        </p:txBody>
      </p:sp>
      <p:sp>
        <p:nvSpPr>
          <p:cNvPr id="12" name="页脚占位符 4"/>
          <p:cNvSpPr>
            <a:spLocks noGrp="1"/>
          </p:cNvSpPr>
          <p:nvPr>
            <p:ph type="ftr" sz="quarter" idx="3"/>
          </p:nvPr>
        </p:nvSpPr>
        <p:spPr>
          <a:xfrm flipH="1">
            <a:off x="5791199" y="6475413"/>
            <a:ext cx="2752661" cy="184666"/>
          </a:xfrm>
        </p:spPr>
        <p:txBody>
          <a:bodyPr/>
          <a:lstStyle/>
          <a:p>
            <a:pPr>
              <a:defRPr/>
            </a:pPr>
            <a:r>
              <a:rPr lang="en-US" altLang="zh-CN" smtClean="0"/>
              <a:t>Yingpei Lin, Huawei Technologies</a:t>
            </a:r>
            <a:endParaRPr lang="en-US" altLang="zh-C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1"/>
          </p:nvPr>
        </p:nvSpPr>
        <p:spPr/>
        <p:txBody>
          <a:bodyPr/>
          <a:lstStyle/>
          <a:p>
            <a:pPr>
              <a:defRPr/>
            </a:pPr>
            <a:r>
              <a:rPr lang="en-US" smtClean="0"/>
              <a:t>Slide </a:t>
            </a:r>
            <a:fld id="{3099D1E7-2CFE-4362-BB72-AF97192842EA}" type="slidenum">
              <a:rPr lang="en-US" smtClean="0"/>
              <a:pPr>
                <a:defRPr/>
              </a:pPr>
              <a:t>3</a:t>
            </a:fld>
            <a:endParaRPr lang="en-US" dirty="0"/>
          </a:p>
        </p:txBody>
      </p:sp>
      <p:sp>
        <p:nvSpPr>
          <p:cNvPr id="5" name="页脚占位符 4"/>
          <p:cNvSpPr>
            <a:spLocks noGrp="1"/>
          </p:cNvSpPr>
          <p:nvPr>
            <p:ph type="ftr" sz="quarter" idx="3"/>
          </p:nvPr>
        </p:nvSpPr>
        <p:spPr/>
        <p:txBody>
          <a:bodyPr/>
          <a:lstStyle/>
          <a:p>
            <a:pPr>
              <a:defRPr/>
            </a:pPr>
            <a:r>
              <a:rPr lang="en-US" smtClean="0"/>
              <a:t>Yingpei Lin, Huawei Technologies</a:t>
            </a:r>
            <a:endParaRPr lang="en-US" dirty="0"/>
          </a:p>
        </p:txBody>
      </p:sp>
      <p:sp>
        <p:nvSpPr>
          <p:cNvPr id="6" name="日期占位符 5"/>
          <p:cNvSpPr>
            <a:spLocks noGrp="1"/>
          </p:cNvSpPr>
          <p:nvPr>
            <p:ph type="dt" sz="half" idx="2"/>
          </p:nvPr>
        </p:nvSpPr>
        <p:spPr/>
        <p:txBody>
          <a:bodyPr/>
          <a:lstStyle/>
          <a:p>
            <a:pPr>
              <a:defRPr/>
            </a:pPr>
            <a:r>
              <a:rPr lang="en-US" altLang="zh-CN" smtClean="0"/>
              <a:t>Nov 2015</a:t>
            </a:r>
            <a:endParaRPr lang="en-US" dirty="0"/>
          </a:p>
        </p:txBody>
      </p:sp>
      <p:graphicFrame>
        <p:nvGraphicFramePr>
          <p:cNvPr id="7" name="Table 9"/>
          <p:cNvGraphicFramePr>
            <a:graphicFrameLocks noGrp="1"/>
          </p:cNvGraphicFramePr>
          <p:nvPr>
            <p:extLst>
              <p:ext uri="{D42A27DB-BD31-4B8C-83A1-F6EECF244321}">
                <p14:modId xmlns="" xmlns:p14="http://schemas.microsoft.com/office/powerpoint/2010/main" val="2608209883"/>
              </p:ext>
            </p:extLst>
          </p:nvPr>
        </p:nvGraphicFramePr>
        <p:xfrm>
          <a:off x="990600" y="3205452"/>
          <a:ext cx="7239000" cy="2661948"/>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75452">
                <a:tc>
                  <a:txBody>
                    <a:bodyPr/>
                    <a:lstStyle/>
                    <a:p>
                      <a:pPr marL="0" marR="0" algn="ctr">
                        <a:spcBef>
                          <a:spcPts val="0"/>
                        </a:spcBef>
                        <a:spcAft>
                          <a:spcPts val="0"/>
                        </a:spcAft>
                      </a:pPr>
                      <a:r>
                        <a:rPr lang="en-US" sz="1200" b="0" dirty="0">
                          <a:solidFill>
                            <a:srgbClr val="000000"/>
                          </a:solidFill>
                          <a:latin typeface="Times New Roman"/>
                          <a:ea typeface="Times New Roman"/>
                          <a:cs typeface="Arial"/>
                        </a:rPr>
                        <a:t>Robert Stacey</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b="0" dirty="0">
                          <a:solidFill>
                            <a:srgbClr val="000000"/>
                          </a:solidFill>
                          <a:latin typeface="Times New Roman"/>
                          <a:ea typeface="Times New Roman"/>
                          <a:cs typeface="Arial"/>
                        </a:rPr>
                        <a:t>Intel</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b="0" dirty="0">
                          <a:solidFill>
                            <a:srgbClr val="000000"/>
                          </a:solidFill>
                          <a:latin typeface="Times New Roman"/>
                          <a:ea typeface="Times New Roman"/>
                          <a:cs typeface="Arial"/>
                        </a:rPr>
                        <a:t>2111 NE 25th Ave, Hillsboro OR 97124, USA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b="0" dirty="0">
                          <a:solidFill>
                            <a:srgbClr val="000000"/>
                          </a:solidFill>
                          <a:latin typeface="Times New Roman"/>
                          <a:ea typeface="Times New Roman"/>
                          <a:cs typeface="Arial"/>
                        </a:rPr>
                        <a:t>+1-503-724-893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dirty="0">
                          <a:solidFill>
                            <a:srgbClr val="000000"/>
                          </a:solidFill>
                          <a:latin typeface="Times New Roman"/>
                          <a:ea typeface="Times New Roman"/>
                          <a:cs typeface="Arial"/>
                        </a:rPr>
                        <a:t>robert.stacey@intel.com</a:t>
                      </a:r>
                      <a:endParaRPr lang="en-US" sz="11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Shahrnaz Azizi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shahrnaz.azizi@intel.com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Po-Kai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po-kai.huang@intel.com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Qinghua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quinghua.li@intel.com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Xiaogang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xiaogang.c.chen@intel.com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Chitto</a:t>
                      </a:r>
                      <a:r>
                        <a:rPr lang="en-US" sz="1200" dirty="0">
                          <a:solidFill>
                            <a:srgbClr val="000000"/>
                          </a:solidFill>
                          <a:latin typeface="Times New Roman"/>
                          <a:ea typeface="Times New Roman"/>
                          <a:cs typeface="Arial"/>
                        </a:rPr>
                        <a:t> Ghosh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chittabrata.ghosh@intel.com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Laurent Cariou </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laurent.cariou@intel.com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200" dirty="0" smtClean="0"/>
                        <a:t>Yaron Alpert</a:t>
                      </a:r>
                      <a:endParaRPr lang="en-US" sz="12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r>
                        <a:rPr lang="en-US" sz="1100" dirty="0" smtClean="0"/>
                        <a:t>yaron.alpert@intel.com</a:t>
                      </a:r>
                      <a:endParaRPr lang="en-US" sz="11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Assaf Gurevitz</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assaf.gurevitz@intel.com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1732">
                <a:tc>
                  <a:txBody>
                    <a:bodyPr/>
                    <a:lstStyle/>
                    <a:p>
                      <a:pPr marL="0" marR="0" algn="ctr">
                        <a:spcBef>
                          <a:spcPts val="0"/>
                        </a:spcBef>
                        <a:spcAft>
                          <a:spcPts val="0"/>
                        </a:spcAft>
                      </a:pPr>
                      <a:r>
                        <a:rPr lang="en-US" sz="1200" dirty="0" smtClean="0">
                          <a:latin typeface="Times New Roman"/>
                          <a:ea typeface="Times New Roman"/>
                          <a:cs typeface="Arial"/>
                        </a:rPr>
                        <a:t>Ilan Sutskover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ilan.sutskover@intel.com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8" name="Table 10"/>
          <p:cNvGraphicFramePr>
            <a:graphicFrameLocks noGrp="1"/>
          </p:cNvGraphicFramePr>
          <p:nvPr>
            <p:extLst>
              <p:ext uri="{D42A27DB-BD31-4B8C-83A1-F6EECF244321}">
                <p14:modId xmlns="" xmlns:p14="http://schemas.microsoft.com/office/powerpoint/2010/main" val="3122578147"/>
              </p:ext>
            </p:extLst>
          </p:nvPr>
        </p:nvGraphicFramePr>
        <p:xfrm>
          <a:off x="990600" y="1447800"/>
          <a:ext cx="7239000" cy="180078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39170">
                <a:tc>
                  <a:txBody>
                    <a:bodyPr/>
                    <a:lstStyle/>
                    <a:p>
                      <a:pPr marL="0" marR="0" algn="ctr">
                        <a:spcBef>
                          <a:spcPts val="0"/>
                        </a:spcBef>
                        <a:spcAft>
                          <a:spcPts val="0"/>
                        </a:spcAft>
                      </a:pPr>
                      <a:r>
                        <a:rPr lang="en-US" sz="1200" b="1" dirty="0" smtClean="0">
                          <a:solidFill>
                            <a:schemeClr val="tx1"/>
                          </a:solidFill>
                          <a:latin typeface="Times New Roman"/>
                          <a:ea typeface="Times New Roman"/>
                          <a:cs typeface="Arial"/>
                        </a:rPr>
                        <a:t>Name</a:t>
                      </a:r>
                      <a:endParaRPr lang="en-US" sz="1200" b="1"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1" dirty="0" smtClean="0">
                          <a:solidFill>
                            <a:schemeClr val="tx1"/>
                          </a:solidFill>
                          <a:latin typeface="Times New Roman"/>
                          <a:ea typeface="Times New Roman"/>
                          <a:cs typeface="Arial"/>
                        </a:rPr>
                        <a:t>Affiliation</a:t>
                      </a:r>
                      <a:endParaRPr lang="en-US" sz="1200" b="1"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Address</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Phone</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Email</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b="0" dirty="0">
                          <a:solidFill>
                            <a:srgbClr val="000000"/>
                          </a:solidFill>
                          <a:latin typeface="Times New Roman"/>
                          <a:ea typeface="Times New Roman"/>
                          <a:cs typeface="Arial"/>
                        </a:rPr>
                        <a:t>Ron Porat</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b="1" dirty="0">
                          <a:solidFill>
                            <a:srgbClr val="000000"/>
                          </a:solidFill>
                          <a:latin typeface="Times New Roman"/>
                          <a:ea typeface="Times New Roman"/>
                          <a:cs typeface="Arial"/>
                        </a:rPr>
                        <a:t>Broadcom</a:t>
                      </a:r>
                      <a:endParaRPr lang="en-US" sz="1200" b="1"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hlinkClick r:id="rId2"/>
                        </a:rPr>
                        <a:t>rporat@broadcom.com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7583">
                <a:tc>
                  <a:txBody>
                    <a:bodyPr/>
                    <a:lstStyle/>
                    <a:p>
                      <a:pPr marL="0" marR="0" algn="ctr">
                        <a:spcBef>
                          <a:spcPts val="0"/>
                        </a:spcBef>
                        <a:spcAft>
                          <a:spcPts val="0"/>
                        </a:spcAft>
                      </a:pPr>
                      <a:r>
                        <a:rPr lang="en-US" sz="1200" dirty="0" smtClean="0">
                          <a:solidFill>
                            <a:srgbClr val="000000"/>
                          </a:solidFill>
                          <a:latin typeface="+mn-lt"/>
                          <a:ea typeface="Times New Roman"/>
                          <a:cs typeface="Arial"/>
                        </a:rPr>
                        <a:t>Sriram Venkateswaran </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mfischer@broadcom.com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latin typeface="Times New Roman"/>
                          <a:ea typeface="Times New Roman"/>
                          <a:cs typeface="Arial"/>
                        </a:rPr>
                        <a:t>Matthew Fischer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Leo Montreuil</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latin typeface="Times New Roman"/>
                          <a:ea typeface="Times New Roman"/>
                          <a:cs typeface="Arial"/>
                        </a:rPr>
                        <a:t>Andrew Blanksby</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a:solidFill>
                            <a:srgbClr val="000000"/>
                          </a:solidFill>
                          <a:latin typeface="Times New Roman"/>
                          <a:ea typeface="Times New Roman"/>
                          <a:cs typeface="Arial"/>
                        </a:rPr>
                        <a:t>Vinko Erceg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446838"/>
            <a:ext cx="828825" cy="182562"/>
          </a:xfrm>
          <a:prstGeom prst="rect">
            <a:avLst/>
          </a:prstGeom>
        </p:spPr>
        <p:txBody>
          <a:bodyPr/>
          <a:lstStyle/>
          <a:p>
            <a:pPr>
              <a:defRPr/>
            </a:pPr>
            <a:r>
              <a:rPr lang="en-US" dirty="0" smtClean="0"/>
              <a:t>Slide </a:t>
            </a:r>
            <a:fld id="{E7E6215C-0148-4EB1-A390-22B113FC486F}" type="slidenum">
              <a:rPr lang="en-US" smtClean="0"/>
              <a:pPr>
                <a:defRPr/>
              </a:pPr>
              <a:t>4</a:t>
            </a:fld>
            <a:endParaRPr lang="en-US" dirty="0"/>
          </a:p>
        </p:txBody>
      </p:sp>
      <p:sp>
        <p:nvSpPr>
          <p:cNvPr id="19"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graphicFrame>
        <p:nvGraphicFramePr>
          <p:cNvPr id="9" name="Table 8"/>
          <p:cNvGraphicFramePr>
            <a:graphicFrameLocks noGrp="1"/>
          </p:cNvGraphicFramePr>
          <p:nvPr>
            <p:extLst>
              <p:ext uri="{D42A27DB-BD31-4B8C-83A1-F6EECF244321}">
                <p14:modId xmlns="" xmlns:p14="http://schemas.microsoft.com/office/powerpoint/2010/main" val="2247984149"/>
              </p:ext>
            </p:extLst>
          </p:nvPr>
        </p:nvGraphicFramePr>
        <p:xfrm>
          <a:off x="762000" y="1524000"/>
          <a:ext cx="7239000" cy="4395912"/>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Hongyuan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pPr algn="ctr"/>
                      <a:r>
                        <a:rPr lang="en-US" sz="1200" dirty="0" smtClean="0">
                          <a:solidFill>
                            <a:schemeClr val="tx1"/>
                          </a:solidFill>
                        </a:rPr>
                        <a:t>Marvell</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r>
                        <a:rPr lang="en-US" sz="1200" kern="1200" dirty="0" smtClean="0">
                          <a:solidFill>
                            <a:schemeClr val="dk1"/>
                          </a:solidFill>
                          <a:latin typeface="+mn-lt"/>
                          <a:ea typeface="+mn-ea"/>
                          <a:cs typeface="+mn-cs"/>
                        </a:rPr>
                        <a:t>5488 Marvell Lane,</a:t>
                      </a:r>
                      <a:br>
                        <a:rPr lang="en-US" sz="1200" kern="1200" dirty="0" smtClean="0">
                          <a:solidFill>
                            <a:schemeClr val="dk1"/>
                          </a:solidFill>
                          <a:latin typeface="+mn-lt"/>
                          <a:ea typeface="+mn-ea"/>
                          <a:cs typeface="+mn-cs"/>
                        </a:rPr>
                      </a:br>
                      <a:r>
                        <a:rPr lang="en-US" sz="1200" kern="1200" dirty="0" smtClean="0">
                          <a:solidFill>
                            <a:schemeClr val="dk1"/>
                          </a:solidFill>
                          <a:latin typeface="+mn-lt"/>
                          <a:ea typeface="+mn-ea"/>
                          <a:cs typeface="+mn-cs"/>
                        </a:rPr>
                        <a:t>Santa Clara, CA, 95054</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r>
                        <a:rPr lang="en-US" sz="1200" dirty="0" smtClean="0">
                          <a:solidFill>
                            <a:schemeClr val="tx1"/>
                          </a:solidFill>
                        </a:rPr>
                        <a:t>408-222-2500</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hongyuan@marvell.com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Yakun Sun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yakunsun@marvell.com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Lei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Leileiw@marvell.com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Liwen Chu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liwenchu@marvell.com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Jinjing Jiang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jinjing@marvell.com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yzhang@marvell.com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Rui Cao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ruicao@marvell.com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Sudhir Srinivasa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sudhirs@marvell.com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Bo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Times New Roman"/>
                          <a:ea typeface="Times New Roman"/>
                          <a:cs typeface="Arial"/>
                        </a:rPr>
                        <a:t>boyu@marvell.com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Saga Tamhane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sagar@marvell.com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err="1">
                          <a:solidFill>
                            <a:srgbClr val="000000"/>
                          </a:solidFill>
                          <a:latin typeface="Times New Roman"/>
                          <a:ea typeface="Times New Roman"/>
                          <a:cs typeface="Arial"/>
                        </a:rPr>
                        <a:t>my@marvel</a:t>
                      </a:r>
                      <a:r>
                        <a:rPr lang="en-US" sz="1100" dirty="0">
                          <a:solidFill>
                            <a:srgbClr val="000000"/>
                          </a:solidFill>
                          <a:latin typeface="Times New Roman"/>
                          <a:ea typeface="Times New Roman"/>
                          <a:cs typeface="Arial"/>
                        </a:rPr>
                        <a:t>..com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Xiayu Zheng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smtClean="0">
                          <a:latin typeface="Times New Roman"/>
                          <a:ea typeface="Times New Roman"/>
                          <a:cs typeface="Arial"/>
                        </a:rPr>
                        <a:t>xzheng@marvell.com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Christian Berger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Times New Roman"/>
                          <a:ea typeface="Times New Roman"/>
                          <a:cs typeface="Arial"/>
                        </a:rPr>
                        <a:t>crberger@marvell.com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Niranjan Grandhe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mn-lt"/>
                          <a:ea typeface="Times New Roman"/>
                          <a:cs typeface="Arial"/>
                        </a:rPr>
                        <a:t>ngrandhe@marvell.com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Hui-Ling </a:t>
                      </a:r>
                      <a:r>
                        <a:rPr lang="en-US" sz="1200" dirty="0" smtClean="0">
                          <a:solidFill>
                            <a:srgbClr val="000000"/>
                          </a:solidFill>
                          <a:latin typeface="Times New Roman"/>
                          <a:ea typeface="Times New Roman"/>
                          <a:cs typeface="Arial"/>
                        </a:rPr>
                        <a:t>Lou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hlou@marvell.com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日期占位符 4"/>
          <p:cNvSpPr>
            <a:spLocks noGrp="1"/>
          </p:cNvSpPr>
          <p:nvPr>
            <p:ph type="dt" sz="half" idx="2"/>
          </p:nvPr>
        </p:nvSpPr>
        <p:spPr/>
        <p:txBody>
          <a:bodyPr/>
          <a:lstStyle/>
          <a:p>
            <a:pPr>
              <a:defRPr/>
            </a:pPr>
            <a:r>
              <a:rPr lang="en-US" altLang="zh-CN" smtClean="0"/>
              <a:t>Nov 2015</a:t>
            </a:r>
            <a:endParaRPr lang="en-US" dirty="0"/>
          </a:p>
        </p:txBody>
      </p:sp>
      <p:sp>
        <p:nvSpPr>
          <p:cNvPr id="7" name="页脚占位符 6"/>
          <p:cNvSpPr>
            <a:spLocks noGrp="1"/>
          </p:cNvSpPr>
          <p:nvPr>
            <p:ph type="ftr" sz="quarter" idx="3"/>
          </p:nvPr>
        </p:nvSpPr>
        <p:spPr/>
        <p:txBody>
          <a:bodyPr/>
          <a:lstStyle/>
          <a:p>
            <a:pPr>
              <a:defRPr/>
            </a:pPr>
            <a:r>
              <a:rPr lang="en-US" smtClean="0"/>
              <a:t>Yingpei Lin, Huawei Technologies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446838"/>
            <a:ext cx="752625" cy="182562"/>
          </a:xfrm>
          <a:prstGeom prst="rect">
            <a:avLst/>
          </a:prstGeom>
        </p:spPr>
        <p:txBody>
          <a:bodyPr/>
          <a:lstStyle/>
          <a:p>
            <a:pPr>
              <a:defRPr/>
            </a:pPr>
            <a:r>
              <a:rPr lang="en-US" dirty="0" smtClean="0"/>
              <a:t>Slide </a:t>
            </a:r>
            <a:fld id="{E7E6215C-0148-4EB1-A390-22B113FC486F}" type="slidenum">
              <a:rPr lang="en-US" smtClean="0"/>
              <a:pPr>
                <a:defRPr/>
              </a:pPr>
              <a:t>5</a:t>
            </a:fld>
            <a:endParaRPr lang="en-US" dirty="0"/>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5" name="Table 4"/>
          <p:cNvGraphicFramePr>
            <a:graphicFrameLocks noGrp="1"/>
          </p:cNvGraphicFramePr>
          <p:nvPr>
            <p:extLst>
              <p:ext uri="{D42A27DB-BD31-4B8C-83A1-F6EECF244321}">
                <p14:modId xmlns="" xmlns:p14="http://schemas.microsoft.com/office/powerpoint/2010/main" val="3020611131"/>
              </p:ext>
            </p:extLst>
          </p:nvPr>
        </p:nvGraphicFramePr>
        <p:xfrm>
          <a:off x="685800" y="1066800"/>
          <a:ext cx="7772400" cy="474469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Alice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alicel@qti.qualcomm.com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Albert Van Zelst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allert@qti.qualcomm.com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Alfred Asterjadhi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aasterja@qti.qualcomm.com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Arjun Bharadwaj</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arjunb@qti.qualcomm.com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Bin Tian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btian@qti.qualcomm.com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Carlos </a:t>
                      </a:r>
                      <a:r>
                        <a:rPr lang="en-US" sz="1200" dirty="0" err="1">
                          <a:solidFill>
                            <a:srgbClr val="000000"/>
                          </a:solidFill>
                          <a:latin typeface="Times New Roman"/>
                          <a:ea typeface="Times New Roman"/>
                          <a:cs typeface="Arial"/>
                        </a:rPr>
                        <a:t>Aldana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caldana@qca.qualcomm.com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George Cherian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gcherian@qti.qualcomm.com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Gwendolyn Barriac</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gbarriac@qti.qualcomm.com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Hemanth Sampath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hsampath@qti.qualcomm.com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Lin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solidFill>
                            <a:srgbClr val="000000"/>
                          </a:solidFill>
                          <a:latin typeface="+mn-lt"/>
                          <a:ea typeface="Times New Roman"/>
                          <a:cs typeface="Arial"/>
                        </a:rPr>
                        <a:t>5775 Morehouse Dr. San Diego, CA, USA</a:t>
                      </a:r>
                      <a:endParaRPr lang="en-US" sz="10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linyang@qti.qualcomm.com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Menzo Wentink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a:t>
                      </a:r>
                      <a:r>
                        <a:rPr lang="en-US" sz="1000" kern="1200" dirty="0">
                          <a:solidFill>
                            <a:srgbClr val="000000"/>
                          </a:solidFill>
                          <a:latin typeface="Times New Roman"/>
                          <a:ea typeface="Times New Roman"/>
                          <a:cs typeface="Arial"/>
                        </a:rPr>
                        <a:t>Netherlands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mwentink@qti.qualcomm.com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Naveen Kakani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fr-FR" sz="1000" kern="1200" dirty="0" smtClean="0">
                          <a:solidFill>
                            <a:schemeClr val="dk1"/>
                          </a:solidFill>
                          <a:effectLst/>
                          <a:latin typeface="+mn-lt"/>
                          <a:ea typeface="+mn-ea"/>
                          <a:cs typeface="+mn-cs"/>
                        </a:rPr>
                        <a:t>2100 </a:t>
                      </a:r>
                      <a:r>
                        <a:rPr lang="fr-FR" sz="1000" kern="1200" dirty="0" err="1" smtClean="0">
                          <a:solidFill>
                            <a:schemeClr val="dk1"/>
                          </a:solidFill>
                          <a:effectLst/>
                          <a:latin typeface="+mn-lt"/>
                          <a:ea typeface="+mn-ea"/>
                          <a:cs typeface="+mn-cs"/>
                        </a:rPr>
                        <a:t>Lakeside</a:t>
                      </a:r>
                      <a:r>
                        <a:rPr lang="fr-FR" sz="1000" kern="1200" dirty="0" smtClean="0">
                          <a:solidFill>
                            <a:schemeClr val="dk1"/>
                          </a:solidFill>
                          <a:effectLst/>
                          <a:latin typeface="+mn-lt"/>
                          <a:ea typeface="+mn-ea"/>
                          <a:cs typeface="+mn-cs"/>
                        </a:rPr>
                        <a:t> Boulevard</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Suite 475, Richardson</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TX 75082,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nkakani@qti.qualcomm.com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Raja Banerjea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it-IT" sz="1000" kern="1200" dirty="0" smtClean="0">
                          <a:solidFill>
                            <a:schemeClr val="dk1"/>
                          </a:solidFill>
                          <a:effectLst/>
                          <a:latin typeface="+mn-lt"/>
                          <a:ea typeface="+mn-ea"/>
                          <a:cs typeface="+mn-cs"/>
                        </a:rPr>
                        <a:t>1060 Rincon Circle San Jose</a:t>
                      </a:r>
                      <a:br>
                        <a:rPr lang="it-IT" sz="1000" kern="1200" dirty="0" smtClean="0">
                          <a:solidFill>
                            <a:schemeClr val="dk1"/>
                          </a:solidFill>
                          <a:effectLst/>
                          <a:latin typeface="+mn-lt"/>
                          <a:ea typeface="+mn-ea"/>
                          <a:cs typeface="+mn-cs"/>
                        </a:rPr>
                      </a:br>
                      <a:r>
                        <a:rPr lang="it-IT" sz="1000" kern="1200" dirty="0" smtClean="0">
                          <a:solidFill>
                            <a:schemeClr val="dk1"/>
                          </a:solidFill>
                          <a:effectLst/>
                          <a:latin typeface="+mn-lt"/>
                          <a:ea typeface="+mn-ea"/>
                          <a:cs typeface="+mn-cs"/>
                        </a:rPr>
                        <a:t>CA 95131,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rajab@qit.qualcomm.com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Richard Van Nee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rvannee@qti.qualcomm.com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日期占位符 6"/>
          <p:cNvSpPr>
            <a:spLocks noGrp="1"/>
          </p:cNvSpPr>
          <p:nvPr>
            <p:ph type="dt" sz="half" idx="2"/>
          </p:nvPr>
        </p:nvSpPr>
        <p:spPr/>
        <p:txBody>
          <a:bodyPr/>
          <a:lstStyle/>
          <a:p>
            <a:pPr>
              <a:defRPr/>
            </a:pPr>
            <a:r>
              <a:rPr lang="en-US" altLang="zh-CN" smtClean="0"/>
              <a:t>Nov 2015</a:t>
            </a:r>
            <a:endParaRPr lang="en-US" dirty="0"/>
          </a:p>
        </p:txBody>
      </p:sp>
      <p:sp>
        <p:nvSpPr>
          <p:cNvPr id="8" name="页脚占位符 7"/>
          <p:cNvSpPr>
            <a:spLocks noGrp="1"/>
          </p:cNvSpPr>
          <p:nvPr>
            <p:ph type="ftr" sz="quarter" idx="3"/>
          </p:nvPr>
        </p:nvSpPr>
        <p:spPr/>
        <p:txBody>
          <a:bodyPr/>
          <a:lstStyle/>
          <a:p>
            <a:pPr>
              <a:defRPr/>
            </a:pPr>
            <a:r>
              <a:rPr lang="en-US" smtClean="0"/>
              <a:t>Yingpei Lin, Huawei Technologies</a:t>
            </a:r>
            <a:endParaRPr lang="en-US" dirty="0"/>
          </a:p>
        </p:txBody>
      </p:sp>
    </p:spTree>
    <p:extLst>
      <p:ext uri="{BB962C8B-B14F-4D97-AF65-F5344CB8AC3E}">
        <p14:creationId xmlns="" xmlns:p14="http://schemas.microsoft.com/office/powerpoint/2010/main" val="31099036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477000"/>
            <a:ext cx="752625" cy="182562"/>
          </a:xfrm>
          <a:prstGeom prst="rect">
            <a:avLst/>
          </a:prstGeom>
        </p:spPr>
        <p:txBody>
          <a:bodyPr/>
          <a:lstStyle/>
          <a:p>
            <a:pPr>
              <a:defRPr/>
            </a:pPr>
            <a:r>
              <a:rPr lang="en-US" dirty="0" smtClean="0"/>
              <a:t>Slide </a:t>
            </a:r>
            <a:fld id="{E7E6215C-0148-4EB1-A390-22B113FC486F}" type="slidenum">
              <a:rPr lang="en-US" smtClean="0"/>
              <a:pPr>
                <a:defRPr/>
              </a:pPr>
              <a:t>6</a:t>
            </a:fld>
            <a:endParaRPr lang="en-US" dirty="0"/>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13" name="Table 12"/>
          <p:cNvGraphicFramePr>
            <a:graphicFrameLocks noGrp="1"/>
          </p:cNvGraphicFramePr>
          <p:nvPr>
            <p:extLst>
              <p:ext uri="{D42A27DB-BD31-4B8C-83A1-F6EECF244321}">
                <p14:modId xmlns="" xmlns:p14="http://schemas.microsoft.com/office/powerpoint/2010/main" val="340095647"/>
              </p:ext>
            </p:extLst>
          </p:nvPr>
        </p:nvGraphicFramePr>
        <p:xfrm>
          <a:off x="731687" y="1252407"/>
          <a:ext cx="7772400" cy="242821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Rolf De </a:t>
                      </a:r>
                      <a:r>
                        <a:rPr lang="en-US" sz="1200" dirty="0" err="1">
                          <a:solidFill>
                            <a:srgbClr val="000000"/>
                          </a:solidFill>
                          <a:latin typeface="Times New Roman"/>
                          <a:ea typeface="Times New Roman"/>
                          <a:cs typeface="Arial"/>
                        </a:rPr>
                        <a:t>Vegt</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cs typeface="Arial"/>
                        </a:rPr>
                        <a:t> </a:t>
                      </a:r>
                      <a:endParaRPr lang="en-US" sz="110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rolfv@qca.qualcomm.com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Sameer Vermani</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svverman@qti.qualcomm.com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Simone Merlin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smerlin@qti.qualcomm.com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Tao Tian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ttian@qti.qualcomm.com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Tevfik Yucek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tyucek@qca.qualcomm.com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VK Jones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vkjones@qca.qualcomm.com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Youhan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1700 Technology Drive San Jose, CA 95110, USA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youhank@qca.qualcomm.com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日期占位符 4"/>
          <p:cNvSpPr>
            <a:spLocks noGrp="1"/>
          </p:cNvSpPr>
          <p:nvPr>
            <p:ph type="dt" sz="half" idx="2"/>
          </p:nvPr>
        </p:nvSpPr>
        <p:spPr/>
        <p:txBody>
          <a:bodyPr/>
          <a:lstStyle/>
          <a:p>
            <a:pPr>
              <a:defRPr/>
            </a:pPr>
            <a:r>
              <a:rPr lang="en-US" altLang="zh-CN" smtClean="0"/>
              <a:t>Nov 2015</a:t>
            </a:r>
            <a:endParaRPr lang="en-US" dirty="0"/>
          </a:p>
        </p:txBody>
      </p:sp>
      <p:sp>
        <p:nvSpPr>
          <p:cNvPr id="7" name="页脚占位符 6"/>
          <p:cNvSpPr>
            <a:spLocks noGrp="1"/>
          </p:cNvSpPr>
          <p:nvPr>
            <p:ph type="ftr" sz="quarter" idx="3"/>
          </p:nvPr>
        </p:nvSpPr>
        <p:spPr/>
        <p:txBody>
          <a:bodyPr/>
          <a:lstStyle/>
          <a:p>
            <a:pPr>
              <a:defRPr/>
            </a:pPr>
            <a:r>
              <a:rPr lang="en-US" smtClean="0"/>
              <a:t>Yingpei Lin, Huawei Technologies</a:t>
            </a:r>
            <a:endParaRPr lang="en-US" dirty="0"/>
          </a:p>
        </p:txBody>
      </p:sp>
      <p:graphicFrame>
        <p:nvGraphicFramePr>
          <p:cNvPr id="8" name="Table 12"/>
          <p:cNvGraphicFramePr>
            <a:graphicFrameLocks noGrp="1"/>
          </p:cNvGraphicFramePr>
          <p:nvPr>
            <p:extLst>
              <p:ext uri="{D42A27DB-BD31-4B8C-83A1-F6EECF244321}">
                <p14:modId xmlns:p14="http://schemas.microsoft.com/office/powerpoint/2010/main" xmlns="" val="3873606414"/>
              </p:ext>
            </p:extLst>
          </p:nvPr>
        </p:nvGraphicFramePr>
        <p:xfrm>
          <a:off x="733424" y="3733800"/>
          <a:ext cx="7800977" cy="1641392"/>
        </p:xfrm>
        <a:graphic>
          <a:graphicData uri="http://schemas.openxmlformats.org/drawingml/2006/table">
            <a:tbl>
              <a:tblPr firstRow="1" bandRow="1">
                <a:tableStyleId>{F5AB1C69-6EDB-4FF4-983F-18BD219EF322}</a:tableStyleId>
              </a:tblPr>
              <a:tblGrid>
                <a:gridCol w="1552576"/>
                <a:gridCol w="1219200"/>
                <a:gridCol w="1752600"/>
                <a:gridCol w="1219200"/>
                <a:gridCol w="2057401"/>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Masahito</a:t>
                      </a:r>
                      <a:r>
                        <a:rPr lang="en-US" sz="1100" baseline="0" dirty="0" smtClean="0">
                          <a:solidFill>
                            <a:srgbClr val="000000"/>
                          </a:solidFill>
                          <a:latin typeface="+mn-lt"/>
                          <a:ea typeface="Times New Roman"/>
                          <a:cs typeface="Arial"/>
                        </a:rPr>
                        <a:t> Mori</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100" dirty="0" smtClean="0">
                          <a:solidFill>
                            <a:srgbClr val="000000"/>
                          </a:solidFill>
                          <a:latin typeface="+mn-lt"/>
                          <a:ea typeface="Times New Roman"/>
                          <a:cs typeface="Arial"/>
                        </a:rPr>
                        <a:t>Sony Corp.</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Masahito.Mori@jp.sony.com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Yusuke</a:t>
                      </a:r>
                      <a:r>
                        <a:rPr lang="en-US" sz="1100" baseline="0" dirty="0" smtClean="0">
                          <a:solidFill>
                            <a:srgbClr val="000000"/>
                          </a:solidFill>
                          <a:latin typeface="+mn-lt"/>
                          <a:ea typeface="Times New Roman"/>
                          <a:cs typeface="Arial"/>
                        </a:rPr>
                        <a:t> Tanaka</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YusukeC.Tanaka@jp.sony.com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100" dirty="0" smtClean="0"/>
                        <a:t>Yuichi Morioka</a:t>
                      </a:r>
                      <a:endParaRPr lang="en-US" sz="11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altLang="ja-JP" sz="1100" dirty="0" smtClean="0">
                          <a:solidFill>
                            <a:srgbClr val="000000"/>
                          </a:solidFill>
                          <a:latin typeface="+mn-lt"/>
                          <a:ea typeface="Times New Roman"/>
                          <a:cs typeface="Arial"/>
                        </a:rPr>
                        <a:t>Yuichi.Morioka@jp.sony.com</a:t>
                      </a:r>
                      <a:endParaRPr lang="en-US" altLang="ja-JP"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100" dirty="0" smtClean="0">
                          <a:latin typeface="+mn-lt"/>
                        </a:rPr>
                        <a:t>Kazuyuki Sakoda</a:t>
                      </a:r>
                      <a:endParaRPr lang="en-US" sz="1100" dirty="0">
                        <a:latin typeface="+mn-l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Kazuyuki.Sakoda@am.sony.com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William</a:t>
                      </a:r>
                      <a:r>
                        <a:rPr lang="en-US" sz="1100" baseline="0" dirty="0" smtClean="0">
                          <a:solidFill>
                            <a:srgbClr val="000000"/>
                          </a:solidFill>
                          <a:latin typeface="+mn-lt"/>
                          <a:ea typeface="Times New Roman"/>
                          <a:cs typeface="Arial"/>
                        </a:rPr>
                        <a:t> Carney</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William.Carney@am.sony.com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41032011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477000"/>
            <a:ext cx="676425" cy="182562"/>
          </a:xfrm>
          <a:prstGeom prst="rect">
            <a:avLst/>
          </a:prstGeom>
        </p:spPr>
        <p:txBody>
          <a:bodyPr/>
          <a:lstStyle/>
          <a:p>
            <a:pPr>
              <a:defRPr/>
            </a:pPr>
            <a:r>
              <a:rPr lang="en-US" dirty="0" smtClean="0"/>
              <a:t>Slide </a:t>
            </a:r>
            <a:fld id="{E7E6215C-0148-4EB1-A390-22B113FC486F}" type="slidenum">
              <a:rPr lang="en-US" smtClean="0"/>
              <a:pPr>
                <a:defRPr/>
              </a:pPr>
              <a:t>7</a:t>
            </a:fld>
            <a:endParaRPr lang="en-US" dirty="0"/>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8" name="Table 7"/>
          <p:cNvGraphicFramePr>
            <a:graphicFrameLocks noGrp="1"/>
          </p:cNvGraphicFramePr>
          <p:nvPr>
            <p:extLst>
              <p:ext uri="{D42A27DB-BD31-4B8C-83A1-F6EECF244321}">
                <p14:modId xmlns="" xmlns:p14="http://schemas.microsoft.com/office/powerpoint/2010/main" val="3101648239"/>
              </p:ext>
            </p:extLst>
          </p:nvPr>
        </p:nvGraphicFramePr>
        <p:xfrm>
          <a:off x="789972" y="4648200"/>
          <a:ext cx="7239000" cy="137726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75452">
                <a:tc>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Joonsuk Kim</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Apple</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kern="1200" dirty="0" smtClean="0">
                          <a:solidFill>
                            <a:schemeClr val="lt1"/>
                          </a:solidFill>
                          <a:latin typeface="+mn-lt"/>
                          <a:ea typeface="+mn-ea"/>
                          <a:cs typeface="+mn-cs"/>
                        </a:rPr>
                        <a:t> </a:t>
                      </a:r>
                      <a:r>
                        <a:rPr lang="en-US" sz="1200" b="0" u="sng" kern="1200" dirty="0" smtClean="0">
                          <a:solidFill>
                            <a:schemeClr val="lt1"/>
                          </a:solidFill>
                          <a:latin typeface="+mn-lt"/>
                          <a:ea typeface="+mn-ea"/>
                          <a:cs typeface="+mn-cs"/>
                          <a:hlinkClick r:id="rId3"/>
                        </a:rPr>
                        <a:t>joonsuk@apple.com</a:t>
                      </a:r>
                      <a:endParaRPr lang="en-US" sz="9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kern="1200" dirty="0" smtClean="0">
                          <a:solidFill>
                            <a:schemeClr val="dk1"/>
                          </a:solidFill>
                          <a:latin typeface="+mn-lt"/>
                          <a:ea typeface="+mn-ea"/>
                          <a:cs typeface="+mn-cs"/>
                        </a:rPr>
                        <a:t>Aon </a:t>
                      </a:r>
                      <a:r>
                        <a:rPr lang="en-US" sz="1200" kern="1200" dirty="0" err="1" smtClean="0">
                          <a:solidFill>
                            <a:schemeClr val="dk1"/>
                          </a:solidFill>
                          <a:latin typeface="+mn-lt"/>
                          <a:ea typeface="+mn-ea"/>
                          <a:cs typeface="+mn-cs"/>
                        </a:rPr>
                        <a:t>Mujtaba</a:t>
                      </a:r>
                      <a:r>
                        <a:rPr lang="en-US" sz="1200" kern="1200" dirty="0" smtClean="0">
                          <a:solidFill>
                            <a:schemeClr val="dk1"/>
                          </a:solidFill>
                          <a:latin typeface="+mn-lt"/>
                          <a:ea typeface="+mn-ea"/>
                          <a:cs typeface="+mn-cs"/>
                        </a:rPr>
                        <a:t> </a:t>
                      </a:r>
                      <a:r>
                        <a:rPr lang="en-US" sz="1800" kern="1200" dirty="0" smtClean="0">
                          <a:solidFill>
                            <a:schemeClr val="dk1"/>
                          </a:solidFill>
                          <a:latin typeface="+mn-lt"/>
                          <a:ea typeface="+mn-ea"/>
                          <a:cs typeface="+mn-cs"/>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dk1"/>
                          </a:solidFill>
                          <a:latin typeface="+mn-lt"/>
                          <a:ea typeface="+mn-ea"/>
                          <a:cs typeface="+mn-cs"/>
                          <a:hlinkClick r:id="rId4"/>
                        </a:rPr>
                        <a:t>mujtaba@apple.com</a:t>
                      </a:r>
                      <a:endParaRPr lang="en-US" sz="900" u="none"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err="1" smtClean="0">
                          <a:solidFill>
                            <a:srgbClr val="000000"/>
                          </a:solidFill>
                          <a:latin typeface="+mn-lt"/>
                          <a:ea typeface="Times New Roman"/>
                          <a:cs typeface="Arial"/>
                        </a:rPr>
                        <a:t>Guoqing</a:t>
                      </a:r>
                      <a:r>
                        <a:rPr lang="en-US" sz="1200" dirty="0" smtClean="0">
                          <a:solidFill>
                            <a:srgbClr val="000000"/>
                          </a:solidFill>
                          <a:latin typeface="+mn-lt"/>
                          <a:ea typeface="Times New Roman"/>
                          <a:cs typeface="Arial"/>
                        </a:rPr>
                        <a:t> Li</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dk1"/>
                          </a:solidFill>
                          <a:latin typeface="+mn-lt"/>
                          <a:ea typeface="+mn-ea"/>
                          <a:cs typeface="+mn-cs"/>
                          <a:hlinkClick r:id="rId5"/>
                        </a:rPr>
                        <a:t>guoqing_li@apple.com</a:t>
                      </a:r>
                      <a:endParaRPr lang="en-US" sz="9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Eric Wong </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dk1"/>
                          </a:solidFill>
                          <a:latin typeface="+mn-lt"/>
                          <a:ea typeface="+mn-ea"/>
                          <a:cs typeface="+mn-cs"/>
                          <a:hlinkClick r:id="rId6"/>
                        </a:rPr>
                        <a:t>ericwong@apple.com</a:t>
                      </a:r>
                      <a:r>
                        <a:rPr lang="en-US" sz="900" dirty="0">
                          <a:solidFill>
                            <a:srgbClr val="000000"/>
                          </a:solidFill>
                          <a:latin typeface="Times New Roman"/>
                          <a:ea typeface="Times New Roman"/>
                          <a:cs typeface="Arial"/>
                        </a:rPr>
                        <a:t> </a:t>
                      </a:r>
                      <a:endParaRPr lang="en-US" sz="9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Chris</a:t>
                      </a:r>
                      <a:r>
                        <a:rPr lang="en-US" sz="1200" baseline="0" dirty="0" smtClean="0">
                          <a:latin typeface="Times New Roman"/>
                          <a:ea typeface="Times New Roman"/>
                          <a:cs typeface="Arial"/>
                        </a:rPr>
                        <a:t> Hartman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dk1"/>
                          </a:solidFill>
                          <a:latin typeface="+mn-lt"/>
                          <a:ea typeface="+mn-ea"/>
                          <a:cs typeface="+mn-cs"/>
                          <a:hlinkClick r:id="rId7"/>
                        </a:rPr>
                        <a:t>chartman@apple.com</a:t>
                      </a:r>
                      <a:endParaRPr lang="en-US" sz="900" u="none"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0" name="Table 9"/>
          <p:cNvGraphicFramePr>
            <a:graphicFrameLocks noGrp="1"/>
          </p:cNvGraphicFramePr>
          <p:nvPr>
            <p:extLst>
              <p:ext uri="{D42A27DB-BD31-4B8C-83A1-F6EECF244321}">
                <p14:modId xmlns="" xmlns:p14="http://schemas.microsoft.com/office/powerpoint/2010/main" val="3786938580"/>
              </p:ext>
            </p:extLst>
          </p:nvPr>
        </p:nvGraphicFramePr>
        <p:xfrm>
          <a:off x="789972" y="993996"/>
          <a:ext cx="7239000" cy="3654204"/>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James Yee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marL="0" marR="0" algn="ctr">
                        <a:spcBef>
                          <a:spcPts val="0"/>
                        </a:spcBef>
                        <a:spcAft>
                          <a:spcPts val="0"/>
                        </a:spcAft>
                      </a:pPr>
                      <a:r>
                        <a:rPr lang="en-US" sz="1200" b="0" kern="1200" dirty="0" err="1" smtClean="0">
                          <a:solidFill>
                            <a:schemeClr val="accent6">
                              <a:lumMod val="50000"/>
                            </a:schemeClr>
                          </a:solidFill>
                          <a:latin typeface="Times New Roman"/>
                          <a:ea typeface="Times New Roman"/>
                          <a:cs typeface="Arial"/>
                        </a:rPr>
                        <a:t>Mediatek</a:t>
                      </a:r>
                      <a:endParaRPr lang="en-US" sz="1200" b="0" kern="1200" dirty="0">
                        <a:solidFill>
                          <a:schemeClr val="accent6">
                            <a:lumMod val="50000"/>
                          </a:schemeClr>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No. 1 </a:t>
                      </a:r>
                      <a:r>
                        <a:rPr lang="en-GB" sz="1200" dirty="0" err="1">
                          <a:solidFill>
                            <a:srgbClr val="000000"/>
                          </a:solidFill>
                          <a:latin typeface="Times New Roman"/>
                          <a:ea typeface="Times New Roman"/>
                          <a:cs typeface="Arial"/>
                        </a:rPr>
                        <a:t>Dusing</a:t>
                      </a:r>
                      <a:r>
                        <a:rPr lang="en-GB" sz="1200" dirty="0">
                          <a:solidFill>
                            <a:srgbClr val="000000"/>
                          </a:solidFill>
                          <a:latin typeface="Times New Roman"/>
                          <a:ea typeface="Times New Roman"/>
                          <a:cs typeface="Arial"/>
                        </a:rPr>
                        <a:t> 1</a:t>
                      </a:r>
                      <a:r>
                        <a:rPr lang="en-GB" sz="1200" baseline="30000" dirty="0">
                          <a:solidFill>
                            <a:srgbClr val="000000"/>
                          </a:solidFill>
                          <a:latin typeface="Times New Roman"/>
                          <a:ea typeface="Times New Roman"/>
                          <a:cs typeface="Arial"/>
                        </a:rPr>
                        <a:t>st</a:t>
                      </a:r>
                      <a:r>
                        <a:rPr lang="en-GB" sz="1200" dirty="0">
                          <a:solidFill>
                            <a:srgbClr val="000000"/>
                          </a:solidFill>
                          <a:latin typeface="Times New Roman"/>
                          <a:ea typeface="Times New Roman"/>
                          <a:cs typeface="Arial"/>
                        </a:rPr>
                        <a:t> Road, </a:t>
                      </a:r>
                      <a:r>
                        <a:rPr lang="en-GB" sz="1200" dirty="0" err="1">
                          <a:solidFill>
                            <a:srgbClr val="000000"/>
                          </a:solidFill>
                          <a:latin typeface="Times New Roman"/>
                          <a:ea typeface="Times New Roman"/>
                          <a:cs typeface="Arial"/>
                        </a:rPr>
                        <a:t>Hsinchu</a:t>
                      </a:r>
                      <a:r>
                        <a:rPr lang="en-GB" sz="1200" dirty="0">
                          <a:solidFill>
                            <a:srgbClr val="000000"/>
                          </a:solidFill>
                          <a:latin typeface="Times New Roman"/>
                          <a:ea typeface="Times New Roman"/>
                          <a:cs typeface="Arial"/>
                        </a:rPr>
                        <a:t>, Taiwan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a:solidFill>
                            <a:srgbClr val="000000"/>
                          </a:solidFill>
                          <a:latin typeface="Times New Roman"/>
                          <a:ea typeface="Times New Roman"/>
                          <a:cs typeface="Arial"/>
                        </a:rPr>
                        <a:t>+886-3-567-0766</a:t>
                      </a: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james.yee@mediatek.com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Alan </a:t>
                      </a:r>
                      <a:r>
                        <a:rPr lang="en-US" sz="1200" dirty="0" err="1">
                          <a:solidFill>
                            <a:srgbClr val="000000"/>
                          </a:solidFill>
                          <a:latin typeface="Times New Roman"/>
                          <a:ea typeface="Times New Roman"/>
                          <a:cs typeface="Arial"/>
                        </a:rPr>
                        <a:t>Jauh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alan.jauh@mediatek.com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Chingwa Hu</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chinghwa.yu@mediatek.com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Frank Hsu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frank.hsu@mediatek.com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Thomas Pare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pPr marL="0" marR="0" algn="ctr">
                        <a:spcBef>
                          <a:spcPts val="0"/>
                        </a:spcBef>
                        <a:spcAft>
                          <a:spcPts val="0"/>
                        </a:spcAft>
                      </a:pPr>
                      <a:r>
                        <a:rPr lang="en-US" sz="1200" dirty="0" err="1">
                          <a:solidFill>
                            <a:srgbClr val="000000"/>
                          </a:solidFill>
                          <a:latin typeface="Times New Roman"/>
                          <a:ea typeface="Times New Roman"/>
                          <a:cs typeface="Arial"/>
                        </a:rPr>
                        <a:t>Mediatek</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2860 Junction Ave, San Jose, CA 95134, 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+1-408-526-1899</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thomas.pare@mediatek.com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ChaoChun</a:t>
                      </a:r>
                      <a:r>
                        <a:rPr lang="en-US" sz="1200" dirty="0">
                          <a:solidFill>
                            <a:srgbClr val="000000"/>
                          </a:solidFill>
                          <a:latin typeface="Times New Roman"/>
                          <a:ea typeface="Times New Roman"/>
                          <a:cs typeface="Arial"/>
                        </a:rPr>
                        <a:t>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chaochun.wang@mediatek.com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James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james.wang@mediatek.com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a:latin typeface="Times New Roman"/>
                          <a:ea typeface="Times New Roman"/>
                          <a:cs typeface="Arial"/>
                        </a:rPr>
                        <a:t>Jianhan Liu</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Calibri"/>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Jianhan.Liu@mediatek.com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Tianyu Wu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Calibri"/>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tianyu.wu@mediatek.com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Zhou Lan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Zhou.lan@mediaTek.com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Russell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russell.huang@mediatek.com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日期占位符 6"/>
          <p:cNvSpPr>
            <a:spLocks noGrp="1"/>
          </p:cNvSpPr>
          <p:nvPr>
            <p:ph type="dt" sz="half" idx="2"/>
          </p:nvPr>
        </p:nvSpPr>
        <p:spPr/>
        <p:txBody>
          <a:bodyPr/>
          <a:lstStyle/>
          <a:p>
            <a:pPr>
              <a:defRPr/>
            </a:pPr>
            <a:r>
              <a:rPr lang="en-US" altLang="zh-CN" smtClean="0"/>
              <a:t>Nov 2015</a:t>
            </a:r>
            <a:endParaRPr lang="en-US" dirty="0"/>
          </a:p>
        </p:txBody>
      </p:sp>
      <p:sp>
        <p:nvSpPr>
          <p:cNvPr id="9" name="页脚占位符 8"/>
          <p:cNvSpPr>
            <a:spLocks noGrp="1"/>
          </p:cNvSpPr>
          <p:nvPr>
            <p:ph type="ftr" sz="quarter" idx="3"/>
          </p:nvPr>
        </p:nvSpPr>
        <p:spPr/>
        <p:txBody>
          <a:bodyPr/>
          <a:lstStyle/>
          <a:p>
            <a:pPr>
              <a:defRPr/>
            </a:pPr>
            <a:r>
              <a:rPr lang="en-US" smtClean="0"/>
              <a:t>Yingpei Lin, Huawei Technologies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477000"/>
            <a:ext cx="828825" cy="182562"/>
          </a:xfrm>
          <a:prstGeom prst="rect">
            <a:avLst/>
          </a:prstGeom>
        </p:spPr>
        <p:txBody>
          <a:bodyPr/>
          <a:lstStyle/>
          <a:p>
            <a:pPr>
              <a:defRPr/>
            </a:pPr>
            <a:r>
              <a:rPr lang="en-US" dirty="0" smtClean="0"/>
              <a:t>Slide </a:t>
            </a:r>
            <a:fld id="{E7E6215C-0148-4EB1-A390-22B113FC486F}" type="slidenum">
              <a:rPr lang="en-US" smtClean="0"/>
              <a:pPr>
                <a:defRPr/>
              </a:pPr>
              <a:t>8</a:t>
            </a:fld>
            <a:endParaRPr lang="en-US" dirty="0"/>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13" name="Table 12"/>
          <p:cNvGraphicFramePr>
            <a:graphicFrameLocks noGrp="1"/>
          </p:cNvGraphicFramePr>
          <p:nvPr/>
        </p:nvGraphicFramePr>
        <p:xfrm>
          <a:off x="762000" y="1078644"/>
          <a:ext cx="7620000" cy="3294104"/>
        </p:xfrm>
        <a:graphic>
          <a:graphicData uri="http://schemas.openxmlformats.org/drawingml/2006/table">
            <a:tbl>
              <a:tblPr firstRow="1" bandRow="1">
                <a:tableStyleId>{F5AB1C69-6EDB-4FF4-983F-18BD219EF322}</a:tableStyleId>
              </a:tblPr>
              <a:tblGrid>
                <a:gridCol w="1524000"/>
                <a:gridCol w="1203158"/>
                <a:gridCol w="1684421"/>
                <a:gridCol w="1363579"/>
                <a:gridCol w="1844842"/>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solidFill>
                            <a:srgbClr val="000000"/>
                          </a:solidFill>
                          <a:latin typeface="Times New Roman"/>
                          <a:ea typeface="Times New Roman"/>
                          <a:cs typeface="Arial"/>
                        </a:rPr>
                        <a:t>Jinmin</a:t>
                      </a:r>
                      <a:r>
                        <a:rPr lang="en-US" sz="1200" dirty="0" smtClean="0">
                          <a:solidFill>
                            <a:srgbClr val="000000"/>
                          </a:solidFill>
                          <a:latin typeface="Times New Roman"/>
                          <a:ea typeface="Times New Roman"/>
                          <a:cs typeface="Arial"/>
                        </a:rPr>
                        <a:t>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dirty="0">
                          <a:solidFill>
                            <a:srgbClr val="000000"/>
                          </a:solidFill>
                          <a:latin typeface="Times New Roman"/>
                          <a:ea typeface="Times New Roman"/>
                          <a:cs typeface="Arial"/>
                        </a:rPr>
                        <a:t>LG Electronics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dirty="0">
                          <a:solidFill>
                            <a:srgbClr val="000000"/>
                          </a:solidFill>
                          <a:latin typeface="Times New Roman"/>
                          <a:ea typeface="Times New Roman"/>
                          <a:cs typeface="Arial"/>
                        </a:rPr>
                        <a:t>19, </a:t>
                      </a:r>
                      <a:r>
                        <a:rPr lang="en-US" sz="1200" dirty="0" err="1">
                          <a:solidFill>
                            <a:srgbClr val="000000"/>
                          </a:solidFill>
                          <a:latin typeface="Times New Roman"/>
                          <a:ea typeface="Times New Roman"/>
                          <a:cs typeface="Arial"/>
                        </a:rPr>
                        <a:t>Yangjae-daero</a:t>
                      </a:r>
                      <a:r>
                        <a:rPr lang="en-US" sz="1200" dirty="0">
                          <a:solidFill>
                            <a:srgbClr val="000000"/>
                          </a:solidFill>
                          <a:latin typeface="Times New Roman"/>
                          <a:ea typeface="Times New Roman"/>
                          <a:cs typeface="Arial"/>
                        </a:rPr>
                        <a:t> 11gil, </a:t>
                      </a:r>
                      <a:r>
                        <a:rPr lang="en-US" sz="1200" dirty="0" err="1">
                          <a:solidFill>
                            <a:srgbClr val="000000"/>
                          </a:solidFill>
                          <a:latin typeface="Times New Roman"/>
                          <a:ea typeface="Times New Roman"/>
                          <a:cs typeface="Arial"/>
                        </a:rPr>
                        <a:t>Seocho-gu</a:t>
                      </a:r>
                      <a:r>
                        <a:rPr lang="en-US" sz="1200" dirty="0">
                          <a:solidFill>
                            <a:srgbClr val="000000"/>
                          </a:solidFill>
                          <a:latin typeface="Times New Roman"/>
                          <a:ea typeface="Times New Roman"/>
                          <a:cs typeface="Arial"/>
                        </a:rPr>
                        <a:t>, Seoul 137-130, Korea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Jinmin1230.kim@lge.com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Kiseon Ryu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kiseon.ryu@lge.com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Jinyoung</a:t>
                      </a:r>
                      <a:r>
                        <a:rPr lang="en-US" sz="1200" dirty="0">
                          <a:solidFill>
                            <a:srgbClr val="000000"/>
                          </a:solidFill>
                          <a:latin typeface="Times New Roman"/>
                          <a:ea typeface="Times New Roman"/>
                          <a:cs typeface="Arial"/>
                        </a:rPr>
                        <a:t> Chun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jiny.chun@lge.com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Jinsoo Choi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js.choi@lge.com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Jeongki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jeongki.kim@lge.com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Dongguk</a:t>
                      </a:r>
                      <a:r>
                        <a:rPr lang="en-US" sz="1200" dirty="0">
                          <a:solidFill>
                            <a:srgbClr val="000000"/>
                          </a:solidFill>
                          <a:latin typeface="Times New Roman"/>
                          <a:ea typeface="Times New Roman"/>
                          <a:cs typeface="Arial"/>
                        </a:rPr>
                        <a:t> Lim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dongguk.lim@lge.com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Suhwook</a:t>
                      </a:r>
                      <a:r>
                        <a:rPr lang="en-US" sz="1200" dirty="0">
                          <a:solidFill>
                            <a:srgbClr val="000000"/>
                          </a:solidFill>
                          <a:latin typeface="Times New Roman"/>
                          <a:ea typeface="Times New Roman"/>
                          <a:cs typeface="Arial"/>
                        </a:rPr>
                        <a:t>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suhwook.kim@lge.com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Eunsung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esung.park@lge.com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JayH</a:t>
                      </a:r>
                      <a:r>
                        <a:rPr lang="en-US" sz="1200" dirty="0" smtClean="0">
                          <a:latin typeface="Times New Roman"/>
                          <a:ea typeface="Times New Roman"/>
                          <a:cs typeface="Arial"/>
                        </a:rPr>
                        <a:t>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Hyunh.park@lge.com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HanGyu Cho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hg.cho@lge.com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Thomas Derham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Orange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thomas.derham@orange.com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nvGraphicFramePr>
        <p:xfrm>
          <a:off x="762000" y="4387663"/>
          <a:ext cx="7620000" cy="1479737"/>
        </p:xfrm>
        <a:graphic>
          <a:graphicData uri="http://schemas.openxmlformats.org/drawingml/2006/table">
            <a:tbl>
              <a:tblPr/>
              <a:tblGrid>
                <a:gridCol w="1523999"/>
                <a:gridCol w="1219200"/>
                <a:gridCol w="1676400"/>
                <a:gridCol w="1371600"/>
                <a:gridCol w="1828801"/>
              </a:tblGrid>
              <a:tr h="341477">
                <a:tc>
                  <a:txBody>
                    <a:bodyPr/>
                    <a:lstStyle/>
                    <a:p>
                      <a:pPr algn="ctr" fontAlgn="ctr"/>
                      <a:r>
                        <a:rPr lang="en-US" sz="1000" b="0" i="0" u="none" strike="noStrike" dirty="0">
                          <a:solidFill>
                            <a:srgbClr val="000000"/>
                          </a:solidFill>
                          <a:latin typeface="Times New Roman"/>
                        </a:rPr>
                        <a:t>Bo Sun</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fontAlgn="ctr"/>
                      <a:r>
                        <a:rPr lang="en-US" sz="1100" b="0" i="0" u="none" strike="noStrike" dirty="0">
                          <a:solidFill>
                            <a:srgbClr val="000000"/>
                          </a:solidFill>
                          <a:latin typeface="Calibri"/>
                        </a:rPr>
                        <a:t>ZTE</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#9 Wuxingduan, Xifeng</a:t>
                      </a:r>
                      <a:br>
                        <a:rPr lang="en-US" sz="1000" b="0" i="0" u="none" strike="noStrike">
                          <a:solidFill>
                            <a:srgbClr val="000000"/>
                          </a:solidFill>
                          <a:latin typeface="Times New Roman"/>
                        </a:rPr>
                      </a:br>
                      <a:r>
                        <a:rPr lang="en-US" sz="1000" b="0" i="0" u="none" strike="noStrike">
                          <a:solidFill>
                            <a:srgbClr val="000000"/>
                          </a:solidFill>
                          <a:latin typeface="Times New Roman"/>
                        </a:rPr>
                        <a:t> Rd., Xi'an, China</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2"/>
                        </a:rPr>
                        <a:t>sun.bo1@zte.com.cn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Kaiying Lv</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3"/>
                        </a:rPr>
                        <a:t>lv.kaiying@zte.com.cn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Yonggang Fang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4"/>
                        </a:rPr>
                        <a:t>yfang@ztetx.com</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Ke Yao</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5"/>
                        </a:rPr>
                        <a:t>yao.ke5@zte.com.cn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Weimin Xing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6"/>
                        </a:rPr>
                        <a:t>xing.weimin@zte.com.cn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Brian Hart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Cisco Systems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170 W Tasman Dr, San Jose, CA 95134</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7"/>
                        </a:rPr>
                        <a:t>brianh@cisco.com</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Pooya Monajemi</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000" b="0" i="0" u="none" strike="noStrike" dirty="0">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hlinkClick r:id="rId8"/>
                        </a:rPr>
                        <a:t>pmonajem@cisco.com</a:t>
                      </a:r>
                      <a:endParaRPr lang="en-US" sz="1000" b="0" i="0" u="none" strike="noStrike" dirty="0">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日期占位符 7"/>
          <p:cNvSpPr>
            <a:spLocks noGrp="1"/>
          </p:cNvSpPr>
          <p:nvPr>
            <p:ph type="dt" sz="half" idx="2"/>
          </p:nvPr>
        </p:nvSpPr>
        <p:spPr/>
        <p:txBody>
          <a:bodyPr/>
          <a:lstStyle/>
          <a:p>
            <a:pPr>
              <a:defRPr/>
            </a:pPr>
            <a:r>
              <a:rPr lang="en-US" altLang="zh-CN" smtClean="0"/>
              <a:t>Nov 2015</a:t>
            </a:r>
            <a:endParaRPr lang="en-US" dirty="0"/>
          </a:p>
        </p:txBody>
      </p:sp>
      <p:sp>
        <p:nvSpPr>
          <p:cNvPr id="9" name="页脚占位符 8"/>
          <p:cNvSpPr>
            <a:spLocks noGrp="1"/>
          </p:cNvSpPr>
          <p:nvPr>
            <p:ph type="ftr" sz="quarter" idx="3"/>
          </p:nvPr>
        </p:nvSpPr>
        <p:spPr/>
        <p:txBody>
          <a:bodyPr/>
          <a:lstStyle/>
          <a:p>
            <a:pPr>
              <a:defRPr/>
            </a:pPr>
            <a:r>
              <a:rPr lang="en-US" smtClean="0"/>
              <a:t>Yingpei Lin, Huawei Technologies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752625" cy="182562"/>
          </a:xfrm>
          <a:prstGeom prst="rect">
            <a:avLst/>
          </a:prstGeom>
        </p:spPr>
        <p:txBody>
          <a:bodyPr/>
          <a:lstStyle/>
          <a:p>
            <a:pPr>
              <a:defRPr/>
            </a:pPr>
            <a:r>
              <a:rPr lang="en-US" dirty="0" smtClean="0"/>
              <a:t>Slide </a:t>
            </a:r>
            <a:fld id="{E7E6215C-0148-4EB1-A390-22B113FC486F}" type="slidenum">
              <a:rPr lang="en-US" smtClean="0"/>
              <a:pPr>
                <a:defRPr/>
              </a:pPr>
              <a:t>9</a:t>
            </a:fld>
            <a:endParaRPr lang="en-US" dirty="0"/>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13" name="Table 12"/>
          <p:cNvGraphicFramePr>
            <a:graphicFrameLocks noGrp="1"/>
          </p:cNvGraphicFramePr>
          <p:nvPr>
            <p:extLst>
              <p:ext uri="{D42A27DB-BD31-4B8C-83A1-F6EECF244321}">
                <p14:modId xmlns:p14="http://schemas.microsoft.com/office/powerpoint/2010/main" xmlns="" val="903404476"/>
              </p:ext>
            </p:extLst>
          </p:nvPr>
        </p:nvGraphicFramePr>
        <p:xfrm>
          <a:off x="381000" y="1193248"/>
          <a:ext cx="8153400" cy="4751484"/>
        </p:xfrm>
        <a:graphic>
          <a:graphicData uri="http://schemas.openxmlformats.org/drawingml/2006/table">
            <a:tbl>
              <a:tblPr firstRow="1" bandRow="1">
                <a:tableStyleId>{F5AB1C69-6EDB-4FF4-983F-18BD219EF322}</a:tableStyleId>
              </a:tblPr>
              <a:tblGrid>
                <a:gridCol w="1630680"/>
                <a:gridCol w="1287379"/>
                <a:gridCol w="1802331"/>
                <a:gridCol w="1459029"/>
                <a:gridCol w="1973981"/>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Fei Tong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Samsung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+44 1223 434633</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f.tong@samsung.com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Hyunjeong</a:t>
                      </a:r>
                      <a:r>
                        <a:rPr lang="en-US" sz="1200" dirty="0">
                          <a:solidFill>
                            <a:srgbClr val="000000"/>
                          </a:solidFill>
                          <a:latin typeface="Times New Roman"/>
                          <a:ea typeface="Times New Roman"/>
                          <a:cs typeface="Arial"/>
                        </a:rPr>
                        <a:t> Kang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+82-31-279-9028</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hyunjeong.kang@samsung.com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Kaushik Josiam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7437</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k.josiam@samsung.com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Mark Rison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+44 1223  434600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m.rison@samsung.com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Rakesh Taori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rakesh.taori@samsung.com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Sanghyun</a:t>
                      </a:r>
                      <a:r>
                        <a:rPr lang="en-US" sz="1200" dirty="0">
                          <a:solidFill>
                            <a:srgbClr val="000000"/>
                          </a:solidFill>
                          <a:latin typeface="Times New Roman"/>
                          <a:ea typeface="Times New Roman"/>
                          <a:cs typeface="Arial"/>
                        </a:rPr>
                        <a:t> Chang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+82-10-8864-1751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s29.chang@samsung.com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Yasushi </a:t>
                      </a:r>
                      <a:r>
                        <a:rPr lang="en-US" sz="1200" dirty="0" err="1">
                          <a:solidFill>
                            <a:srgbClr val="000000"/>
                          </a:solidFill>
                          <a:latin typeface="Times New Roman"/>
                          <a:ea typeface="Times New Roman"/>
                          <a:cs typeface="Arial"/>
                        </a:rPr>
                        <a:t>Takatori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NTT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000" dirty="0">
                          <a:solidFill>
                            <a:srgbClr val="000000"/>
                          </a:solidFill>
                          <a:latin typeface="Times New Roman"/>
                          <a:ea typeface="Times New Roman"/>
                          <a:cs typeface="Arial"/>
                        </a:rPr>
                        <a:t>1-1 </a:t>
                      </a:r>
                      <a:r>
                        <a:rPr lang="en-US" sz="1000" dirty="0" err="1">
                          <a:solidFill>
                            <a:srgbClr val="000000"/>
                          </a:solidFill>
                          <a:latin typeface="Times New Roman"/>
                          <a:ea typeface="Times New Roman"/>
                          <a:cs typeface="Arial"/>
                        </a:rPr>
                        <a:t>Hikari</a:t>
                      </a:r>
                      <a:r>
                        <a:rPr lang="en-US" sz="1000" dirty="0">
                          <a:solidFill>
                            <a:srgbClr val="000000"/>
                          </a:solidFill>
                          <a:latin typeface="Times New Roman"/>
                          <a:ea typeface="Times New Roman"/>
                          <a:cs typeface="Arial"/>
                        </a:rPr>
                        <a:t>-no-</a:t>
                      </a:r>
                      <a:r>
                        <a:rPr lang="en-US" sz="1000" dirty="0" err="1">
                          <a:solidFill>
                            <a:srgbClr val="000000"/>
                          </a:solidFill>
                          <a:latin typeface="Times New Roman"/>
                          <a:ea typeface="Times New Roman"/>
                          <a:cs typeface="Arial"/>
                        </a:rPr>
                        <a:t>oka</a:t>
                      </a:r>
                      <a:r>
                        <a:rPr lang="en-US" sz="1000" dirty="0">
                          <a:solidFill>
                            <a:srgbClr val="000000"/>
                          </a:solidFill>
                          <a:latin typeface="Times New Roman"/>
                          <a:ea typeface="Times New Roman"/>
                          <a:cs typeface="Arial"/>
                        </a:rPr>
                        <a:t>, Yokosuka, Kanagawa 239-0847 </a:t>
                      </a:r>
                      <a:r>
                        <a:rPr lang="en-US" sz="1000" dirty="0" smtClean="0">
                          <a:solidFill>
                            <a:srgbClr val="000000"/>
                          </a:solidFill>
                          <a:latin typeface="Times New Roman"/>
                          <a:ea typeface="Times New Roman"/>
                          <a:cs typeface="Arial"/>
                        </a:rPr>
                        <a:t>Japan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takatori.yasushi@lab.ntt.co.jp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Yasuhiko Inoue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inoue.yasuhiko@lab.ntt.co.jp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Shoko Shinohara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Shinohara.shoko@lab.ntt.co.jp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ja-JP" sz="1200" dirty="0" smtClean="0">
                          <a:solidFill>
                            <a:srgbClr val="000000"/>
                          </a:solidFill>
                          <a:latin typeface="Times New Roman"/>
                          <a:ea typeface="Times New Roman"/>
                          <a:cs typeface="Arial"/>
                        </a:rPr>
                        <a:t>Yusuke </a:t>
                      </a:r>
                      <a:r>
                        <a:rPr lang="en-US" altLang="ja-JP" sz="1200" dirty="0" err="1" smtClean="0">
                          <a:solidFill>
                            <a:srgbClr val="000000"/>
                          </a:solidFill>
                          <a:latin typeface="Times New Roman"/>
                          <a:ea typeface="Times New Roman"/>
                          <a:cs typeface="Arial"/>
                        </a:rPr>
                        <a:t>Asai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asai.yusuke@lab.ntt.co.jp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Koichi Ishihara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ishihara.koichi@lab.ntt.co.jp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ja-JP" sz="1200" dirty="0" smtClean="0">
                          <a:latin typeface="Times New Roman"/>
                          <a:ea typeface="Times New Roman"/>
                          <a:cs typeface="Arial"/>
                        </a:rPr>
                        <a:t>Junichi Iwatani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Iwatani.junichi@lab.ntt.co.jp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Akira Yamada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r>
                        <a:rPr lang="en-US" sz="1200" dirty="0">
                          <a:solidFill>
                            <a:srgbClr val="000000"/>
                          </a:solidFill>
                          <a:latin typeface="Times New Roman"/>
                          <a:ea typeface="Times New Roman"/>
                          <a:cs typeface="Arial"/>
                        </a:rPr>
                        <a:t>NTT DOCOMO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3-6, Hikarinooka, Yokosuka-shi, Kanagawa, 239-8536, Japan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yamadaakira@nttdocomo.com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Fujio</a:t>
                      </a:r>
                      <a:r>
                        <a:rPr lang="en-US" sz="1200" dirty="0">
                          <a:solidFill>
                            <a:srgbClr val="000000"/>
                          </a:solidFill>
                          <a:latin typeface="Times New Roman"/>
                          <a:ea typeface="Times New Roman"/>
                          <a:cs typeface="Arial"/>
                        </a:rPr>
                        <a:t> Watanabe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000" dirty="0">
                          <a:solidFill>
                            <a:srgbClr val="000000"/>
                          </a:solidFill>
                          <a:latin typeface="Times New Roman"/>
                          <a:ea typeface="Times New Roman"/>
                          <a:cs typeface="Arial"/>
                        </a:rPr>
                        <a:t>3240 </a:t>
                      </a:r>
                      <a:r>
                        <a:rPr lang="en-US" sz="1000" dirty="0" err="1">
                          <a:solidFill>
                            <a:srgbClr val="000000"/>
                          </a:solidFill>
                          <a:latin typeface="Times New Roman"/>
                          <a:ea typeface="Times New Roman"/>
                          <a:cs typeface="Arial"/>
                        </a:rPr>
                        <a:t>Hillview</a:t>
                      </a:r>
                      <a:r>
                        <a:rPr lang="en-US" sz="1000" dirty="0">
                          <a:solidFill>
                            <a:srgbClr val="000000"/>
                          </a:solidFill>
                          <a:latin typeface="Times New Roman"/>
                          <a:ea typeface="Times New Roman"/>
                          <a:cs typeface="Arial"/>
                        </a:rPr>
                        <a:t> Ave, Palo Alto, CA </a:t>
                      </a:r>
                      <a:r>
                        <a:rPr lang="en-US" sz="1000" dirty="0" smtClean="0">
                          <a:solidFill>
                            <a:srgbClr val="000000"/>
                          </a:solidFill>
                          <a:latin typeface="Times New Roman"/>
                          <a:ea typeface="Times New Roman"/>
                          <a:cs typeface="Arial"/>
                        </a:rPr>
                        <a:t>94304</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watanabe@docomoinnovations.com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Haralabos</a:t>
                      </a:r>
                      <a:r>
                        <a:rPr lang="en-US" sz="1200" dirty="0">
                          <a:solidFill>
                            <a:srgbClr val="000000"/>
                          </a:solidFill>
                          <a:latin typeface="Times New Roman"/>
                          <a:ea typeface="Times New Roman"/>
                          <a:cs typeface="Arial"/>
                        </a:rPr>
                        <a:t> Papadopoulos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hpapadopoulos@docomoinnovations.com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ACcord Submission Template</Template>
  <TotalTime>50022</TotalTime>
  <Words>1682</Words>
  <Application>Microsoft Office PowerPoint</Application>
  <PresentationFormat>全屏显示(4:3)</PresentationFormat>
  <Paragraphs>549</Paragraphs>
  <Slides>14</Slides>
  <Notes>2</Notes>
  <HiddenSlides>0</HiddenSlides>
  <MMClips>0</MMClips>
  <ScaleCrop>false</ScaleCrop>
  <HeadingPairs>
    <vt:vector size="4" baseType="variant">
      <vt:variant>
        <vt:lpstr>主题</vt:lpstr>
      </vt:variant>
      <vt:variant>
        <vt:i4>1</vt:i4>
      </vt:variant>
      <vt:variant>
        <vt:lpstr>幻灯片标题</vt:lpstr>
      </vt:variant>
      <vt:variant>
        <vt:i4>14</vt:i4>
      </vt:variant>
    </vt:vector>
  </HeadingPairs>
  <TitlesOfParts>
    <vt:vector size="15" baseType="lpstr">
      <vt:lpstr>ACcord Submission Template</vt:lpstr>
      <vt:lpstr>Consideration for TDLS transmission in 11ax</vt:lpstr>
      <vt:lpstr>Authors (continued)</vt:lpstr>
      <vt:lpstr>Authors (continued)</vt:lpstr>
      <vt:lpstr>Authors (continued)</vt:lpstr>
      <vt:lpstr>Authors (continued)</vt:lpstr>
      <vt:lpstr>Authors (continued)</vt:lpstr>
      <vt:lpstr>Authors (continued)</vt:lpstr>
      <vt:lpstr>Authors (continued)</vt:lpstr>
      <vt:lpstr>Authors (continued)</vt:lpstr>
      <vt:lpstr>Motivation</vt:lpstr>
      <vt:lpstr>UL/DL Flag configuration for TDLS</vt:lpstr>
      <vt:lpstr>Conclusions</vt:lpstr>
      <vt:lpstr>Straw Poll</vt:lpstr>
      <vt:lpstr>References</vt:lpstr>
    </vt:vector>
  </TitlesOfParts>
  <Company>&lt;Company Name&gt;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&lt;Document Title&gt;</dc:title>
  <dc:creator>robert.stacey@intel.com</dc:creator>
  <cp:lastModifiedBy>l00219291</cp:lastModifiedBy>
  <cp:revision>1516</cp:revision>
  <cp:lastPrinted>1998-02-10T13:28:06Z</cp:lastPrinted>
  <dcterms:created xsi:type="dcterms:W3CDTF">2009-12-02T19:05:24Z</dcterms:created>
  <dcterms:modified xsi:type="dcterms:W3CDTF">2015-11-09T02:43:25Z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ms_pID_725343">
    <vt:lpwstr>(1)TaLO26QoDNq4tKYqUpSZgDFhr6CJfCj+tyNG5t5qDEujNcPgTDvTVTjc+SbmwrKU4lwFoT35_x000d_ mEi918zXEF4SYavvf2BcYpkdWIlI29AYRr/Pl2hTNzYjBPEWeQhePV4/mv+efLEeIZk6Osag_x000d_ 2i61edRzFK3HaiRnd0kcrekPYbY=</vt:lpwstr>
  </property>
  <property fmtid="{D5CDD505-2E9C-101B-9397-08002B2CF9AE}" pid="4" name="_new_ms_pID_72543">
    <vt:lpwstr>(4)JP4fepH8KUak4oY8gQMRLlb80ggipPZayBjPOhYxOLHkgOzo3xt48MXJNxq2s3iWjGjslQr1
irD4zKSRCzkCZB+gGb1QvfhIIXSp1TnJdmqFi09fJCZr0Tsr3hIP76GdMwOlVvFd90vJt6Dp
YLJ8qf+rgT6NGxERFM2uHezIRkZZ2QPSePdGeXZrEd+DCinwIppmT265/hMi+JmLI0D50Kr5
c1yonVFUYxRxU/rCQK</vt:lpwstr>
  </property>
  <property fmtid="{D5CDD505-2E9C-101B-9397-08002B2CF9AE}" pid="5" name="_new_ms_pID_725431">
    <vt:lpwstr>dLFwlfzxFTAS/I5wpTGsmdzcO+CG6ppDLQ8s1Ux1rRovQM3RiVS9zO
jcIK9yj3Bo8RSRMyFhTN/T1umMqQbSkWJRh5HjbEyqL/ARjgP2cveoYoW8bvKw7yuuGPkS74
3KEwaVIOVFDe6Ir8d4cb+wy1nO7Ht+UIm1fEZgE3sCZiVS2lS2pSX6Uyrl5QPLl6S4xYM6xl
ULw8ShxdDfcaaeA8lhDOYphoQ1/NwiIClvB2</vt:lpwstr>
  </property>
  <property fmtid="{D5CDD505-2E9C-101B-9397-08002B2CF9AE}" pid="6" name="_new_ms_pID_725432">
    <vt:lpwstr>hwHAbUfLNHRSUwiy2jKtK6f8iVbouThX5eAr
UFu29bhFL3UhUeZ2hZHgv7IkdIgiiCdTaqzYQ72itajQGvgAY3I0g4J6+sFZga42alvJeHBr
IxmCx61YZtnDAKUPf1Cmp358q+iy++sxvNPqjQ9isbCKbNd0VTxQclA22JFSA4ZKFfVsCSak
hoGE1aMjVD99bSItwZ9VQnFLLTEwpCjt2tfmJhuhqnTyobJWKoX/wW</vt:lpwstr>
  </property>
  <property fmtid="{D5CDD505-2E9C-101B-9397-08002B2CF9AE}" pid="7" name="_new_ms_pID_725433">
    <vt:lpwstr>Kx8W0z832yQFdaUYRy
Fjhb8U44z2Pd/QOaJ5saMZTEXTA=</vt:lpwstr>
  </property>
  <property fmtid="{D5CDD505-2E9C-101B-9397-08002B2CF9AE}" pid="8" name="sflag">
    <vt:lpwstr>1446101051</vt:lpwstr>
  </property>
</Properties>
</file>