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1" r:id="rId2"/>
    <p:sldId id="502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413" r:id="rId11"/>
    <p:sldId id="493" r:id="rId12"/>
    <p:sldId id="494" r:id="rId13"/>
    <p:sldId id="495" r:id="rId14"/>
    <p:sldId id="492" r:id="rId15"/>
    <p:sldId id="498" r:id="rId16"/>
    <p:sldId id="499" r:id="rId17"/>
    <p:sldId id="5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802.11-15/1354r1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SIG-A Fields and </a:t>
            </a:r>
            <a:r>
              <a:rPr lang="en-US" dirty="0" err="1"/>
              <a:t>Bitwidths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775598"/>
              </p:ext>
            </p:extLst>
          </p:nvPr>
        </p:nvGraphicFramePr>
        <p:xfrm>
          <a:off x="800100" y="3738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33218"/>
              </p:ext>
            </p:extLst>
          </p:nvPr>
        </p:nvGraphicFramePr>
        <p:xfrm>
          <a:off x="800100" y="1981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32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Previously in [1], fields in HE-SIG-A were defined separately for the SU preamble format and MU preamble format </a:t>
            </a:r>
          </a:p>
          <a:p>
            <a:pPr lvl="1"/>
            <a:r>
              <a:rPr lang="en-US" sz="1600" dirty="0" smtClean="0"/>
              <a:t>Fields added to the Specification Framework Document (PHY Motions 43/44/45/46/48/54 in [2])</a:t>
            </a:r>
          </a:p>
          <a:p>
            <a:pPr marL="1200150" lvl="3" indent="0">
              <a:buNone/>
            </a:pPr>
            <a:endParaRPr lang="en-US" sz="1800" dirty="0" smtClean="0"/>
          </a:p>
          <a:p>
            <a:r>
              <a:rPr lang="en-US" sz="1800" dirty="0" smtClean="0"/>
              <a:t>In this contribution, we provide a more organized table structures for those preamble formats and the trigger based UL preamble format which include</a:t>
            </a:r>
          </a:p>
          <a:p>
            <a:pPr lvl="1"/>
            <a:r>
              <a:rPr lang="en-US" sz="1600" dirty="0" smtClean="0"/>
              <a:t>New fields </a:t>
            </a:r>
          </a:p>
          <a:p>
            <a:pPr lvl="1"/>
            <a:r>
              <a:rPr lang="en-US" sz="1600" dirty="0" err="1" smtClean="0"/>
              <a:t>Bitwidth</a:t>
            </a:r>
            <a:r>
              <a:rPr lang="en-US" sz="1600" dirty="0" smtClean="0"/>
              <a:t> for  some of those fields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The intention is to replace the current definition in the spec framework with the new tables providing a clean and accurate reference for all currently defined fields in SIGA</a:t>
            </a:r>
          </a:p>
          <a:p>
            <a:endParaRPr lang="en-US" sz="1800" dirty="0" smtClean="0"/>
          </a:p>
          <a:p>
            <a:r>
              <a:rPr lang="en-US" sz="1800" dirty="0" smtClean="0"/>
              <a:t>The definition of the preamble formats is further clarified in [3]</a:t>
            </a:r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SIG-A Table for the SU Preamble 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66885"/>
              </p:ext>
            </p:extLst>
          </p:nvPr>
        </p:nvGraphicFramePr>
        <p:xfrm>
          <a:off x="914400" y="1447800"/>
          <a:ext cx="2534631" cy="46790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00200"/>
                <a:gridCol w="934431"/>
              </a:tblGrid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#Bits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DL/UL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Format Indication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9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BSS Color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72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Spatial Reuse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46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TXOP duration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9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Bandwidth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MCS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CP+LTF size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Coding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Nsts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STBC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TxBF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DCM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Packet  Extension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Beam change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036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036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Tail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45429" y="1219200"/>
            <a:ext cx="441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Brief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Format indication</a:t>
            </a:r>
            <a:r>
              <a:rPr lang="en-US" sz="1400" dirty="0" smtClean="0"/>
              <a:t>: distinguish between SU and trigger based UL [1] 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BSS Color</a:t>
            </a:r>
            <a:r>
              <a:rPr lang="en-US" sz="1400" dirty="0" smtClean="0"/>
              <a:t>: Base station identifier [2]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Spatial reuse</a:t>
            </a:r>
            <a:r>
              <a:rPr lang="en-US" sz="1400" dirty="0" smtClean="0"/>
              <a:t>: Exact bits TBD e.g. </a:t>
            </a:r>
            <a:r>
              <a:rPr lang="en-US" sz="1400" dirty="0" err="1" smtClean="0"/>
              <a:t>indicaation</a:t>
            </a:r>
            <a:r>
              <a:rPr lang="en-US" sz="1400" dirty="0" smtClean="0"/>
              <a:t> of </a:t>
            </a:r>
            <a:r>
              <a:rPr lang="en-US" sz="1400" dirty="0" smtClean="0">
                <a:latin typeface="+mn-lt"/>
                <a:cs typeface="Arial"/>
              </a:rPr>
              <a:t>CCA Level, Interference Level accepted, TX Power</a:t>
            </a:r>
            <a:endParaRPr lang="en-US" sz="1400" dirty="0" smtClean="0">
              <a:latin typeface="+mn-lt"/>
            </a:endParaRPr>
          </a:p>
          <a:p>
            <a:endParaRPr lang="en-US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TXOP Duration</a:t>
            </a:r>
            <a:r>
              <a:rPr lang="en-US" sz="1400" dirty="0" smtClean="0"/>
              <a:t>: [1]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CP + LTF Size</a:t>
            </a:r>
            <a:r>
              <a:rPr lang="en-US" sz="1400" dirty="0" smtClean="0"/>
              <a:t>: [3]</a:t>
            </a:r>
            <a:endParaRPr lang="en-US" sz="1400" dirty="0" smtClean="0">
              <a:latin typeface="+mn-lt"/>
              <a:cs typeface="Arial"/>
            </a:endParaRPr>
          </a:p>
          <a:p>
            <a:endParaRPr lang="en-US" sz="1400" dirty="0" smtClean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DCM</a:t>
            </a:r>
            <a:r>
              <a:rPr lang="en-US" sz="1400" dirty="0" smtClean="0">
                <a:latin typeface="+mn-lt"/>
                <a:cs typeface="Arial"/>
              </a:rPr>
              <a:t>: Dual carrier modulation indication [2]</a:t>
            </a:r>
          </a:p>
          <a:p>
            <a:endParaRPr lang="en-US" sz="1400" dirty="0" smtClean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Packet extension</a:t>
            </a:r>
            <a:r>
              <a:rPr lang="en-US" sz="1400" dirty="0" smtClean="0">
                <a:latin typeface="+mn-lt"/>
                <a:cs typeface="Arial"/>
              </a:rPr>
              <a:t>: “a”-factor field of 2 bits and 1 disambiguation bit [2]</a:t>
            </a:r>
          </a:p>
          <a:p>
            <a:endParaRPr lang="en-US" sz="1400" dirty="0" smtClean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Beam change</a:t>
            </a:r>
            <a:r>
              <a:rPr lang="en-US" sz="1400" dirty="0" smtClean="0">
                <a:latin typeface="+mn-lt"/>
                <a:cs typeface="Arial"/>
              </a:rPr>
              <a:t>: Indicate </a:t>
            </a:r>
            <a:r>
              <a:rPr lang="en-US" sz="1400" dirty="0" err="1" smtClean="0">
                <a:latin typeface="+mn-lt"/>
                <a:cs typeface="Arial"/>
              </a:rPr>
              <a:t>precoder</a:t>
            </a:r>
            <a:r>
              <a:rPr lang="en-US" sz="1400" dirty="0" smtClean="0">
                <a:latin typeface="+mn-lt"/>
                <a:cs typeface="Arial"/>
              </a:rPr>
              <a:t> change/no change between L-LTF and HE-LTF  [4]</a:t>
            </a:r>
            <a:endParaRPr lang="en-US" sz="14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SIG-A Table for the </a:t>
            </a:r>
            <a:r>
              <a:rPr lang="en-US" dirty="0" smtClean="0"/>
              <a:t>MU </a:t>
            </a:r>
            <a:r>
              <a:rPr lang="en-US" dirty="0"/>
              <a:t>Preamble Format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32900"/>
              </p:ext>
            </p:extLst>
          </p:nvPr>
        </p:nvGraphicFramePr>
        <p:xfrm>
          <a:off x="685800" y="1371600"/>
          <a:ext cx="2842304" cy="452350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24410"/>
                <a:gridCol w="1117894"/>
              </a:tblGrid>
              <a:tr h="26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#Bits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6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DL/UL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6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BSS Color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305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Reuse 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76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TXOP duration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6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Bandwidth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&gt;=2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MCS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DCM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# of symbols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SIGB Compression Mode 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&gt;=1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of  HE-LTF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CP+LTF size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LDPC extra symbol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Packet  Extension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Tail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1295400"/>
            <a:ext cx="51815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Brief explanation</a:t>
            </a:r>
          </a:p>
          <a:p>
            <a:endParaRPr lang="en-US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Refer to previous slide for explanation on bits similar to the SU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SIGB Modulation</a:t>
            </a:r>
            <a:r>
              <a:rPr lang="en-US" sz="1400" dirty="0" smtClean="0"/>
              <a:t>: [5]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#SIGB symbols:</a:t>
            </a:r>
            <a:r>
              <a:rPr lang="en-US" sz="1400" dirty="0" smtClean="0"/>
              <a:t> &lt;= 16 (4 bits) </a:t>
            </a:r>
            <a:r>
              <a:rPr lang="en-US" sz="1400" dirty="0" smtClean="0">
                <a:sym typeface="Wingdings" panose="05000000000000000000" pitchFamily="2" charset="2"/>
              </a:rPr>
              <a:t> support about 16 users using MCS0 per BCC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Compression mode:</a:t>
            </a:r>
            <a:r>
              <a:rPr lang="en-US" sz="1400" dirty="0" smtClean="0"/>
              <a:t> Differentiates full bandwidth MU-MIMO from OFDMA MU PPDU [6]. More compression modes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#LTFs:</a:t>
            </a:r>
            <a:r>
              <a:rPr lang="en-US" sz="1400" dirty="0" smtClean="0"/>
              <a:t> Up to 8 LTFs possible </a:t>
            </a:r>
            <a:r>
              <a:rPr lang="en-US" sz="1400" dirty="0" smtClean="0">
                <a:latin typeface="Arial"/>
                <a:cs typeface="Arial"/>
              </a:rPr>
              <a:t>→ </a:t>
            </a:r>
            <a:r>
              <a:rPr lang="en-US" sz="1400" dirty="0" smtClean="0">
                <a:latin typeface="+mn-lt"/>
                <a:cs typeface="Arial"/>
              </a:rPr>
              <a:t>3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LDPC extra symbol</a:t>
            </a:r>
            <a:r>
              <a:rPr lang="en-US" sz="1400" dirty="0" smtClean="0">
                <a:latin typeface="+mn-lt"/>
                <a:cs typeface="Arial"/>
              </a:rPr>
              <a:t>: [2]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BW</a:t>
            </a:r>
            <a:r>
              <a:rPr lang="en-US" sz="1400" dirty="0" smtClean="0">
                <a:latin typeface="+mn-lt"/>
                <a:cs typeface="Arial"/>
              </a:rPr>
              <a:t> field may accommodate more than in SU case to take advantage of OFDMA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/>
              <a:t>SIG-A Table for the </a:t>
            </a:r>
            <a:r>
              <a:rPr lang="en-US" sz="2000" dirty="0" smtClean="0"/>
              <a:t>Trigger based UL </a:t>
            </a:r>
            <a:r>
              <a:rPr lang="en-US" sz="2000" dirty="0"/>
              <a:t>Preamble Format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93592"/>
              </p:ext>
            </p:extLst>
          </p:nvPr>
        </p:nvGraphicFramePr>
        <p:xfrm>
          <a:off x="838200" y="1676400"/>
          <a:ext cx="2311400" cy="266573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25600"/>
                <a:gridCol w="685800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#Bits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Format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BSS Color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TXOP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Spatial reuse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Bandwidth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Tail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9999" y="1676400"/>
            <a:ext cx="48550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Brief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Format indication</a:t>
            </a:r>
            <a:r>
              <a:rPr lang="en-US" sz="1400" dirty="0" smtClean="0"/>
              <a:t>: distinguish between SU and UL MU PPDUs [1] 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BSS Color</a:t>
            </a:r>
            <a:r>
              <a:rPr lang="en-US" sz="1400" dirty="0" smtClean="0"/>
              <a:t>: Base station identifier [2]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Spatial reuse</a:t>
            </a:r>
            <a:r>
              <a:rPr lang="en-US" sz="1400" dirty="0" smtClean="0"/>
              <a:t>: Exact bits TBD but examples given in Appendix </a:t>
            </a:r>
            <a:r>
              <a:rPr lang="en-US" sz="1400" dirty="0" smtClean="0">
                <a:latin typeface="+mn-lt"/>
                <a:cs typeface="Arial"/>
              </a:rPr>
              <a:t>→ CCA Level, Interference Level, TX Power</a:t>
            </a:r>
            <a:endParaRPr lang="en-US" sz="1400" dirty="0" smtClean="0">
              <a:latin typeface="+mn-lt"/>
            </a:endParaRPr>
          </a:p>
          <a:p>
            <a:endParaRPr lang="en-US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TXOP Duration</a:t>
            </a:r>
            <a:r>
              <a:rPr lang="en-US" sz="1400" dirty="0" smtClean="0"/>
              <a:t>: [1]</a:t>
            </a:r>
          </a:p>
          <a:p>
            <a:endParaRPr lang="en-US" sz="14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7432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11-15-1077-00-00ax-he-sig-a-content.pptx</a:t>
            </a:r>
          </a:p>
          <a:p>
            <a:pPr marL="457200" indent="-457200">
              <a:buNone/>
            </a:pPr>
            <a:r>
              <a:rPr lang="en-US" dirty="0"/>
              <a:t>[2] </a:t>
            </a:r>
            <a:r>
              <a:rPr lang="en-US" dirty="0" smtClean="0"/>
              <a:t>11-15-0132-09-00ax-spec-framework.docx</a:t>
            </a:r>
          </a:p>
          <a:p>
            <a:pPr marL="457200" indent="-457200">
              <a:buNone/>
            </a:pPr>
            <a:r>
              <a:rPr lang="en-US" dirty="0" smtClean="0"/>
              <a:t>[3] </a:t>
            </a:r>
            <a:r>
              <a:rPr lang="en-US" dirty="0" smtClean="0"/>
              <a:t>11-15-1353-01-00ax-preamble-formats.pptx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/>
              <a:t>[4] </a:t>
            </a:r>
            <a:r>
              <a:rPr lang="en-US" dirty="0" smtClean="0"/>
              <a:t>11-15-1322-00-00ax </a:t>
            </a:r>
            <a:r>
              <a:rPr lang="en-US" dirty="0" smtClean="0"/>
              <a:t>- Channel </a:t>
            </a:r>
            <a:r>
              <a:rPr lang="en-US" dirty="0"/>
              <a:t>Estimation Enhancement and Transmission </a:t>
            </a:r>
            <a:r>
              <a:rPr lang="en-US" dirty="0" smtClean="0"/>
              <a:t>Efficiency Improvement </a:t>
            </a:r>
            <a:r>
              <a:rPr lang="en-US" dirty="0"/>
              <a:t>Using Beam-Change Indication and 1x </a:t>
            </a:r>
            <a:r>
              <a:rPr lang="en-US" dirty="0" smtClean="0"/>
              <a:t>HE-LTF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[5] </a:t>
            </a:r>
            <a:r>
              <a:rPr lang="en-US" dirty="0" smtClean="0"/>
              <a:t>11-15-1324-00-00ax </a:t>
            </a:r>
            <a:r>
              <a:rPr lang="en-US" dirty="0" smtClean="0"/>
              <a:t>– </a:t>
            </a:r>
            <a:r>
              <a:rPr lang="en-US" dirty="0" smtClean="0"/>
              <a:t>MCS for HE-SIG-B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[6] </a:t>
            </a:r>
            <a:r>
              <a:rPr lang="en-US" dirty="0"/>
              <a:t>11-15-1315-00-00ax-HE-SIG-B Mapping and Compression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smtClean="0"/>
              <a:t>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000" dirty="0"/>
              <a:t>Do you agree to add to the TG Specification Frame work </a:t>
            </a:r>
            <a:r>
              <a:rPr lang="en-US" altLang="en-US" sz="2000" dirty="0" smtClean="0"/>
              <a:t>document: </a:t>
            </a:r>
            <a:r>
              <a:rPr lang="en-US" sz="2000" dirty="0" smtClean="0"/>
              <a:t>the </a:t>
            </a:r>
            <a:r>
              <a:rPr lang="en-US" sz="2000" dirty="0" smtClean="0"/>
              <a:t>HE-SIG-A field definitions for SU preamble format in [2] (PHY Motions 43, 46, 48, 54) </a:t>
            </a:r>
            <a:r>
              <a:rPr lang="en-US" sz="2000" dirty="0" smtClean="0"/>
              <a:t>shall be replaced with </a:t>
            </a:r>
            <a:r>
              <a:rPr lang="en-US" sz="2000" dirty="0" smtClean="0"/>
              <a:t>the table in slide 11?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Abs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000" dirty="0"/>
              <a:t>Do you agree to add to the TG Specification Frame work document: </a:t>
            </a:r>
            <a:r>
              <a:rPr lang="en-US" sz="2000" dirty="0" smtClean="0"/>
              <a:t>the </a:t>
            </a:r>
            <a:r>
              <a:rPr lang="en-US" sz="2000" dirty="0" smtClean="0"/>
              <a:t>HE-SIG-A field definition for the MU preamble format [2] (PHY Motions 44, 46, 54) </a:t>
            </a:r>
            <a:r>
              <a:rPr lang="en-US" sz="2000" dirty="0" smtClean="0"/>
              <a:t>shall be replaced with </a:t>
            </a:r>
            <a:r>
              <a:rPr lang="en-US" sz="2000" dirty="0" smtClean="0"/>
              <a:t>the table in slide 12?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Abs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000" dirty="0"/>
              <a:t>Do you agree to add to the TG Specification Frame work document: </a:t>
            </a:r>
            <a:r>
              <a:rPr lang="en-US" sz="2000" dirty="0" smtClean="0"/>
              <a:t>the </a:t>
            </a:r>
            <a:r>
              <a:rPr lang="en-US" sz="2000" dirty="0" smtClean="0"/>
              <a:t>HE-SIG-A field definition for trigger based UL preamble format in [2] (PHY Motion 45) </a:t>
            </a:r>
            <a:r>
              <a:rPr lang="en-US" sz="2000" dirty="0" smtClean="0"/>
              <a:t>shall be replaced with </a:t>
            </a:r>
            <a:r>
              <a:rPr lang="en-US" sz="2000" dirty="0" smtClean="0"/>
              <a:t>the table in slide 13?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Abs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32408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23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4697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397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10872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1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154385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2744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26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49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84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5251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2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35965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35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110387</TotalTime>
  <Words>1757</Words>
  <Application>Microsoft Office PowerPoint</Application>
  <PresentationFormat>On-screen Show (4:3)</PresentationFormat>
  <Paragraphs>681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SIG-A Fields and Bitwidths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SIG-A Table for the SU Preamble Format</vt:lpstr>
      <vt:lpstr>SIG-A Table for the MU Preamble Format</vt:lpstr>
      <vt:lpstr>SIG-A Table for the Trigger based UL Preamble Format</vt:lpstr>
      <vt:lpstr>References</vt:lpstr>
      <vt:lpstr>Strawpoll 1</vt:lpstr>
      <vt:lpstr>Strawpoll 2</vt:lpstr>
      <vt:lpstr>Strawpoll 3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2134</cp:revision>
  <cp:lastPrinted>1998-02-10T13:28:06Z</cp:lastPrinted>
  <dcterms:created xsi:type="dcterms:W3CDTF">2007-05-21T21:00:37Z</dcterms:created>
  <dcterms:modified xsi:type="dcterms:W3CDTF">2015-11-10T17:38:55Z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