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49" r:id="rId2"/>
    <p:sldId id="374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04" r:id="rId12"/>
    <p:sldId id="337" r:id="rId13"/>
    <p:sldId id="339" r:id="rId14"/>
    <p:sldId id="340" r:id="rId15"/>
    <p:sldId id="356" r:id="rId16"/>
    <p:sldId id="311" r:id="rId17"/>
    <p:sldId id="364" r:id="rId1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5" autoAdjust="0"/>
    <p:restoredTop sz="95520" autoAdjust="0"/>
  </p:normalViewPr>
  <p:slideViewPr>
    <p:cSldViewPr>
      <p:cViewPr>
        <p:scale>
          <a:sx n="75" d="100"/>
          <a:sy n="75" d="100"/>
        </p:scale>
        <p:origin x="-1182" y="102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520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Marvell, ZTE,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ZTE, et al.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ZTE, et al.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Marvell, ZTE,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Marvell, ZTE, et al.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ZTE,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ZTE, et al.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ZTE, et al.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ZTE, et al.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ZTE,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5791199" y="6475413"/>
            <a:ext cx="275266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dirty="0" smtClean="0"/>
              <a:t>Marvell, ZTE, et al.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fr-FR" dirty="0" smtClean="0"/>
              <a:t>Marvell, ZTE, et al.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kumimoji="0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1352</a:t>
            </a: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4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2953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Nov 2015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v.kaiying@zte.com.cn" TargetMode="External"/><Relationship Id="rId2" Type="http://schemas.openxmlformats.org/officeDocument/2006/relationships/hyperlink" Target="mailto:sun.bo1@zte.com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xing.weimin@zte.com.cn" TargetMode="External"/><Relationship Id="rId5" Type="http://schemas.openxmlformats.org/officeDocument/2006/relationships/hyperlink" Target="mailto:yao.ke5@zte.com.cn" TargetMode="External"/><Relationship Id="rId4" Type="http://schemas.openxmlformats.org/officeDocument/2006/relationships/hyperlink" Target="mailto:yfang@ztetx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rporat@broadcom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ujtaba@apple.com" TargetMode="External"/><Relationship Id="rId2" Type="http://schemas.openxmlformats.org/officeDocument/2006/relationships/hyperlink" Target="mailto:joonsuk@apple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tman@apple.com" TargetMode="External"/><Relationship Id="rId5" Type="http://schemas.openxmlformats.org/officeDocument/2006/relationships/hyperlink" Target="mailto:ericwong@apple.com" TargetMode="External"/><Relationship Id="rId4" Type="http://schemas.openxmlformats.org/officeDocument/2006/relationships/hyperlink" Target="mailto:guoqing_li@apple.co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monajem@cisco.com" TargetMode="External"/><Relationship Id="rId2" Type="http://schemas.openxmlformats.org/officeDocument/2006/relationships/hyperlink" Target="mailto:brianh@cisco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r>
              <a:rPr lang="en-US" dirty="0" smtClean="0"/>
              <a:t>Broadcast STAID in HE-SIG-B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2"/>
            <a:ext cx="989012" cy="3825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050" smtClean="0"/>
              <a:t>Slide </a:t>
            </a:r>
            <a:fld id="{C1789BC7-C074-42CC-ADF8-5107DF6BD1C1}" type="slidenum">
              <a:rPr lang="en-US" sz="1050" smtClean="0"/>
              <a:pPr>
                <a:defRPr/>
              </a:pPr>
              <a:t>1</a:t>
            </a:fld>
            <a:endParaRPr lang="en-US" sz="105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12954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2015-11-06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66800" y="1524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63176" y="6475413"/>
            <a:ext cx="126637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Marvell, ZTE, et. al.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47984149"/>
              </p:ext>
            </p:extLst>
          </p:nvPr>
        </p:nvGraphicFramePr>
        <p:xfrm>
          <a:off x="762000" y="2004888"/>
          <a:ext cx="7239000" cy="43959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Marvell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5488 Marvell Lane,</a:t>
                      </a:r>
                      <a:b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Clara, CA, 95054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408-222-2500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hongyuan@marvell.com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yakunsun@marvell.com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Leileiw@marvell.com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 Chu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liwenchu@marvell.com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 Jiang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jinjing@marvell.com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yzhang@marvell.com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 Cao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ruicao@marvell.com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 Srinivasa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sudhirs@marvell.com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Bo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boyu@marvell.com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 Tamhane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sagar@marvell.com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Mao 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my@marvel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..com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Xiayu Zheng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mtClean="0">
                          <a:latin typeface="Times New Roman"/>
                          <a:ea typeface="Times New Roman"/>
                          <a:cs typeface="Arial"/>
                        </a:rPr>
                        <a:t>xzheng@marvell.com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Christian Berger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crberger@marvell.com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Niranjan Grandhe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ngrandhe@marvell.com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Hui-Ling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Lou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hlou@marvell.com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smtClean="0"/>
              <a:t>Slide </a:t>
            </a:r>
            <a:fld id="{E7E6215C-0148-4EB1-A390-22B113FC486F}" type="slidenum">
              <a:rPr lang="en-US" sz="900" smtClean="0"/>
              <a:pPr>
                <a:defRPr/>
              </a:pPr>
              <a:t>10</a:t>
            </a:fld>
            <a:endParaRPr lang="en-US" sz="90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73606414"/>
              </p:ext>
            </p:extLst>
          </p:nvPr>
        </p:nvGraphicFramePr>
        <p:xfrm>
          <a:off x="381000" y="1193248"/>
          <a:ext cx="8153400" cy="16413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375610"/>
                <a:gridCol w="20574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Masahito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Mori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Sony Corp.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Masahito.Mori@jp.sony.com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Tanaka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YusukeC.Tanaka@jp.sony.com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Yuichi Morioka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Yuichi.Morioka@jp.sony.com</a:t>
                      </a:r>
                      <a:endParaRPr lang="en-US" altLang="ja-JP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+mn-lt"/>
                        </a:rPr>
                        <a:t>Kazuyuki Sakoda</a:t>
                      </a:r>
                      <a:endParaRPr lang="en-US" sz="1100" dirty="0"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Kazuyuki.Sakoda@am.sony.com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</a:t>
                      </a:r>
                      <a:r>
                        <a:rPr lang="en-US" sz="1100" baseline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Carney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William.Carney@am.sony.com</a:t>
                      </a:r>
                      <a:endParaRPr lang="en-US" sz="11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63176" y="6475413"/>
            <a:ext cx="126637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Marvell, ZTE,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200803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en-US" sz="2800" dirty="0" smtClean="0"/>
              <a:t>Recap of Broadcast Transmission in 11ax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1981200"/>
          </a:xfrm>
        </p:spPr>
        <p:txBody>
          <a:bodyPr/>
          <a:lstStyle/>
          <a:p>
            <a:r>
              <a:rPr lang="en-US" sz="1600" dirty="0" smtClean="0"/>
              <a:t>A multicast/broadcast data frame may transmitted in DL OFDMA.</a:t>
            </a:r>
          </a:p>
          <a:p>
            <a:r>
              <a:rPr lang="en-US" sz="1600" dirty="0" smtClean="0"/>
              <a:t>A broadcast Trigger frame may be transmitted in DL OFDMA.</a:t>
            </a:r>
          </a:p>
          <a:p>
            <a:r>
              <a:rPr lang="en-US" sz="1600" dirty="0" smtClean="0"/>
              <a:t>Per-STA information in HE-SIG-B defines RU’s owner for a specific STA which is identified by (Partial) AID (STAID) in Per-STA information.</a:t>
            </a:r>
          </a:p>
          <a:p>
            <a:pPr lvl="1"/>
            <a:r>
              <a:rPr lang="en-US" sz="1400" dirty="0" smtClean="0"/>
              <a:t>A RU used for broadcast transmission is called broadcast RU.</a:t>
            </a:r>
          </a:p>
          <a:p>
            <a:r>
              <a:rPr lang="en-US" sz="1600" dirty="0" smtClean="0"/>
              <a:t>However the method to identify the broadcast RU is not defined.</a:t>
            </a:r>
          </a:p>
          <a:p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auto">
          <a:xfrm>
            <a:off x="1413376" y="4938068"/>
            <a:ext cx="2244224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grpSp>
        <p:nvGrpSpPr>
          <p:cNvPr id="11" name="Group 24"/>
          <p:cNvGrpSpPr>
            <a:grpSpLocks/>
          </p:cNvGrpSpPr>
          <p:nvPr/>
        </p:nvGrpSpPr>
        <p:grpSpPr bwMode="auto">
          <a:xfrm>
            <a:off x="1358286" y="5241858"/>
            <a:ext cx="2298632" cy="304800"/>
            <a:chOff x="2859" y="1856"/>
            <a:chExt cx="761" cy="256"/>
          </a:xfrm>
        </p:grpSpPr>
        <p:sp>
          <p:nvSpPr>
            <p:cNvPr id="12" name="Rectangle 25"/>
            <p:cNvSpPr>
              <a:spLocks noChangeArrowheads="1"/>
            </p:cNvSpPr>
            <p:nvPr/>
          </p:nvSpPr>
          <p:spPr bwMode="auto">
            <a:xfrm>
              <a:off x="2880" y="1856"/>
              <a:ext cx="740" cy="2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13" name="Rectangle 26"/>
            <p:cNvSpPr>
              <a:spLocks noChangeArrowheads="1"/>
            </p:cNvSpPr>
            <p:nvPr/>
          </p:nvSpPr>
          <p:spPr bwMode="auto">
            <a:xfrm>
              <a:off x="2859" y="1879"/>
              <a:ext cx="5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900" dirty="0" smtClean="0"/>
                <a:t>AP A-MPDU to STA2</a:t>
              </a:r>
              <a:endParaRPr lang="en-US" sz="900" dirty="0"/>
            </a:p>
          </p:txBody>
        </p:sp>
      </p:grpSp>
      <p:sp>
        <p:nvSpPr>
          <p:cNvPr id="14" name="Rectangle 25"/>
          <p:cNvSpPr>
            <a:spLocks noChangeArrowheads="1"/>
          </p:cNvSpPr>
          <p:nvPr/>
        </p:nvSpPr>
        <p:spPr bwMode="auto">
          <a:xfrm>
            <a:off x="1422289" y="5554618"/>
            <a:ext cx="2235311" cy="58799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1219200" y="6169968"/>
            <a:ext cx="5867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/>
        </p:nvSpPr>
        <p:spPr bwMode="auto">
          <a:xfrm>
            <a:off x="6284799" y="5260872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6284799" y="4956072"/>
            <a:ext cx="609600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048000" y="5245100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3048000" y="4938068"/>
            <a:ext cx="609600" cy="29847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036125" y="5547669"/>
            <a:ext cx="609600" cy="5986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22" name="Right Arrow 21"/>
          <p:cNvSpPr/>
          <p:nvPr/>
        </p:nvSpPr>
        <p:spPr bwMode="auto">
          <a:xfrm>
            <a:off x="1447800" y="6230668"/>
            <a:ext cx="5486400" cy="663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23" name="Rectangle 25"/>
          <p:cNvSpPr>
            <a:spLocks noChangeArrowheads="1"/>
          </p:cNvSpPr>
          <p:nvPr/>
        </p:nvSpPr>
        <p:spPr bwMode="auto">
          <a:xfrm>
            <a:off x="3813963" y="5852468"/>
            <a:ext cx="226521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24" name="Rectangle 26"/>
          <p:cNvSpPr>
            <a:spLocks noChangeArrowheads="1"/>
          </p:cNvSpPr>
          <p:nvPr/>
        </p:nvSpPr>
        <p:spPr bwMode="auto">
          <a:xfrm>
            <a:off x="3793175" y="5852468"/>
            <a:ext cx="16001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STA3 A-MPDU to AP</a:t>
            </a:r>
            <a:endParaRPr lang="en-US" sz="900" dirty="0"/>
          </a:p>
        </p:txBody>
      </p:sp>
      <p:grpSp>
        <p:nvGrpSpPr>
          <p:cNvPr id="25" name="Group 24"/>
          <p:cNvGrpSpPr>
            <a:grpSpLocks/>
          </p:cNvGrpSpPr>
          <p:nvPr/>
        </p:nvGrpSpPr>
        <p:grpSpPr bwMode="auto">
          <a:xfrm>
            <a:off x="3749959" y="5256516"/>
            <a:ext cx="2328837" cy="304800"/>
            <a:chOff x="2859" y="1856"/>
            <a:chExt cx="771" cy="256"/>
          </a:xfrm>
        </p:grpSpPr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880" y="1856"/>
              <a:ext cx="750" cy="2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2859" y="1879"/>
              <a:ext cx="5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900" dirty="0" smtClean="0"/>
                <a:t>STA2 A-MPDU to AP</a:t>
              </a:r>
              <a:endParaRPr lang="en-US" sz="900" dirty="0"/>
            </a:p>
          </p:txBody>
        </p:sp>
      </p:grp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3805049" y="4952726"/>
            <a:ext cx="2274125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839475" y="5001125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STA1 A-MPDU to AP</a:t>
            </a:r>
            <a:endParaRPr lang="en-US" sz="900" dirty="0"/>
          </a:p>
        </p:txBody>
      </p:sp>
      <p:sp>
        <p:nvSpPr>
          <p:cNvPr id="31" name="Text Box 32"/>
          <p:cNvSpPr txBox="1">
            <a:spLocks noChangeArrowheads="1"/>
          </p:cNvSpPr>
          <p:nvPr/>
        </p:nvSpPr>
        <p:spPr bwMode="auto">
          <a:xfrm>
            <a:off x="3886200" y="6296968"/>
            <a:ext cx="152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Cascading Frame Exchange</a:t>
            </a:r>
            <a:endParaRPr lang="en-US" sz="900" b="0" i="1" dirty="0"/>
          </a:p>
        </p:txBody>
      </p:sp>
      <p:sp>
        <p:nvSpPr>
          <p:cNvPr id="32" name="Rectangle 26"/>
          <p:cNvSpPr>
            <a:spLocks noChangeArrowheads="1"/>
          </p:cNvSpPr>
          <p:nvPr/>
        </p:nvSpPr>
        <p:spPr bwMode="auto">
          <a:xfrm>
            <a:off x="1435926" y="5679217"/>
            <a:ext cx="16001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 AP A-MPDU to STA3</a:t>
            </a:r>
            <a:endParaRPr lang="en-US" sz="900" dirty="0"/>
          </a:p>
        </p:txBody>
      </p:sp>
      <p:sp>
        <p:nvSpPr>
          <p:cNvPr id="33" name="Rectangle 26"/>
          <p:cNvSpPr>
            <a:spLocks noChangeArrowheads="1"/>
          </p:cNvSpPr>
          <p:nvPr/>
        </p:nvSpPr>
        <p:spPr bwMode="auto">
          <a:xfrm>
            <a:off x="1447801" y="4986467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 A-MPDU to STA1</a:t>
            </a:r>
            <a:endParaRPr lang="en-US" sz="900" dirty="0"/>
          </a:p>
        </p:txBody>
      </p:sp>
      <p:sp>
        <p:nvSpPr>
          <p:cNvPr id="34" name="Rectangle 33"/>
          <p:cNvSpPr/>
          <p:nvPr/>
        </p:nvSpPr>
        <p:spPr bwMode="auto">
          <a:xfrm>
            <a:off x="5486400" y="5852468"/>
            <a:ext cx="609600" cy="31092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475299" y="5248997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5475299" y="4944197"/>
            <a:ext cx="609600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8" name="Rectangle 25"/>
          <p:cNvSpPr>
            <a:spLocks noChangeArrowheads="1"/>
          </p:cNvSpPr>
          <p:nvPr/>
        </p:nvSpPr>
        <p:spPr bwMode="auto">
          <a:xfrm>
            <a:off x="1417125" y="4319745"/>
            <a:ext cx="2244224" cy="3048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39" name="Text Box 32"/>
          <p:cNvSpPr txBox="1">
            <a:spLocks noChangeArrowheads="1"/>
          </p:cNvSpPr>
          <p:nvPr/>
        </p:nvSpPr>
        <p:spPr bwMode="auto">
          <a:xfrm>
            <a:off x="2057400" y="4328468"/>
            <a:ext cx="1371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Trigger</a:t>
            </a:r>
            <a:endParaRPr lang="en-US" sz="900" b="0" i="1" dirty="0"/>
          </a:p>
        </p:txBody>
      </p:sp>
      <p:sp>
        <p:nvSpPr>
          <p:cNvPr id="40" name="Rectangle 25"/>
          <p:cNvSpPr>
            <a:spLocks noChangeArrowheads="1"/>
          </p:cNvSpPr>
          <p:nvPr/>
        </p:nvSpPr>
        <p:spPr bwMode="auto">
          <a:xfrm>
            <a:off x="1412175" y="4633268"/>
            <a:ext cx="2244224" cy="3048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41" name="Rectangle 40"/>
          <p:cNvSpPr/>
          <p:nvPr/>
        </p:nvSpPr>
        <p:spPr bwMode="auto">
          <a:xfrm>
            <a:off x="3046799" y="4633268"/>
            <a:ext cx="609600" cy="29847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42" name="Rectangle 26"/>
          <p:cNvSpPr>
            <a:spLocks noChangeArrowheads="1"/>
          </p:cNvSpPr>
          <p:nvPr/>
        </p:nvSpPr>
        <p:spPr bwMode="auto">
          <a:xfrm>
            <a:off x="1446600" y="4681667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  A-MPDU to STA4</a:t>
            </a:r>
            <a:endParaRPr lang="en-US" sz="900" dirty="0"/>
          </a:p>
        </p:txBody>
      </p:sp>
      <p:sp>
        <p:nvSpPr>
          <p:cNvPr id="43" name="Rectangle 25"/>
          <p:cNvSpPr>
            <a:spLocks noChangeArrowheads="1"/>
          </p:cNvSpPr>
          <p:nvPr/>
        </p:nvSpPr>
        <p:spPr bwMode="auto">
          <a:xfrm>
            <a:off x="3813963" y="5558364"/>
            <a:ext cx="2265212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44" name="Rectangle 26"/>
          <p:cNvSpPr>
            <a:spLocks noChangeArrowheads="1"/>
          </p:cNvSpPr>
          <p:nvPr/>
        </p:nvSpPr>
        <p:spPr bwMode="auto">
          <a:xfrm>
            <a:off x="3793175" y="5558364"/>
            <a:ext cx="16001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STA5 A-MPDU to AP</a:t>
            </a:r>
            <a:endParaRPr lang="en-US" sz="900" dirty="0"/>
          </a:p>
        </p:txBody>
      </p:sp>
      <p:sp>
        <p:nvSpPr>
          <p:cNvPr id="45" name="Rectangle 25"/>
          <p:cNvSpPr>
            <a:spLocks noChangeArrowheads="1"/>
          </p:cNvSpPr>
          <p:nvPr/>
        </p:nvSpPr>
        <p:spPr bwMode="auto">
          <a:xfrm>
            <a:off x="3805050" y="4636847"/>
            <a:ext cx="2274125" cy="3048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46" name="Rectangle 26"/>
          <p:cNvSpPr>
            <a:spLocks noChangeArrowheads="1"/>
          </p:cNvSpPr>
          <p:nvPr/>
        </p:nvSpPr>
        <p:spPr bwMode="auto">
          <a:xfrm>
            <a:off x="3839476" y="4685246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STA4 A-MPDU to AP</a:t>
            </a:r>
            <a:endParaRPr lang="en-US" sz="900" dirty="0"/>
          </a:p>
        </p:txBody>
      </p:sp>
      <p:sp>
        <p:nvSpPr>
          <p:cNvPr id="47" name="Rectangle 46"/>
          <p:cNvSpPr/>
          <p:nvPr/>
        </p:nvSpPr>
        <p:spPr bwMode="auto">
          <a:xfrm>
            <a:off x="5475300" y="4628318"/>
            <a:ext cx="609600" cy="3048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8" name="Rectangle 25"/>
          <p:cNvSpPr>
            <a:spLocks noChangeArrowheads="1"/>
          </p:cNvSpPr>
          <p:nvPr/>
        </p:nvSpPr>
        <p:spPr bwMode="auto">
          <a:xfrm>
            <a:off x="3810000" y="4324695"/>
            <a:ext cx="2274125" cy="3048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49" name="Rectangle 26"/>
          <p:cNvSpPr>
            <a:spLocks noChangeArrowheads="1"/>
          </p:cNvSpPr>
          <p:nvPr/>
        </p:nvSpPr>
        <p:spPr bwMode="auto">
          <a:xfrm>
            <a:off x="3886201" y="4373094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STA6 A-MPDU to AP</a:t>
            </a:r>
            <a:endParaRPr lang="en-US" sz="900" dirty="0"/>
          </a:p>
        </p:txBody>
      </p:sp>
      <p:sp>
        <p:nvSpPr>
          <p:cNvPr id="50" name="Rectangle 49"/>
          <p:cNvSpPr/>
          <p:nvPr/>
        </p:nvSpPr>
        <p:spPr bwMode="auto">
          <a:xfrm>
            <a:off x="6288975" y="5869293"/>
            <a:ext cx="6096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6288975" y="5564493"/>
            <a:ext cx="6096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277100" y="4638218"/>
            <a:ext cx="609600" cy="3048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277100" y="4333418"/>
            <a:ext cx="609600" cy="3048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1447800" y="2819400"/>
            <a:ext cx="609600" cy="1143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Text Box 32"/>
          <p:cNvSpPr txBox="1">
            <a:spLocks noChangeArrowheads="1"/>
          </p:cNvSpPr>
          <p:nvPr/>
        </p:nvSpPr>
        <p:spPr bwMode="auto">
          <a:xfrm>
            <a:off x="1447800" y="29718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Legacy Preamble</a:t>
            </a:r>
            <a:endParaRPr lang="en-US" sz="900" b="0" i="1" dirty="0"/>
          </a:p>
        </p:txBody>
      </p:sp>
      <p:sp>
        <p:nvSpPr>
          <p:cNvPr id="57" name="Rectangle 56"/>
          <p:cNvSpPr/>
          <p:nvPr/>
        </p:nvSpPr>
        <p:spPr bwMode="auto">
          <a:xfrm>
            <a:off x="2057400" y="2819400"/>
            <a:ext cx="609600" cy="1143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Text Box 32"/>
          <p:cNvSpPr txBox="1">
            <a:spLocks noChangeArrowheads="1"/>
          </p:cNvSpPr>
          <p:nvPr/>
        </p:nvSpPr>
        <p:spPr bwMode="auto">
          <a:xfrm rot="5400000">
            <a:off x="2057400" y="3041050"/>
            <a:ext cx="6858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HE-SIG-A</a:t>
            </a:r>
            <a:endParaRPr lang="en-US" sz="900" b="0" i="1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2667000" y="2825234"/>
            <a:ext cx="609600" cy="113716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Text Box 32"/>
          <p:cNvSpPr txBox="1">
            <a:spLocks noChangeArrowheads="1"/>
          </p:cNvSpPr>
          <p:nvPr/>
        </p:nvSpPr>
        <p:spPr bwMode="auto">
          <a:xfrm rot="5400000">
            <a:off x="2667000" y="3046884"/>
            <a:ext cx="6858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HE-SIG-B</a:t>
            </a:r>
            <a:endParaRPr lang="en-US" sz="900" b="0" i="1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3276600" y="2825234"/>
            <a:ext cx="609600" cy="113716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Text Box 32"/>
          <p:cNvSpPr txBox="1">
            <a:spLocks noChangeArrowheads="1"/>
          </p:cNvSpPr>
          <p:nvPr/>
        </p:nvSpPr>
        <p:spPr bwMode="auto">
          <a:xfrm rot="5400000">
            <a:off x="3276600" y="2977634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HE-STF/LTF</a:t>
            </a:r>
            <a:endParaRPr lang="en-US" sz="900" b="0" i="1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3886200" y="2819400"/>
            <a:ext cx="2590800" cy="52756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Rectangle 63"/>
          <p:cNvSpPr/>
          <p:nvPr/>
        </p:nvSpPr>
        <p:spPr bwMode="auto">
          <a:xfrm>
            <a:off x="3886200" y="3352800"/>
            <a:ext cx="2590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886200" y="3657600"/>
            <a:ext cx="2590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Text Box 32"/>
          <p:cNvSpPr txBox="1">
            <a:spLocks noChangeArrowheads="1"/>
          </p:cNvSpPr>
          <p:nvPr/>
        </p:nvSpPr>
        <p:spPr bwMode="auto">
          <a:xfrm>
            <a:off x="4191000" y="2895600"/>
            <a:ext cx="16764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Multicast Frame</a:t>
            </a:r>
            <a:endParaRPr lang="en-US" sz="900" b="0" i="1" dirty="0"/>
          </a:p>
        </p:txBody>
      </p:sp>
      <p:sp>
        <p:nvSpPr>
          <p:cNvPr id="67" name="Text Box 32"/>
          <p:cNvSpPr txBox="1">
            <a:spLocks noChangeArrowheads="1"/>
          </p:cNvSpPr>
          <p:nvPr/>
        </p:nvSpPr>
        <p:spPr bwMode="auto">
          <a:xfrm>
            <a:off x="4191000" y="3352800"/>
            <a:ext cx="16764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Unicast Frame</a:t>
            </a:r>
            <a:endParaRPr lang="en-US" sz="900" b="0" i="1" dirty="0"/>
          </a:p>
        </p:txBody>
      </p:sp>
      <p:sp>
        <p:nvSpPr>
          <p:cNvPr id="68" name="Text Box 32"/>
          <p:cNvSpPr txBox="1">
            <a:spLocks noChangeArrowheads="1"/>
          </p:cNvSpPr>
          <p:nvPr/>
        </p:nvSpPr>
        <p:spPr bwMode="auto">
          <a:xfrm>
            <a:off x="4191000" y="3657600"/>
            <a:ext cx="16764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Unicast Frame</a:t>
            </a:r>
            <a:endParaRPr lang="en-US" sz="900" b="0" i="1" dirty="0"/>
          </a:p>
        </p:txBody>
      </p:sp>
      <p:cxnSp>
        <p:nvCxnSpPr>
          <p:cNvPr id="70" name="Straight Connector 69"/>
          <p:cNvCxnSpPr/>
          <p:nvPr/>
        </p:nvCxnSpPr>
        <p:spPr bwMode="auto">
          <a:xfrm>
            <a:off x="2971800" y="3848100"/>
            <a:ext cx="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2" name="Straight Connector 71"/>
          <p:cNvCxnSpPr/>
          <p:nvPr/>
        </p:nvCxnSpPr>
        <p:spPr bwMode="auto">
          <a:xfrm>
            <a:off x="2971800" y="4229100"/>
            <a:ext cx="2209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 flipV="1">
            <a:off x="5181600" y="4076700"/>
            <a:ext cx="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5" name="Right Brace 74"/>
          <p:cNvSpPr/>
          <p:nvPr/>
        </p:nvSpPr>
        <p:spPr bwMode="auto">
          <a:xfrm rot="5400000">
            <a:off x="5143500" y="2717800"/>
            <a:ext cx="76200" cy="2590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63176" y="6475413"/>
            <a:ext cx="126637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Marvell, ZTE, et. al.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xmlns="" val="8173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609600"/>
          </a:xfrm>
        </p:spPr>
        <p:txBody>
          <a:bodyPr/>
          <a:lstStyle/>
          <a:p>
            <a:r>
              <a:rPr lang="en-US" sz="2400" dirty="0" smtClean="0"/>
              <a:t>Single BSS and Multiple BSS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3352800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An AP device can have single BSS (one AP) or multiple BSS (virtual APs).</a:t>
            </a:r>
          </a:p>
          <a:p>
            <a:r>
              <a:rPr lang="en-US" sz="1800" dirty="0" smtClean="0"/>
              <a:t>Multiple BSSID element defines virtual BSSs (virtual APs) of an AP device that </a:t>
            </a:r>
          </a:p>
          <a:p>
            <a:pPr lvl="1"/>
            <a:r>
              <a:rPr lang="en-US" dirty="0" smtClean="0"/>
              <a:t>The Max BSSID Indicator field contains a value n, where 2</a:t>
            </a:r>
            <a:r>
              <a:rPr lang="en-US" baseline="30000" dirty="0" smtClean="0"/>
              <a:t>n</a:t>
            </a:r>
            <a:r>
              <a:rPr lang="en-US" dirty="0" smtClean="0"/>
              <a:t> is the maximum number of BSSIDs in the multiple BSSID set</a:t>
            </a:r>
            <a:endParaRPr lang="en-US" altLang="zh-CN" sz="4400" dirty="0" smtClean="0"/>
          </a:p>
          <a:p>
            <a:pPr lvl="1"/>
            <a:r>
              <a:rPr lang="en-US" altLang="zh-CN" sz="1800" dirty="0" smtClean="0"/>
              <a:t>The reference BSSID is the BSSID of the Beacon or Probe Response frame which carries Multiple BSSID element. </a:t>
            </a:r>
          </a:p>
          <a:p>
            <a:pPr lvl="1"/>
            <a:r>
              <a:rPr lang="en-US" altLang="zh-CN" sz="1800" dirty="0" smtClean="0"/>
              <a:t>The calculation of BSSIDs for </a:t>
            </a:r>
            <a:r>
              <a:rPr lang="en-US" altLang="zh-CN" sz="1800" dirty="0" err="1" smtClean="0"/>
              <a:t>Nontransmitted</a:t>
            </a:r>
            <a:r>
              <a:rPr lang="en-US" altLang="zh-CN" sz="1800" dirty="0" smtClean="0"/>
              <a:t> BSSID is </a:t>
            </a:r>
            <a:r>
              <a:rPr lang="en-US" sz="1800" dirty="0" smtClean="0"/>
              <a:t>BSSID(</a:t>
            </a:r>
            <a:r>
              <a:rPr lang="en-US" sz="1800" dirty="0" err="1" smtClean="0"/>
              <a:t>i</a:t>
            </a:r>
            <a:r>
              <a:rPr lang="en-US" sz="1800" dirty="0" smtClean="0"/>
              <a:t>) = BSSID_A | BSSID_B where</a:t>
            </a:r>
          </a:p>
          <a:p>
            <a:pPr lvl="2"/>
            <a:r>
              <a:rPr lang="en-US" sz="1600" dirty="0" smtClean="0"/>
              <a:t>BSSID_A is a BSSID with (48–n) MSBs equal to the (48–n) MSBs of the REF_BSSID and n LSBs equal to 0.</a:t>
            </a:r>
          </a:p>
          <a:p>
            <a:pPr lvl="2"/>
            <a:r>
              <a:rPr lang="en-US" sz="1600" dirty="0" smtClean="0"/>
              <a:t>BSSID_B is a BSSID with (48–n) MSBs equal to 0 and n LSBs equal to [(n LSBs of REF_BSSID) +</a:t>
            </a:r>
            <a:r>
              <a:rPr lang="en-US" sz="1600" dirty="0" err="1" smtClean="0"/>
              <a:t>i</a:t>
            </a:r>
            <a:r>
              <a:rPr lang="en-US" sz="1600" dirty="0" smtClean="0"/>
              <a:t>] mod 2</a:t>
            </a:r>
            <a:r>
              <a:rPr lang="en-US" sz="1600" baseline="30000" dirty="0" smtClean="0"/>
              <a:t>n</a:t>
            </a:r>
            <a:r>
              <a:rPr lang="en-US" sz="1600" dirty="0" smtClean="0"/>
              <a:t>.</a:t>
            </a:r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8" name="Group 3"/>
          <p:cNvGraphicFramePr>
            <a:graphicFrameLocks/>
          </p:cNvGraphicFramePr>
          <p:nvPr/>
        </p:nvGraphicFramePr>
        <p:xfrm>
          <a:off x="380999" y="4419600"/>
          <a:ext cx="8534401" cy="640080"/>
        </p:xfrm>
        <a:graphic>
          <a:graphicData uri="http://schemas.openxmlformats.org/drawingml/2006/table">
            <a:tbl>
              <a:tblPr/>
              <a:tblGrid>
                <a:gridCol w="1507815"/>
                <a:gridCol w="1729192"/>
                <a:gridCol w="1385794"/>
                <a:gridCol w="1625599"/>
                <a:gridCol w="2286001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Mincho" pitchFamily="49" charset="-128"/>
                          <a:cs typeface="Times New Roman" pitchFamily="18" charset="0"/>
                        </a:rPr>
                        <a:t>Element ID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Mincho" pitchFamily="49" charset="-128"/>
                          <a:cs typeface="Times New Roman" pitchFamily="18" charset="0"/>
                        </a:rPr>
                        <a:t>Length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Mincho" pitchFamily="49" charset="-128"/>
                          <a:cs typeface="Times New Roman" pitchFamily="18" charset="0"/>
                        </a:rPr>
                        <a:t>Max BSSID indicator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Mincho" pitchFamily="49" charset="-128"/>
                          <a:cs typeface="Times New Roman" pitchFamily="18" charset="0"/>
                        </a:rPr>
                        <a:t>Nontransmitted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Mincho" pitchFamily="49" charset="-128"/>
                          <a:cs typeface="Times New Roman" pitchFamily="18" charset="0"/>
                        </a:rPr>
                        <a:t> BSSID Profile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Mincho" pitchFamily="49" charset="-128"/>
                          <a:cs typeface="Times New Roman" pitchFamily="18" charset="0"/>
                        </a:rPr>
                        <a:t>Octets: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Mincho" pitchFamily="49" charset="-128"/>
                          <a:cs typeface="Times New Roman" pitchFamily="18" charset="0"/>
                        </a:rPr>
                        <a:t>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Mincho" pitchFamily="49" charset="-128"/>
                          <a:cs typeface="Times New Roman" pitchFamily="18" charset="0"/>
                        </a:rPr>
                        <a:t>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Mincho" pitchFamily="49" charset="-128"/>
                          <a:cs typeface="Times New Roman" pitchFamily="18" charset="0"/>
                        </a:rPr>
                        <a:t>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34" charset="0"/>
                          <a:ea typeface="MS Mincho" pitchFamily="49" charset="-128"/>
                          <a:cs typeface="Times New Roman" pitchFamily="18" charset="0"/>
                        </a:rPr>
                        <a:t>variable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657600" y="5108377"/>
            <a:ext cx="18918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Multiple BSSID element</a:t>
            </a:r>
            <a:endParaRPr lang="en-US" sz="1400" dirty="0"/>
          </a:p>
        </p:txBody>
      </p:sp>
      <p:sp>
        <p:nvSpPr>
          <p:cNvPr id="12" name="Isosceles Triangle 11"/>
          <p:cNvSpPr/>
          <p:nvPr/>
        </p:nvSpPr>
        <p:spPr bwMode="auto">
          <a:xfrm>
            <a:off x="7124699" y="5638800"/>
            <a:ext cx="177901" cy="381000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Isosceles Triangle 12"/>
          <p:cNvSpPr/>
          <p:nvPr/>
        </p:nvSpPr>
        <p:spPr bwMode="auto">
          <a:xfrm>
            <a:off x="7264399" y="5638800"/>
            <a:ext cx="177901" cy="381000"/>
          </a:xfrm>
          <a:prstGeom prst="triangl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Isosceles Triangle 13"/>
          <p:cNvSpPr/>
          <p:nvPr/>
        </p:nvSpPr>
        <p:spPr bwMode="auto">
          <a:xfrm>
            <a:off x="7391399" y="5638800"/>
            <a:ext cx="177901" cy="381000"/>
          </a:xfrm>
          <a:prstGeom prst="triangl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Isosceles Triangle 14"/>
          <p:cNvSpPr/>
          <p:nvPr/>
        </p:nvSpPr>
        <p:spPr bwMode="auto">
          <a:xfrm>
            <a:off x="7543799" y="5638800"/>
            <a:ext cx="177901" cy="381000"/>
          </a:xfrm>
          <a:prstGeom prst="triangl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 Box 32"/>
          <p:cNvSpPr txBox="1">
            <a:spLocks noChangeArrowheads="1"/>
          </p:cNvSpPr>
          <p:nvPr/>
        </p:nvSpPr>
        <p:spPr bwMode="auto">
          <a:xfrm>
            <a:off x="6197701" y="60198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STA5</a:t>
            </a:r>
            <a:endParaRPr lang="en-US" sz="900" b="0" i="1" dirty="0"/>
          </a:p>
        </p:txBody>
      </p:sp>
      <p:sp>
        <p:nvSpPr>
          <p:cNvPr id="17" name="Oval 16"/>
          <p:cNvSpPr/>
          <p:nvPr/>
        </p:nvSpPr>
        <p:spPr bwMode="auto">
          <a:xfrm>
            <a:off x="6350101" y="6248400"/>
            <a:ext cx="152400" cy="1524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 Box 32"/>
          <p:cNvSpPr txBox="1">
            <a:spLocks noChangeArrowheads="1"/>
          </p:cNvSpPr>
          <p:nvPr/>
        </p:nvSpPr>
        <p:spPr bwMode="auto">
          <a:xfrm>
            <a:off x="6731101" y="60579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STA6</a:t>
            </a:r>
            <a:endParaRPr lang="en-US" sz="900" b="0" i="1" dirty="0"/>
          </a:p>
        </p:txBody>
      </p:sp>
      <p:sp>
        <p:nvSpPr>
          <p:cNvPr id="19" name="Oval 18"/>
          <p:cNvSpPr/>
          <p:nvPr/>
        </p:nvSpPr>
        <p:spPr bwMode="auto">
          <a:xfrm>
            <a:off x="6883501" y="6286500"/>
            <a:ext cx="152400" cy="1524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7264501" y="60579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STA7</a:t>
            </a:r>
            <a:endParaRPr lang="en-US" sz="900" b="0" i="1" dirty="0"/>
          </a:p>
        </p:txBody>
      </p:sp>
      <p:sp>
        <p:nvSpPr>
          <p:cNvPr id="21" name="Oval 20"/>
          <p:cNvSpPr/>
          <p:nvPr/>
        </p:nvSpPr>
        <p:spPr bwMode="auto">
          <a:xfrm>
            <a:off x="7416901" y="62865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7950301" y="60579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STA8</a:t>
            </a:r>
            <a:endParaRPr lang="en-US" sz="900" b="0" i="1" dirty="0"/>
          </a:p>
        </p:txBody>
      </p:sp>
      <p:sp>
        <p:nvSpPr>
          <p:cNvPr id="23" name="Oval 22"/>
          <p:cNvSpPr/>
          <p:nvPr/>
        </p:nvSpPr>
        <p:spPr bwMode="auto">
          <a:xfrm>
            <a:off x="8102701" y="6286500"/>
            <a:ext cx="152400" cy="1524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 Box 32"/>
          <p:cNvSpPr txBox="1">
            <a:spLocks noChangeArrowheads="1"/>
          </p:cNvSpPr>
          <p:nvPr/>
        </p:nvSpPr>
        <p:spPr bwMode="auto">
          <a:xfrm>
            <a:off x="6883501" y="54102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AP0</a:t>
            </a:r>
            <a:endParaRPr lang="en-US" sz="900" b="0" i="1" dirty="0"/>
          </a:p>
        </p:txBody>
      </p:sp>
      <p:sp>
        <p:nvSpPr>
          <p:cNvPr id="25" name="Text Box 32"/>
          <p:cNvSpPr txBox="1">
            <a:spLocks noChangeArrowheads="1"/>
          </p:cNvSpPr>
          <p:nvPr/>
        </p:nvSpPr>
        <p:spPr bwMode="auto">
          <a:xfrm>
            <a:off x="7137501" y="53086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AP1</a:t>
            </a:r>
            <a:endParaRPr lang="en-US" sz="900" b="0" i="1" dirty="0"/>
          </a:p>
        </p:txBody>
      </p:sp>
      <p:sp>
        <p:nvSpPr>
          <p:cNvPr id="26" name="Text Box 32"/>
          <p:cNvSpPr txBox="1">
            <a:spLocks noChangeArrowheads="1"/>
          </p:cNvSpPr>
          <p:nvPr/>
        </p:nvSpPr>
        <p:spPr bwMode="auto">
          <a:xfrm>
            <a:off x="7315301" y="54102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AP2</a:t>
            </a:r>
            <a:endParaRPr lang="en-US" sz="900" b="0" i="1" dirty="0"/>
          </a:p>
        </p:txBody>
      </p:sp>
      <p:sp>
        <p:nvSpPr>
          <p:cNvPr id="27" name="Text Box 32"/>
          <p:cNvSpPr txBox="1">
            <a:spLocks noChangeArrowheads="1"/>
          </p:cNvSpPr>
          <p:nvPr/>
        </p:nvSpPr>
        <p:spPr bwMode="auto">
          <a:xfrm>
            <a:off x="7569301" y="53086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AP3</a:t>
            </a:r>
            <a:endParaRPr lang="en-US" sz="900" b="0" i="1" dirty="0"/>
          </a:p>
        </p:txBody>
      </p:sp>
      <p:sp>
        <p:nvSpPr>
          <p:cNvPr id="28" name="Rectangle 27"/>
          <p:cNvSpPr/>
          <p:nvPr/>
        </p:nvSpPr>
        <p:spPr>
          <a:xfrm>
            <a:off x="7797901" y="5728156"/>
            <a:ext cx="126989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Max BSSID Indicator = 2 </a:t>
            </a:r>
            <a:endParaRPr lang="en-US" sz="800" dirty="0"/>
          </a:p>
        </p:txBody>
      </p:sp>
      <p:sp>
        <p:nvSpPr>
          <p:cNvPr id="29" name="Text Box 32"/>
          <p:cNvSpPr txBox="1">
            <a:spLocks noChangeArrowheads="1"/>
          </p:cNvSpPr>
          <p:nvPr/>
        </p:nvSpPr>
        <p:spPr bwMode="auto">
          <a:xfrm>
            <a:off x="6350101" y="55626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STA9</a:t>
            </a:r>
            <a:endParaRPr lang="en-US" sz="900" b="0" i="1" dirty="0"/>
          </a:p>
        </p:txBody>
      </p:sp>
      <p:sp>
        <p:nvSpPr>
          <p:cNvPr id="30" name="Oval 29"/>
          <p:cNvSpPr/>
          <p:nvPr/>
        </p:nvSpPr>
        <p:spPr bwMode="auto">
          <a:xfrm>
            <a:off x="6502501" y="5791200"/>
            <a:ext cx="152400" cy="1524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63176" y="6475413"/>
            <a:ext cx="126637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Marvell, ZTE,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609600"/>
          </a:xfrm>
        </p:spPr>
        <p:txBody>
          <a:bodyPr/>
          <a:lstStyle/>
          <a:p>
            <a:r>
              <a:rPr lang="en-US" sz="2400" dirty="0" smtClean="0"/>
              <a:t>Broadcast STAID in HE-SIG-B in Single BSS </a:t>
            </a:r>
            <a:endParaRPr lang="en-US" sz="2400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15240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In single BSS, AID 0 is not allocated to any STA. An AP allocates AID 1 to 2007 STAs associated with the AP.</a:t>
            </a:r>
          </a:p>
          <a:p>
            <a:pPr lvl="1"/>
            <a:r>
              <a:rPr lang="en-US" sz="1800" dirty="0" smtClean="0"/>
              <a:t>A STAID for broadcast RU can not be an AID that is allocated for any STA.</a:t>
            </a:r>
          </a:p>
          <a:p>
            <a:r>
              <a:rPr lang="en-US" sz="2000" dirty="0" smtClean="0"/>
              <a:t>AID 0 can be used as STAID for broadcast RU.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91199" y="6475413"/>
            <a:ext cx="2752661" cy="184666"/>
          </a:xfrm>
        </p:spPr>
        <p:txBody>
          <a:bodyPr/>
          <a:lstStyle/>
          <a:p>
            <a:r>
              <a:rPr lang="fr-FR" dirty="0" smtClean="0"/>
              <a:t>Marvell, ZTE, et al.</a:t>
            </a:r>
            <a:endParaRPr lang="en-US" dirty="0"/>
          </a:p>
        </p:txBody>
      </p:sp>
      <p:sp>
        <p:nvSpPr>
          <p:cNvPr id="42" name="Rectangle 25"/>
          <p:cNvSpPr>
            <a:spLocks noChangeArrowheads="1"/>
          </p:cNvSpPr>
          <p:nvPr/>
        </p:nvSpPr>
        <p:spPr bwMode="auto">
          <a:xfrm>
            <a:off x="2022976" y="3374223"/>
            <a:ext cx="2244224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grpSp>
        <p:nvGrpSpPr>
          <p:cNvPr id="43" name="Group 24"/>
          <p:cNvGrpSpPr>
            <a:grpSpLocks/>
          </p:cNvGrpSpPr>
          <p:nvPr/>
        </p:nvGrpSpPr>
        <p:grpSpPr bwMode="auto">
          <a:xfrm>
            <a:off x="1967886" y="3678013"/>
            <a:ext cx="2298632" cy="304800"/>
            <a:chOff x="2859" y="1856"/>
            <a:chExt cx="761" cy="256"/>
          </a:xfrm>
        </p:grpSpPr>
        <p:sp>
          <p:nvSpPr>
            <p:cNvPr id="44" name="Rectangle 25"/>
            <p:cNvSpPr>
              <a:spLocks noChangeArrowheads="1"/>
            </p:cNvSpPr>
            <p:nvPr/>
          </p:nvSpPr>
          <p:spPr bwMode="auto">
            <a:xfrm>
              <a:off x="2880" y="1856"/>
              <a:ext cx="740" cy="2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45" name="Rectangle 26"/>
            <p:cNvSpPr>
              <a:spLocks noChangeArrowheads="1"/>
            </p:cNvSpPr>
            <p:nvPr/>
          </p:nvSpPr>
          <p:spPr bwMode="auto">
            <a:xfrm>
              <a:off x="2859" y="1879"/>
              <a:ext cx="5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900" dirty="0" smtClean="0"/>
                <a:t>AP A-MPDU to STA2</a:t>
              </a:r>
              <a:endParaRPr lang="en-US" sz="900" dirty="0"/>
            </a:p>
          </p:txBody>
        </p:sp>
      </p:grpSp>
      <p:sp>
        <p:nvSpPr>
          <p:cNvPr id="46" name="Rectangle 25"/>
          <p:cNvSpPr>
            <a:spLocks noChangeArrowheads="1"/>
          </p:cNvSpPr>
          <p:nvPr/>
        </p:nvSpPr>
        <p:spPr bwMode="auto">
          <a:xfrm>
            <a:off x="2031889" y="3990773"/>
            <a:ext cx="2235311" cy="58799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1816100" y="4593423"/>
            <a:ext cx="5867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8" name="Rectangle 47"/>
          <p:cNvSpPr/>
          <p:nvPr/>
        </p:nvSpPr>
        <p:spPr bwMode="auto">
          <a:xfrm>
            <a:off x="6894399" y="3684327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894399" y="3379527"/>
            <a:ext cx="609600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3657600" y="3681255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3657600" y="3374223"/>
            <a:ext cx="609600" cy="298477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645725" y="3983824"/>
            <a:ext cx="609600" cy="5986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53" name="Right Arrow 52"/>
          <p:cNvSpPr/>
          <p:nvPr/>
        </p:nvSpPr>
        <p:spPr bwMode="auto">
          <a:xfrm>
            <a:off x="1866900" y="4654122"/>
            <a:ext cx="5638800" cy="70277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54" name="Rectangle 25"/>
          <p:cNvSpPr>
            <a:spLocks noChangeArrowheads="1"/>
          </p:cNvSpPr>
          <p:nvPr/>
        </p:nvSpPr>
        <p:spPr bwMode="auto">
          <a:xfrm>
            <a:off x="4423563" y="4275923"/>
            <a:ext cx="2265212" cy="304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55" name="Rectangle 26"/>
          <p:cNvSpPr>
            <a:spLocks noChangeArrowheads="1"/>
          </p:cNvSpPr>
          <p:nvPr/>
        </p:nvSpPr>
        <p:spPr bwMode="auto">
          <a:xfrm>
            <a:off x="4402775" y="4275923"/>
            <a:ext cx="16001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STA3 A-MPDU to AP</a:t>
            </a:r>
            <a:endParaRPr lang="en-US" sz="900" dirty="0"/>
          </a:p>
        </p:txBody>
      </p:sp>
      <p:grpSp>
        <p:nvGrpSpPr>
          <p:cNvPr id="56" name="Group 55"/>
          <p:cNvGrpSpPr>
            <a:grpSpLocks/>
          </p:cNvGrpSpPr>
          <p:nvPr/>
        </p:nvGrpSpPr>
        <p:grpSpPr bwMode="auto">
          <a:xfrm>
            <a:off x="4359559" y="3679971"/>
            <a:ext cx="2328837" cy="304800"/>
            <a:chOff x="2859" y="1856"/>
            <a:chExt cx="771" cy="256"/>
          </a:xfrm>
        </p:grpSpPr>
        <p:sp>
          <p:nvSpPr>
            <p:cNvPr id="57" name="Rectangle 56"/>
            <p:cNvSpPr>
              <a:spLocks noChangeArrowheads="1"/>
            </p:cNvSpPr>
            <p:nvPr/>
          </p:nvSpPr>
          <p:spPr bwMode="auto">
            <a:xfrm>
              <a:off x="2880" y="1856"/>
              <a:ext cx="750" cy="2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58" name="Rectangle 57"/>
            <p:cNvSpPr>
              <a:spLocks noChangeArrowheads="1"/>
            </p:cNvSpPr>
            <p:nvPr/>
          </p:nvSpPr>
          <p:spPr bwMode="auto">
            <a:xfrm>
              <a:off x="2859" y="1879"/>
              <a:ext cx="5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900" dirty="0" smtClean="0"/>
                <a:t>STA2 A-MPDU to AP</a:t>
              </a:r>
              <a:endParaRPr lang="en-US" sz="900" dirty="0"/>
            </a:p>
          </p:txBody>
        </p:sp>
      </p:grp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4414649" y="3376181"/>
            <a:ext cx="2274125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60" name="Rectangle 26"/>
          <p:cNvSpPr>
            <a:spLocks noChangeArrowheads="1"/>
          </p:cNvSpPr>
          <p:nvPr/>
        </p:nvSpPr>
        <p:spPr bwMode="auto">
          <a:xfrm>
            <a:off x="4449075" y="3424580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STA1 A-MPDU to AP</a:t>
            </a:r>
            <a:endParaRPr lang="en-US" sz="900" dirty="0"/>
          </a:p>
        </p:txBody>
      </p:sp>
      <p:sp>
        <p:nvSpPr>
          <p:cNvPr id="61" name="Text Box 32"/>
          <p:cNvSpPr txBox="1">
            <a:spLocks noChangeArrowheads="1"/>
          </p:cNvSpPr>
          <p:nvPr/>
        </p:nvSpPr>
        <p:spPr bwMode="auto">
          <a:xfrm>
            <a:off x="4495800" y="4720423"/>
            <a:ext cx="152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err="1" smtClean="0"/>
              <a:t>Cascasing</a:t>
            </a:r>
            <a:r>
              <a:rPr lang="en-US" sz="900" dirty="0" smtClean="0"/>
              <a:t> Frame Exchange</a:t>
            </a:r>
            <a:endParaRPr lang="en-US" sz="900" b="0" i="1" dirty="0"/>
          </a:p>
        </p:txBody>
      </p:sp>
      <p:sp>
        <p:nvSpPr>
          <p:cNvPr id="62" name="Rectangle 26"/>
          <p:cNvSpPr>
            <a:spLocks noChangeArrowheads="1"/>
          </p:cNvSpPr>
          <p:nvPr/>
        </p:nvSpPr>
        <p:spPr bwMode="auto">
          <a:xfrm>
            <a:off x="2045526" y="4115372"/>
            <a:ext cx="16001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 AP A-MPDU to STA3</a:t>
            </a:r>
            <a:endParaRPr lang="en-US" sz="900" dirty="0"/>
          </a:p>
        </p:txBody>
      </p:sp>
      <p:sp>
        <p:nvSpPr>
          <p:cNvPr id="63" name="Rectangle 26"/>
          <p:cNvSpPr>
            <a:spLocks noChangeArrowheads="1"/>
          </p:cNvSpPr>
          <p:nvPr/>
        </p:nvSpPr>
        <p:spPr bwMode="auto">
          <a:xfrm>
            <a:off x="2057401" y="3422622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 A-MPDU to STA1</a:t>
            </a:r>
            <a:endParaRPr lang="en-US" sz="900" dirty="0"/>
          </a:p>
        </p:txBody>
      </p:sp>
      <p:sp>
        <p:nvSpPr>
          <p:cNvPr id="64" name="Rectangle 63"/>
          <p:cNvSpPr/>
          <p:nvPr/>
        </p:nvSpPr>
        <p:spPr bwMode="auto">
          <a:xfrm>
            <a:off x="6096000" y="4275923"/>
            <a:ext cx="609600" cy="310929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6084899" y="3672452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6" name="Rectangle 65"/>
          <p:cNvSpPr/>
          <p:nvPr/>
        </p:nvSpPr>
        <p:spPr bwMode="auto">
          <a:xfrm>
            <a:off x="6084899" y="3367652"/>
            <a:ext cx="609600" cy="3048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7" name="Rectangle 25"/>
          <p:cNvSpPr>
            <a:spLocks noChangeArrowheads="1"/>
          </p:cNvSpPr>
          <p:nvPr/>
        </p:nvSpPr>
        <p:spPr bwMode="auto">
          <a:xfrm>
            <a:off x="2026725" y="2755900"/>
            <a:ext cx="2244224" cy="3048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68" name="Text Box 32"/>
          <p:cNvSpPr txBox="1">
            <a:spLocks noChangeArrowheads="1"/>
          </p:cNvSpPr>
          <p:nvPr/>
        </p:nvSpPr>
        <p:spPr bwMode="auto">
          <a:xfrm>
            <a:off x="2667000" y="2764623"/>
            <a:ext cx="1371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Trigger</a:t>
            </a:r>
            <a:endParaRPr lang="en-US" sz="900" b="0" i="1" dirty="0"/>
          </a:p>
        </p:txBody>
      </p:sp>
      <p:sp>
        <p:nvSpPr>
          <p:cNvPr id="69" name="Rectangle 25"/>
          <p:cNvSpPr>
            <a:spLocks noChangeArrowheads="1"/>
          </p:cNvSpPr>
          <p:nvPr/>
        </p:nvSpPr>
        <p:spPr bwMode="auto">
          <a:xfrm>
            <a:off x="2021775" y="3069423"/>
            <a:ext cx="2244224" cy="3048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70" name="Rectangle 69"/>
          <p:cNvSpPr/>
          <p:nvPr/>
        </p:nvSpPr>
        <p:spPr bwMode="auto">
          <a:xfrm>
            <a:off x="3656399" y="3069423"/>
            <a:ext cx="609600" cy="29847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71" name="Rectangle 26"/>
          <p:cNvSpPr>
            <a:spLocks noChangeArrowheads="1"/>
          </p:cNvSpPr>
          <p:nvPr/>
        </p:nvSpPr>
        <p:spPr bwMode="auto">
          <a:xfrm>
            <a:off x="2056200" y="3117822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  A-MPDU to STA4</a:t>
            </a:r>
            <a:endParaRPr lang="en-US" sz="900" dirty="0"/>
          </a:p>
        </p:txBody>
      </p:sp>
      <p:sp>
        <p:nvSpPr>
          <p:cNvPr id="72" name="Rectangle 25"/>
          <p:cNvSpPr>
            <a:spLocks noChangeArrowheads="1"/>
          </p:cNvSpPr>
          <p:nvPr/>
        </p:nvSpPr>
        <p:spPr bwMode="auto">
          <a:xfrm>
            <a:off x="4423563" y="3981819"/>
            <a:ext cx="2265212" cy="304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73" name="Rectangle 26"/>
          <p:cNvSpPr>
            <a:spLocks noChangeArrowheads="1"/>
          </p:cNvSpPr>
          <p:nvPr/>
        </p:nvSpPr>
        <p:spPr bwMode="auto">
          <a:xfrm>
            <a:off x="4402775" y="3981819"/>
            <a:ext cx="16001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STA5 A-MPDU to AP</a:t>
            </a:r>
            <a:endParaRPr lang="en-US" sz="900" dirty="0"/>
          </a:p>
        </p:txBody>
      </p:sp>
      <p:sp>
        <p:nvSpPr>
          <p:cNvPr id="74" name="Rectangle 25"/>
          <p:cNvSpPr>
            <a:spLocks noChangeArrowheads="1"/>
          </p:cNvSpPr>
          <p:nvPr/>
        </p:nvSpPr>
        <p:spPr bwMode="auto">
          <a:xfrm>
            <a:off x="4414650" y="3060302"/>
            <a:ext cx="2274125" cy="3048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75" name="Rectangle 26"/>
          <p:cNvSpPr>
            <a:spLocks noChangeArrowheads="1"/>
          </p:cNvSpPr>
          <p:nvPr/>
        </p:nvSpPr>
        <p:spPr bwMode="auto">
          <a:xfrm>
            <a:off x="4449076" y="3108701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STA4 A-MPDU to AP</a:t>
            </a:r>
            <a:endParaRPr lang="en-US" sz="900" dirty="0"/>
          </a:p>
        </p:txBody>
      </p:sp>
      <p:sp>
        <p:nvSpPr>
          <p:cNvPr id="76" name="Rectangle 75"/>
          <p:cNvSpPr/>
          <p:nvPr/>
        </p:nvSpPr>
        <p:spPr bwMode="auto">
          <a:xfrm>
            <a:off x="6084900" y="3051773"/>
            <a:ext cx="609600" cy="3048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7" name="Rectangle 25"/>
          <p:cNvSpPr>
            <a:spLocks noChangeArrowheads="1"/>
          </p:cNvSpPr>
          <p:nvPr/>
        </p:nvSpPr>
        <p:spPr bwMode="auto">
          <a:xfrm>
            <a:off x="4419600" y="2748150"/>
            <a:ext cx="2274125" cy="3048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78" name="Rectangle 26"/>
          <p:cNvSpPr>
            <a:spLocks noChangeArrowheads="1"/>
          </p:cNvSpPr>
          <p:nvPr/>
        </p:nvSpPr>
        <p:spPr bwMode="auto">
          <a:xfrm>
            <a:off x="4495801" y="2796549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STA6 A-MPDU to AP</a:t>
            </a:r>
            <a:endParaRPr lang="en-US" sz="900" dirty="0"/>
          </a:p>
        </p:txBody>
      </p:sp>
      <p:sp>
        <p:nvSpPr>
          <p:cNvPr id="79" name="Rectangle 78"/>
          <p:cNvSpPr/>
          <p:nvPr/>
        </p:nvSpPr>
        <p:spPr bwMode="auto">
          <a:xfrm>
            <a:off x="6898575" y="4292748"/>
            <a:ext cx="609600" cy="304800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6898575" y="3987948"/>
            <a:ext cx="609600" cy="304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1" name="Rectangle 80"/>
          <p:cNvSpPr/>
          <p:nvPr/>
        </p:nvSpPr>
        <p:spPr bwMode="auto">
          <a:xfrm>
            <a:off x="6886700" y="3061673"/>
            <a:ext cx="609600" cy="304800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2" name="Rectangle 81"/>
          <p:cNvSpPr/>
          <p:nvPr/>
        </p:nvSpPr>
        <p:spPr bwMode="auto">
          <a:xfrm>
            <a:off x="6886700" y="2756873"/>
            <a:ext cx="609600" cy="304800"/>
          </a:xfrm>
          <a:prstGeom prst="rect">
            <a:avLst/>
          </a:prstGeom>
          <a:solidFill>
            <a:srgbClr val="0070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BlkAck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1866900" y="2755900"/>
            <a:ext cx="152400" cy="1828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1066800" y="4947166"/>
            <a:ext cx="609600" cy="61543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Text Box 32"/>
          <p:cNvSpPr txBox="1">
            <a:spLocks noChangeArrowheads="1"/>
          </p:cNvSpPr>
          <p:nvPr/>
        </p:nvSpPr>
        <p:spPr bwMode="auto">
          <a:xfrm>
            <a:off x="1066800" y="5099566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Legacy Preamble</a:t>
            </a:r>
            <a:endParaRPr lang="en-US" sz="900" b="0" i="1" dirty="0"/>
          </a:p>
        </p:txBody>
      </p:sp>
      <p:sp>
        <p:nvSpPr>
          <p:cNvPr id="86" name="Rectangle 85"/>
          <p:cNvSpPr/>
          <p:nvPr/>
        </p:nvSpPr>
        <p:spPr bwMode="auto">
          <a:xfrm>
            <a:off x="1676400" y="4947166"/>
            <a:ext cx="609600" cy="61543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Text Box 32"/>
          <p:cNvSpPr txBox="1">
            <a:spLocks noChangeArrowheads="1"/>
          </p:cNvSpPr>
          <p:nvPr/>
        </p:nvSpPr>
        <p:spPr bwMode="auto">
          <a:xfrm rot="5400000">
            <a:off x="1676400" y="5168816"/>
            <a:ext cx="6858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HE-SIG-A</a:t>
            </a:r>
            <a:endParaRPr lang="en-US" sz="900" b="0" i="1" dirty="0"/>
          </a:p>
        </p:txBody>
      </p:sp>
      <p:sp>
        <p:nvSpPr>
          <p:cNvPr id="88" name="Rectangle 87"/>
          <p:cNvSpPr/>
          <p:nvPr/>
        </p:nvSpPr>
        <p:spPr bwMode="auto">
          <a:xfrm>
            <a:off x="2286000" y="4953000"/>
            <a:ext cx="6096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Text Box 32"/>
          <p:cNvSpPr txBox="1">
            <a:spLocks noChangeArrowheads="1"/>
          </p:cNvSpPr>
          <p:nvPr/>
        </p:nvSpPr>
        <p:spPr bwMode="auto">
          <a:xfrm rot="5400000">
            <a:off x="2286000" y="5174650"/>
            <a:ext cx="6858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HE-SIG-B</a:t>
            </a:r>
            <a:endParaRPr lang="en-US" sz="900" b="0" i="1" dirty="0"/>
          </a:p>
        </p:txBody>
      </p:sp>
      <p:sp>
        <p:nvSpPr>
          <p:cNvPr id="90" name="Rectangle 89"/>
          <p:cNvSpPr/>
          <p:nvPr/>
        </p:nvSpPr>
        <p:spPr bwMode="auto">
          <a:xfrm>
            <a:off x="2895600" y="4953000"/>
            <a:ext cx="6096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Text Box 32"/>
          <p:cNvSpPr txBox="1">
            <a:spLocks noChangeArrowheads="1"/>
          </p:cNvSpPr>
          <p:nvPr/>
        </p:nvSpPr>
        <p:spPr bwMode="auto">
          <a:xfrm rot="5400000">
            <a:off x="2895600" y="5105400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HE-STF/LTF</a:t>
            </a:r>
            <a:endParaRPr lang="en-US" sz="900" b="0" i="1" dirty="0"/>
          </a:p>
        </p:txBody>
      </p:sp>
      <p:cxnSp>
        <p:nvCxnSpPr>
          <p:cNvPr id="93" name="Straight Connector 92"/>
          <p:cNvCxnSpPr>
            <a:stCxn id="83" idx="2"/>
          </p:cNvCxnSpPr>
          <p:nvPr/>
        </p:nvCxnSpPr>
        <p:spPr bwMode="auto">
          <a:xfrm flipH="1">
            <a:off x="1066800" y="4584700"/>
            <a:ext cx="87630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>
            <a:off x="2057400" y="4597400"/>
            <a:ext cx="144780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 flipH="1">
            <a:off x="838200" y="5562600"/>
            <a:ext cx="1409700" cy="304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>
            <a:off x="2895600" y="5562600"/>
            <a:ext cx="2133600" cy="304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00" name="Rectangle 99"/>
          <p:cNvSpPr/>
          <p:nvPr/>
        </p:nvSpPr>
        <p:spPr bwMode="auto">
          <a:xfrm>
            <a:off x="762000" y="5879068"/>
            <a:ext cx="8382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Text Box 32"/>
          <p:cNvSpPr txBox="1">
            <a:spLocks noChangeArrowheads="1"/>
          </p:cNvSpPr>
          <p:nvPr/>
        </p:nvSpPr>
        <p:spPr bwMode="auto">
          <a:xfrm>
            <a:off x="838200" y="5879068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Common /info</a:t>
            </a:r>
            <a:endParaRPr lang="en-US" sz="900" b="0" i="1" dirty="0"/>
          </a:p>
        </p:txBody>
      </p:sp>
      <p:sp>
        <p:nvSpPr>
          <p:cNvPr id="102" name="Rectangle 101"/>
          <p:cNvSpPr/>
          <p:nvPr/>
        </p:nvSpPr>
        <p:spPr bwMode="auto">
          <a:xfrm>
            <a:off x="1600200" y="5879068"/>
            <a:ext cx="685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Text Box 32"/>
          <p:cNvSpPr txBox="1">
            <a:spLocks noChangeArrowheads="1"/>
          </p:cNvSpPr>
          <p:nvPr/>
        </p:nvSpPr>
        <p:spPr bwMode="auto">
          <a:xfrm>
            <a:off x="1676400" y="5879068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Per STA Info</a:t>
            </a:r>
            <a:endParaRPr lang="en-US" sz="900" b="0" i="1" dirty="0"/>
          </a:p>
        </p:txBody>
      </p:sp>
      <p:sp>
        <p:nvSpPr>
          <p:cNvPr id="104" name="Rectangle 103"/>
          <p:cNvSpPr/>
          <p:nvPr/>
        </p:nvSpPr>
        <p:spPr bwMode="auto">
          <a:xfrm>
            <a:off x="2286000" y="5879068"/>
            <a:ext cx="685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5" name="Text Box 32"/>
          <p:cNvSpPr txBox="1">
            <a:spLocks noChangeArrowheads="1"/>
          </p:cNvSpPr>
          <p:nvPr/>
        </p:nvSpPr>
        <p:spPr bwMode="auto">
          <a:xfrm>
            <a:off x="2362200" y="5879068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Per STA Info</a:t>
            </a:r>
            <a:endParaRPr lang="en-US" sz="900" b="0" i="1" dirty="0"/>
          </a:p>
        </p:txBody>
      </p:sp>
      <p:sp>
        <p:nvSpPr>
          <p:cNvPr id="106" name="Rectangle 105"/>
          <p:cNvSpPr/>
          <p:nvPr/>
        </p:nvSpPr>
        <p:spPr bwMode="auto">
          <a:xfrm>
            <a:off x="2971800" y="5879068"/>
            <a:ext cx="685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Text Box 32"/>
          <p:cNvSpPr txBox="1">
            <a:spLocks noChangeArrowheads="1"/>
          </p:cNvSpPr>
          <p:nvPr/>
        </p:nvSpPr>
        <p:spPr bwMode="auto">
          <a:xfrm>
            <a:off x="3048000" y="5879068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Per STA Info</a:t>
            </a:r>
            <a:endParaRPr lang="en-US" sz="900" b="0" i="1" dirty="0"/>
          </a:p>
        </p:txBody>
      </p:sp>
      <p:sp>
        <p:nvSpPr>
          <p:cNvPr id="108" name="Rectangle 107"/>
          <p:cNvSpPr/>
          <p:nvPr/>
        </p:nvSpPr>
        <p:spPr bwMode="auto">
          <a:xfrm>
            <a:off x="3657600" y="5879068"/>
            <a:ext cx="685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Text Box 32"/>
          <p:cNvSpPr txBox="1">
            <a:spLocks noChangeArrowheads="1"/>
          </p:cNvSpPr>
          <p:nvPr/>
        </p:nvSpPr>
        <p:spPr bwMode="auto">
          <a:xfrm>
            <a:off x="3733800" y="5879068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Per STA Info</a:t>
            </a:r>
            <a:endParaRPr lang="en-US" sz="900" b="0" i="1" dirty="0"/>
          </a:p>
        </p:txBody>
      </p:sp>
      <p:sp>
        <p:nvSpPr>
          <p:cNvPr id="110" name="Rectangle 109"/>
          <p:cNvSpPr/>
          <p:nvPr/>
        </p:nvSpPr>
        <p:spPr bwMode="auto">
          <a:xfrm>
            <a:off x="4343400" y="5879068"/>
            <a:ext cx="685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Text Box 32"/>
          <p:cNvSpPr txBox="1">
            <a:spLocks noChangeArrowheads="1"/>
          </p:cNvSpPr>
          <p:nvPr/>
        </p:nvSpPr>
        <p:spPr bwMode="auto">
          <a:xfrm>
            <a:off x="4419600" y="5879068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Per STA Info</a:t>
            </a:r>
            <a:endParaRPr lang="en-US" sz="900" b="0" i="1" dirty="0"/>
          </a:p>
        </p:txBody>
      </p:sp>
      <p:sp>
        <p:nvSpPr>
          <p:cNvPr id="114" name="Text Box 32"/>
          <p:cNvSpPr txBox="1">
            <a:spLocks noChangeArrowheads="1"/>
          </p:cNvSpPr>
          <p:nvPr/>
        </p:nvSpPr>
        <p:spPr bwMode="auto">
          <a:xfrm>
            <a:off x="1676400" y="6248400"/>
            <a:ext cx="6858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STAID 3</a:t>
            </a:r>
            <a:endParaRPr lang="en-US" sz="900" b="0" i="1" dirty="0"/>
          </a:p>
        </p:txBody>
      </p:sp>
      <p:sp>
        <p:nvSpPr>
          <p:cNvPr id="115" name="Text Box 32"/>
          <p:cNvSpPr txBox="1">
            <a:spLocks noChangeArrowheads="1"/>
          </p:cNvSpPr>
          <p:nvPr/>
        </p:nvSpPr>
        <p:spPr bwMode="auto">
          <a:xfrm>
            <a:off x="2286000" y="6248400"/>
            <a:ext cx="6858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STAID 2</a:t>
            </a:r>
            <a:endParaRPr lang="en-US" sz="900" b="0" i="1" dirty="0"/>
          </a:p>
        </p:txBody>
      </p:sp>
      <p:sp>
        <p:nvSpPr>
          <p:cNvPr id="116" name="Text Box 32"/>
          <p:cNvSpPr txBox="1">
            <a:spLocks noChangeArrowheads="1"/>
          </p:cNvSpPr>
          <p:nvPr/>
        </p:nvSpPr>
        <p:spPr bwMode="auto">
          <a:xfrm>
            <a:off x="3048000" y="6248400"/>
            <a:ext cx="6858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STAID 1</a:t>
            </a:r>
            <a:endParaRPr lang="en-US" sz="900" b="0" i="1" dirty="0"/>
          </a:p>
        </p:txBody>
      </p:sp>
      <p:sp>
        <p:nvSpPr>
          <p:cNvPr id="117" name="Text Box 32"/>
          <p:cNvSpPr txBox="1">
            <a:spLocks noChangeArrowheads="1"/>
          </p:cNvSpPr>
          <p:nvPr/>
        </p:nvSpPr>
        <p:spPr bwMode="auto">
          <a:xfrm>
            <a:off x="3657600" y="6248400"/>
            <a:ext cx="6858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STAID 4</a:t>
            </a:r>
            <a:endParaRPr lang="en-US" sz="900" b="0" i="1" dirty="0"/>
          </a:p>
        </p:txBody>
      </p:sp>
      <p:sp>
        <p:nvSpPr>
          <p:cNvPr id="118" name="Text Box 32"/>
          <p:cNvSpPr txBox="1">
            <a:spLocks noChangeArrowheads="1"/>
          </p:cNvSpPr>
          <p:nvPr/>
        </p:nvSpPr>
        <p:spPr bwMode="auto">
          <a:xfrm>
            <a:off x="4419600" y="6248400"/>
            <a:ext cx="6858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STAID 0</a:t>
            </a:r>
            <a:endParaRPr lang="en-US" sz="900" b="0" i="1" dirty="0"/>
          </a:p>
        </p:txBody>
      </p:sp>
      <p:sp>
        <p:nvSpPr>
          <p:cNvPr id="119" name="Isosceles Triangle 118"/>
          <p:cNvSpPr/>
          <p:nvPr/>
        </p:nvSpPr>
        <p:spPr bwMode="auto">
          <a:xfrm>
            <a:off x="7010400" y="5257800"/>
            <a:ext cx="190500" cy="533400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Text Box 32"/>
          <p:cNvSpPr txBox="1">
            <a:spLocks noChangeArrowheads="1"/>
          </p:cNvSpPr>
          <p:nvPr/>
        </p:nvSpPr>
        <p:spPr bwMode="auto">
          <a:xfrm>
            <a:off x="6096000" y="57912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STA1</a:t>
            </a:r>
            <a:endParaRPr lang="en-US" sz="900" b="0" i="1" dirty="0"/>
          </a:p>
        </p:txBody>
      </p:sp>
      <p:sp>
        <p:nvSpPr>
          <p:cNvPr id="124" name="Oval 123"/>
          <p:cNvSpPr/>
          <p:nvPr/>
        </p:nvSpPr>
        <p:spPr bwMode="auto">
          <a:xfrm>
            <a:off x="6248400" y="6019800"/>
            <a:ext cx="152400" cy="1524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5" name="Text Box 32"/>
          <p:cNvSpPr txBox="1">
            <a:spLocks noChangeArrowheads="1"/>
          </p:cNvSpPr>
          <p:nvPr/>
        </p:nvSpPr>
        <p:spPr bwMode="auto">
          <a:xfrm>
            <a:off x="6629400" y="58674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STA2</a:t>
            </a:r>
            <a:endParaRPr lang="en-US" sz="900" b="0" i="1" dirty="0"/>
          </a:p>
        </p:txBody>
      </p:sp>
      <p:sp>
        <p:nvSpPr>
          <p:cNvPr id="126" name="Oval 125"/>
          <p:cNvSpPr/>
          <p:nvPr/>
        </p:nvSpPr>
        <p:spPr bwMode="auto">
          <a:xfrm>
            <a:off x="6781800" y="6096000"/>
            <a:ext cx="152400" cy="1524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7" name="Text Box 32"/>
          <p:cNvSpPr txBox="1">
            <a:spLocks noChangeArrowheads="1"/>
          </p:cNvSpPr>
          <p:nvPr/>
        </p:nvSpPr>
        <p:spPr bwMode="auto">
          <a:xfrm>
            <a:off x="7162800" y="58674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STA3</a:t>
            </a:r>
            <a:endParaRPr lang="en-US" sz="900" b="0" i="1" dirty="0"/>
          </a:p>
        </p:txBody>
      </p:sp>
      <p:sp>
        <p:nvSpPr>
          <p:cNvPr id="128" name="Oval 127"/>
          <p:cNvSpPr/>
          <p:nvPr/>
        </p:nvSpPr>
        <p:spPr bwMode="auto">
          <a:xfrm>
            <a:off x="7315200" y="6096000"/>
            <a:ext cx="152400" cy="1524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9" name="Text Box 32"/>
          <p:cNvSpPr txBox="1">
            <a:spLocks noChangeArrowheads="1"/>
          </p:cNvSpPr>
          <p:nvPr/>
        </p:nvSpPr>
        <p:spPr bwMode="auto">
          <a:xfrm>
            <a:off x="7848600" y="58674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STA4</a:t>
            </a:r>
            <a:endParaRPr lang="en-US" sz="900" b="0" i="1" dirty="0"/>
          </a:p>
        </p:txBody>
      </p:sp>
      <p:sp>
        <p:nvSpPr>
          <p:cNvPr id="130" name="Oval 129"/>
          <p:cNvSpPr/>
          <p:nvPr/>
        </p:nvSpPr>
        <p:spPr bwMode="auto">
          <a:xfrm>
            <a:off x="8001000" y="6096000"/>
            <a:ext cx="152400" cy="1524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1" name="Text Box 32"/>
          <p:cNvSpPr txBox="1">
            <a:spLocks noChangeArrowheads="1"/>
          </p:cNvSpPr>
          <p:nvPr/>
        </p:nvSpPr>
        <p:spPr bwMode="auto">
          <a:xfrm>
            <a:off x="6934200" y="50800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AP0</a:t>
            </a:r>
            <a:endParaRPr lang="en-US" sz="900" b="0" i="1" dirty="0"/>
          </a:p>
        </p:txBody>
      </p:sp>
      <p:sp>
        <p:nvSpPr>
          <p:cNvPr id="136" name="Text Box 32"/>
          <p:cNvSpPr txBox="1">
            <a:spLocks noChangeArrowheads="1"/>
          </p:cNvSpPr>
          <p:nvPr/>
        </p:nvSpPr>
        <p:spPr bwMode="auto">
          <a:xfrm>
            <a:off x="6248400" y="53340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STA5</a:t>
            </a:r>
            <a:endParaRPr lang="en-US" sz="900" b="0" i="1" dirty="0"/>
          </a:p>
        </p:txBody>
      </p:sp>
      <p:sp>
        <p:nvSpPr>
          <p:cNvPr id="137" name="Oval 136"/>
          <p:cNvSpPr/>
          <p:nvPr/>
        </p:nvSpPr>
        <p:spPr bwMode="auto">
          <a:xfrm>
            <a:off x="6400800" y="5562600"/>
            <a:ext cx="152400" cy="1524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8" name="Text Box 32"/>
          <p:cNvSpPr txBox="1">
            <a:spLocks noChangeArrowheads="1"/>
          </p:cNvSpPr>
          <p:nvPr/>
        </p:nvSpPr>
        <p:spPr bwMode="auto">
          <a:xfrm>
            <a:off x="7543800" y="53340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STA6</a:t>
            </a:r>
            <a:endParaRPr lang="en-US" sz="900" b="0" i="1" dirty="0"/>
          </a:p>
        </p:txBody>
      </p:sp>
      <p:sp>
        <p:nvSpPr>
          <p:cNvPr id="139" name="Oval 138"/>
          <p:cNvSpPr/>
          <p:nvPr/>
        </p:nvSpPr>
        <p:spPr bwMode="auto">
          <a:xfrm>
            <a:off x="7696200" y="5562600"/>
            <a:ext cx="152400" cy="1524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10600" cy="762000"/>
          </a:xfrm>
        </p:spPr>
        <p:txBody>
          <a:bodyPr/>
          <a:lstStyle/>
          <a:p>
            <a:r>
              <a:rPr lang="en-US" sz="2400" dirty="0" smtClean="0"/>
              <a:t>Broadcast STAID in HE-SIG-B in Multiple BSSs</a:t>
            </a:r>
            <a:endParaRPr lang="en-US" sz="2400" dirty="0"/>
          </a:p>
        </p:txBody>
      </p:sp>
      <p:sp>
        <p:nvSpPr>
          <p:cNvPr id="121" name="Content Placeholder 2"/>
          <p:cNvSpPr txBox="1">
            <a:spLocks/>
          </p:cNvSpPr>
          <p:nvPr/>
        </p:nvSpPr>
        <p:spPr bwMode="auto">
          <a:xfrm>
            <a:off x="76200" y="1066800"/>
            <a:ext cx="8991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/>
              <a:t>In Multiple BSSID element where </a:t>
            </a:r>
            <a:r>
              <a:rPr lang="en-US" sz="1800" dirty="0" smtClean="0"/>
              <a:t>the Max BSSID Indicator field contains a value assigned to n (2</a:t>
            </a:r>
            <a:r>
              <a:rPr lang="en-US" sz="1800" baseline="30000" dirty="0" smtClean="0"/>
              <a:t>n</a:t>
            </a:r>
            <a:r>
              <a:rPr lang="en-US" sz="1800" dirty="0" smtClean="0"/>
              <a:t> is the maximum number of BSSIDs in the multiple BSSID set)</a:t>
            </a:r>
            <a:r>
              <a:rPr lang="en-US" sz="1800" kern="0" dirty="0" smtClean="0"/>
              <a:t>: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/>
              <a:t>AID 0 to </a:t>
            </a:r>
            <a:r>
              <a:rPr lang="en-US" sz="1800" dirty="0" smtClean="0"/>
              <a:t>2</a:t>
            </a:r>
            <a:r>
              <a:rPr lang="en-US" sz="1800" baseline="30000" dirty="0" smtClean="0"/>
              <a:t>n </a:t>
            </a:r>
            <a:r>
              <a:rPr lang="en-US" sz="1800" kern="0" dirty="0" smtClean="0"/>
              <a:t>-1 can be allocated to at most </a:t>
            </a:r>
            <a:r>
              <a:rPr lang="en-US" sz="1800" dirty="0" smtClean="0"/>
              <a:t>2</a:t>
            </a:r>
            <a:r>
              <a:rPr lang="en-US" sz="1800" baseline="30000" dirty="0" smtClean="0"/>
              <a:t>n  </a:t>
            </a:r>
            <a:r>
              <a:rPr lang="en-US" sz="1800" kern="0" dirty="0" smtClean="0"/>
              <a:t>virtual APs</a:t>
            </a:r>
            <a:r>
              <a:rPr lang="en-US" sz="1800" kern="0" dirty="0" smtClean="0">
                <a:latin typeface="+mn-lt"/>
              </a:rPr>
              <a:t>. AID </a:t>
            </a:r>
            <a:r>
              <a:rPr lang="en-US" sz="1800" dirty="0" smtClean="0"/>
              <a:t>2</a:t>
            </a:r>
            <a:r>
              <a:rPr lang="en-US" sz="1800" baseline="30000" dirty="0" smtClean="0"/>
              <a:t>n  </a:t>
            </a:r>
            <a:r>
              <a:rPr lang="en-US" sz="1800" kern="0" dirty="0" smtClean="0">
                <a:latin typeface="+mn-lt"/>
              </a:rPr>
              <a:t>to 2007 can be used to allocated to STAs associated with the virtual APs.</a:t>
            </a:r>
          </a:p>
          <a:p>
            <a:pPr marL="342900" indent="-342900">
              <a:spcBef>
                <a:spcPct val="20000"/>
              </a:spcBef>
              <a:buClr>
                <a:srgbClr val="D7381B"/>
              </a:buClr>
              <a:buFontTx/>
              <a:buChar char="•"/>
              <a:defRPr/>
            </a:pPr>
            <a:r>
              <a:rPr lang="en-US" sz="1800" kern="0" dirty="0" smtClean="0">
                <a:latin typeface="+mn-lt"/>
              </a:rPr>
              <a:t>The following are possible broadcast cases with multiple BSSs:</a:t>
            </a: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A broadcast Trigger or data frame may be addressed </a:t>
            </a:r>
            <a:r>
              <a:rPr lang="en-US" sz="1800" dirty="0" smtClean="0"/>
              <a:t>to all BSS of a AP device</a:t>
            </a:r>
            <a:r>
              <a:rPr lang="en-US" sz="1800" kern="0" dirty="0" smtClean="0">
                <a:latin typeface="+mn-lt"/>
              </a:rPr>
              <a:t>.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kern="0" dirty="0" smtClean="0">
                <a:latin typeface="+mn-lt"/>
              </a:rPr>
              <a:t>An AID which is </a:t>
            </a:r>
            <a:r>
              <a:rPr lang="en-US" sz="1800" dirty="0" smtClean="0"/>
              <a:t>not one of 0 to 2</a:t>
            </a:r>
            <a:r>
              <a:rPr lang="en-US" sz="1800" baseline="30000" dirty="0" smtClean="0"/>
              <a:t>n </a:t>
            </a:r>
            <a:r>
              <a:rPr lang="en-US" sz="1800" kern="0" dirty="0" smtClean="0"/>
              <a:t>-1 will be selected as </a:t>
            </a:r>
            <a:r>
              <a:rPr lang="en-US" sz="1800" dirty="0" smtClean="0"/>
              <a:t>Broadcast STAID for broadcast to all BSSs of the AP device. </a:t>
            </a:r>
          </a:p>
          <a:p>
            <a:pPr marL="1714500" lvl="3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kern="0" dirty="0" smtClean="0">
                <a:latin typeface="+mn-lt"/>
              </a:rPr>
              <a:t>The possible value can be </a:t>
            </a:r>
            <a:r>
              <a:rPr lang="en-US" sz="1800" dirty="0" smtClean="0"/>
              <a:t>2</a:t>
            </a:r>
            <a:r>
              <a:rPr lang="en-US" sz="1800" baseline="30000" dirty="0" smtClean="0"/>
              <a:t>n </a:t>
            </a:r>
            <a:r>
              <a:rPr lang="en-US" sz="1800" kern="0" dirty="0" smtClean="0"/>
              <a:t> or </a:t>
            </a:r>
            <a:r>
              <a:rPr lang="en-US" sz="1800" dirty="0" smtClean="0"/>
              <a:t>2</a:t>
            </a:r>
            <a:r>
              <a:rPr lang="en-US" sz="1800" baseline="30000" dirty="0" smtClean="0"/>
              <a:t>11 </a:t>
            </a:r>
            <a:r>
              <a:rPr lang="en-US" sz="1800" kern="0" dirty="0" smtClean="0"/>
              <a:t>-1.</a:t>
            </a:r>
            <a:endParaRPr lang="en-US" sz="1800" kern="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‒"/>
              <a:defRPr/>
            </a:pPr>
            <a:r>
              <a:rPr lang="en-US" sz="1800" kern="0" dirty="0" smtClean="0">
                <a:latin typeface="+mn-lt"/>
              </a:rPr>
              <a:t>A broadcast Trigger or data frame may be addressed to one virtual BSS of a AP device.</a:t>
            </a:r>
          </a:p>
          <a:p>
            <a:pPr marL="1257300" lvl="2" indent="-342900">
              <a:spcBef>
                <a:spcPct val="20000"/>
              </a:spcBef>
              <a:buClr>
                <a:srgbClr val="D7381B"/>
              </a:buClr>
              <a:buFont typeface="Arial" pitchFamily="34" charset="0"/>
              <a:buChar char="•"/>
              <a:defRPr/>
            </a:pPr>
            <a:r>
              <a:rPr lang="en-US" sz="1800" kern="0" dirty="0" smtClean="0">
                <a:latin typeface="+mn-lt"/>
              </a:rPr>
              <a:t>AID  </a:t>
            </a:r>
            <a:r>
              <a:rPr lang="en-US" sz="1800" kern="0" dirty="0" err="1" smtClean="0">
                <a:latin typeface="+mn-lt"/>
              </a:rPr>
              <a:t>i</a:t>
            </a:r>
            <a:r>
              <a:rPr lang="en-US" sz="1800" kern="0" dirty="0" smtClean="0">
                <a:latin typeface="+mn-lt"/>
              </a:rPr>
              <a:t> where </a:t>
            </a:r>
            <a:r>
              <a:rPr lang="en-US" sz="1800" kern="0" dirty="0" err="1" smtClean="0">
                <a:latin typeface="+mn-lt"/>
              </a:rPr>
              <a:t>i</a:t>
            </a:r>
            <a:r>
              <a:rPr lang="en-US" sz="1800" kern="0" dirty="0" smtClean="0">
                <a:latin typeface="+mn-lt"/>
              </a:rPr>
              <a:t> is not bigger than </a:t>
            </a:r>
            <a:r>
              <a:rPr lang="en-US" sz="1800" dirty="0" smtClean="0"/>
              <a:t>2</a:t>
            </a:r>
            <a:r>
              <a:rPr lang="en-US" sz="1800" baseline="30000" dirty="0" smtClean="0"/>
              <a:t>n </a:t>
            </a:r>
            <a:r>
              <a:rPr lang="en-US" sz="1800" kern="0" dirty="0" smtClean="0"/>
              <a:t>-1 is used as broadcast STAID for </a:t>
            </a:r>
            <a:r>
              <a:rPr lang="en-US" sz="1800" dirty="0" smtClean="0"/>
              <a:t>broadcast to virtual </a:t>
            </a:r>
            <a:r>
              <a:rPr lang="en-US" sz="1800" dirty="0" err="1" smtClean="0"/>
              <a:t>BSSi</a:t>
            </a:r>
            <a:r>
              <a:rPr lang="en-US" sz="1800" dirty="0" smtClean="0"/>
              <a:t> of the AP device. </a:t>
            </a:r>
            <a:endParaRPr lang="en-US" sz="1800" kern="0" dirty="0" smtClean="0">
              <a:latin typeface="+mn-lt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63176" y="6475413"/>
            <a:ext cx="126637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Marvell, ZTE, et. al.</a:t>
            </a:r>
            <a:endParaRPr lang="en-US" altLang="ko-KR" dirty="0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3099D1E7-2CFE-4362-BB72-AF97192842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2310" y="4876800"/>
            <a:ext cx="70580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/>
        </p:nvCxnSpPr>
        <p:spPr bwMode="auto">
          <a:xfrm flipH="1">
            <a:off x="5108110" y="5207000"/>
            <a:ext cx="914400" cy="304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7657635" y="5221288"/>
            <a:ext cx="879475" cy="34131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108110" y="5537200"/>
          <a:ext cx="584200" cy="228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6840"/>
                <a:gridCol w="116840"/>
                <a:gridCol w="116840"/>
                <a:gridCol w="116840"/>
                <a:gridCol w="116840"/>
              </a:tblGrid>
              <a:tr h="2286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45720" marR="45720" marT="18288" marB="18288"/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6200310" y="5537200"/>
          <a:ext cx="584200" cy="228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6840"/>
                <a:gridCol w="116840"/>
                <a:gridCol w="116840"/>
                <a:gridCol w="116840"/>
                <a:gridCol w="116840"/>
              </a:tblGrid>
              <a:tr h="2286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45720" marR="45720" marT="18288" marB="18288"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7952910" y="5537200"/>
          <a:ext cx="584200" cy="228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6840"/>
                <a:gridCol w="116840"/>
                <a:gridCol w="116840"/>
                <a:gridCol w="116840"/>
                <a:gridCol w="116840"/>
              </a:tblGrid>
              <a:tr h="2286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45720" marR="45720" marT="18288" marB="18288"/>
                </a:tc>
              </a:tr>
            </a:tbl>
          </a:graphicData>
        </a:graphic>
      </p:graphicFrame>
      <p:cxnSp>
        <p:nvCxnSpPr>
          <p:cNvPr id="20" name="Straight Connector 19"/>
          <p:cNvCxnSpPr/>
          <p:nvPr/>
        </p:nvCxnSpPr>
        <p:spPr bwMode="auto">
          <a:xfrm>
            <a:off x="5476410" y="5765800"/>
            <a:ext cx="2667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5565310" y="5537200"/>
            <a:ext cx="2667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7356010" y="5537200"/>
          <a:ext cx="584200" cy="2286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6840"/>
                <a:gridCol w="116840"/>
                <a:gridCol w="116840"/>
                <a:gridCol w="116840"/>
                <a:gridCol w="116840"/>
              </a:tblGrid>
              <a:tr h="228600"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45720" marR="45720" marT="18288" marB="18288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45720" marR="45720" marT="18288" marB="18288"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5031910" y="5935990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0</a:t>
            </a:r>
            <a:endParaRPr lang="en-US" sz="1100" dirty="0"/>
          </a:p>
        </p:txBody>
      </p:sp>
      <p:sp>
        <p:nvSpPr>
          <p:cNvPr id="24" name="TextBox 23"/>
          <p:cNvSpPr txBox="1"/>
          <p:nvPr/>
        </p:nvSpPr>
        <p:spPr>
          <a:xfrm>
            <a:off x="6327310" y="5935990"/>
            <a:ext cx="41870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2</a:t>
            </a:r>
            <a:r>
              <a:rPr lang="en-US" sz="1100" baseline="30000" dirty="0" smtClean="0"/>
              <a:t>n</a:t>
            </a:r>
            <a:r>
              <a:rPr lang="en-US" sz="1100" dirty="0" smtClean="0"/>
              <a:t>-1</a:t>
            </a:r>
            <a:endParaRPr lang="en-US" sz="1100" dirty="0"/>
          </a:p>
        </p:txBody>
      </p:sp>
      <p:cxnSp>
        <p:nvCxnSpPr>
          <p:cNvPr id="26" name="Straight Arrow Connector 25"/>
          <p:cNvCxnSpPr/>
          <p:nvPr/>
        </p:nvCxnSpPr>
        <p:spPr bwMode="auto">
          <a:xfrm flipV="1">
            <a:off x="5146210" y="57658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6492410" y="57785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8296206" y="5935990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2007</a:t>
            </a:r>
            <a:endParaRPr lang="en-US" sz="1100" dirty="0"/>
          </a:p>
        </p:txBody>
      </p:sp>
      <p:cxnSp>
        <p:nvCxnSpPr>
          <p:cNvPr id="29" name="Straight Arrow Connector 28"/>
          <p:cNvCxnSpPr/>
          <p:nvPr/>
        </p:nvCxnSpPr>
        <p:spPr bwMode="auto">
          <a:xfrm flipV="1">
            <a:off x="8461306" y="5778500"/>
            <a:ext cx="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0" name="Right Brace 29"/>
          <p:cNvSpPr/>
          <p:nvPr/>
        </p:nvSpPr>
        <p:spPr bwMode="auto">
          <a:xfrm rot="16200000" flipH="1" flipV="1">
            <a:off x="5753100" y="5511800"/>
            <a:ext cx="152400" cy="1371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Right Brace 30"/>
          <p:cNvSpPr/>
          <p:nvPr/>
        </p:nvSpPr>
        <p:spPr bwMode="auto">
          <a:xfrm rot="5400000">
            <a:off x="7454900" y="5219700"/>
            <a:ext cx="152400" cy="19558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 rot="10800000" flipV="1">
            <a:off x="5181600" y="6246168"/>
            <a:ext cx="12954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AID for virtual APs</a:t>
            </a:r>
            <a:endParaRPr lang="en-US" sz="900" b="0" i="1" dirty="0"/>
          </a:p>
        </p:txBody>
      </p:sp>
      <p:sp>
        <p:nvSpPr>
          <p:cNvPr id="33" name="Text Box 32"/>
          <p:cNvSpPr txBox="1">
            <a:spLocks noChangeArrowheads="1"/>
          </p:cNvSpPr>
          <p:nvPr/>
        </p:nvSpPr>
        <p:spPr bwMode="auto">
          <a:xfrm>
            <a:off x="7162800" y="6223000"/>
            <a:ext cx="99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AID for STAs</a:t>
            </a:r>
            <a:endParaRPr lang="en-US" sz="900" b="0" i="1" dirty="0"/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 rot="10800000" flipV="1">
            <a:off x="3200400" y="5638800"/>
            <a:ext cx="12954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TIM element</a:t>
            </a:r>
            <a:endParaRPr lang="en-US" sz="900" b="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533400"/>
            <a:ext cx="9144000" cy="609600"/>
          </a:xfrm>
        </p:spPr>
        <p:txBody>
          <a:bodyPr/>
          <a:lstStyle/>
          <a:p>
            <a:r>
              <a:rPr lang="en-US" sz="2400" dirty="0" smtClean="0"/>
              <a:t>Broadcast STAID in HE-SIG-B in Multiple BSSs (Cont’d)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57939" y="6477000"/>
            <a:ext cx="2752661" cy="184666"/>
          </a:xfrm>
        </p:spPr>
        <p:txBody>
          <a:bodyPr/>
          <a:lstStyle/>
          <a:p>
            <a:r>
              <a:rPr lang="fr-FR" dirty="0" smtClean="0"/>
              <a:t>Marvell, ZTE, et al.</a:t>
            </a:r>
            <a:endParaRPr lang="en-US" dirty="0"/>
          </a:p>
        </p:txBody>
      </p:sp>
      <p:sp>
        <p:nvSpPr>
          <p:cNvPr id="42" name="Rectangle 25"/>
          <p:cNvSpPr>
            <a:spLocks noChangeArrowheads="1"/>
          </p:cNvSpPr>
          <p:nvPr/>
        </p:nvSpPr>
        <p:spPr bwMode="auto">
          <a:xfrm>
            <a:off x="2022976" y="2599523"/>
            <a:ext cx="2244224" cy="304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967886" y="2903313"/>
            <a:ext cx="2298632" cy="304800"/>
            <a:chOff x="2859" y="1856"/>
            <a:chExt cx="761" cy="256"/>
          </a:xfrm>
        </p:grpSpPr>
        <p:sp>
          <p:nvSpPr>
            <p:cNvPr id="44" name="Rectangle 25"/>
            <p:cNvSpPr>
              <a:spLocks noChangeArrowheads="1"/>
            </p:cNvSpPr>
            <p:nvPr/>
          </p:nvSpPr>
          <p:spPr bwMode="auto">
            <a:xfrm>
              <a:off x="2880" y="1856"/>
              <a:ext cx="740" cy="25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00"/>
            </a:p>
          </p:txBody>
        </p:sp>
        <p:sp>
          <p:nvSpPr>
            <p:cNvPr id="45" name="Rectangle 26"/>
            <p:cNvSpPr>
              <a:spLocks noChangeArrowheads="1"/>
            </p:cNvSpPr>
            <p:nvPr/>
          </p:nvSpPr>
          <p:spPr bwMode="auto">
            <a:xfrm>
              <a:off x="2859" y="1879"/>
              <a:ext cx="580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900" dirty="0" smtClean="0"/>
                <a:t>AP1 A-MPDU to STA6</a:t>
              </a:r>
              <a:endParaRPr lang="en-US" sz="900" dirty="0"/>
            </a:p>
          </p:txBody>
        </p:sp>
      </p:grpSp>
      <p:sp>
        <p:nvSpPr>
          <p:cNvPr id="46" name="Rectangle 25"/>
          <p:cNvSpPr>
            <a:spLocks noChangeArrowheads="1"/>
          </p:cNvSpPr>
          <p:nvPr/>
        </p:nvSpPr>
        <p:spPr bwMode="auto">
          <a:xfrm>
            <a:off x="2031889" y="3216073"/>
            <a:ext cx="2235311" cy="58799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cxnSp>
        <p:nvCxnSpPr>
          <p:cNvPr id="47" name="Straight Connector 46"/>
          <p:cNvCxnSpPr/>
          <p:nvPr/>
        </p:nvCxnSpPr>
        <p:spPr bwMode="auto">
          <a:xfrm>
            <a:off x="1828800" y="3810000"/>
            <a:ext cx="5867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0" name="Rectangle 49"/>
          <p:cNvSpPr/>
          <p:nvPr/>
        </p:nvSpPr>
        <p:spPr bwMode="auto">
          <a:xfrm>
            <a:off x="3657600" y="2906555"/>
            <a:ext cx="6096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52" name="Rectangle 51"/>
          <p:cNvSpPr/>
          <p:nvPr/>
        </p:nvSpPr>
        <p:spPr bwMode="auto">
          <a:xfrm>
            <a:off x="3645725" y="3209124"/>
            <a:ext cx="609600" cy="598624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53" name="Right Arrow 52"/>
          <p:cNvSpPr/>
          <p:nvPr/>
        </p:nvSpPr>
        <p:spPr bwMode="auto">
          <a:xfrm>
            <a:off x="1828800" y="3892123"/>
            <a:ext cx="5486400" cy="66300"/>
          </a:xfrm>
          <a:prstGeom prst="rightArrow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Garamond" pitchFamily="18" charset="0"/>
            </a:endParaRPr>
          </a:p>
        </p:txBody>
      </p:sp>
      <p:sp>
        <p:nvSpPr>
          <p:cNvPr id="61" name="Text Box 32"/>
          <p:cNvSpPr txBox="1">
            <a:spLocks noChangeArrowheads="1"/>
          </p:cNvSpPr>
          <p:nvPr/>
        </p:nvSpPr>
        <p:spPr bwMode="auto">
          <a:xfrm>
            <a:off x="4495800" y="3958423"/>
            <a:ext cx="15240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OFDMA TXOP</a:t>
            </a:r>
            <a:endParaRPr lang="en-US" sz="900" b="0" i="1" dirty="0"/>
          </a:p>
        </p:txBody>
      </p:sp>
      <p:sp>
        <p:nvSpPr>
          <p:cNvPr id="62" name="Rectangle 26"/>
          <p:cNvSpPr>
            <a:spLocks noChangeArrowheads="1"/>
          </p:cNvSpPr>
          <p:nvPr/>
        </p:nvSpPr>
        <p:spPr bwMode="auto">
          <a:xfrm>
            <a:off x="2045526" y="3340672"/>
            <a:ext cx="16001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 AP0 A-MPDU to STA5</a:t>
            </a:r>
            <a:endParaRPr lang="en-US" sz="900" dirty="0"/>
          </a:p>
        </p:txBody>
      </p:sp>
      <p:sp>
        <p:nvSpPr>
          <p:cNvPr id="63" name="Rectangle 26"/>
          <p:cNvSpPr>
            <a:spLocks noChangeArrowheads="1"/>
          </p:cNvSpPr>
          <p:nvPr/>
        </p:nvSpPr>
        <p:spPr bwMode="auto">
          <a:xfrm>
            <a:off x="2057401" y="2647922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AP2’s broadcast A-MPDU </a:t>
            </a:r>
            <a:endParaRPr lang="en-US" sz="900" dirty="0"/>
          </a:p>
        </p:txBody>
      </p:sp>
      <p:sp>
        <p:nvSpPr>
          <p:cNvPr id="67" name="Rectangle 25"/>
          <p:cNvSpPr>
            <a:spLocks noChangeArrowheads="1"/>
          </p:cNvSpPr>
          <p:nvPr/>
        </p:nvSpPr>
        <p:spPr bwMode="auto">
          <a:xfrm>
            <a:off x="2026725" y="1981200"/>
            <a:ext cx="2244224" cy="3048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68" name="Text Box 32"/>
          <p:cNvSpPr txBox="1">
            <a:spLocks noChangeArrowheads="1"/>
          </p:cNvSpPr>
          <p:nvPr/>
        </p:nvSpPr>
        <p:spPr bwMode="auto">
          <a:xfrm>
            <a:off x="2667000" y="1989923"/>
            <a:ext cx="13716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Trigger to multiple BSSs</a:t>
            </a:r>
            <a:endParaRPr lang="en-US" sz="900" b="0" i="1" dirty="0"/>
          </a:p>
        </p:txBody>
      </p:sp>
      <p:sp>
        <p:nvSpPr>
          <p:cNvPr id="69" name="Rectangle 25"/>
          <p:cNvSpPr>
            <a:spLocks noChangeArrowheads="1"/>
          </p:cNvSpPr>
          <p:nvPr/>
        </p:nvSpPr>
        <p:spPr bwMode="auto">
          <a:xfrm>
            <a:off x="2021775" y="2294723"/>
            <a:ext cx="2244224" cy="3048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900"/>
          </a:p>
        </p:txBody>
      </p:sp>
      <p:sp>
        <p:nvSpPr>
          <p:cNvPr id="70" name="Rectangle 69"/>
          <p:cNvSpPr/>
          <p:nvPr/>
        </p:nvSpPr>
        <p:spPr bwMode="auto">
          <a:xfrm>
            <a:off x="3656399" y="2294723"/>
            <a:ext cx="609600" cy="298477"/>
          </a:xfrm>
          <a:prstGeom prst="rect">
            <a:avLst/>
          </a:pr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ramond" pitchFamily="18" charset="0"/>
              </a:rPr>
              <a:t>Trigger</a:t>
            </a:r>
          </a:p>
        </p:txBody>
      </p:sp>
      <p:sp>
        <p:nvSpPr>
          <p:cNvPr id="71" name="Rectangle 26"/>
          <p:cNvSpPr>
            <a:spLocks noChangeArrowheads="1"/>
          </p:cNvSpPr>
          <p:nvPr/>
        </p:nvSpPr>
        <p:spPr bwMode="auto">
          <a:xfrm>
            <a:off x="2056200" y="2343122"/>
            <a:ext cx="1676399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AP1  A-MPDU to STA9</a:t>
            </a:r>
            <a:endParaRPr lang="en-US" sz="900" dirty="0"/>
          </a:p>
        </p:txBody>
      </p:sp>
      <p:sp>
        <p:nvSpPr>
          <p:cNvPr id="83" name="Rectangle 82"/>
          <p:cNvSpPr/>
          <p:nvPr/>
        </p:nvSpPr>
        <p:spPr bwMode="auto">
          <a:xfrm>
            <a:off x="1866900" y="1981200"/>
            <a:ext cx="152400" cy="1828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4" name="Rectangle 83"/>
          <p:cNvSpPr/>
          <p:nvPr/>
        </p:nvSpPr>
        <p:spPr bwMode="auto">
          <a:xfrm>
            <a:off x="1066800" y="4196834"/>
            <a:ext cx="609600" cy="61543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5" name="Text Box 32"/>
          <p:cNvSpPr txBox="1">
            <a:spLocks noChangeArrowheads="1"/>
          </p:cNvSpPr>
          <p:nvPr/>
        </p:nvSpPr>
        <p:spPr bwMode="auto">
          <a:xfrm>
            <a:off x="1066800" y="4349234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Legacy Preamble</a:t>
            </a:r>
            <a:endParaRPr lang="en-US" sz="900" b="0" i="1" dirty="0"/>
          </a:p>
        </p:txBody>
      </p:sp>
      <p:sp>
        <p:nvSpPr>
          <p:cNvPr id="86" name="Rectangle 85"/>
          <p:cNvSpPr/>
          <p:nvPr/>
        </p:nvSpPr>
        <p:spPr bwMode="auto">
          <a:xfrm>
            <a:off x="1676400" y="4196834"/>
            <a:ext cx="609600" cy="61543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Text Box 32"/>
          <p:cNvSpPr txBox="1">
            <a:spLocks noChangeArrowheads="1"/>
          </p:cNvSpPr>
          <p:nvPr/>
        </p:nvSpPr>
        <p:spPr bwMode="auto">
          <a:xfrm rot="5400000">
            <a:off x="1676400" y="4418484"/>
            <a:ext cx="6858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HE-SIG-A</a:t>
            </a:r>
            <a:endParaRPr lang="en-US" sz="900" b="0" i="1" dirty="0"/>
          </a:p>
        </p:txBody>
      </p:sp>
      <p:sp>
        <p:nvSpPr>
          <p:cNvPr id="88" name="Rectangle 87"/>
          <p:cNvSpPr/>
          <p:nvPr/>
        </p:nvSpPr>
        <p:spPr bwMode="auto">
          <a:xfrm>
            <a:off x="2286000" y="4202668"/>
            <a:ext cx="6096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Text Box 32"/>
          <p:cNvSpPr txBox="1">
            <a:spLocks noChangeArrowheads="1"/>
          </p:cNvSpPr>
          <p:nvPr/>
        </p:nvSpPr>
        <p:spPr bwMode="auto">
          <a:xfrm rot="5400000">
            <a:off x="2286000" y="4424318"/>
            <a:ext cx="6858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HE-SIG-B</a:t>
            </a:r>
            <a:endParaRPr lang="en-US" sz="900" b="0" i="1" dirty="0"/>
          </a:p>
        </p:txBody>
      </p:sp>
      <p:sp>
        <p:nvSpPr>
          <p:cNvPr id="90" name="Rectangle 89"/>
          <p:cNvSpPr/>
          <p:nvPr/>
        </p:nvSpPr>
        <p:spPr bwMode="auto">
          <a:xfrm>
            <a:off x="2895600" y="4202668"/>
            <a:ext cx="609600" cy="6096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Text Box 32"/>
          <p:cNvSpPr txBox="1">
            <a:spLocks noChangeArrowheads="1"/>
          </p:cNvSpPr>
          <p:nvPr/>
        </p:nvSpPr>
        <p:spPr bwMode="auto">
          <a:xfrm rot="5400000">
            <a:off x="2895600" y="4355068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HE-STF/LTF</a:t>
            </a:r>
            <a:endParaRPr lang="en-US" sz="900" b="0" i="1" dirty="0"/>
          </a:p>
        </p:txBody>
      </p:sp>
      <p:cxnSp>
        <p:nvCxnSpPr>
          <p:cNvPr id="93" name="Straight Connector 92"/>
          <p:cNvCxnSpPr>
            <a:stCxn id="83" idx="2"/>
          </p:cNvCxnSpPr>
          <p:nvPr/>
        </p:nvCxnSpPr>
        <p:spPr bwMode="auto">
          <a:xfrm flipH="1">
            <a:off x="1066800" y="3810000"/>
            <a:ext cx="87630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95" name="Straight Connector 94"/>
          <p:cNvCxnSpPr/>
          <p:nvPr/>
        </p:nvCxnSpPr>
        <p:spPr bwMode="auto">
          <a:xfrm>
            <a:off x="2057400" y="3810000"/>
            <a:ext cx="1447800" cy="381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 flipH="1">
            <a:off x="838200" y="4812268"/>
            <a:ext cx="1409700" cy="304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>
            <a:off x="2895600" y="4812268"/>
            <a:ext cx="2133600" cy="304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00" name="Rectangle 99"/>
          <p:cNvSpPr/>
          <p:nvPr/>
        </p:nvSpPr>
        <p:spPr bwMode="auto">
          <a:xfrm>
            <a:off x="762000" y="5128736"/>
            <a:ext cx="8382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1" name="Text Box 32"/>
          <p:cNvSpPr txBox="1">
            <a:spLocks noChangeArrowheads="1"/>
          </p:cNvSpPr>
          <p:nvPr/>
        </p:nvSpPr>
        <p:spPr bwMode="auto">
          <a:xfrm>
            <a:off x="838200" y="5128736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Common /info</a:t>
            </a:r>
            <a:endParaRPr lang="en-US" sz="900" b="0" i="1" dirty="0"/>
          </a:p>
        </p:txBody>
      </p:sp>
      <p:sp>
        <p:nvSpPr>
          <p:cNvPr id="102" name="Rectangle 101"/>
          <p:cNvSpPr/>
          <p:nvPr/>
        </p:nvSpPr>
        <p:spPr bwMode="auto">
          <a:xfrm>
            <a:off x="1600200" y="5128736"/>
            <a:ext cx="685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" name="Text Box 32"/>
          <p:cNvSpPr txBox="1">
            <a:spLocks noChangeArrowheads="1"/>
          </p:cNvSpPr>
          <p:nvPr/>
        </p:nvSpPr>
        <p:spPr bwMode="auto">
          <a:xfrm>
            <a:off x="1676400" y="5128736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Per STA Info</a:t>
            </a:r>
            <a:endParaRPr lang="en-US" sz="900" b="0" i="1" dirty="0"/>
          </a:p>
        </p:txBody>
      </p:sp>
      <p:sp>
        <p:nvSpPr>
          <p:cNvPr id="104" name="Rectangle 103"/>
          <p:cNvSpPr/>
          <p:nvPr/>
        </p:nvSpPr>
        <p:spPr bwMode="auto">
          <a:xfrm>
            <a:off x="2286000" y="5128736"/>
            <a:ext cx="685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5" name="Text Box 32"/>
          <p:cNvSpPr txBox="1">
            <a:spLocks noChangeArrowheads="1"/>
          </p:cNvSpPr>
          <p:nvPr/>
        </p:nvSpPr>
        <p:spPr bwMode="auto">
          <a:xfrm>
            <a:off x="2362200" y="5128736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Per STA Info</a:t>
            </a:r>
            <a:endParaRPr lang="en-US" sz="900" b="0" i="1" dirty="0"/>
          </a:p>
        </p:txBody>
      </p:sp>
      <p:sp>
        <p:nvSpPr>
          <p:cNvPr id="106" name="Rectangle 105"/>
          <p:cNvSpPr/>
          <p:nvPr/>
        </p:nvSpPr>
        <p:spPr bwMode="auto">
          <a:xfrm>
            <a:off x="2971800" y="5128736"/>
            <a:ext cx="685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Text Box 32"/>
          <p:cNvSpPr txBox="1">
            <a:spLocks noChangeArrowheads="1"/>
          </p:cNvSpPr>
          <p:nvPr/>
        </p:nvSpPr>
        <p:spPr bwMode="auto">
          <a:xfrm>
            <a:off x="3048000" y="5128736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Per STA Info</a:t>
            </a:r>
            <a:endParaRPr lang="en-US" sz="900" b="0" i="1" dirty="0"/>
          </a:p>
        </p:txBody>
      </p:sp>
      <p:sp>
        <p:nvSpPr>
          <p:cNvPr id="108" name="Rectangle 107"/>
          <p:cNvSpPr/>
          <p:nvPr/>
        </p:nvSpPr>
        <p:spPr bwMode="auto">
          <a:xfrm>
            <a:off x="3657600" y="5128736"/>
            <a:ext cx="685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Text Box 32"/>
          <p:cNvSpPr txBox="1">
            <a:spLocks noChangeArrowheads="1"/>
          </p:cNvSpPr>
          <p:nvPr/>
        </p:nvSpPr>
        <p:spPr bwMode="auto">
          <a:xfrm>
            <a:off x="3733800" y="5128736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Per STA Info</a:t>
            </a:r>
            <a:endParaRPr lang="en-US" sz="900" b="0" i="1" dirty="0"/>
          </a:p>
        </p:txBody>
      </p:sp>
      <p:sp>
        <p:nvSpPr>
          <p:cNvPr id="110" name="Rectangle 109"/>
          <p:cNvSpPr/>
          <p:nvPr/>
        </p:nvSpPr>
        <p:spPr bwMode="auto">
          <a:xfrm>
            <a:off x="4343400" y="5128736"/>
            <a:ext cx="6858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Text Box 32"/>
          <p:cNvSpPr txBox="1">
            <a:spLocks noChangeArrowheads="1"/>
          </p:cNvSpPr>
          <p:nvPr/>
        </p:nvSpPr>
        <p:spPr bwMode="auto">
          <a:xfrm>
            <a:off x="4419600" y="5128736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Per STA Info</a:t>
            </a:r>
            <a:endParaRPr lang="en-US" sz="900" b="0" i="1" dirty="0"/>
          </a:p>
        </p:txBody>
      </p:sp>
      <p:sp>
        <p:nvSpPr>
          <p:cNvPr id="114" name="Text Box 32"/>
          <p:cNvSpPr txBox="1">
            <a:spLocks noChangeArrowheads="1"/>
          </p:cNvSpPr>
          <p:nvPr/>
        </p:nvSpPr>
        <p:spPr bwMode="auto">
          <a:xfrm>
            <a:off x="1676400" y="5498068"/>
            <a:ext cx="6858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STAID 5</a:t>
            </a:r>
            <a:endParaRPr lang="en-US" sz="900" b="0" i="1" dirty="0"/>
          </a:p>
        </p:txBody>
      </p:sp>
      <p:sp>
        <p:nvSpPr>
          <p:cNvPr id="115" name="Text Box 32"/>
          <p:cNvSpPr txBox="1">
            <a:spLocks noChangeArrowheads="1"/>
          </p:cNvSpPr>
          <p:nvPr/>
        </p:nvSpPr>
        <p:spPr bwMode="auto">
          <a:xfrm>
            <a:off x="2286000" y="5498068"/>
            <a:ext cx="6858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STAID 6</a:t>
            </a:r>
            <a:endParaRPr lang="en-US" sz="900" b="0" i="1" dirty="0"/>
          </a:p>
        </p:txBody>
      </p:sp>
      <p:sp>
        <p:nvSpPr>
          <p:cNvPr id="116" name="Text Box 32"/>
          <p:cNvSpPr txBox="1">
            <a:spLocks noChangeArrowheads="1"/>
          </p:cNvSpPr>
          <p:nvPr/>
        </p:nvSpPr>
        <p:spPr bwMode="auto">
          <a:xfrm>
            <a:off x="3048000" y="5498068"/>
            <a:ext cx="6858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STAID 2</a:t>
            </a:r>
            <a:endParaRPr lang="en-US" sz="900" b="0" i="1" dirty="0"/>
          </a:p>
        </p:txBody>
      </p:sp>
      <p:sp>
        <p:nvSpPr>
          <p:cNvPr id="117" name="Text Box 32"/>
          <p:cNvSpPr txBox="1">
            <a:spLocks noChangeArrowheads="1"/>
          </p:cNvSpPr>
          <p:nvPr/>
        </p:nvSpPr>
        <p:spPr bwMode="auto">
          <a:xfrm>
            <a:off x="3657600" y="5498068"/>
            <a:ext cx="68580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STAID 9</a:t>
            </a:r>
            <a:endParaRPr lang="en-US" sz="900" b="0" i="1" dirty="0"/>
          </a:p>
        </p:txBody>
      </p:sp>
      <p:sp>
        <p:nvSpPr>
          <p:cNvPr id="118" name="Text Box 32"/>
          <p:cNvSpPr txBox="1">
            <a:spLocks noChangeArrowheads="1"/>
          </p:cNvSpPr>
          <p:nvPr/>
        </p:nvSpPr>
        <p:spPr bwMode="auto">
          <a:xfrm>
            <a:off x="4419600" y="5498068"/>
            <a:ext cx="685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STAID TBD</a:t>
            </a:r>
            <a:endParaRPr lang="en-US" sz="900" b="0" i="1" dirty="0"/>
          </a:p>
        </p:txBody>
      </p:sp>
      <p:sp>
        <p:nvSpPr>
          <p:cNvPr id="92" name="Isosceles Triangle 91"/>
          <p:cNvSpPr/>
          <p:nvPr/>
        </p:nvSpPr>
        <p:spPr bwMode="auto">
          <a:xfrm>
            <a:off x="6972300" y="4953000"/>
            <a:ext cx="228600" cy="457200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Isosceles Triangle 93"/>
          <p:cNvSpPr/>
          <p:nvPr/>
        </p:nvSpPr>
        <p:spPr bwMode="auto">
          <a:xfrm>
            <a:off x="7112000" y="4953000"/>
            <a:ext cx="228600" cy="457200"/>
          </a:xfrm>
          <a:prstGeom prst="triangl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Isosceles Triangle 95"/>
          <p:cNvSpPr/>
          <p:nvPr/>
        </p:nvSpPr>
        <p:spPr bwMode="auto">
          <a:xfrm>
            <a:off x="7289800" y="4953000"/>
            <a:ext cx="228600" cy="457200"/>
          </a:xfrm>
          <a:prstGeom prst="triangl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Isosceles Triangle 96"/>
          <p:cNvSpPr/>
          <p:nvPr/>
        </p:nvSpPr>
        <p:spPr bwMode="auto">
          <a:xfrm>
            <a:off x="7442200" y="4953000"/>
            <a:ext cx="228600" cy="457200"/>
          </a:xfrm>
          <a:prstGeom prst="triangl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" name="Text Box 32"/>
          <p:cNvSpPr txBox="1">
            <a:spLocks noChangeArrowheads="1"/>
          </p:cNvSpPr>
          <p:nvPr/>
        </p:nvSpPr>
        <p:spPr bwMode="auto">
          <a:xfrm>
            <a:off x="6096000" y="54864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STA5</a:t>
            </a:r>
            <a:endParaRPr lang="en-US" sz="900" b="0" i="1" dirty="0"/>
          </a:p>
        </p:txBody>
      </p:sp>
      <p:sp>
        <p:nvSpPr>
          <p:cNvPr id="113" name="Oval 112"/>
          <p:cNvSpPr/>
          <p:nvPr/>
        </p:nvSpPr>
        <p:spPr bwMode="auto">
          <a:xfrm>
            <a:off x="6248400" y="5715000"/>
            <a:ext cx="152400" cy="152400"/>
          </a:xfrm>
          <a:prstGeom prst="ellips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9" name="Text Box 32"/>
          <p:cNvSpPr txBox="1">
            <a:spLocks noChangeArrowheads="1"/>
          </p:cNvSpPr>
          <p:nvPr/>
        </p:nvSpPr>
        <p:spPr bwMode="auto">
          <a:xfrm>
            <a:off x="6629400" y="55626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STA6</a:t>
            </a:r>
            <a:endParaRPr lang="en-US" sz="900" b="0" i="1" dirty="0"/>
          </a:p>
        </p:txBody>
      </p:sp>
      <p:sp>
        <p:nvSpPr>
          <p:cNvPr id="120" name="Oval 119"/>
          <p:cNvSpPr/>
          <p:nvPr/>
        </p:nvSpPr>
        <p:spPr bwMode="auto">
          <a:xfrm>
            <a:off x="6781800" y="5791200"/>
            <a:ext cx="152400" cy="1524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Text Box 32"/>
          <p:cNvSpPr txBox="1">
            <a:spLocks noChangeArrowheads="1"/>
          </p:cNvSpPr>
          <p:nvPr/>
        </p:nvSpPr>
        <p:spPr bwMode="auto">
          <a:xfrm>
            <a:off x="7162800" y="55626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STA7</a:t>
            </a:r>
            <a:endParaRPr lang="en-US" sz="900" b="0" i="1" dirty="0"/>
          </a:p>
        </p:txBody>
      </p:sp>
      <p:sp>
        <p:nvSpPr>
          <p:cNvPr id="122" name="Oval 121"/>
          <p:cNvSpPr/>
          <p:nvPr/>
        </p:nvSpPr>
        <p:spPr bwMode="auto">
          <a:xfrm>
            <a:off x="7315200" y="5791200"/>
            <a:ext cx="152400" cy="1524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Text Box 32"/>
          <p:cNvSpPr txBox="1">
            <a:spLocks noChangeArrowheads="1"/>
          </p:cNvSpPr>
          <p:nvPr/>
        </p:nvSpPr>
        <p:spPr bwMode="auto">
          <a:xfrm>
            <a:off x="7848600" y="55626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STA8</a:t>
            </a:r>
            <a:endParaRPr lang="en-US" sz="900" b="0" i="1" dirty="0"/>
          </a:p>
        </p:txBody>
      </p:sp>
      <p:sp>
        <p:nvSpPr>
          <p:cNvPr id="124" name="Oval 123"/>
          <p:cNvSpPr/>
          <p:nvPr/>
        </p:nvSpPr>
        <p:spPr bwMode="auto">
          <a:xfrm>
            <a:off x="8001000" y="5791200"/>
            <a:ext cx="152400" cy="15240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5" name="Text Box 32"/>
          <p:cNvSpPr txBox="1">
            <a:spLocks noChangeArrowheads="1"/>
          </p:cNvSpPr>
          <p:nvPr/>
        </p:nvSpPr>
        <p:spPr bwMode="auto">
          <a:xfrm>
            <a:off x="6781800" y="47752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AP0</a:t>
            </a:r>
            <a:endParaRPr lang="en-US" sz="900" b="0" i="1" dirty="0"/>
          </a:p>
        </p:txBody>
      </p:sp>
      <p:sp>
        <p:nvSpPr>
          <p:cNvPr id="126" name="Text Box 32"/>
          <p:cNvSpPr txBox="1">
            <a:spLocks noChangeArrowheads="1"/>
          </p:cNvSpPr>
          <p:nvPr/>
        </p:nvSpPr>
        <p:spPr bwMode="auto">
          <a:xfrm>
            <a:off x="7035800" y="46736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AP1</a:t>
            </a:r>
            <a:endParaRPr lang="en-US" sz="900" b="0" i="1" dirty="0"/>
          </a:p>
        </p:txBody>
      </p:sp>
      <p:sp>
        <p:nvSpPr>
          <p:cNvPr id="127" name="Text Box 32"/>
          <p:cNvSpPr txBox="1">
            <a:spLocks noChangeArrowheads="1"/>
          </p:cNvSpPr>
          <p:nvPr/>
        </p:nvSpPr>
        <p:spPr bwMode="auto">
          <a:xfrm>
            <a:off x="7213600" y="47752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AP2</a:t>
            </a:r>
            <a:endParaRPr lang="en-US" sz="900" b="0" i="1" dirty="0"/>
          </a:p>
        </p:txBody>
      </p:sp>
      <p:sp>
        <p:nvSpPr>
          <p:cNvPr id="128" name="Text Box 32"/>
          <p:cNvSpPr txBox="1">
            <a:spLocks noChangeArrowheads="1"/>
          </p:cNvSpPr>
          <p:nvPr/>
        </p:nvSpPr>
        <p:spPr bwMode="auto">
          <a:xfrm>
            <a:off x="7467600" y="4673600"/>
            <a:ext cx="457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AP3</a:t>
            </a:r>
            <a:endParaRPr lang="en-US" sz="900" b="0" i="1" dirty="0"/>
          </a:p>
        </p:txBody>
      </p:sp>
      <p:sp>
        <p:nvSpPr>
          <p:cNvPr id="129" name="Rectangle 128"/>
          <p:cNvSpPr/>
          <p:nvPr/>
        </p:nvSpPr>
        <p:spPr>
          <a:xfrm>
            <a:off x="7696200" y="5029200"/>
            <a:ext cx="126989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/>
              <a:t>Max BSSID Indicator = 2 </a:t>
            </a:r>
            <a:endParaRPr lang="en-US" sz="800" dirty="0"/>
          </a:p>
        </p:txBody>
      </p:sp>
      <p:sp>
        <p:nvSpPr>
          <p:cNvPr id="130" name="Text Box 32"/>
          <p:cNvSpPr txBox="1">
            <a:spLocks noChangeArrowheads="1"/>
          </p:cNvSpPr>
          <p:nvPr/>
        </p:nvSpPr>
        <p:spPr bwMode="auto">
          <a:xfrm>
            <a:off x="6248400" y="50292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900" dirty="0" smtClean="0"/>
              <a:t>STA9</a:t>
            </a:r>
            <a:endParaRPr lang="en-US" sz="900" b="0" i="1" dirty="0"/>
          </a:p>
        </p:txBody>
      </p:sp>
      <p:sp>
        <p:nvSpPr>
          <p:cNvPr id="131" name="Oval 130"/>
          <p:cNvSpPr/>
          <p:nvPr/>
        </p:nvSpPr>
        <p:spPr bwMode="auto">
          <a:xfrm>
            <a:off x="6400800" y="5257800"/>
            <a:ext cx="152400" cy="1524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3" name="Straight Connector 132"/>
          <p:cNvCxnSpPr/>
          <p:nvPr/>
        </p:nvCxnSpPr>
        <p:spPr bwMode="auto">
          <a:xfrm>
            <a:off x="4876800" y="2895600"/>
            <a:ext cx="1066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="" xmlns:p14="http://schemas.microsoft.com/office/powerpoint/2010/main" val="402039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3505200"/>
          </a:xfrm>
        </p:spPr>
        <p:txBody>
          <a:bodyPr/>
          <a:lstStyle/>
          <a:p>
            <a:r>
              <a:rPr lang="en-US" sz="2000" dirty="0" smtClean="0"/>
              <a:t>[1] 802.11-15/0132-09-00ax-spec-framework</a:t>
            </a:r>
            <a:endParaRPr lang="pt-BR" sz="2000" dirty="0" smtClean="0"/>
          </a:p>
          <a:p>
            <a:pPr lvl="0"/>
            <a:r>
              <a:rPr lang="pt-BR" sz="2000" dirty="0" smtClean="0"/>
              <a:t>[2] </a:t>
            </a:r>
            <a:r>
              <a:rPr lang="en-GB" sz="2000" kern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802.11-15/</a:t>
            </a:r>
            <a:r>
              <a:rPr lang="en-US" altLang="ja-JP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0877</a:t>
            </a:r>
            <a:r>
              <a:rPr lang="en-GB" sz="2000" kern="1200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r2 </a:t>
            </a:r>
            <a:r>
              <a:rPr lang="en-US" sz="2000" dirty="0" smtClean="0"/>
              <a:t>Broadcast and Unicast in DL MU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Marvell, ZTE, et 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524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582" y="1528765"/>
            <a:ext cx="8272418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Do you agree to add the following to the SFD?</a:t>
            </a:r>
          </a:p>
          <a:p>
            <a:r>
              <a:rPr lang="en-US" sz="1800" dirty="0" smtClean="0"/>
              <a:t>The STAID field that identifies the RU allocation in HE SIG-B for broadcast traffic in DL OFDMA PPDU shall be defined as following:</a:t>
            </a:r>
          </a:p>
          <a:p>
            <a:pPr lvl="1"/>
            <a:r>
              <a:rPr lang="en-US" sz="1800" dirty="0" smtClean="0"/>
              <a:t>1, For single BSS AP, the STAID for Broadcast will be 0; </a:t>
            </a:r>
            <a:br>
              <a:rPr lang="en-US" sz="1800" dirty="0" smtClean="0"/>
            </a:br>
            <a:r>
              <a:rPr lang="en-US" sz="1800" dirty="0" smtClean="0"/>
              <a:t>2, For Multiple BSS AP, the STAID for Broadcast to a specific BSS will follow the group addressed AID assignment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altLang="zh-CN" sz="1800" dirty="0" smtClean="0"/>
              <a:t>in the TIM according to the existing Multi-BSSID TIM operation</a:t>
            </a:r>
            <a:r>
              <a:rPr lang="en-US" sz="1800" dirty="0" smtClean="0"/>
              <a:t>; </a:t>
            </a:r>
            <a:br>
              <a:rPr lang="en-US" sz="1800" dirty="0" smtClean="0"/>
            </a:br>
            <a:r>
              <a:rPr lang="en-US" sz="1800" dirty="0" smtClean="0"/>
              <a:t>3, For Multiple BSS AP, the STAID for Broadcast to all BSSs of the AP will have a special STAID value reserved.  </a:t>
            </a:r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99D1E7-2CFE-4362-BB72-AF97192842EA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r-FR" dirty="0" smtClean="0"/>
              <a:t>Marvell, ZTE, et al.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7630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E7E6215C-0148-4EB1-A390-22B113FC486F}" type="slidenum">
              <a:rPr lang="en-US" sz="900" smtClean="0"/>
              <a:pPr>
                <a:defRPr/>
              </a:pPr>
              <a:t>2</a:t>
            </a:fld>
            <a:endParaRPr lang="en-US" sz="900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26413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1346200"/>
          <a:ext cx="7620000" cy="1100317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341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Bo Sun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ZTE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#9 Wuxingduan, Xifeng</a:t>
                      </a:r>
                      <a:b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Rd., Xi'an, China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sun.bo1@zte.com.cn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Kaiying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Lv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lv.kaiying@zte.com.cn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Yonggang Fang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4"/>
                        </a:rPr>
                        <a:t>yfang@ztetx.com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Ke Yao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5"/>
                        </a:rPr>
                        <a:t>yao.ke5@zte.com.cn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Weimin Xing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6"/>
                        </a:rPr>
                        <a:t>xing.weimin@zte.com.cn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63176" y="6475413"/>
            <a:ext cx="126637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Marvell, ZTE,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E7E6215C-0148-4EB1-A390-22B113FC486F}" type="slidenum">
              <a:rPr lang="en-US" sz="900" smtClean="0"/>
              <a:pPr>
                <a:defRPr/>
              </a:pPr>
              <a:t>3</a:t>
            </a:fld>
            <a:endParaRPr lang="en-US" sz="900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08209883"/>
              </p:ext>
            </p:extLst>
          </p:nvPr>
        </p:nvGraphicFramePr>
        <p:xfrm>
          <a:off x="800100" y="3129252"/>
          <a:ext cx="7239000" cy="26619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 Stacey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2111 NE 25th Ave, Hillsboro OR 97124, USA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+1-503-724-893 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robert.stacey@intel.com</a:t>
                      </a:r>
                      <a:endParaRPr lang="en-US" sz="11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 Azizi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shahrnaz.azizi@intel.com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Qinghua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quinghua.li@intel.com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xiaogang.c.chen@intel.com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Ghosh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chittabrata.ghosh@intel.com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Laurent Cariou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laurent.cariou@intel.com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Yaron Alpert</a:t>
                      </a:r>
                      <a:endParaRPr lang="en-US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yaron.alpert@intel.com</a:t>
                      </a:r>
                      <a:endParaRPr lang="en-US" sz="11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Assaf Gurevitz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assaf.gurevitz@intel.com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173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Ilan Sutskover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ilan.sutskover@intel.com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22578147"/>
              </p:ext>
            </p:extLst>
          </p:nvPr>
        </p:nvGraphicFramePr>
        <p:xfrm>
          <a:off x="800100" y="1371600"/>
          <a:ext cx="7239000" cy="18007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Ron Porat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Broadcom</a:t>
                      </a:r>
                      <a:endParaRPr lang="en-US" sz="1200" b="1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  <a:hlinkClick r:id="rId2"/>
                        </a:rPr>
                        <a:t>rporat@broadcom.com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58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Sriram Venkateswaran </a:t>
                      </a:r>
                      <a:endParaRPr lang="en-US" sz="120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mfischer@broadcom.com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Matthew Fischer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Leo Montreuil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Andrew Blanksby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17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Vinko Erceg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63176" y="6475413"/>
            <a:ext cx="126637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Marvell, ZTE,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smtClean="0"/>
              <a:t>Slide </a:t>
            </a:r>
            <a:fld id="{E7E6215C-0148-4EB1-A390-22B113FC486F}" type="slidenum">
              <a:rPr lang="en-US" sz="900" smtClean="0"/>
              <a:pPr>
                <a:defRPr/>
              </a:pPr>
              <a:t>4</a:t>
            </a:fld>
            <a:endParaRPr lang="en-US" sz="90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20611131"/>
              </p:ext>
            </p:extLst>
          </p:nvPr>
        </p:nvGraphicFramePr>
        <p:xfrm>
          <a:off x="685800" y="1066800"/>
          <a:ext cx="7772400" cy="47446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Alice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alicel@qti.qualcomm.com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Albert Van Zelst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allert@qti.qualcomm.com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Alfred Asterjadhi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aasterja@qti.qualcomm.com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Arjun Bharadwaj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arjunb@qti.qualcomm.com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Bin Tian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Carlos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Aldana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caldana@qca.qualcomm.com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George Cherian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gcherian@qti.qualcomm.com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Gwendolyn Barriac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gbarriac@qti.qualcomm.com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Hemanth Sampath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hsampath@qti.qualcomm.com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Lin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0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linyang@qti.qualcomm.com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Menzo Wentink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</a:t>
                      </a:r>
                      <a:r>
                        <a:rPr lang="en-US" sz="10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Netherlands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mwentink@qti.qualcomm.com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Naveen Kakani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2100 </a:t>
                      </a:r>
                      <a:r>
                        <a:rPr lang="fr-FR" sz="10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Lakeside</a:t>
                      </a: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Boulevard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Suite 475, Richardson</a:t>
                      </a:r>
                      <a:b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TX 75082,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nkakani@qti.qualcomm.com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Raja Banerjea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1060 Rincon Circle San Jose</a:t>
                      </a:r>
                      <a:b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 95131, USA</a:t>
                      </a:r>
                      <a:endParaRPr lang="en-US" sz="10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rajab@qit.qualcomm.com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 Van Nee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Straatweg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66-S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Breukelen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3621 BR Netherlands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rvannee@qti.qualcomm.com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63176" y="6475413"/>
            <a:ext cx="126637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Marvell, ZTE,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310990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smtClean="0"/>
              <a:t>Slide </a:t>
            </a:r>
            <a:fld id="{E7E6215C-0148-4EB1-A390-22B113FC486F}" type="slidenum">
              <a:rPr lang="en-US" sz="900" smtClean="0"/>
              <a:pPr>
                <a:defRPr/>
              </a:pPr>
              <a:t>5</a:t>
            </a:fld>
            <a:endParaRPr lang="en-US" sz="90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0095647"/>
              </p:ext>
            </p:extLst>
          </p:nvPr>
        </p:nvGraphicFramePr>
        <p:xfrm>
          <a:off x="731687" y="1252407"/>
          <a:ext cx="7772400" cy="24282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54480"/>
                <a:gridCol w="1227221"/>
                <a:gridCol w="1718110"/>
                <a:gridCol w="1390850"/>
                <a:gridCol w="1881739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 De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Vegt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Qualcomm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rolfv@qca.qualcomm.com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Sameer Vermani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svverman@qti.qualcomm.com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Simone Merlin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smerlin@qti.qualcomm.com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Tao Tian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5775 Morehouse Dr. San Diego, CA, USA</a:t>
                      </a:r>
                      <a:endParaRPr lang="en-US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ttian@qti.qualcomm.com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Tevfik Yucek 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tyucek@qca.qualcomm.com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 Jones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vkjones@qca.qualcomm.com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1700 Technology Drive San Jose, CA 95110, USA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youhank@qca.qualcomm.com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63176" y="6475413"/>
            <a:ext cx="126637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Marvell, ZTE,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410320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smtClean="0"/>
              <a:t>Slide </a:t>
            </a:r>
            <a:fld id="{E7E6215C-0148-4EB1-A390-22B113FC486F}" type="slidenum">
              <a:rPr lang="en-US" sz="900" smtClean="0"/>
              <a:pPr>
                <a:defRPr/>
              </a:pPr>
              <a:t>6</a:t>
            </a:fld>
            <a:endParaRPr lang="en-US" sz="90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01648239"/>
              </p:ext>
            </p:extLst>
          </p:nvPr>
        </p:nvGraphicFramePr>
        <p:xfrm>
          <a:off x="789972" y="4648200"/>
          <a:ext cx="7239000" cy="13772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Joonsuk Kim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Apple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200" b="0" u="sng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joonsuk@apple.com</a:t>
                      </a:r>
                      <a:endParaRPr lang="en-US" sz="9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Aon </a:t>
                      </a:r>
                      <a:r>
                        <a:rPr lang="en-US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Mujtaba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mujtaba@apple.com</a:t>
                      </a:r>
                      <a:endParaRPr lang="en-US" sz="900" u="none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Guoqing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guoqing_li@apple.com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Eric Wong 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ericwong@apple.com</a:t>
                      </a:r>
                      <a:r>
                        <a:rPr lang="en-US" sz="9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9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Chris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Hartman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chartman@apple.com</a:t>
                      </a:r>
                      <a:endParaRPr lang="en-US" sz="900" u="none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86938580"/>
              </p:ext>
            </p:extLst>
          </p:nvPr>
        </p:nvGraphicFramePr>
        <p:xfrm>
          <a:off x="789972" y="993996"/>
          <a:ext cx="7239000" cy="36542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95400"/>
                <a:gridCol w="1752600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Yee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kern="1200" dirty="0" err="1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b="0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No. 1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Dusing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st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Hsinchu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Taiwan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+886-3-567-0766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james.yee@mediatek.com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alan.jauh@mediatek.com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Chingwa Hu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chinghwa.yu@mediatek.com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 Hsu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frank.hsu@mediatek.com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Pare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Mediatek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2860 Junction Ave, San Jose, CA 95134, USA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+1-408-526-1899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thomas.pare@mediatek.com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chaochun.wang@mediatek.com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 Wang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james.wang@mediatek.com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latin typeface="Times New Roman"/>
                          <a:ea typeface="Times New Roman"/>
                          <a:cs typeface="Arial"/>
                        </a:rPr>
                        <a:t>Jianhan Liu</a:t>
                      </a:r>
                      <a:endParaRPr lang="en-US" sz="12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Jianhan.Liu@mediatek.com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Tianyu Wu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tianyu.wu@mediatek.com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Zhou Lan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Zhou.lan@mediaTek.com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latin typeface="Times New Roman"/>
                          <a:ea typeface="Times New Roman"/>
                          <a:cs typeface="Arial"/>
                        </a:rPr>
                        <a:t>Russell Huang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 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russell.huang@mediatek.com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63176" y="6475413"/>
            <a:ext cx="126637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Marvell, ZTE,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smtClean="0"/>
              <a:t>Slide </a:t>
            </a:r>
            <a:fld id="{E7E6215C-0148-4EB1-A390-22B113FC486F}" type="slidenum">
              <a:rPr lang="en-US" sz="900" smtClean="0"/>
              <a:pPr>
                <a:defRPr/>
              </a:pPr>
              <a:t>7</a:t>
            </a:fld>
            <a:endParaRPr lang="en-US" sz="90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121576"/>
          <a:ext cx="7467600" cy="52030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 Loc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peterloc@iwirelesstech.com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Le Liu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liule@huawei.com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jun.l@huawei.com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 Luo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Bantian, Shenzhen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+86-18665891036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Roy.luoyi@huawei.com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Yingpei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linyingpei@huawei.com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Jiyong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Xinjinqiao Road, Pudong, Shanghai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pangjiyong@huawei.com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 Rong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zhigang.rong@huawei.com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 Sun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Rob.Sun@huawei.com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Yunsong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10180 Telesis Court, Suite 365, San Diego, CA  92121 NA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yangyunsong@huawei.com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 Suh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Junghoon.Suh@huawei.com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Jiayin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Zhang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5B-N8, No.2222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Xinjinqiao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Road,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Pudong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Shanghai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+86-18601656691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zhangjiayin@huawei.com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Edward</a:t>
                      </a:r>
                      <a:r>
                        <a:rPr lang="en-US" sz="1200" baseline="0" dirty="0" smtClean="0">
                          <a:latin typeface="Times New Roman"/>
                          <a:ea typeface="Times New Roman"/>
                          <a:cs typeface="Arial"/>
                        </a:rPr>
                        <a:t> Au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303 Terry Fox, Suite 400 Kanata, Ottawa, Canada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edward.ks.au@huawei.com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Teyan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Chen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chenteyan@huawei.com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Yunbo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Li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kern="12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kern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liyunbo@huawei.com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63176" y="6475413"/>
            <a:ext cx="126637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Marvell, ZTE, et. al.</a:t>
            </a:r>
            <a:endParaRPr lang="en-US" altLang="ko-KR" dirty="0"/>
          </a:p>
        </p:txBody>
      </p:sp>
    </p:spTree>
    <p:extLst>
      <p:ext uri="{BB962C8B-B14F-4D97-AF65-F5344CB8AC3E}">
        <p14:creationId xmlns="" xmlns:p14="http://schemas.microsoft.com/office/powerpoint/2010/main" val="256054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dirty="0" smtClean="0"/>
              <a:t>Slide </a:t>
            </a:r>
            <a:fld id="{E7E6215C-0148-4EB1-A390-22B113FC486F}" type="slidenum">
              <a:rPr lang="en-US" sz="900" smtClean="0"/>
              <a:pPr>
                <a:defRPr/>
              </a:pPr>
              <a:t>8</a:t>
            </a:fld>
            <a:endParaRPr lang="en-US" sz="900" dirty="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762000" y="1078644"/>
          <a:ext cx="7620000" cy="329410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1684421"/>
                <a:gridCol w="1363579"/>
                <a:gridCol w="1844842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LG Electronics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19,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Yangjae-daero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11gil,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Seocho-gu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Seoul 137-130, Korea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Jinmin1230.kim@lge.com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 Ryu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kiseon.ryu@lge.com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Jinyoung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Chun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jiny.chun@lge.com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Jinsoo Choi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js.choi@lge.com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jeongki.kim@lge.com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Lim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dongguk.lim@lge.com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Kim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suhwook.kim@lge.com 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Eunsung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esung.park@lge.com 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 smtClean="0">
                          <a:latin typeface="Times New Roman"/>
                          <a:ea typeface="Times New Roman"/>
                          <a:cs typeface="Arial"/>
                        </a:rPr>
                        <a:t>JayH</a:t>
                      </a: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 Park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Hyunh.park@lge.com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HanGyu Cho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hg.cho@lge.com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 Derham 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Orange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thomas.derham@orange.com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4387663"/>
          <a:ext cx="7620000" cy="379420"/>
        </p:xfrm>
        <a:graphic>
          <a:graphicData uri="http://schemas.openxmlformats.org/drawingml/2006/table">
            <a:tbl>
              <a:tblPr/>
              <a:tblGrid>
                <a:gridCol w="1523999"/>
                <a:gridCol w="1219200"/>
                <a:gridCol w="1676400"/>
                <a:gridCol w="1371600"/>
                <a:gridCol w="1828801"/>
              </a:tblGrid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Brian Hart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Cisco Systems 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170 W Tasman Dr, San Jose, CA 95134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  <a:hlinkClick r:id="rId2"/>
                        </a:rPr>
                        <a:t>brianh@cisco.com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7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Pooya Monajemi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Times New Roman"/>
                          <a:hlinkClick r:id="rId3"/>
                        </a:rPr>
                        <a:t>pmonajem@cisco.com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7588" marR="7588" marT="75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63176" y="6475413"/>
            <a:ext cx="126637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Marvell, ZTE,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294967295"/>
          </p:nvPr>
        </p:nvSpPr>
        <p:spPr>
          <a:xfrm>
            <a:off x="4352775" y="6523038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900" smtClean="0"/>
              <a:t>Slide </a:t>
            </a:r>
            <a:fld id="{E7E6215C-0148-4EB1-A390-22B113FC486F}" type="slidenum">
              <a:rPr lang="en-US" sz="900" smtClean="0"/>
              <a:pPr>
                <a:defRPr/>
              </a:pPr>
              <a:t>9</a:t>
            </a:fld>
            <a:endParaRPr lang="en-US" sz="900"/>
          </a:p>
        </p:txBody>
      </p:sp>
      <p:sp>
        <p:nvSpPr>
          <p:cNvPr id="19" name="标题 18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28600"/>
          </a:xfrm>
        </p:spPr>
        <p:txBody>
          <a:bodyPr/>
          <a:lstStyle/>
          <a:p>
            <a:pPr algn="l"/>
            <a:r>
              <a:rPr lang="en-US" altLang="zh-CN" sz="2000" dirty="0" smtClean="0"/>
              <a:t>Authors (continued)</a:t>
            </a:r>
            <a:endParaRPr lang="zh-CN" altLang="en-US" sz="2000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03404476"/>
              </p:ext>
            </p:extLst>
          </p:nvPr>
        </p:nvGraphicFramePr>
        <p:xfrm>
          <a:off x="381000" y="1193248"/>
          <a:ext cx="8153400" cy="47514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/>
                <a:gridCol w="1287379"/>
                <a:gridCol w="1802331"/>
                <a:gridCol w="1459029"/>
                <a:gridCol w="1973981"/>
              </a:tblGrid>
              <a:tr h="26413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Fei Tong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Samsung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+44 1223 434633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f.tong@samsung.com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Kang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+82-31-279-9028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hyunjeong.kang@samsung.com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Kaushik Josiam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7437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k.josiam@samsung.com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Mark Rison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Innovation Park,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Cambridge CB4 0DS   (U.K.)   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+44 1223  434600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m.rison@samsung.com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 Taori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1301, E. Lookout Dr, 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Richardson TX 75070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(972) 761 7470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rakesh.taori@samsung.com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Sanghyun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Chang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Maetan 3-dong; Yongtong-Gu</a:t>
                      </a:r>
                      <a:b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</a:b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Suwon; South Korea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+82-10-8864-1751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s29.chang@samsung.com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Yasushi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1-1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Hikari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-no-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oka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Yokosuka, Kanagawa 239-0847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Japan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takatori.yasushi@lab.ntt.co.jp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Yasuhiko Inoue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inoue.yasuhiko@lab.ntt.co.jp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Shoko Shinohara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Times New Roman"/>
                          <a:ea typeface="Times New Roman"/>
                          <a:cs typeface="Arial"/>
                        </a:rPr>
                        <a:t>Shinohara.shoko@lab.ntt.co.jp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Yusuke </a:t>
                      </a:r>
                      <a:r>
                        <a:rPr lang="en-US" altLang="ja-JP" sz="1200" dirty="0" err="1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asai.yusuke@lab.ntt.co.jp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Koichi Ishihara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ishihara.koichi@lab.ntt.co.jp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200" dirty="0" smtClean="0">
                          <a:latin typeface="Times New Roman"/>
                          <a:ea typeface="Times New Roman"/>
                          <a:cs typeface="Arial"/>
                        </a:rPr>
                        <a:t>Junichi Iwatani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Iwatani.junichi@lab.ntt.co.jp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Akira Yamada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NTT DOCOMO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3-6, Hikarinooka, Yokosuka-shi, Kanagawa, 239-8536, Japan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yamadaakira@nttdocomo.com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Fujio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Watanabe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3240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Hillview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Ave, Palo Alto, CA </a:t>
                      </a:r>
                      <a:r>
                        <a:rPr lang="en-US" sz="10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94304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watanabe@docomoinnovations.com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Haralabos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 Papadopoulos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hpapadopoulos@docomoinnovations.com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63176" y="6475413"/>
            <a:ext cx="1266372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Marvell, ZTE, et. al.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35192</TotalTime>
  <Words>1986</Words>
  <Application>Microsoft Office PowerPoint</Application>
  <PresentationFormat>On-screen Show (4:3)</PresentationFormat>
  <Paragraphs>687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ACcord Submission Template</vt:lpstr>
      <vt:lpstr>Broadcast STAID in HE-SIG-B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Authors (continued)</vt:lpstr>
      <vt:lpstr>Recap of Broadcast Transmission in 11ax</vt:lpstr>
      <vt:lpstr>Single BSS and Multiple BSS</vt:lpstr>
      <vt:lpstr>Broadcast STAID in HE-SIG-B in Single BSS </vt:lpstr>
      <vt:lpstr>Broadcast STAID in HE-SIG-B in Multiple BSSs</vt:lpstr>
      <vt:lpstr>Broadcast STAID in HE-SIG-B in Multiple BSSs (Cont’d)</vt:lpstr>
      <vt:lpstr>References</vt:lpstr>
      <vt:lpstr>Straw Poll 1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liwenchu@marvell.com</dc:creator>
  <cp:lastModifiedBy>Windows User</cp:lastModifiedBy>
  <cp:revision>722</cp:revision>
  <cp:lastPrinted>1998-02-10T13:28:06Z</cp:lastPrinted>
  <dcterms:created xsi:type="dcterms:W3CDTF">2009-12-02T19:05:24Z</dcterms:created>
  <dcterms:modified xsi:type="dcterms:W3CDTF">2015-11-09T01:46:06Z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-477216848</vt:i4>
  </property>
  <property fmtid="{D5CDD505-2E9C-101B-9397-08002B2CF9AE}" pid="4" name="_EmailSubject">
    <vt:lpwstr>Review of F2F planned presentations</vt:lpwstr>
  </property>
  <property fmtid="{D5CDD505-2E9C-101B-9397-08002B2CF9AE}" pid="5" name="_AuthorEmail">
    <vt:lpwstr>aasterja@qti.qualcomm.com</vt:lpwstr>
  </property>
  <property fmtid="{D5CDD505-2E9C-101B-9397-08002B2CF9AE}" pid="6" name="_AuthorEmailDisplayName">
    <vt:lpwstr>Asterjadhi, Alfred</vt:lpwstr>
  </property>
  <property fmtid="{D5CDD505-2E9C-101B-9397-08002B2CF9AE}" pid="7" name="_PreviousAdHocReviewCycleID">
    <vt:i4>-660028118</vt:i4>
  </property>
</Properties>
</file>