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49" r:id="rId2"/>
    <p:sldId id="374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04" r:id="rId12"/>
    <p:sldId id="337" r:id="rId13"/>
    <p:sldId id="339" r:id="rId14"/>
    <p:sldId id="340" r:id="rId15"/>
    <p:sldId id="356" r:id="rId16"/>
    <p:sldId id="311" r:id="rId17"/>
    <p:sldId id="364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5520" autoAdjust="0"/>
  </p:normalViewPr>
  <p:slideViewPr>
    <p:cSldViewPr>
      <p:cViewPr>
        <p:scale>
          <a:sx n="75" d="100"/>
          <a:sy n="75" d="100"/>
        </p:scale>
        <p:origin x="-1182" y="10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1352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Nov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v.kaiying@zte.com.cn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monajem@cisco.com" TargetMode="External"/><Relationship Id="rId2" Type="http://schemas.openxmlformats.org/officeDocument/2006/relationships/hyperlink" Target="mailto:brianh@cisco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Broadcast STAID in HE-SIG-B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762000" y="2004888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10</a:t>
            </a:fld>
            <a:endParaRPr lang="en-US" sz="90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73606414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sz="2800" dirty="0" smtClean="0"/>
              <a:t>Recap of Broadcast Transmission in 11ax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1981200"/>
          </a:xfrm>
        </p:spPr>
        <p:txBody>
          <a:bodyPr/>
          <a:lstStyle/>
          <a:p>
            <a:r>
              <a:rPr lang="en-US" sz="1600" dirty="0" smtClean="0"/>
              <a:t>A multicast/broadcast data frame may transmitted in DL OFDMA.</a:t>
            </a:r>
          </a:p>
          <a:p>
            <a:r>
              <a:rPr lang="en-US" sz="1600" dirty="0" smtClean="0"/>
              <a:t>A broadcast Trigger frame may be transmitted in DL OFDMA.</a:t>
            </a:r>
          </a:p>
          <a:p>
            <a:r>
              <a:rPr lang="en-US" sz="1600" dirty="0" smtClean="0"/>
              <a:t>Per-STA information in HE-SIG-B defines RU’s owner for a specific STA which is identified by (Partial) AID (STAID) in Per-STA information.</a:t>
            </a:r>
          </a:p>
          <a:p>
            <a:pPr lvl="1"/>
            <a:r>
              <a:rPr lang="en-US" sz="1400" dirty="0" smtClean="0"/>
              <a:t>A RU used for broadcast transmission is called broadcast RU.</a:t>
            </a:r>
          </a:p>
          <a:p>
            <a:r>
              <a:rPr lang="en-US" sz="1600" dirty="0" smtClean="0"/>
              <a:t>However the method to identify the broadcast RU is not defined.</a:t>
            </a:r>
          </a:p>
          <a:p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413376" y="4938068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grpSp>
        <p:nvGrpSpPr>
          <p:cNvPr id="11" name="Group 24"/>
          <p:cNvGrpSpPr>
            <a:grpSpLocks/>
          </p:cNvGrpSpPr>
          <p:nvPr/>
        </p:nvGrpSpPr>
        <p:grpSpPr bwMode="auto">
          <a:xfrm>
            <a:off x="1358286" y="5241858"/>
            <a:ext cx="2298632" cy="304800"/>
            <a:chOff x="2859" y="1856"/>
            <a:chExt cx="761" cy="256"/>
          </a:xfrm>
        </p:grpSpPr>
        <p:sp>
          <p:nvSpPr>
            <p:cNvPr id="12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3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A-MPDU to STA2</a:t>
              </a:r>
              <a:endParaRPr lang="en-US" sz="900" dirty="0"/>
            </a:p>
          </p:txBody>
        </p:sp>
      </p:grpSp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422289" y="5554618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219200" y="6169968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6284799" y="5260872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284799" y="4956072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048000" y="52451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048000" y="4938068"/>
            <a:ext cx="609600" cy="29847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036125" y="5547669"/>
            <a:ext cx="609600" cy="5986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22" name="Right Arrow 21"/>
          <p:cNvSpPr/>
          <p:nvPr/>
        </p:nvSpPr>
        <p:spPr bwMode="auto">
          <a:xfrm>
            <a:off x="1447800" y="6230668"/>
            <a:ext cx="5486400" cy="663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3813963" y="5852468"/>
            <a:ext cx="226521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3793175" y="5852468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3749959" y="5256516"/>
            <a:ext cx="2328837" cy="304800"/>
            <a:chOff x="2859" y="1856"/>
            <a:chExt cx="771" cy="256"/>
          </a:xfrm>
        </p:grpSpPr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5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STA2 A-MPDU to AP</a:t>
              </a:r>
              <a:endParaRPr lang="en-US" sz="900" dirty="0"/>
            </a:p>
          </p:txBody>
        </p:sp>
      </p:grp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3805049" y="4952726"/>
            <a:ext cx="2274125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839475" y="5001125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3886200" y="6296968"/>
            <a:ext cx="152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Cascading Frame Exchange</a:t>
            </a:r>
            <a:endParaRPr lang="en-US" sz="900" b="0" i="1" dirty="0"/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1435926" y="5679217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 AP A-MPDU to STA3</a:t>
            </a:r>
            <a:endParaRPr lang="en-US" sz="900" dirty="0"/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1447801" y="4986467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STA1</a:t>
            </a:r>
            <a:endParaRPr lang="en-US" sz="90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5486400" y="5852468"/>
            <a:ext cx="609600" cy="31092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475299" y="5248997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475299" y="4944197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Rectangle 25"/>
          <p:cNvSpPr>
            <a:spLocks noChangeArrowheads="1"/>
          </p:cNvSpPr>
          <p:nvPr/>
        </p:nvSpPr>
        <p:spPr bwMode="auto">
          <a:xfrm>
            <a:off x="1417125" y="4319745"/>
            <a:ext cx="2244224" cy="304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2057400" y="4328468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Trigger</a:t>
            </a:r>
            <a:endParaRPr lang="en-US" sz="900" b="0" i="1" dirty="0"/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1412175" y="4633268"/>
            <a:ext cx="2244224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1" name="Rectangle 40"/>
          <p:cNvSpPr/>
          <p:nvPr/>
        </p:nvSpPr>
        <p:spPr bwMode="auto">
          <a:xfrm>
            <a:off x="3046799" y="4633268"/>
            <a:ext cx="609600" cy="29847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1446600" y="4681667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 A-MPDU to STA4</a:t>
            </a:r>
            <a:endParaRPr lang="en-US" sz="900" dirty="0"/>
          </a:p>
        </p:txBody>
      </p:sp>
      <p:sp>
        <p:nvSpPr>
          <p:cNvPr id="43" name="Rectangle 25"/>
          <p:cNvSpPr>
            <a:spLocks noChangeArrowheads="1"/>
          </p:cNvSpPr>
          <p:nvPr/>
        </p:nvSpPr>
        <p:spPr bwMode="auto">
          <a:xfrm>
            <a:off x="3813963" y="5558364"/>
            <a:ext cx="2265212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4" name="Rectangle 26"/>
          <p:cNvSpPr>
            <a:spLocks noChangeArrowheads="1"/>
          </p:cNvSpPr>
          <p:nvPr/>
        </p:nvSpPr>
        <p:spPr bwMode="auto">
          <a:xfrm>
            <a:off x="3793175" y="5558364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STA5 A-MPDU to AP</a:t>
            </a:r>
            <a:endParaRPr lang="en-US" sz="900" dirty="0"/>
          </a:p>
        </p:txBody>
      </p:sp>
      <p:sp>
        <p:nvSpPr>
          <p:cNvPr id="45" name="Rectangle 25"/>
          <p:cNvSpPr>
            <a:spLocks noChangeArrowheads="1"/>
          </p:cNvSpPr>
          <p:nvPr/>
        </p:nvSpPr>
        <p:spPr bwMode="auto">
          <a:xfrm>
            <a:off x="3805050" y="4636847"/>
            <a:ext cx="2274125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3839476" y="4685246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STA4 A-MPDU to AP</a:t>
            </a:r>
            <a:endParaRPr lang="en-US" sz="9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475300" y="4628318"/>
            <a:ext cx="6096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3810000" y="4324695"/>
            <a:ext cx="2274125" cy="304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49" name="Rectangle 26"/>
          <p:cNvSpPr>
            <a:spLocks noChangeArrowheads="1"/>
          </p:cNvSpPr>
          <p:nvPr/>
        </p:nvSpPr>
        <p:spPr bwMode="auto">
          <a:xfrm>
            <a:off x="3886201" y="4373094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STA6 A-MPDU to AP</a:t>
            </a:r>
            <a:endParaRPr lang="en-US" sz="90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6288975" y="5869293"/>
            <a:ext cx="609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288975" y="5564493"/>
            <a:ext cx="609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277100" y="4638218"/>
            <a:ext cx="6096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277100" y="4333418"/>
            <a:ext cx="609600" cy="3048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1447800" y="2819400"/>
            <a:ext cx="609600" cy="1143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 Box 32"/>
          <p:cNvSpPr txBox="1">
            <a:spLocks noChangeArrowheads="1"/>
          </p:cNvSpPr>
          <p:nvPr/>
        </p:nvSpPr>
        <p:spPr bwMode="auto">
          <a:xfrm>
            <a:off x="1447800" y="29718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Legacy Preamble</a:t>
            </a:r>
            <a:endParaRPr lang="en-US" sz="900" b="0" i="1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2057400" y="2819400"/>
            <a:ext cx="609600" cy="1143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 rot="5400000">
            <a:off x="2057400" y="3041050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HE-SIG-A</a:t>
            </a:r>
            <a:endParaRPr lang="en-US" sz="900" b="0" i="1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2667000" y="2825234"/>
            <a:ext cx="609600" cy="11371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 rot="5400000">
            <a:off x="2667000" y="3046884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HE-SIG-B</a:t>
            </a:r>
            <a:endParaRPr lang="en-US" sz="900" b="0" i="1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3276600" y="2825234"/>
            <a:ext cx="609600" cy="11371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 rot="5400000">
            <a:off x="3276600" y="2977634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HE-STF/LTF</a:t>
            </a:r>
            <a:endParaRPr lang="en-US" sz="900" b="0" i="1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3886200" y="2819400"/>
            <a:ext cx="2590800" cy="5275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886200" y="3352800"/>
            <a:ext cx="2590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886200" y="3657600"/>
            <a:ext cx="2590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ext Box 32"/>
          <p:cNvSpPr txBox="1">
            <a:spLocks noChangeArrowheads="1"/>
          </p:cNvSpPr>
          <p:nvPr/>
        </p:nvSpPr>
        <p:spPr bwMode="auto">
          <a:xfrm>
            <a:off x="4191000" y="2895600"/>
            <a:ext cx="16764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Multicast Frame</a:t>
            </a:r>
            <a:endParaRPr lang="en-US" sz="900" b="0" i="1" dirty="0"/>
          </a:p>
        </p:txBody>
      </p:sp>
      <p:sp>
        <p:nvSpPr>
          <p:cNvPr id="67" name="Text Box 32"/>
          <p:cNvSpPr txBox="1">
            <a:spLocks noChangeArrowheads="1"/>
          </p:cNvSpPr>
          <p:nvPr/>
        </p:nvSpPr>
        <p:spPr bwMode="auto">
          <a:xfrm>
            <a:off x="4191000" y="3352800"/>
            <a:ext cx="16764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Unicast Frame</a:t>
            </a:r>
            <a:endParaRPr lang="en-US" sz="900" b="0" i="1" dirty="0"/>
          </a:p>
        </p:txBody>
      </p:sp>
      <p:sp>
        <p:nvSpPr>
          <p:cNvPr id="68" name="Text Box 32"/>
          <p:cNvSpPr txBox="1">
            <a:spLocks noChangeArrowheads="1"/>
          </p:cNvSpPr>
          <p:nvPr/>
        </p:nvSpPr>
        <p:spPr bwMode="auto">
          <a:xfrm>
            <a:off x="4191000" y="3657600"/>
            <a:ext cx="16764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Unicast Frame</a:t>
            </a:r>
            <a:endParaRPr lang="en-US" sz="900" b="0" i="1" dirty="0"/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2971800" y="38481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2971800" y="4229100"/>
            <a:ext cx="2209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flipV="1">
            <a:off x="5181600" y="4076700"/>
            <a:ext cx="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5" name="Right Brace 74"/>
          <p:cNvSpPr/>
          <p:nvPr/>
        </p:nvSpPr>
        <p:spPr bwMode="auto">
          <a:xfrm rot="5400000">
            <a:off x="5143500" y="2717800"/>
            <a:ext cx="76200" cy="2590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Single BSS and Multiple BSS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33528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An AP device can have single BSS (one AP) or multiple BSS (virtual APs).</a:t>
            </a:r>
          </a:p>
          <a:p>
            <a:r>
              <a:rPr lang="en-US" sz="1800" dirty="0" smtClean="0"/>
              <a:t>Multiple BSSID element defines virtual BSSs (virtual APs) of an AP device that </a:t>
            </a:r>
          </a:p>
          <a:p>
            <a:pPr lvl="1"/>
            <a:r>
              <a:rPr lang="en-US" dirty="0" smtClean="0"/>
              <a:t>The Max BSSID Indicator field contains a value n, where 2</a:t>
            </a:r>
            <a:r>
              <a:rPr lang="en-US" baseline="30000" dirty="0" smtClean="0"/>
              <a:t>n</a:t>
            </a:r>
            <a:r>
              <a:rPr lang="en-US" dirty="0" smtClean="0"/>
              <a:t> is the maximum number of BSSIDs in the multiple BSSID set</a:t>
            </a:r>
            <a:endParaRPr lang="en-US" altLang="zh-CN" sz="4400" dirty="0" smtClean="0"/>
          </a:p>
          <a:p>
            <a:pPr lvl="1"/>
            <a:r>
              <a:rPr lang="en-US" altLang="zh-CN" sz="1800" dirty="0" smtClean="0"/>
              <a:t>The reference BSSID is the BSSID of the Beacon or Probe Response frame which carries Multiple BSSID element. </a:t>
            </a:r>
          </a:p>
          <a:p>
            <a:pPr lvl="1"/>
            <a:r>
              <a:rPr lang="en-US" altLang="zh-CN" sz="1800" dirty="0" smtClean="0"/>
              <a:t>The calculation of BSSIDs for </a:t>
            </a:r>
            <a:r>
              <a:rPr lang="en-US" altLang="zh-CN" sz="1800" dirty="0" err="1" smtClean="0"/>
              <a:t>Nontransmitted</a:t>
            </a:r>
            <a:r>
              <a:rPr lang="en-US" altLang="zh-CN" sz="1800" dirty="0" smtClean="0"/>
              <a:t> BSSID is </a:t>
            </a:r>
            <a:r>
              <a:rPr lang="en-US" sz="1800" dirty="0" smtClean="0"/>
              <a:t>BSSID(</a:t>
            </a:r>
            <a:r>
              <a:rPr lang="en-US" sz="1800" dirty="0" err="1" smtClean="0"/>
              <a:t>i</a:t>
            </a:r>
            <a:r>
              <a:rPr lang="en-US" sz="1800" dirty="0" smtClean="0"/>
              <a:t>) = BSSID_A | BSSID_B where</a:t>
            </a:r>
          </a:p>
          <a:p>
            <a:pPr lvl="2"/>
            <a:r>
              <a:rPr lang="en-US" sz="1600" dirty="0" smtClean="0"/>
              <a:t>BSSID_A is a BSSID with (48–n) MSBs equal to the (48–n) MSBs of the REF_BSSID and n LSBs equal to 0.</a:t>
            </a:r>
          </a:p>
          <a:p>
            <a:pPr lvl="2"/>
            <a:r>
              <a:rPr lang="en-US" sz="1600" dirty="0" smtClean="0"/>
              <a:t>BSSID_B is a BSSID with (48–n) MSBs equal to 0 and n LSBs equal to [(n LSBs of REF_BSSID) +</a:t>
            </a:r>
            <a:r>
              <a:rPr lang="en-US" sz="1600" dirty="0" err="1" smtClean="0"/>
              <a:t>i</a:t>
            </a:r>
            <a:r>
              <a:rPr lang="en-US" sz="1600" dirty="0" smtClean="0"/>
              <a:t>] mod 2</a:t>
            </a:r>
            <a:r>
              <a:rPr lang="en-US" sz="1600" baseline="30000" dirty="0" smtClean="0"/>
              <a:t>n</a:t>
            </a:r>
            <a:r>
              <a:rPr lang="en-US" sz="1600" dirty="0" smtClean="0"/>
              <a:t>.</a:t>
            </a:r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8" name="Group 3"/>
          <p:cNvGraphicFramePr>
            <a:graphicFrameLocks/>
          </p:cNvGraphicFramePr>
          <p:nvPr/>
        </p:nvGraphicFramePr>
        <p:xfrm>
          <a:off x="380999" y="4419600"/>
          <a:ext cx="8534401" cy="640080"/>
        </p:xfrm>
        <a:graphic>
          <a:graphicData uri="http://schemas.openxmlformats.org/drawingml/2006/table">
            <a:tbl>
              <a:tblPr/>
              <a:tblGrid>
                <a:gridCol w="1507815"/>
                <a:gridCol w="1729192"/>
                <a:gridCol w="1385794"/>
                <a:gridCol w="1625599"/>
                <a:gridCol w="2286001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Mincho" pitchFamily="49" charset="-128"/>
                          <a:cs typeface="Times New Roman" pitchFamily="18" charset="0"/>
                        </a:rPr>
                        <a:t>Element ID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Mincho" pitchFamily="49" charset="-128"/>
                          <a:cs typeface="Times New Roman" pitchFamily="18" charset="0"/>
                        </a:rPr>
                        <a:t>Length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Mincho" pitchFamily="49" charset="-128"/>
                          <a:cs typeface="Times New Roman" pitchFamily="18" charset="0"/>
                        </a:rPr>
                        <a:t>Max BSSID indicator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Mincho" pitchFamily="49" charset="-128"/>
                          <a:cs typeface="Times New Roman" pitchFamily="18" charset="0"/>
                        </a:rPr>
                        <a:t>Nontransmitted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Mincho" pitchFamily="49" charset="-128"/>
                          <a:cs typeface="Times New Roman" pitchFamily="18" charset="0"/>
                        </a:rPr>
                        <a:t> BSSID Profile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Mincho" pitchFamily="49" charset="-128"/>
                          <a:cs typeface="Times New Roman" pitchFamily="18" charset="0"/>
                        </a:rPr>
                        <a:t>Octets: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Mincho" pitchFamily="49" charset="-128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Mincho" pitchFamily="49" charset="-128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Mincho" pitchFamily="49" charset="-128"/>
                          <a:cs typeface="Times New Roman" pitchFamily="18" charset="0"/>
                        </a:rPr>
                        <a:t>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MS Mincho" pitchFamily="49" charset="-128"/>
                          <a:cs typeface="Times New Roman" pitchFamily="18" charset="0"/>
                        </a:rPr>
                        <a:t>variable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7600" y="5108377"/>
            <a:ext cx="1891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Multiple BSSID element</a:t>
            </a:r>
            <a:endParaRPr lang="en-US" sz="1400" dirty="0"/>
          </a:p>
        </p:txBody>
      </p:sp>
      <p:sp>
        <p:nvSpPr>
          <p:cNvPr id="12" name="Isosceles Triangle 11"/>
          <p:cNvSpPr/>
          <p:nvPr/>
        </p:nvSpPr>
        <p:spPr bwMode="auto">
          <a:xfrm>
            <a:off x="7124699" y="5638800"/>
            <a:ext cx="177901" cy="3810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7264399" y="5638800"/>
            <a:ext cx="177901" cy="381000"/>
          </a:xfrm>
          <a:prstGeom prst="triangl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Isosceles Triangle 13"/>
          <p:cNvSpPr/>
          <p:nvPr/>
        </p:nvSpPr>
        <p:spPr bwMode="auto">
          <a:xfrm>
            <a:off x="7391399" y="5638800"/>
            <a:ext cx="177901" cy="381000"/>
          </a:xfrm>
          <a:prstGeom prst="triangl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7543799" y="5638800"/>
            <a:ext cx="177901" cy="381000"/>
          </a:xfrm>
          <a:prstGeom prst="triangl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197701" y="60198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STA5</a:t>
            </a:r>
            <a:endParaRPr lang="en-US" sz="900" b="0" i="1" dirty="0"/>
          </a:p>
        </p:txBody>
      </p:sp>
      <p:sp>
        <p:nvSpPr>
          <p:cNvPr id="17" name="Oval 16"/>
          <p:cNvSpPr/>
          <p:nvPr/>
        </p:nvSpPr>
        <p:spPr bwMode="auto">
          <a:xfrm>
            <a:off x="6350101" y="6248400"/>
            <a:ext cx="152400" cy="152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6731101" y="60579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STA6</a:t>
            </a:r>
            <a:endParaRPr lang="en-US" sz="900" b="0" i="1" dirty="0"/>
          </a:p>
        </p:txBody>
      </p:sp>
      <p:sp>
        <p:nvSpPr>
          <p:cNvPr id="19" name="Oval 18"/>
          <p:cNvSpPr/>
          <p:nvPr/>
        </p:nvSpPr>
        <p:spPr bwMode="auto">
          <a:xfrm>
            <a:off x="6883501" y="6286500"/>
            <a:ext cx="152400" cy="1524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7264501" y="60579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STA7</a:t>
            </a:r>
            <a:endParaRPr lang="en-US" sz="900" b="0" i="1" dirty="0"/>
          </a:p>
        </p:txBody>
      </p:sp>
      <p:sp>
        <p:nvSpPr>
          <p:cNvPr id="21" name="Oval 20"/>
          <p:cNvSpPr/>
          <p:nvPr/>
        </p:nvSpPr>
        <p:spPr bwMode="auto">
          <a:xfrm>
            <a:off x="7416901" y="62865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7950301" y="60579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STA8</a:t>
            </a:r>
            <a:endParaRPr lang="en-US" sz="900" b="0" i="1" dirty="0"/>
          </a:p>
        </p:txBody>
      </p:sp>
      <p:sp>
        <p:nvSpPr>
          <p:cNvPr id="23" name="Oval 22"/>
          <p:cNvSpPr/>
          <p:nvPr/>
        </p:nvSpPr>
        <p:spPr bwMode="auto">
          <a:xfrm>
            <a:off x="8102701" y="6286500"/>
            <a:ext cx="152400" cy="1524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6883501" y="5410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AP0</a:t>
            </a:r>
            <a:endParaRPr lang="en-US" sz="900" b="0" i="1" dirty="0"/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7137501" y="53086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AP1</a:t>
            </a:r>
            <a:endParaRPr lang="en-US" sz="900" b="0" i="1" dirty="0"/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7315301" y="5410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AP2</a:t>
            </a:r>
            <a:endParaRPr lang="en-US" sz="900" b="0" i="1" dirty="0"/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7569301" y="53086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AP3</a:t>
            </a:r>
            <a:endParaRPr lang="en-US" sz="900" b="0" i="1" dirty="0"/>
          </a:p>
        </p:txBody>
      </p:sp>
      <p:sp>
        <p:nvSpPr>
          <p:cNvPr id="28" name="Rectangle 27"/>
          <p:cNvSpPr/>
          <p:nvPr/>
        </p:nvSpPr>
        <p:spPr>
          <a:xfrm>
            <a:off x="7797901" y="5728156"/>
            <a:ext cx="12698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Max BSSID Indicator = 2 </a:t>
            </a:r>
            <a:endParaRPr lang="en-US" sz="800" dirty="0"/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6350101" y="55626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STA9</a:t>
            </a:r>
            <a:endParaRPr lang="en-US" sz="900" b="0" i="1" dirty="0"/>
          </a:p>
        </p:txBody>
      </p:sp>
      <p:sp>
        <p:nvSpPr>
          <p:cNvPr id="30" name="Oval 29"/>
          <p:cNvSpPr/>
          <p:nvPr/>
        </p:nvSpPr>
        <p:spPr bwMode="auto">
          <a:xfrm>
            <a:off x="6502501" y="5791200"/>
            <a:ext cx="152400" cy="1524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Broadcast STAID in HE-SIG-B in Single BSS 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1524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 single BSS, AID 0 is not allocated to any STA. An AP allocates AID 1 to 2007 STAs associated with the AP.</a:t>
            </a:r>
          </a:p>
          <a:p>
            <a:pPr lvl="1"/>
            <a:r>
              <a:rPr lang="en-US" sz="1800" dirty="0" smtClean="0"/>
              <a:t>A STAID for broadcast RU can not be an AID that is allocated for any STA.</a:t>
            </a:r>
          </a:p>
          <a:p>
            <a:r>
              <a:rPr lang="en-US" sz="2000" dirty="0" smtClean="0"/>
              <a:t>AID 0 can be used as STAID for broadcast RU.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 smtClean="0"/>
              <a:t>Marvell, ZTE, et al.</a:t>
            </a:r>
            <a:endParaRPr lang="en-US" dirty="0"/>
          </a:p>
        </p:txBody>
      </p:sp>
      <p:sp>
        <p:nvSpPr>
          <p:cNvPr id="42" name="Rectangle 25"/>
          <p:cNvSpPr>
            <a:spLocks noChangeArrowheads="1"/>
          </p:cNvSpPr>
          <p:nvPr/>
        </p:nvSpPr>
        <p:spPr bwMode="auto">
          <a:xfrm>
            <a:off x="2022976" y="3374223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grpSp>
        <p:nvGrpSpPr>
          <p:cNvPr id="43" name="Group 24"/>
          <p:cNvGrpSpPr>
            <a:grpSpLocks/>
          </p:cNvGrpSpPr>
          <p:nvPr/>
        </p:nvGrpSpPr>
        <p:grpSpPr bwMode="auto">
          <a:xfrm>
            <a:off x="1967886" y="3678013"/>
            <a:ext cx="2298632" cy="304800"/>
            <a:chOff x="2859" y="1856"/>
            <a:chExt cx="761" cy="256"/>
          </a:xfrm>
        </p:grpSpPr>
        <p:sp>
          <p:nvSpPr>
            <p:cNvPr id="44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45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A-MPDU to STA2</a:t>
              </a:r>
              <a:endParaRPr lang="en-US" sz="900" dirty="0"/>
            </a:p>
          </p:txBody>
        </p:sp>
      </p:grpSp>
      <p:sp>
        <p:nvSpPr>
          <p:cNvPr id="46" name="Rectangle 25"/>
          <p:cNvSpPr>
            <a:spLocks noChangeArrowheads="1"/>
          </p:cNvSpPr>
          <p:nvPr/>
        </p:nvSpPr>
        <p:spPr bwMode="auto">
          <a:xfrm>
            <a:off x="2031889" y="3990773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1816100" y="4593423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/>
          <p:cNvSpPr/>
          <p:nvPr/>
        </p:nvSpPr>
        <p:spPr bwMode="auto">
          <a:xfrm>
            <a:off x="6894399" y="3684327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894399" y="3379527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657600" y="3681255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3657600" y="3374223"/>
            <a:ext cx="609600" cy="29847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3645725" y="3983824"/>
            <a:ext cx="609600" cy="5986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53" name="Right Arrow 52"/>
          <p:cNvSpPr/>
          <p:nvPr/>
        </p:nvSpPr>
        <p:spPr bwMode="auto">
          <a:xfrm>
            <a:off x="1866900" y="4654122"/>
            <a:ext cx="5638800" cy="70277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54" name="Rectangle 25"/>
          <p:cNvSpPr>
            <a:spLocks noChangeArrowheads="1"/>
          </p:cNvSpPr>
          <p:nvPr/>
        </p:nvSpPr>
        <p:spPr bwMode="auto">
          <a:xfrm>
            <a:off x="4423563" y="4275923"/>
            <a:ext cx="226521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55" name="Rectangle 26"/>
          <p:cNvSpPr>
            <a:spLocks noChangeArrowheads="1"/>
          </p:cNvSpPr>
          <p:nvPr/>
        </p:nvSpPr>
        <p:spPr bwMode="auto">
          <a:xfrm>
            <a:off x="4402775" y="4275923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4359559" y="3679971"/>
            <a:ext cx="2328837" cy="304800"/>
            <a:chOff x="2859" y="1856"/>
            <a:chExt cx="771" cy="256"/>
          </a:xfrm>
        </p:grpSpPr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2880" y="1856"/>
              <a:ext cx="75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STA2 A-MPDU to AP</a:t>
              </a:r>
              <a:endParaRPr lang="en-US" sz="900" dirty="0"/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4414649" y="3376181"/>
            <a:ext cx="2274125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4449075" y="3424580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4495800" y="4720423"/>
            <a:ext cx="152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err="1" smtClean="0"/>
              <a:t>Cascasing</a:t>
            </a:r>
            <a:r>
              <a:rPr lang="en-US" sz="900" dirty="0" smtClean="0"/>
              <a:t> Frame Exchange</a:t>
            </a:r>
            <a:endParaRPr lang="en-US" sz="900" b="0" i="1" dirty="0"/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2045526" y="4115372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 AP A-MPDU to STA3</a:t>
            </a:r>
            <a:endParaRPr lang="en-US" sz="900" dirty="0"/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2057401" y="3422622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A-MPDU to STA1</a:t>
            </a:r>
            <a:endParaRPr lang="en-US" sz="900" dirty="0"/>
          </a:p>
        </p:txBody>
      </p:sp>
      <p:sp>
        <p:nvSpPr>
          <p:cNvPr id="64" name="Rectangle 63"/>
          <p:cNvSpPr/>
          <p:nvPr/>
        </p:nvSpPr>
        <p:spPr bwMode="auto">
          <a:xfrm>
            <a:off x="6096000" y="4275923"/>
            <a:ext cx="609600" cy="31092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084899" y="3672452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6084899" y="3367652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Rectangle 25"/>
          <p:cNvSpPr>
            <a:spLocks noChangeArrowheads="1"/>
          </p:cNvSpPr>
          <p:nvPr/>
        </p:nvSpPr>
        <p:spPr bwMode="auto">
          <a:xfrm>
            <a:off x="2026725" y="2755900"/>
            <a:ext cx="2244224" cy="304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68" name="Text Box 32"/>
          <p:cNvSpPr txBox="1">
            <a:spLocks noChangeArrowheads="1"/>
          </p:cNvSpPr>
          <p:nvPr/>
        </p:nvSpPr>
        <p:spPr bwMode="auto">
          <a:xfrm>
            <a:off x="2667000" y="2764623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Trigger</a:t>
            </a:r>
            <a:endParaRPr lang="en-US" sz="900" b="0" i="1" dirty="0"/>
          </a:p>
        </p:txBody>
      </p:sp>
      <p:sp>
        <p:nvSpPr>
          <p:cNvPr id="69" name="Rectangle 25"/>
          <p:cNvSpPr>
            <a:spLocks noChangeArrowheads="1"/>
          </p:cNvSpPr>
          <p:nvPr/>
        </p:nvSpPr>
        <p:spPr bwMode="auto">
          <a:xfrm>
            <a:off x="2021775" y="3069423"/>
            <a:ext cx="2244224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70" name="Rectangle 69"/>
          <p:cNvSpPr/>
          <p:nvPr/>
        </p:nvSpPr>
        <p:spPr bwMode="auto">
          <a:xfrm>
            <a:off x="3656399" y="3069423"/>
            <a:ext cx="609600" cy="29847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1" name="Rectangle 26"/>
          <p:cNvSpPr>
            <a:spLocks noChangeArrowheads="1"/>
          </p:cNvSpPr>
          <p:nvPr/>
        </p:nvSpPr>
        <p:spPr bwMode="auto">
          <a:xfrm>
            <a:off x="2056200" y="3117822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 A-MPDU to STA4</a:t>
            </a:r>
            <a:endParaRPr lang="en-US" sz="900" dirty="0"/>
          </a:p>
        </p:txBody>
      </p:sp>
      <p:sp>
        <p:nvSpPr>
          <p:cNvPr id="72" name="Rectangle 25"/>
          <p:cNvSpPr>
            <a:spLocks noChangeArrowheads="1"/>
          </p:cNvSpPr>
          <p:nvPr/>
        </p:nvSpPr>
        <p:spPr bwMode="auto">
          <a:xfrm>
            <a:off x="4423563" y="3981819"/>
            <a:ext cx="2265212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73" name="Rectangle 26"/>
          <p:cNvSpPr>
            <a:spLocks noChangeArrowheads="1"/>
          </p:cNvSpPr>
          <p:nvPr/>
        </p:nvSpPr>
        <p:spPr bwMode="auto">
          <a:xfrm>
            <a:off x="4402775" y="3981819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STA5 A-MPDU to AP</a:t>
            </a:r>
            <a:endParaRPr lang="en-US" sz="900" dirty="0"/>
          </a:p>
        </p:txBody>
      </p:sp>
      <p:sp>
        <p:nvSpPr>
          <p:cNvPr id="74" name="Rectangle 25"/>
          <p:cNvSpPr>
            <a:spLocks noChangeArrowheads="1"/>
          </p:cNvSpPr>
          <p:nvPr/>
        </p:nvSpPr>
        <p:spPr bwMode="auto">
          <a:xfrm>
            <a:off x="4414650" y="3060302"/>
            <a:ext cx="2274125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75" name="Rectangle 26"/>
          <p:cNvSpPr>
            <a:spLocks noChangeArrowheads="1"/>
          </p:cNvSpPr>
          <p:nvPr/>
        </p:nvSpPr>
        <p:spPr bwMode="auto">
          <a:xfrm>
            <a:off x="4449076" y="3108701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STA4 A-MPDU to AP</a:t>
            </a:r>
            <a:endParaRPr lang="en-US" sz="900" dirty="0"/>
          </a:p>
        </p:txBody>
      </p:sp>
      <p:sp>
        <p:nvSpPr>
          <p:cNvPr id="76" name="Rectangle 75"/>
          <p:cNvSpPr/>
          <p:nvPr/>
        </p:nvSpPr>
        <p:spPr bwMode="auto">
          <a:xfrm>
            <a:off x="6084900" y="3051773"/>
            <a:ext cx="6096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7" name="Rectangle 25"/>
          <p:cNvSpPr>
            <a:spLocks noChangeArrowheads="1"/>
          </p:cNvSpPr>
          <p:nvPr/>
        </p:nvSpPr>
        <p:spPr bwMode="auto">
          <a:xfrm>
            <a:off x="4419600" y="2748150"/>
            <a:ext cx="2274125" cy="304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78" name="Rectangle 26"/>
          <p:cNvSpPr>
            <a:spLocks noChangeArrowheads="1"/>
          </p:cNvSpPr>
          <p:nvPr/>
        </p:nvSpPr>
        <p:spPr bwMode="auto">
          <a:xfrm>
            <a:off x="4495801" y="2796549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STA6 A-MPDU to AP</a:t>
            </a:r>
            <a:endParaRPr lang="en-US" sz="900" dirty="0"/>
          </a:p>
        </p:txBody>
      </p:sp>
      <p:sp>
        <p:nvSpPr>
          <p:cNvPr id="79" name="Rectangle 78"/>
          <p:cNvSpPr/>
          <p:nvPr/>
        </p:nvSpPr>
        <p:spPr bwMode="auto">
          <a:xfrm>
            <a:off x="6898575" y="4292748"/>
            <a:ext cx="609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6898575" y="3987948"/>
            <a:ext cx="6096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6886700" y="3061673"/>
            <a:ext cx="609600" cy="304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886700" y="2756873"/>
            <a:ext cx="609600" cy="3048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1866900" y="2755900"/>
            <a:ext cx="152400" cy="1828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066800" y="4947166"/>
            <a:ext cx="609600" cy="6154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Text Box 32"/>
          <p:cNvSpPr txBox="1">
            <a:spLocks noChangeArrowheads="1"/>
          </p:cNvSpPr>
          <p:nvPr/>
        </p:nvSpPr>
        <p:spPr bwMode="auto">
          <a:xfrm>
            <a:off x="1066800" y="5099566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Legacy Preamble</a:t>
            </a:r>
            <a:endParaRPr lang="en-US" sz="900" b="0" i="1" dirty="0"/>
          </a:p>
        </p:txBody>
      </p:sp>
      <p:sp>
        <p:nvSpPr>
          <p:cNvPr id="86" name="Rectangle 85"/>
          <p:cNvSpPr/>
          <p:nvPr/>
        </p:nvSpPr>
        <p:spPr bwMode="auto">
          <a:xfrm>
            <a:off x="1676400" y="4947166"/>
            <a:ext cx="609600" cy="6154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 rot="5400000">
            <a:off x="1676400" y="5168816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HE-SIG-A</a:t>
            </a:r>
            <a:endParaRPr lang="en-US" sz="900" b="0" i="1" dirty="0"/>
          </a:p>
        </p:txBody>
      </p:sp>
      <p:sp>
        <p:nvSpPr>
          <p:cNvPr id="88" name="Rectangle 87"/>
          <p:cNvSpPr/>
          <p:nvPr/>
        </p:nvSpPr>
        <p:spPr bwMode="auto">
          <a:xfrm>
            <a:off x="2286000" y="4953000"/>
            <a:ext cx="6096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Text Box 32"/>
          <p:cNvSpPr txBox="1">
            <a:spLocks noChangeArrowheads="1"/>
          </p:cNvSpPr>
          <p:nvPr/>
        </p:nvSpPr>
        <p:spPr bwMode="auto">
          <a:xfrm rot="5400000">
            <a:off x="2286000" y="5174650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HE-SIG-B</a:t>
            </a:r>
            <a:endParaRPr lang="en-US" sz="900" b="0" i="1" dirty="0"/>
          </a:p>
        </p:txBody>
      </p:sp>
      <p:sp>
        <p:nvSpPr>
          <p:cNvPr id="90" name="Rectangle 89"/>
          <p:cNvSpPr/>
          <p:nvPr/>
        </p:nvSpPr>
        <p:spPr bwMode="auto">
          <a:xfrm>
            <a:off x="2895600" y="4953000"/>
            <a:ext cx="6096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Text Box 32"/>
          <p:cNvSpPr txBox="1">
            <a:spLocks noChangeArrowheads="1"/>
          </p:cNvSpPr>
          <p:nvPr/>
        </p:nvSpPr>
        <p:spPr bwMode="auto">
          <a:xfrm rot="5400000">
            <a:off x="2895600" y="51054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HE-STF/LTF</a:t>
            </a:r>
            <a:endParaRPr lang="en-US" sz="900" b="0" i="1" dirty="0"/>
          </a:p>
        </p:txBody>
      </p:sp>
      <p:cxnSp>
        <p:nvCxnSpPr>
          <p:cNvPr id="93" name="Straight Connector 92"/>
          <p:cNvCxnSpPr>
            <a:stCxn id="83" idx="2"/>
          </p:cNvCxnSpPr>
          <p:nvPr/>
        </p:nvCxnSpPr>
        <p:spPr bwMode="auto">
          <a:xfrm flipH="1">
            <a:off x="1066800" y="4584700"/>
            <a:ext cx="87630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>
            <a:off x="2057400" y="4597400"/>
            <a:ext cx="144780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H="1">
            <a:off x="838200" y="5562600"/>
            <a:ext cx="1409700" cy="30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2895600" y="5562600"/>
            <a:ext cx="2133600" cy="30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0" name="Rectangle 99"/>
          <p:cNvSpPr/>
          <p:nvPr/>
        </p:nvSpPr>
        <p:spPr bwMode="auto">
          <a:xfrm>
            <a:off x="762000" y="5879068"/>
            <a:ext cx="8382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Text Box 32"/>
          <p:cNvSpPr txBox="1">
            <a:spLocks noChangeArrowheads="1"/>
          </p:cNvSpPr>
          <p:nvPr/>
        </p:nvSpPr>
        <p:spPr bwMode="auto">
          <a:xfrm>
            <a:off x="838200" y="5879068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Common /info</a:t>
            </a:r>
            <a:endParaRPr lang="en-US" sz="900" b="0" i="1" dirty="0"/>
          </a:p>
        </p:txBody>
      </p:sp>
      <p:sp>
        <p:nvSpPr>
          <p:cNvPr id="102" name="Rectangle 101"/>
          <p:cNvSpPr/>
          <p:nvPr/>
        </p:nvSpPr>
        <p:spPr bwMode="auto">
          <a:xfrm>
            <a:off x="1600200" y="5879068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Text Box 32"/>
          <p:cNvSpPr txBox="1">
            <a:spLocks noChangeArrowheads="1"/>
          </p:cNvSpPr>
          <p:nvPr/>
        </p:nvSpPr>
        <p:spPr bwMode="auto">
          <a:xfrm>
            <a:off x="1676400" y="5879068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Per STA Info</a:t>
            </a:r>
            <a:endParaRPr lang="en-US" sz="900" b="0" i="1" dirty="0"/>
          </a:p>
        </p:txBody>
      </p:sp>
      <p:sp>
        <p:nvSpPr>
          <p:cNvPr id="104" name="Rectangle 103"/>
          <p:cNvSpPr/>
          <p:nvPr/>
        </p:nvSpPr>
        <p:spPr bwMode="auto">
          <a:xfrm>
            <a:off x="2286000" y="5879068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Text Box 32"/>
          <p:cNvSpPr txBox="1">
            <a:spLocks noChangeArrowheads="1"/>
          </p:cNvSpPr>
          <p:nvPr/>
        </p:nvSpPr>
        <p:spPr bwMode="auto">
          <a:xfrm>
            <a:off x="2362200" y="5879068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Per STA Info</a:t>
            </a:r>
            <a:endParaRPr lang="en-US" sz="900" b="0" i="1" dirty="0"/>
          </a:p>
        </p:txBody>
      </p:sp>
      <p:sp>
        <p:nvSpPr>
          <p:cNvPr id="106" name="Rectangle 105"/>
          <p:cNvSpPr/>
          <p:nvPr/>
        </p:nvSpPr>
        <p:spPr bwMode="auto">
          <a:xfrm>
            <a:off x="2971800" y="5879068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Text Box 32"/>
          <p:cNvSpPr txBox="1">
            <a:spLocks noChangeArrowheads="1"/>
          </p:cNvSpPr>
          <p:nvPr/>
        </p:nvSpPr>
        <p:spPr bwMode="auto">
          <a:xfrm>
            <a:off x="3048000" y="5879068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Per STA Info</a:t>
            </a:r>
            <a:endParaRPr lang="en-US" sz="900" b="0" i="1" dirty="0"/>
          </a:p>
        </p:txBody>
      </p:sp>
      <p:sp>
        <p:nvSpPr>
          <p:cNvPr id="108" name="Rectangle 107"/>
          <p:cNvSpPr/>
          <p:nvPr/>
        </p:nvSpPr>
        <p:spPr bwMode="auto">
          <a:xfrm>
            <a:off x="3657600" y="5879068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Text Box 32"/>
          <p:cNvSpPr txBox="1">
            <a:spLocks noChangeArrowheads="1"/>
          </p:cNvSpPr>
          <p:nvPr/>
        </p:nvSpPr>
        <p:spPr bwMode="auto">
          <a:xfrm>
            <a:off x="3733800" y="5879068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Per STA Info</a:t>
            </a:r>
            <a:endParaRPr lang="en-US" sz="900" b="0" i="1" dirty="0"/>
          </a:p>
        </p:txBody>
      </p:sp>
      <p:sp>
        <p:nvSpPr>
          <p:cNvPr id="110" name="Rectangle 109"/>
          <p:cNvSpPr/>
          <p:nvPr/>
        </p:nvSpPr>
        <p:spPr bwMode="auto">
          <a:xfrm>
            <a:off x="4343400" y="5879068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Text Box 32"/>
          <p:cNvSpPr txBox="1">
            <a:spLocks noChangeArrowheads="1"/>
          </p:cNvSpPr>
          <p:nvPr/>
        </p:nvSpPr>
        <p:spPr bwMode="auto">
          <a:xfrm>
            <a:off x="4419600" y="5879068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Per STA Info</a:t>
            </a:r>
            <a:endParaRPr lang="en-US" sz="900" b="0" i="1" dirty="0"/>
          </a:p>
        </p:txBody>
      </p:sp>
      <p:sp>
        <p:nvSpPr>
          <p:cNvPr id="114" name="Text Box 32"/>
          <p:cNvSpPr txBox="1">
            <a:spLocks noChangeArrowheads="1"/>
          </p:cNvSpPr>
          <p:nvPr/>
        </p:nvSpPr>
        <p:spPr bwMode="auto">
          <a:xfrm>
            <a:off x="1676400" y="6248400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STAID 3</a:t>
            </a:r>
            <a:endParaRPr lang="en-US" sz="900" b="0" i="1" dirty="0"/>
          </a:p>
        </p:txBody>
      </p:sp>
      <p:sp>
        <p:nvSpPr>
          <p:cNvPr id="115" name="Text Box 32"/>
          <p:cNvSpPr txBox="1">
            <a:spLocks noChangeArrowheads="1"/>
          </p:cNvSpPr>
          <p:nvPr/>
        </p:nvSpPr>
        <p:spPr bwMode="auto">
          <a:xfrm>
            <a:off x="2286000" y="6248400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STAID 2</a:t>
            </a:r>
            <a:endParaRPr lang="en-US" sz="900" b="0" i="1" dirty="0"/>
          </a:p>
        </p:txBody>
      </p:sp>
      <p:sp>
        <p:nvSpPr>
          <p:cNvPr id="116" name="Text Box 32"/>
          <p:cNvSpPr txBox="1">
            <a:spLocks noChangeArrowheads="1"/>
          </p:cNvSpPr>
          <p:nvPr/>
        </p:nvSpPr>
        <p:spPr bwMode="auto">
          <a:xfrm>
            <a:off x="3048000" y="6248400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STAID 1</a:t>
            </a:r>
            <a:endParaRPr lang="en-US" sz="900" b="0" i="1" dirty="0"/>
          </a:p>
        </p:txBody>
      </p:sp>
      <p:sp>
        <p:nvSpPr>
          <p:cNvPr id="117" name="Text Box 32"/>
          <p:cNvSpPr txBox="1">
            <a:spLocks noChangeArrowheads="1"/>
          </p:cNvSpPr>
          <p:nvPr/>
        </p:nvSpPr>
        <p:spPr bwMode="auto">
          <a:xfrm>
            <a:off x="3657600" y="6248400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STAID 4</a:t>
            </a:r>
            <a:endParaRPr lang="en-US" sz="900" b="0" i="1" dirty="0"/>
          </a:p>
        </p:txBody>
      </p:sp>
      <p:sp>
        <p:nvSpPr>
          <p:cNvPr id="118" name="Text Box 32"/>
          <p:cNvSpPr txBox="1">
            <a:spLocks noChangeArrowheads="1"/>
          </p:cNvSpPr>
          <p:nvPr/>
        </p:nvSpPr>
        <p:spPr bwMode="auto">
          <a:xfrm>
            <a:off x="4419600" y="6248400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STAID 0</a:t>
            </a:r>
            <a:endParaRPr lang="en-US" sz="900" b="0" i="1" dirty="0"/>
          </a:p>
        </p:txBody>
      </p:sp>
      <p:sp>
        <p:nvSpPr>
          <p:cNvPr id="119" name="Isosceles Triangle 118"/>
          <p:cNvSpPr/>
          <p:nvPr/>
        </p:nvSpPr>
        <p:spPr bwMode="auto">
          <a:xfrm>
            <a:off x="7010400" y="5257800"/>
            <a:ext cx="190500" cy="5334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 Box 32"/>
          <p:cNvSpPr txBox="1">
            <a:spLocks noChangeArrowheads="1"/>
          </p:cNvSpPr>
          <p:nvPr/>
        </p:nvSpPr>
        <p:spPr bwMode="auto">
          <a:xfrm>
            <a:off x="6096000" y="57912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STA1</a:t>
            </a:r>
            <a:endParaRPr lang="en-US" sz="900" b="0" i="1" dirty="0"/>
          </a:p>
        </p:txBody>
      </p:sp>
      <p:sp>
        <p:nvSpPr>
          <p:cNvPr id="124" name="Oval 123"/>
          <p:cNvSpPr/>
          <p:nvPr/>
        </p:nvSpPr>
        <p:spPr bwMode="auto">
          <a:xfrm>
            <a:off x="6248400" y="6019800"/>
            <a:ext cx="152400" cy="152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Text Box 32"/>
          <p:cNvSpPr txBox="1">
            <a:spLocks noChangeArrowheads="1"/>
          </p:cNvSpPr>
          <p:nvPr/>
        </p:nvSpPr>
        <p:spPr bwMode="auto">
          <a:xfrm>
            <a:off x="6629400" y="58674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STA2</a:t>
            </a:r>
            <a:endParaRPr lang="en-US" sz="900" b="0" i="1" dirty="0"/>
          </a:p>
        </p:txBody>
      </p:sp>
      <p:sp>
        <p:nvSpPr>
          <p:cNvPr id="126" name="Oval 125"/>
          <p:cNvSpPr/>
          <p:nvPr/>
        </p:nvSpPr>
        <p:spPr bwMode="auto">
          <a:xfrm>
            <a:off x="6781800" y="6096000"/>
            <a:ext cx="152400" cy="152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Text Box 32"/>
          <p:cNvSpPr txBox="1">
            <a:spLocks noChangeArrowheads="1"/>
          </p:cNvSpPr>
          <p:nvPr/>
        </p:nvSpPr>
        <p:spPr bwMode="auto">
          <a:xfrm>
            <a:off x="7162800" y="58674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STA3</a:t>
            </a:r>
            <a:endParaRPr lang="en-US" sz="900" b="0" i="1" dirty="0"/>
          </a:p>
        </p:txBody>
      </p:sp>
      <p:sp>
        <p:nvSpPr>
          <p:cNvPr id="128" name="Oval 127"/>
          <p:cNvSpPr/>
          <p:nvPr/>
        </p:nvSpPr>
        <p:spPr bwMode="auto">
          <a:xfrm>
            <a:off x="7315200" y="6096000"/>
            <a:ext cx="152400" cy="152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9" name="Text Box 32"/>
          <p:cNvSpPr txBox="1">
            <a:spLocks noChangeArrowheads="1"/>
          </p:cNvSpPr>
          <p:nvPr/>
        </p:nvSpPr>
        <p:spPr bwMode="auto">
          <a:xfrm>
            <a:off x="7848600" y="58674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STA4</a:t>
            </a:r>
            <a:endParaRPr lang="en-US" sz="900" b="0" i="1" dirty="0"/>
          </a:p>
        </p:txBody>
      </p:sp>
      <p:sp>
        <p:nvSpPr>
          <p:cNvPr id="130" name="Oval 129"/>
          <p:cNvSpPr/>
          <p:nvPr/>
        </p:nvSpPr>
        <p:spPr bwMode="auto">
          <a:xfrm>
            <a:off x="8001000" y="6096000"/>
            <a:ext cx="152400" cy="152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1" name="Text Box 32"/>
          <p:cNvSpPr txBox="1">
            <a:spLocks noChangeArrowheads="1"/>
          </p:cNvSpPr>
          <p:nvPr/>
        </p:nvSpPr>
        <p:spPr bwMode="auto">
          <a:xfrm>
            <a:off x="6934200" y="50800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AP0</a:t>
            </a:r>
            <a:endParaRPr lang="en-US" sz="900" b="0" i="1" dirty="0"/>
          </a:p>
        </p:txBody>
      </p:sp>
      <p:sp>
        <p:nvSpPr>
          <p:cNvPr id="136" name="Text Box 32"/>
          <p:cNvSpPr txBox="1">
            <a:spLocks noChangeArrowheads="1"/>
          </p:cNvSpPr>
          <p:nvPr/>
        </p:nvSpPr>
        <p:spPr bwMode="auto">
          <a:xfrm>
            <a:off x="6248400" y="53340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STA5</a:t>
            </a:r>
            <a:endParaRPr lang="en-US" sz="900" b="0" i="1" dirty="0"/>
          </a:p>
        </p:txBody>
      </p:sp>
      <p:sp>
        <p:nvSpPr>
          <p:cNvPr id="137" name="Oval 136"/>
          <p:cNvSpPr/>
          <p:nvPr/>
        </p:nvSpPr>
        <p:spPr bwMode="auto">
          <a:xfrm>
            <a:off x="6400800" y="5562600"/>
            <a:ext cx="152400" cy="152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Text Box 32"/>
          <p:cNvSpPr txBox="1">
            <a:spLocks noChangeArrowheads="1"/>
          </p:cNvSpPr>
          <p:nvPr/>
        </p:nvSpPr>
        <p:spPr bwMode="auto">
          <a:xfrm>
            <a:off x="7543800" y="53340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STA6</a:t>
            </a:r>
            <a:endParaRPr lang="en-US" sz="900" b="0" i="1" dirty="0"/>
          </a:p>
        </p:txBody>
      </p:sp>
      <p:sp>
        <p:nvSpPr>
          <p:cNvPr id="139" name="Oval 138"/>
          <p:cNvSpPr/>
          <p:nvPr/>
        </p:nvSpPr>
        <p:spPr bwMode="auto">
          <a:xfrm>
            <a:off x="7696200" y="5562600"/>
            <a:ext cx="152400" cy="152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400" dirty="0" smtClean="0"/>
              <a:t>Broadcast STAID in HE-SIG-B in Multiple BSSs</a:t>
            </a:r>
            <a:endParaRPr lang="en-US" sz="24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76200" y="1066800"/>
            <a:ext cx="8991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/>
              <a:t>In Multiple BSSID element where </a:t>
            </a:r>
            <a:r>
              <a:rPr lang="en-US" sz="1800" dirty="0" smtClean="0"/>
              <a:t>the Max BSSID Indicator field contains a value assigned to n (2</a:t>
            </a:r>
            <a:r>
              <a:rPr lang="en-US" sz="1800" baseline="30000" dirty="0" smtClean="0"/>
              <a:t>n</a:t>
            </a:r>
            <a:r>
              <a:rPr lang="en-US" sz="1800" dirty="0" smtClean="0"/>
              <a:t> is the maximum number of BSSIDs in the multiple BSSID set)</a:t>
            </a:r>
            <a:r>
              <a:rPr lang="en-US" sz="1800" kern="0" dirty="0" smtClean="0"/>
              <a:t>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/>
              <a:t>AID 0 to </a:t>
            </a:r>
            <a:r>
              <a:rPr lang="en-US" sz="1800" dirty="0" smtClean="0"/>
              <a:t>2</a:t>
            </a:r>
            <a:r>
              <a:rPr lang="en-US" sz="1800" baseline="30000" dirty="0" smtClean="0"/>
              <a:t>n </a:t>
            </a:r>
            <a:r>
              <a:rPr lang="en-US" sz="1800" kern="0" dirty="0" smtClean="0"/>
              <a:t>-1 can be allocated to at most </a:t>
            </a:r>
            <a:r>
              <a:rPr lang="en-US" sz="1800" dirty="0" smtClean="0"/>
              <a:t>2</a:t>
            </a:r>
            <a:r>
              <a:rPr lang="en-US" sz="1800" baseline="30000" dirty="0" smtClean="0"/>
              <a:t>n  </a:t>
            </a:r>
            <a:r>
              <a:rPr lang="en-US" sz="1800" kern="0" dirty="0" smtClean="0"/>
              <a:t>virtual APs</a:t>
            </a:r>
            <a:r>
              <a:rPr lang="en-US" sz="1800" kern="0" dirty="0" smtClean="0">
                <a:latin typeface="+mn-lt"/>
              </a:rPr>
              <a:t>. AID </a:t>
            </a:r>
            <a:r>
              <a:rPr lang="en-US" sz="1800" dirty="0" smtClean="0"/>
              <a:t>2</a:t>
            </a:r>
            <a:r>
              <a:rPr lang="en-US" sz="1800" baseline="30000" dirty="0" smtClean="0"/>
              <a:t>n  </a:t>
            </a:r>
            <a:r>
              <a:rPr lang="en-US" sz="1800" kern="0" dirty="0" smtClean="0">
                <a:latin typeface="+mn-lt"/>
              </a:rPr>
              <a:t>to 2007 can be used to allocated to STAs associated with the virtual APs.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following are possible broadcast cases with multiple BSSs: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 broadcast Trigger or data frame may be addressed </a:t>
            </a:r>
            <a:r>
              <a:rPr lang="en-US" sz="1800" dirty="0" smtClean="0"/>
              <a:t>to all BSS of a AP device</a:t>
            </a:r>
            <a:r>
              <a:rPr lang="en-US" sz="1800" kern="0" dirty="0" smtClean="0">
                <a:latin typeface="+mn-lt"/>
              </a:rPr>
              <a:t>.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An AID which is </a:t>
            </a:r>
            <a:r>
              <a:rPr lang="en-US" sz="1800" dirty="0" smtClean="0"/>
              <a:t>not one of 0 to 2</a:t>
            </a:r>
            <a:r>
              <a:rPr lang="en-US" sz="1800" baseline="30000" dirty="0" smtClean="0"/>
              <a:t>n </a:t>
            </a:r>
            <a:r>
              <a:rPr lang="en-US" sz="1800" kern="0" dirty="0" smtClean="0"/>
              <a:t>-1 will be selected as </a:t>
            </a:r>
            <a:r>
              <a:rPr lang="en-US" sz="1800" dirty="0" smtClean="0"/>
              <a:t>Broadcast STAID for broadcast to all BSSs of the AP device. </a:t>
            </a:r>
          </a:p>
          <a:p>
            <a:pPr marL="17145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The possible value can be </a:t>
            </a:r>
            <a:r>
              <a:rPr lang="en-US" sz="1800" dirty="0" smtClean="0"/>
              <a:t>2</a:t>
            </a:r>
            <a:r>
              <a:rPr lang="en-US" sz="1800" baseline="30000" dirty="0" smtClean="0"/>
              <a:t>n </a:t>
            </a:r>
            <a:r>
              <a:rPr lang="en-US" sz="1800" kern="0" dirty="0" smtClean="0"/>
              <a:t> or </a:t>
            </a:r>
            <a:r>
              <a:rPr lang="en-US" sz="1800" dirty="0" smtClean="0"/>
              <a:t>2</a:t>
            </a:r>
            <a:r>
              <a:rPr lang="en-US" sz="1800" baseline="30000" dirty="0" smtClean="0"/>
              <a:t>11 </a:t>
            </a:r>
            <a:r>
              <a:rPr lang="en-US" sz="1800" kern="0" dirty="0" smtClean="0"/>
              <a:t>-1.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 broadcast Trigger or data frame may be addressed to one virtual BSS of a AP device.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AID  </a:t>
            </a:r>
            <a:r>
              <a:rPr lang="en-US" sz="1800" kern="0" dirty="0" err="1" smtClean="0">
                <a:latin typeface="+mn-lt"/>
              </a:rPr>
              <a:t>i</a:t>
            </a:r>
            <a:r>
              <a:rPr lang="en-US" sz="1800" kern="0" dirty="0" smtClean="0">
                <a:latin typeface="+mn-lt"/>
              </a:rPr>
              <a:t> where </a:t>
            </a:r>
            <a:r>
              <a:rPr lang="en-US" sz="1800" kern="0" dirty="0" err="1" smtClean="0">
                <a:latin typeface="+mn-lt"/>
              </a:rPr>
              <a:t>i</a:t>
            </a:r>
            <a:r>
              <a:rPr lang="en-US" sz="1800" kern="0" dirty="0" smtClean="0">
                <a:latin typeface="+mn-lt"/>
              </a:rPr>
              <a:t> is not bigger than </a:t>
            </a:r>
            <a:r>
              <a:rPr lang="en-US" sz="1800" dirty="0" smtClean="0"/>
              <a:t>2</a:t>
            </a:r>
            <a:r>
              <a:rPr lang="en-US" sz="1800" baseline="30000" dirty="0" smtClean="0"/>
              <a:t>n </a:t>
            </a:r>
            <a:r>
              <a:rPr lang="en-US" sz="1800" kern="0" dirty="0" smtClean="0"/>
              <a:t>-1 is used as broadcast STAID for </a:t>
            </a:r>
            <a:r>
              <a:rPr lang="en-US" sz="1800" dirty="0" smtClean="0"/>
              <a:t>broadcast to virtual </a:t>
            </a:r>
            <a:r>
              <a:rPr lang="en-US" sz="1800" dirty="0" err="1" smtClean="0"/>
              <a:t>BSSi</a:t>
            </a:r>
            <a:r>
              <a:rPr lang="en-US" sz="1800" dirty="0" smtClean="0"/>
              <a:t> of the AP device. </a:t>
            </a:r>
            <a:endParaRPr lang="en-US" sz="1800" kern="0" dirty="0" smtClean="0">
              <a:latin typeface="+mn-lt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310" y="4876800"/>
            <a:ext cx="70580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 bwMode="auto">
          <a:xfrm flipH="1">
            <a:off x="5108110" y="5207000"/>
            <a:ext cx="914400" cy="30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7657635" y="5221288"/>
            <a:ext cx="879475" cy="3413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108110" y="5537200"/>
          <a:ext cx="584200" cy="228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6840"/>
                <a:gridCol w="116840"/>
                <a:gridCol w="116840"/>
                <a:gridCol w="116840"/>
                <a:gridCol w="116840"/>
              </a:tblGrid>
              <a:tr h="2286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200310" y="5537200"/>
          <a:ext cx="584200" cy="228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6840"/>
                <a:gridCol w="116840"/>
                <a:gridCol w="116840"/>
                <a:gridCol w="116840"/>
                <a:gridCol w="116840"/>
              </a:tblGrid>
              <a:tr h="2286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952910" y="5537200"/>
          <a:ext cx="584200" cy="228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6840"/>
                <a:gridCol w="116840"/>
                <a:gridCol w="116840"/>
                <a:gridCol w="116840"/>
                <a:gridCol w="116840"/>
              </a:tblGrid>
              <a:tr h="2286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</a:tr>
            </a:tbl>
          </a:graphicData>
        </a:graphic>
      </p:graphicFrame>
      <p:cxnSp>
        <p:nvCxnSpPr>
          <p:cNvPr id="20" name="Straight Connector 19"/>
          <p:cNvCxnSpPr/>
          <p:nvPr/>
        </p:nvCxnSpPr>
        <p:spPr bwMode="auto">
          <a:xfrm>
            <a:off x="5476410" y="5765800"/>
            <a:ext cx="2667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565310" y="5537200"/>
            <a:ext cx="2667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7356010" y="5537200"/>
          <a:ext cx="584200" cy="228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6840"/>
                <a:gridCol w="116840"/>
                <a:gridCol w="116840"/>
                <a:gridCol w="116840"/>
                <a:gridCol w="116840"/>
              </a:tblGrid>
              <a:tr h="22860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5720" marR="45720" marT="18288" marB="18288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031910" y="5935990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0</a:t>
            </a:r>
            <a:endParaRPr lang="en-US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6327310" y="5935990"/>
            <a:ext cx="418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</a:t>
            </a:r>
            <a:r>
              <a:rPr lang="en-US" sz="1100" baseline="30000" dirty="0" smtClean="0"/>
              <a:t>n</a:t>
            </a:r>
            <a:r>
              <a:rPr lang="en-US" sz="1100" dirty="0" smtClean="0"/>
              <a:t>-1</a:t>
            </a:r>
            <a:endParaRPr lang="en-US" sz="1100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5146210" y="57658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6492410" y="57785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296206" y="593599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2007</a:t>
            </a:r>
            <a:endParaRPr lang="en-US" sz="1100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8461306" y="57785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Right Brace 29"/>
          <p:cNvSpPr/>
          <p:nvPr/>
        </p:nvSpPr>
        <p:spPr bwMode="auto">
          <a:xfrm rot="16200000" flipH="1" flipV="1">
            <a:off x="5753100" y="5511800"/>
            <a:ext cx="152400" cy="1371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ight Brace 30"/>
          <p:cNvSpPr/>
          <p:nvPr/>
        </p:nvSpPr>
        <p:spPr bwMode="auto">
          <a:xfrm rot="5400000">
            <a:off x="7454900" y="5219700"/>
            <a:ext cx="152400" cy="1955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 rot="10800000" flipV="1">
            <a:off x="5181600" y="6246168"/>
            <a:ext cx="12954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AID for virtual APs</a:t>
            </a:r>
            <a:endParaRPr lang="en-US" sz="900" b="0" i="1" dirty="0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7162800" y="62230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AID for STAs</a:t>
            </a:r>
            <a:endParaRPr lang="en-US" sz="900" b="0" i="1" dirty="0"/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 rot="10800000" flipV="1">
            <a:off x="3200400" y="5638800"/>
            <a:ext cx="12954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TIM element</a:t>
            </a:r>
            <a:endParaRPr lang="en-US" sz="9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Broadcast STAID in HE-SIG-B in Multiple BSSs (Cont’d)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7939" y="6477000"/>
            <a:ext cx="2752661" cy="184666"/>
          </a:xfrm>
        </p:spPr>
        <p:txBody>
          <a:bodyPr/>
          <a:lstStyle/>
          <a:p>
            <a:r>
              <a:rPr lang="fr-FR" dirty="0" smtClean="0"/>
              <a:t>Marvell, ZTE, et al.</a:t>
            </a:r>
            <a:endParaRPr lang="en-US" dirty="0"/>
          </a:p>
        </p:txBody>
      </p:sp>
      <p:sp>
        <p:nvSpPr>
          <p:cNvPr id="42" name="Rectangle 25"/>
          <p:cNvSpPr>
            <a:spLocks noChangeArrowheads="1"/>
          </p:cNvSpPr>
          <p:nvPr/>
        </p:nvSpPr>
        <p:spPr bwMode="auto">
          <a:xfrm>
            <a:off x="2022976" y="2599523"/>
            <a:ext cx="2244224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967886" y="2903313"/>
            <a:ext cx="2298632" cy="304800"/>
            <a:chOff x="2859" y="1856"/>
            <a:chExt cx="761" cy="256"/>
          </a:xfrm>
        </p:grpSpPr>
        <p:sp>
          <p:nvSpPr>
            <p:cNvPr id="44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740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45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AP1 A-MPDU to STA6</a:t>
              </a:r>
              <a:endParaRPr lang="en-US" sz="900" dirty="0"/>
            </a:p>
          </p:txBody>
        </p:sp>
      </p:grpSp>
      <p:sp>
        <p:nvSpPr>
          <p:cNvPr id="46" name="Rectangle 25"/>
          <p:cNvSpPr>
            <a:spLocks noChangeArrowheads="1"/>
          </p:cNvSpPr>
          <p:nvPr/>
        </p:nvSpPr>
        <p:spPr bwMode="auto">
          <a:xfrm>
            <a:off x="2031889" y="3216073"/>
            <a:ext cx="223531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1828800" y="3810000"/>
            <a:ext cx="586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3657600" y="2906555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3645725" y="3209124"/>
            <a:ext cx="609600" cy="5986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53" name="Right Arrow 52"/>
          <p:cNvSpPr/>
          <p:nvPr/>
        </p:nvSpPr>
        <p:spPr bwMode="auto">
          <a:xfrm>
            <a:off x="1828800" y="3892123"/>
            <a:ext cx="5486400" cy="663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4495800" y="3958423"/>
            <a:ext cx="152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OFDMA TXOP</a:t>
            </a:r>
            <a:endParaRPr lang="en-US" sz="900" b="0" i="1" dirty="0"/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2045526" y="3340672"/>
            <a:ext cx="16001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 AP0 A-MPDU to STA5</a:t>
            </a:r>
            <a:endParaRPr lang="en-US" sz="900" dirty="0"/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2057401" y="2647922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AP2’s broadcast A-MPDU </a:t>
            </a:r>
            <a:endParaRPr lang="en-US" sz="900" dirty="0"/>
          </a:p>
        </p:txBody>
      </p:sp>
      <p:sp>
        <p:nvSpPr>
          <p:cNvPr id="67" name="Rectangle 25"/>
          <p:cNvSpPr>
            <a:spLocks noChangeArrowheads="1"/>
          </p:cNvSpPr>
          <p:nvPr/>
        </p:nvSpPr>
        <p:spPr bwMode="auto">
          <a:xfrm>
            <a:off x="2026725" y="1981200"/>
            <a:ext cx="2244224" cy="304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68" name="Text Box 32"/>
          <p:cNvSpPr txBox="1">
            <a:spLocks noChangeArrowheads="1"/>
          </p:cNvSpPr>
          <p:nvPr/>
        </p:nvSpPr>
        <p:spPr bwMode="auto">
          <a:xfrm>
            <a:off x="2667000" y="1989923"/>
            <a:ext cx="1371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Trigger to multiple BSSs</a:t>
            </a:r>
            <a:endParaRPr lang="en-US" sz="900" b="0" i="1" dirty="0"/>
          </a:p>
        </p:txBody>
      </p:sp>
      <p:sp>
        <p:nvSpPr>
          <p:cNvPr id="69" name="Rectangle 25"/>
          <p:cNvSpPr>
            <a:spLocks noChangeArrowheads="1"/>
          </p:cNvSpPr>
          <p:nvPr/>
        </p:nvSpPr>
        <p:spPr bwMode="auto">
          <a:xfrm>
            <a:off x="2021775" y="2294723"/>
            <a:ext cx="2244224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900"/>
          </a:p>
        </p:txBody>
      </p:sp>
      <p:sp>
        <p:nvSpPr>
          <p:cNvPr id="70" name="Rectangle 69"/>
          <p:cNvSpPr/>
          <p:nvPr/>
        </p:nvSpPr>
        <p:spPr bwMode="auto">
          <a:xfrm>
            <a:off x="3656399" y="2294723"/>
            <a:ext cx="609600" cy="29847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1" name="Rectangle 26"/>
          <p:cNvSpPr>
            <a:spLocks noChangeArrowheads="1"/>
          </p:cNvSpPr>
          <p:nvPr/>
        </p:nvSpPr>
        <p:spPr bwMode="auto">
          <a:xfrm>
            <a:off x="2056200" y="2343122"/>
            <a:ext cx="16763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AP1  A-MPDU to STA9</a:t>
            </a:r>
            <a:endParaRPr lang="en-US" sz="900" dirty="0"/>
          </a:p>
        </p:txBody>
      </p:sp>
      <p:sp>
        <p:nvSpPr>
          <p:cNvPr id="83" name="Rectangle 82"/>
          <p:cNvSpPr/>
          <p:nvPr/>
        </p:nvSpPr>
        <p:spPr bwMode="auto">
          <a:xfrm>
            <a:off x="1866900" y="1981200"/>
            <a:ext cx="152400" cy="1828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066800" y="4196834"/>
            <a:ext cx="609600" cy="6154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Text Box 32"/>
          <p:cNvSpPr txBox="1">
            <a:spLocks noChangeArrowheads="1"/>
          </p:cNvSpPr>
          <p:nvPr/>
        </p:nvSpPr>
        <p:spPr bwMode="auto">
          <a:xfrm>
            <a:off x="1066800" y="4349234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Legacy Preamble</a:t>
            </a:r>
            <a:endParaRPr lang="en-US" sz="900" b="0" i="1" dirty="0"/>
          </a:p>
        </p:txBody>
      </p:sp>
      <p:sp>
        <p:nvSpPr>
          <p:cNvPr id="86" name="Rectangle 85"/>
          <p:cNvSpPr/>
          <p:nvPr/>
        </p:nvSpPr>
        <p:spPr bwMode="auto">
          <a:xfrm>
            <a:off x="1676400" y="4196834"/>
            <a:ext cx="609600" cy="6154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 rot="5400000">
            <a:off x="1676400" y="4418484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HE-SIG-A</a:t>
            </a:r>
            <a:endParaRPr lang="en-US" sz="900" b="0" i="1" dirty="0"/>
          </a:p>
        </p:txBody>
      </p:sp>
      <p:sp>
        <p:nvSpPr>
          <p:cNvPr id="88" name="Rectangle 87"/>
          <p:cNvSpPr/>
          <p:nvPr/>
        </p:nvSpPr>
        <p:spPr bwMode="auto">
          <a:xfrm>
            <a:off x="2286000" y="4202668"/>
            <a:ext cx="6096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Text Box 32"/>
          <p:cNvSpPr txBox="1">
            <a:spLocks noChangeArrowheads="1"/>
          </p:cNvSpPr>
          <p:nvPr/>
        </p:nvSpPr>
        <p:spPr bwMode="auto">
          <a:xfrm rot="5400000">
            <a:off x="2286000" y="4424318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HE-SIG-B</a:t>
            </a:r>
            <a:endParaRPr lang="en-US" sz="900" b="0" i="1" dirty="0"/>
          </a:p>
        </p:txBody>
      </p:sp>
      <p:sp>
        <p:nvSpPr>
          <p:cNvPr id="90" name="Rectangle 89"/>
          <p:cNvSpPr/>
          <p:nvPr/>
        </p:nvSpPr>
        <p:spPr bwMode="auto">
          <a:xfrm>
            <a:off x="2895600" y="4202668"/>
            <a:ext cx="6096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Text Box 32"/>
          <p:cNvSpPr txBox="1">
            <a:spLocks noChangeArrowheads="1"/>
          </p:cNvSpPr>
          <p:nvPr/>
        </p:nvSpPr>
        <p:spPr bwMode="auto">
          <a:xfrm rot="5400000">
            <a:off x="2895600" y="4355068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HE-STF/LTF</a:t>
            </a:r>
            <a:endParaRPr lang="en-US" sz="900" b="0" i="1" dirty="0"/>
          </a:p>
        </p:txBody>
      </p:sp>
      <p:cxnSp>
        <p:nvCxnSpPr>
          <p:cNvPr id="93" name="Straight Connector 92"/>
          <p:cNvCxnSpPr>
            <a:stCxn id="83" idx="2"/>
          </p:cNvCxnSpPr>
          <p:nvPr/>
        </p:nvCxnSpPr>
        <p:spPr bwMode="auto">
          <a:xfrm flipH="1">
            <a:off x="1066800" y="3810000"/>
            <a:ext cx="87630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>
            <a:off x="2057400" y="3810000"/>
            <a:ext cx="144780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H="1">
            <a:off x="838200" y="4812268"/>
            <a:ext cx="1409700" cy="30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2895600" y="4812268"/>
            <a:ext cx="2133600" cy="30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0" name="Rectangle 99"/>
          <p:cNvSpPr/>
          <p:nvPr/>
        </p:nvSpPr>
        <p:spPr bwMode="auto">
          <a:xfrm>
            <a:off x="762000" y="5128736"/>
            <a:ext cx="8382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Text Box 32"/>
          <p:cNvSpPr txBox="1">
            <a:spLocks noChangeArrowheads="1"/>
          </p:cNvSpPr>
          <p:nvPr/>
        </p:nvSpPr>
        <p:spPr bwMode="auto">
          <a:xfrm>
            <a:off x="838200" y="5128736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Common /info</a:t>
            </a:r>
            <a:endParaRPr lang="en-US" sz="900" b="0" i="1" dirty="0"/>
          </a:p>
        </p:txBody>
      </p:sp>
      <p:sp>
        <p:nvSpPr>
          <p:cNvPr id="102" name="Rectangle 101"/>
          <p:cNvSpPr/>
          <p:nvPr/>
        </p:nvSpPr>
        <p:spPr bwMode="auto">
          <a:xfrm>
            <a:off x="1600200" y="5128736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Text Box 32"/>
          <p:cNvSpPr txBox="1">
            <a:spLocks noChangeArrowheads="1"/>
          </p:cNvSpPr>
          <p:nvPr/>
        </p:nvSpPr>
        <p:spPr bwMode="auto">
          <a:xfrm>
            <a:off x="1676400" y="5128736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Per STA Info</a:t>
            </a:r>
            <a:endParaRPr lang="en-US" sz="900" b="0" i="1" dirty="0"/>
          </a:p>
        </p:txBody>
      </p:sp>
      <p:sp>
        <p:nvSpPr>
          <p:cNvPr id="104" name="Rectangle 103"/>
          <p:cNvSpPr/>
          <p:nvPr/>
        </p:nvSpPr>
        <p:spPr bwMode="auto">
          <a:xfrm>
            <a:off x="2286000" y="5128736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Text Box 32"/>
          <p:cNvSpPr txBox="1">
            <a:spLocks noChangeArrowheads="1"/>
          </p:cNvSpPr>
          <p:nvPr/>
        </p:nvSpPr>
        <p:spPr bwMode="auto">
          <a:xfrm>
            <a:off x="2362200" y="5128736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Per STA Info</a:t>
            </a:r>
            <a:endParaRPr lang="en-US" sz="900" b="0" i="1" dirty="0"/>
          </a:p>
        </p:txBody>
      </p:sp>
      <p:sp>
        <p:nvSpPr>
          <p:cNvPr id="106" name="Rectangle 105"/>
          <p:cNvSpPr/>
          <p:nvPr/>
        </p:nvSpPr>
        <p:spPr bwMode="auto">
          <a:xfrm>
            <a:off x="2971800" y="5128736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Text Box 32"/>
          <p:cNvSpPr txBox="1">
            <a:spLocks noChangeArrowheads="1"/>
          </p:cNvSpPr>
          <p:nvPr/>
        </p:nvSpPr>
        <p:spPr bwMode="auto">
          <a:xfrm>
            <a:off x="3048000" y="5128736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Per STA Info</a:t>
            </a:r>
            <a:endParaRPr lang="en-US" sz="900" b="0" i="1" dirty="0"/>
          </a:p>
        </p:txBody>
      </p:sp>
      <p:sp>
        <p:nvSpPr>
          <p:cNvPr id="108" name="Rectangle 107"/>
          <p:cNvSpPr/>
          <p:nvPr/>
        </p:nvSpPr>
        <p:spPr bwMode="auto">
          <a:xfrm>
            <a:off x="3657600" y="5128736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Text Box 32"/>
          <p:cNvSpPr txBox="1">
            <a:spLocks noChangeArrowheads="1"/>
          </p:cNvSpPr>
          <p:nvPr/>
        </p:nvSpPr>
        <p:spPr bwMode="auto">
          <a:xfrm>
            <a:off x="3733800" y="5128736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Per STA Info</a:t>
            </a:r>
            <a:endParaRPr lang="en-US" sz="900" b="0" i="1" dirty="0"/>
          </a:p>
        </p:txBody>
      </p:sp>
      <p:sp>
        <p:nvSpPr>
          <p:cNvPr id="110" name="Rectangle 109"/>
          <p:cNvSpPr/>
          <p:nvPr/>
        </p:nvSpPr>
        <p:spPr bwMode="auto">
          <a:xfrm>
            <a:off x="4343400" y="5128736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Text Box 32"/>
          <p:cNvSpPr txBox="1">
            <a:spLocks noChangeArrowheads="1"/>
          </p:cNvSpPr>
          <p:nvPr/>
        </p:nvSpPr>
        <p:spPr bwMode="auto">
          <a:xfrm>
            <a:off x="4419600" y="5128736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Per STA Info</a:t>
            </a:r>
            <a:endParaRPr lang="en-US" sz="900" b="0" i="1" dirty="0"/>
          </a:p>
        </p:txBody>
      </p:sp>
      <p:sp>
        <p:nvSpPr>
          <p:cNvPr id="114" name="Text Box 32"/>
          <p:cNvSpPr txBox="1">
            <a:spLocks noChangeArrowheads="1"/>
          </p:cNvSpPr>
          <p:nvPr/>
        </p:nvSpPr>
        <p:spPr bwMode="auto">
          <a:xfrm>
            <a:off x="1676400" y="5498068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STAID 5</a:t>
            </a:r>
            <a:endParaRPr lang="en-US" sz="900" b="0" i="1" dirty="0"/>
          </a:p>
        </p:txBody>
      </p:sp>
      <p:sp>
        <p:nvSpPr>
          <p:cNvPr id="115" name="Text Box 32"/>
          <p:cNvSpPr txBox="1">
            <a:spLocks noChangeArrowheads="1"/>
          </p:cNvSpPr>
          <p:nvPr/>
        </p:nvSpPr>
        <p:spPr bwMode="auto">
          <a:xfrm>
            <a:off x="2286000" y="5498068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STAID 6</a:t>
            </a:r>
            <a:endParaRPr lang="en-US" sz="900" b="0" i="1" dirty="0"/>
          </a:p>
        </p:txBody>
      </p:sp>
      <p:sp>
        <p:nvSpPr>
          <p:cNvPr id="116" name="Text Box 32"/>
          <p:cNvSpPr txBox="1">
            <a:spLocks noChangeArrowheads="1"/>
          </p:cNvSpPr>
          <p:nvPr/>
        </p:nvSpPr>
        <p:spPr bwMode="auto">
          <a:xfrm>
            <a:off x="3048000" y="5498068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STAID 2</a:t>
            </a:r>
            <a:endParaRPr lang="en-US" sz="900" b="0" i="1" dirty="0"/>
          </a:p>
        </p:txBody>
      </p:sp>
      <p:sp>
        <p:nvSpPr>
          <p:cNvPr id="117" name="Text Box 32"/>
          <p:cNvSpPr txBox="1">
            <a:spLocks noChangeArrowheads="1"/>
          </p:cNvSpPr>
          <p:nvPr/>
        </p:nvSpPr>
        <p:spPr bwMode="auto">
          <a:xfrm>
            <a:off x="3657600" y="5498068"/>
            <a:ext cx="685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STAID 9</a:t>
            </a:r>
            <a:endParaRPr lang="en-US" sz="900" b="0" i="1" dirty="0"/>
          </a:p>
        </p:txBody>
      </p:sp>
      <p:sp>
        <p:nvSpPr>
          <p:cNvPr id="118" name="Text Box 32"/>
          <p:cNvSpPr txBox="1">
            <a:spLocks noChangeArrowheads="1"/>
          </p:cNvSpPr>
          <p:nvPr/>
        </p:nvSpPr>
        <p:spPr bwMode="auto">
          <a:xfrm>
            <a:off x="4419600" y="5498068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STAID TBD</a:t>
            </a:r>
            <a:endParaRPr lang="en-US" sz="900" b="0" i="1" dirty="0"/>
          </a:p>
        </p:txBody>
      </p:sp>
      <p:sp>
        <p:nvSpPr>
          <p:cNvPr id="92" name="Isosceles Triangle 91"/>
          <p:cNvSpPr/>
          <p:nvPr/>
        </p:nvSpPr>
        <p:spPr bwMode="auto">
          <a:xfrm>
            <a:off x="6972300" y="4953000"/>
            <a:ext cx="228600" cy="4572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Isosceles Triangle 93"/>
          <p:cNvSpPr/>
          <p:nvPr/>
        </p:nvSpPr>
        <p:spPr bwMode="auto">
          <a:xfrm>
            <a:off x="7112000" y="4953000"/>
            <a:ext cx="228600" cy="457200"/>
          </a:xfrm>
          <a:prstGeom prst="triangl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Isosceles Triangle 95"/>
          <p:cNvSpPr/>
          <p:nvPr/>
        </p:nvSpPr>
        <p:spPr bwMode="auto">
          <a:xfrm>
            <a:off x="7289800" y="4953000"/>
            <a:ext cx="228600" cy="457200"/>
          </a:xfrm>
          <a:prstGeom prst="triangl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Isosceles Triangle 96"/>
          <p:cNvSpPr/>
          <p:nvPr/>
        </p:nvSpPr>
        <p:spPr bwMode="auto">
          <a:xfrm>
            <a:off x="7442200" y="4953000"/>
            <a:ext cx="228600" cy="457200"/>
          </a:xfrm>
          <a:prstGeom prst="triangl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Text Box 32"/>
          <p:cNvSpPr txBox="1">
            <a:spLocks noChangeArrowheads="1"/>
          </p:cNvSpPr>
          <p:nvPr/>
        </p:nvSpPr>
        <p:spPr bwMode="auto">
          <a:xfrm>
            <a:off x="6096000" y="54864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STA5</a:t>
            </a:r>
            <a:endParaRPr lang="en-US" sz="900" b="0" i="1" dirty="0"/>
          </a:p>
        </p:txBody>
      </p:sp>
      <p:sp>
        <p:nvSpPr>
          <p:cNvPr id="113" name="Oval 112"/>
          <p:cNvSpPr/>
          <p:nvPr/>
        </p:nvSpPr>
        <p:spPr bwMode="auto">
          <a:xfrm>
            <a:off x="6248400" y="5715000"/>
            <a:ext cx="152400" cy="152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Text Box 32"/>
          <p:cNvSpPr txBox="1">
            <a:spLocks noChangeArrowheads="1"/>
          </p:cNvSpPr>
          <p:nvPr/>
        </p:nvSpPr>
        <p:spPr bwMode="auto">
          <a:xfrm>
            <a:off x="6629400" y="55626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STA6</a:t>
            </a:r>
            <a:endParaRPr lang="en-US" sz="900" b="0" i="1" dirty="0"/>
          </a:p>
        </p:txBody>
      </p:sp>
      <p:sp>
        <p:nvSpPr>
          <p:cNvPr id="120" name="Oval 119"/>
          <p:cNvSpPr/>
          <p:nvPr/>
        </p:nvSpPr>
        <p:spPr bwMode="auto">
          <a:xfrm>
            <a:off x="6781800" y="5791200"/>
            <a:ext cx="152400" cy="1524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Text Box 32"/>
          <p:cNvSpPr txBox="1">
            <a:spLocks noChangeArrowheads="1"/>
          </p:cNvSpPr>
          <p:nvPr/>
        </p:nvSpPr>
        <p:spPr bwMode="auto">
          <a:xfrm>
            <a:off x="7162800" y="55626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STA7</a:t>
            </a:r>
            <a:endParaRPr lang="en-US" sz="900" b="0" i="1" dirty="0"/>
          </a:p>
        </p:txBody>
      </p:sp>
      <p:sp>
        <p:nvSpPr>
          <p:cNvPr id="122" name="Oval 121"/>
          <p:cNvSpPr/>
          <p:nvPr/>
        </p:nvSpPr>
        <p:spPr bwMode="auto">
          <a:xfrm>
            <a:off x="7315200" y="57912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 Box 32"/>
          <p:cNvSpPr txBox="1">
            <a:spLocks noChangeArrowheads="1"/>
          </p:cNvSpPr>
          <p:nvPr/>
        </p:nvSpPr>
        <p:spPr bwMode="auto">
          <a:xfrm>
            <a:off x="7848600" y="55626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STA8</a:t>
            </a:r>
            <a:endParaRPr lang="en-US" sz="900" b="0" i="1" dirty="0"/>
          </a:p>
        </p:txBody>
      </p:sp>
      <p:sp>
        <p:nvSpPr>
          <p:cNvPr id="124" name="Oval 123"/>
          <p:cNvSpPr/>
          <p:nvPr/>
        </p:nvSpPr>
        <p:spPr bwMode="auto">
          <a:xfrm>
            <a:off x="8001000" y="5791200"/>
            <a:ext cx="152400" cy="1524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Text Box 32"/>
          <p:cNvSpPr txBox="1">
            <a:spLocks noChangeArrowheads="1"/>
          </p:cNvSpPr>
          <p:nvPr/>
        </p:nvSpPr>
        <p:spPr bwMode="auto">
          <a:xfrm>
            <a:off x="6781800" y="4775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AP0</a:t>
            </a:r>
            <a:endParaRPr lang="en-US" sz="900" b="0" i="1" dirty="0"/>
          </a:p>
        </p:txBody>
      </p:sp>
      <p:sp>
        <p:nvSpPr>
          <p:cNvPr id="126" name="Text Box 32"/>
          <p:cNvSpPr txBox="1">
            <a:spLocks noChangeArrowheads="1"/>
          </p:cNvSpPr>
          <p:nvPr/>
        </p:nvSpPr>
        <p:spPr bwMode="auto">
          <a:xfrm>
            <a:off x="7035800" y="46736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AP1</a:t>
            </a:r>
            <a:endParaRPr lang="en-US" sz="900" b="0" i="1" dirty="0"/>
          </a:p>
        </p:txBody>
      </p:sp>
      <p:sp>
        <p:nvSpPr>
          <p:cNvPr id="127" name="Text Box 32"/>
          <p:cNvSpPr txBox="1">
            <a:spLocks noChangeArrowheads="1"/>
          </p:cNvSpPr>
          <p:nvPr/>
        </p:nvSpPr>
        <p:spPr bwMode="auto">
          <a:xfrm>
            <a:off x="7213600" y="4775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AP2</a:t>
            </a:r>
            <a:endParaRPr lang="en-US" sz="900" b="0" i="1" dirty="0"/>
          </a:p>
        </p:txBody>
      </p:sp>
      <p:sp>
        <p:nvSpPr>
          <p:cNvPr id="128" name="Text Box 32"/>
          <p:cNvSpPr txBox="1">
            <a:spLocks noChangeArrowheads="1"/>
          </p:cNvSpPr>
          <p:nvPr/>
        </p:nvSpPr>
        <p:spPr bwMode="auto">
          <a:xfrm>
            <a:off x="7467600" y="46736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AP3</a:t>
            </a:r>
            <a:endParaRPr lang="en-US" sz="900" b="0" i="1" dirty="0"/>
          </a:p>
        </p:txBody>
      </p:sp>
      <p:sp>
        <p:nvSpPr>
          <p:cNvPr id="129" name="Rectangle 128"/>
          <p:cNvSpPr/>
          <p:nvPr/>
        </p:nvSpPr>
        <p:spPr>
          <a:xfrm>
            <a:off x="7696200" y="5029200"/>
            <a:ext cx="12698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Max BSSID Indicator = 2 </a:t>
            </a:r>
            <a:endParaRPr lang="en-US" sz="800" dirty="0"/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6248400" y="50292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STA9</a:t>
            </a:r>
            <a:endParaRPr lang="en-US" sz="900" b="0" i="1" dirty="0"/>
          </a:p>
        </p:txBody>
      </p:sp>
      <p:sp>
        <p:nvSpPr>
          <p:cNvPr id="131" name="Oval 130"/>
          <p:cNvSpPr/>
          <p:nvPr/>
        </p:nvSpPr>
        <p:spPr bwMode="auto">
          <a:xfrm>
            <a:off x="6400800" y="5257800"/>
            <a:ext cx="152400" cy="1524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3" name="Straight Connector 132"/>
          <p:cNvCxnSpPr/>
          <p:nvPr/>
        </p:nvCxnSpPr>
        <p:spPr bwMode="auto">
          <a:xfrm>
            <a:off x="4876800" y="2895600"/>
            <a:ext cx="1066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r>
              <a:rPr lang="en-US" sz="2000" dirty="0" smtClean="0"/>
              <a:t>[1] 802.11-15/0132-09-00ax-spec-framework</a:t>
            </a:r>
            <a:endParaRPr lang="pt-BR" sz="2000" dirty="0" smtClean="0"/>
          </a:p>
          <a:p>
            <a:pPr lvl="0"/>
            <a:r>
              <a:rPr lang="pt-BR" sz="2000" dirty="0" smtClean="0"/>
              <a:t>[2]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lang="en-US" altLang="ja-JP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0877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r2 </a:t>
            </a:r>
            <a:r>
              <a:rPr lang="en-US" sz="2000" dirty="0" smtClean="0"/>
              <a:t>Broadcast and Unicast in DL MU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Marvell, ZTE,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SFD?</a:t>
            </a:r>
          </a:p>
          <a:p>
            <a:r>
              <a:rPr lang="en-US" sz="1800" dirty="0" smtClean="0"/>
              <a:t>The STAID field that identifies the RU allocation in HE SIG-B for broadcast traffic in DL OFDMA PPDU shall be defined as following:</a:t>
            </a:r>
          </a:p>
          <a:p>
            <a:pPr lvl="1"/>
            <a:r>
              <a:rPr lang="en-US" sz="1800" dirty="0" smtClean="0"/>
              <a:t>1, For single BSS AP, the STAID for Broadcast will be 0; </a:t>
            </a:r>
            <a:br>
              <a:rPr lang="en-US" sz="1800" dirty="0" smtClean="0"/>
            </a:br>
            <a:r>
              <a:rPr lang="en-US" sz="1800" dirty="0" smtClean="0"/>
              <a:t>2, For Multiple BSS AP, the STAID for Broadcast to a specific BSS will follow the group addressed AID assignment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zh-CN" sz="1800" dirty="0" smtClean="0"/>
              <a:t>in the TIM according to the existing Multi-BSSID TIM operation</a:t>
            </a:r>
            <a:r>
              <a:rPr lang="en-US" sz="1800" dirty="0" smtClean="0"/>
              <a:t>; </a:t>
            </a:r>
            <a:br>
              <a:rPr lang="en-US" sz="1800" dirty="0" smtClean="0"/>
            </a:br>
            <a:r>
              <a:rPr lang="en-US" sz="1800" dirty="0" smtClean="0"/>
              <a:t>3, For Multiple BSS AP, the STAID for Broadcast to all BSSs of the AP will have a special STAID value reserved.  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Marvell, ZTE, et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2</a:t>
            </a:fld>
            <a:endParaRPr lang="en-US" sz="900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264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346200"/>
          <a:ext cx="7620000" cy="110031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Kaiying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3</a:t>
            </a:fld>
            <a:endParaRPr lang="en-US" sz="900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8209883"/>
              </p:ext>
            </p:extLst>
          </p:nvPr>
        </p:nvGraphicFramePr>
        <p:xfrm>
          <a:off x="800100" y="31292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2578147"/>
              </p:ext>
            </p:extLst>
          </p:nvPr>
        </p:nvGraphicFramePr>
        <p:xfrm>
          <a:off x="800100" y="13716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4</a:t>
            </a:fld>
            <a:endParaRPr lang="en-US" sz="90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5</a:t>
            </a:fld>
            <a:endParaRPr lang="en-US" sz="90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6</a:t>
            </a:fld>
            <a:endParaRPr lang="en-US" sz="90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6938580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7</a:t>
            </a:fld>
            <a:endParaRPr lang="en-US" sz="90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8</a:t>
            </a:fld>
            <a:endParaRPr lang="en-US" sz="900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379420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9</a:t>
            </a:fld>
            <a:endParaRPr lang="en-US" sz="90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03404476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3176" y="6475413"/>
            <a:ext cx="1266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Marvell, ZTE,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35192</TotalTime>
  <Words>1986</Words>
  <Application>Microsoft Office PowerPoint</Application>
  <PresentationFormat>On-screen Show (4:3)</PresentationFormat>
  <Paragraphs>687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ACcord Submission Template</vt:lpstr>
      <vt:lpstr>Broadcast STAID in HE-SIG-B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Recap of Broadcast Transmission in 11ax</vt:lpstr>
      <vt:lpstr>Single BSS and Multiple BSS</vt:lpstr>
      <vt:lpstr>Broadcast STAID in HE-SIG-B in Single BSS </vt:lpstr>
      <vt:lpstr>Broadcast STAID in HE-SIG-B in Multiple BSSs</vt:lpstr>
      <vt:lpstr>Broadcast STAID in HE-SIG-B in Multiple BSSs (Cont’d)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722</cp:revision>
  <cp:lastPrinted>1998-02-10T13:28:06Z</cp:lastPrinted>
  <dcterms:created xsi:type="dcterms:W3CDTF">2009-12-02T19:05:24Z</dcterms:created>
  <dcterms:modified xsi:type="dcterms:W3CDTF">2015-11-09T01:46:06Z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