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49" r:id="rId2"/>
    <p:sldId id="357" r:id="rId3"/>
    <p:sldId id="358" r:id="rId4"/>
    <p:sldId id="359" r:id="rId5"/>
    <p:sldId id="360" r:id="rId6"/>
    <p:sldId id="361" r:id="rId7"/>
    <p:sldId id="362" r:id="rId8"/>
    <p:sldId id="363" r:id="rId9"/>
    <p:sldId id="364" r:id="rId10"/>
    <p:sldId id="365" r:id="rId11"/>
    <p:sldId id="366" r:id="rId12"/>
    <p:sldId id="311" r:id="rId13"/>
    <p:sldId id="344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5" autoAdjust="0"/>
    <p:restoredTop sz="95501" autoAdjust="0"/>
  </p:normalViewPr>
  <p:slideViewPr>
    <p:cSldViewPr>
      <p:cViewPr>
        <p:scale>
          <a:sx n="75" d="100"/>
          <a:sy n="75" d="100"/>
        </p:scale>
        <p:origin x="-1182" y="66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5207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520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1351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295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Nov 2015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yao.ke5@zte.com.cn" TargetMode="External"/><Relationship Id="rId3" Type="http://schemas.openxmlformats.org/officeDocument/2006/relationships/hyperlink" Target="mailto:pmonajem@cisco.com" TargetMode="External"/><Relationship Id="rId7" Type="http://schemas.openxmlformats.org/officeDocument/2006/relationships/hyperlink" Target="mailto:yfang@ztetx.com" TargetMode="External"/><Relationship Id="rId2" Type="http://schemas.openxmlformats.org/officeDocument/2006/relationships/hyperlink" Target="mailto:brianh@cisco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v.kaiying@zte.com.cn" TargetMode="External"/><Relationship Id="rId5" Type="http://schemas.openxmlformats.org/officeDocument/2006/relationships/hyperlink" Target="mailto:sun.bo1@zte.com.cn" TargetMode="External"/><Relationship Id="rId4" Type="http://schemas.openxmlformats.org/officeDocument/2006/relationships/hyperlink" Target="mailto:hy0117.choi@lge.com" TargetMode="External"/><Relationship Id="rId9" Type="http://schemas.openxmlformats.org/officeDocument/2006/relationships/hyperlink" Target="mailto:xing.weimin@zte.com.cn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609600"/>
          </a:xfrm>
        </p:spPr>
        <p:txBody>
          <a:bodyPr/>
          <a:lstStyle/>
          <a:p>
            <a:r>
              <a:rPr lang="en-US" dirty="0" smtClean="0"/>
              <a:t>MCS Rules for Acknowledging UL OFDMA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2"/>
            <a:ext cx="989012" cy="3825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050" smtClean="0"/>
              <a:t>Slide </a:t>
            </a:r>
            <a:fld id="{C1789BC7-C074-42CC-ADF8-5107DF6BD1C1}" type="slidenum">
              <a:rPr lang="en-US" sz="1050" smtClean="0"/>
              <a:pPr>
                <a:defRPr/>
              </a:pPr>
              <a:t>1</a:t>
            </a:fld>
            <a:endParaRPr lang="en-US" sz="105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2015-11-06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990600" y="19812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43513" y="6475413"/>
            <a:ext cx="90569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Marvell, et. al.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533400"/>
          </a:xfrm>
        </p:spPr>
        <p:txBody>
          <a:bodyPr/>
          <a:lstStyle/>
          <a:p>
            <a:r>
              <a:rPr lang="en-US" sz="2400" dirty="0" smtClean="0"/>
              <a:t>Rate/MCS Selection Rules for M-BA/DL OFDMA BA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304800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sz="2000" b="0" dirty="0" smtClean="0"/>
              <a:t>The rate/MCS of the acknowledgement shouldn’t be restricted by UL OFDMA PPDU: </a:t>
            </a:r>
          </a:p>
          <a:p>
            <a:pPr lvl="1">
              <a:buClr>
                <a:srgbClr val="FF0000"/>
              </a:buClr>
            </a:pPr>
            <a:r>
              <a:rPr lang="en-US" sz="1800" dirty="0" smtClean="0"/>
              <a:t>The AP which is the TXOP holder transmits the acknowledgement. </a:t>
            </a:r>
          </a:p>
          <a:p>
            <a:pPr lvl="1">
              <a:buClr>
                <a:srgbClr val="FF0000"/>
              </a:buClr>
            </a:pPr>
            <a:r>
              <a:rPr lang="en-GB" sz="1800" dirty="0" smtClean="0"/>
              <a:t>APs normally have higher power capacity than STAs.</a:t>
            </a:r>
          </a:p>
          <a:p>
            <a:pPr lvl="1">
              <a:buClr>
                <a:srgbClr val="FF0000"/>
              </a:buClr>
            </a:pPr>
            <a:r>
              <a:rPr lang="en-GB" sz="1800" dirty="0" smtClean="0"/>
              <a:t>Acknowledgement may use SU PPDU instead of OFDMA PPDU.</a:t>
            </a:r>
          </a:p>
          <a:p>
            <a:pPr lvl="1">
              <a:buClr>
                <a:srgbClr val="FF0000"/>
              </a:buClr>
            </a:pPr>
            <a:r>
              <a:rPr lang="en-US" sz="1800" dirty="0" smtClean="0"/>
              <a:t>The AP may allocate different MCS, NSS to different STAs in UL OFDLA transmission.</a:t>
            </a:r>
            <a:endParaRPr lang="en-GB" sz="1800" dirty="0" smtClean="0"/>
          </a:p>
          <a:p>
            <a:pPr lvl="1">
              <a:buClr>
                <a:srgbClr val="FF0000"/>
              </a:buClr>
            </a:pPr>
            <a:r>
              <a:rPr lang="en-GB" sz="1800" dirty="0" smtClean="0"/>
              <a:t>RUs of OFDMA DL acknowledgement may be different from RUs of OFDMA UL A-MPDU/MPDU.</a:t>
            </a:r>
          </a:p>
          <a:p>
            <a:pPr lvl="1">
              <a:buClr>
                <a:srgbClr val="FF0000"/>
              </a:buClr>
            </a:pPr>
            <a:r>
              <a:rPr lang="en-GB" sz="1800" dirty="0" smtClean="0"/>
              <a:t>M-BA is broadcast/multicast responding frame.</a:t>
            </a:r>
          </a:p>
          <a:p>
            <a:pPr lvl="1">
              <a:buClr>
                <a:srgbClr val="FF0000"/>
              </a:buClr>
            </a:pPr>
            <a:endParaRPr lang="en-GB" sz="1600" dirty="0" smtClean="0"/>
          </a:p>
          <a:p>
            <a:pPr lvl="1">
              <a:buClr>
                <a:srgbClr val="FF0000"/>
              </a:buClr>
            </a:pPr>
            <a:endParaRPr lang="en-GB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836612" cy="1539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000" smtClean="0"/>
              <a:t>Slide </a:t>
            </a:r>
            <a:fld id="{3099D1E7-2CFE-4362-BB72-AF97192842EA}" type="slidenum">
              <a:rPr lang="en-US" sz="1000" smtClean="0"/>
              <a:pPr>
                <a:defRPr/>
              </a:pPr>
              <a:t>10</a:t>
            </a:fld>
            <a:endParaRPr lang="en-US" sz="1000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5334000" y="5840912"/>
            <a:ext cx="304800" cy="2539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9" name="Text Box 32"/>
          <p:cNvSpPr txBox="1">
            <a:spLocks noChangeArrowheads="1"/>
          </p:cNvSpPr>
          <p:nvPr/>
        </p:nvSpPr>
        <p:spPr bwMode="auto">
          <a:xfrm>
            <a:off x="4648200" y="6061502"/>
            <a:ext cx="13716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50" dirty="0" smtClean="0"/>
              <a:t>Primary 20MHz channel.</a:t>
            </a:r>
            <a:endParaRPr lang="en-US" sz="1050" b="0" i="1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5196748" y="5916536"/>
            <a:ext cx="3733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6172200" y="5038168"/>
            <a:ext cx="1752600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STA2 A-MPDU to AP</a:t>
            </a:r>
            <a:endParaRPr lang="en-US" sz="1000" dirty="0"/>
          </a:p>
        </p:txBody>
      </p:sp>
      <p:sp>
        <p:nvSpPr>
          <p:cNvPr id="12" name="Text Box 32"/>
          <p:cNvSpPr txBox="1">
            <a:spLocks noChangeArrowheads="1"/>
          </p:cNvSpPr>
          <p:nvPr/>
        </p:nvSpPr>
        <p:spPr bwMode="auto">
          <a:xfrm>
            <a:off x="7159148" y="6028361"/>
            <a:ext cx="543739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TXOP</a:t>
            </a:r>
            <a:endParaRPr lang="en-US" sz="1050" b="0" i="1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5181600" y="5314095"/>
            <a:ext cx="304800" cy="3556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5334000" y="5695095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H="1">
            <a:off x="5257800" y="5695095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5334000" y="5695095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H="1">
            <a:off x="5410200" y="5695095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5486400" y="5695095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 Box 32"/>
          <p:cNvSpPr txBox="1">
            <a:spLocks noChangeArrowheads="1"/>
          </p:cNvSpPr>
          <p:nvPr/>
        </p:nvSpPr>
        <p:spPr bwMode="auto">
          <a:xfrm>
            <a:off x="4837040" y="5114984"/>
            <a:ext cx="6495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 dirty="0" err="1" smtClean="0"/>
              <a:t>Backoff</a:t>
            </a:r>
            <a:r>
              <a:rPr lang="en-US" sz="800" dirty="0" smtClean="0"/>
              <a:t> or </a:t>
            </a:r>
          </a:p>
          <a:p>
            <a:r>
              <a:rPr lang="en-US" sz="800" dirty="0" smtClean="0"/>
              <a:t>PIFS</a:t>
            </a:r>
            <a:endParaRPr lang="en-US" sz="800" b="0" i="1" dirty="0"/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5681332" y="6022296"/>
            <a:ext cx="0" cy="1620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8580223" y="6080811"/>
            <a:ext cx="0" cy="1620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5746284" y="6157011"/>
            <a:ext cx="8533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23" name="Text Box 32"/>
          <p:cNvSpPr txBox="1">
            <a:spLocks noChangeArrowheads="1"/>
          </p:cNvSpPr>
          <p:nvPr/>
        </p:nvSpPr>
        <p:spPr bwMode="auto">
          <a:xfrm>
            <a:off x="8077200" y="5878630"/>
            <a:ext cx="365806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DL</a:t>
            </a:r>
            <a:endParaRPr lang="en-US" sz="1050" b="0" i="1" dirty="0"/>
          </a:p>
        </p:txBody>
      </p:sp>
      <p:sp>
        <p:nvSpPr>
          <p:cNvPr id="24" name="Text Box 32"/>
          <p:cNvSpPr txBox="1">
            <a:spLocks noChangeArrowheads="1"/>
          </p:cNvSpPr>
          <p:nvPr/>
        </p:nvSpPr>
        <p:spPr bwMode="auto">
          <a:xfrm>
            <a:off x="6858000" y="5878630"/>
            <a:ext cx="35779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UL</a:t>
            </a:r>
            <a:endParaRPr lang="en-US" sz="1050" b="0" i="1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6172200" y="4461302"/>
            <a:ext cx="1752600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STA15 A-MPDU to AP</a:t>
            </a:r>
            <a:endParaRPr lang="en-US" sz="1000" dirty="0"/>
          </a:p>
        </p:txBody>
      </p:sp>
      <p:sp>
        <p:nvSpPr>
          <p:cNvPr id="26" name="Rectangle 25"/>
          <p:cNvSpPr/>
          <p:nvPr/>
        </p:nvSpPr>
        <p:spPr bwMode="auto">
          <a:xfrm>
            <a:off x="6172200" y="5625060"/>
            <a:ext cx="1752600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STA0 A-MPDU to AP</a:t>
            </a:r>
            <a:endParaRPr lang="en-US" sz="1000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6172200" y="5327336"/>
            <a:ext cx="1752600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STA1 A-MPDU to AP</a:t>
            </a:r>
            <a:endParaRPr lang="en-US" sz="1000" dirty="0"/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7934998" y="6157011"/>
            <a:ext cx="6556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7971655" y="4192636"/>
            <a:ext cx="867545" cy="21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800" dirty="0" smtClean="0"/>
              <a:t>Duplicate M-BA</a:t>
            </a:r>
            <a:endParaRPr lang="en-US" sz="800" b="0" i="1" dirty="0"/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7162800" y="4799428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8229600" y="4799428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8067909" y="5618661"/>
            <a:ext cx="533400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M-BA</a:t>
            </a:r>
            <a:endParaRPr lang="en-US" sz="1000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8067909" y="5325736"/>
            <a:ext cx="533400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M-BA</a:t>
            </a:r>
            <a:endParaRPr lang="en-US" sz="1000" dirty="0"/>
          </a:p>
        </p:txBody>
      </p:sp>
      <p:sp>
        <p:nvSpPr>
          <p:cNvPr id="34" name="Rectangle 33"/>
          <p:cNvSpPr/>
          <p:nvPr/>
        </p:nvSpPr>
        <p:spPr bwMode="auto">
          <a:xfrm>
            <a:off x="8067909" y="5025886"/>
            <a:ext cx="533400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M-BA</a:t>
            </a:r>
            <a:endParaRPr lang="en-US" sz="1000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5670084" y="4474401"/>
            <a:ext cx="381000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670084" y="5078637"/>
            <a:ext cx="381000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5670084" y="5362171"/>
            <a:ext cx="381000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5670084" y="5642167"/>
            <a:ext cx="381000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cxnSp>
        <p:nvCxnSpPr>
          <p:cNvPr id="39" name="Straight Connector 38"/>
          <p:cNvCxnSpPr/>
          <p:nvPr/>
        </p:nvCxnSpPr>
        <p:spPr bwMode="auto">
          <a:xfrm>
            <a:off x="5822484" y="4809331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flipV="1">
            <a:off x="933562" y="5863947"/>
            <a:ext cx="288977" cy="2539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41" name="Text Box 32"/>
          <p:cNvSpPr txBox="1">
            <a:spLocks noChangeArrowheads="1"/>
          </p:cNvSpPr>
          <p:nvPr/>
        </p:nvSpPr>
        <p:spPr bwMode="auto">
          <a:xfrm>
            <a:off x="168536" y="6044471"/>
            <a:ext cx="115590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50" dirty="0" smtClean="0"/>
              <a:t>Primary 20MHz channel.</a:t>
            </a:r>
            <a:endParaRPr lang="en-US" sz="1050" b="0" i="1" dirty="0"/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803435" y="5939571"/>
            <a:ext cx="353996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Rectangle 42"/>
          <p:cNvSpPr/>
          <p:nvPr/>
        </p:nvSpPr>
        <p:spPr bwMode="auto">
          <a:xfrm>
            <a:off x="1728248" y="5061203"/>
            <a:ext cx="1661616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STA2 A-MPDU to AP</a:t>
            </a:r>
            <a:endParaRPr lang="en-US" sz="1000" dirty="0"/>
          </a:p>
        </p:txBody>
      </p:sp>
      <p:sp>
        <p:nvSpPr>
          <p:cNvPr id="44" name="Text Box 32"/>
          <p:cNvSpPr txBox="1">
            <a:spLocks noChangeArrowheads="1"/>
          </p:cNvSpPr>
          <p:nvPr/>
        </p:nvSpPr>
        <p:spPr bwMode="auto">
          <a:xfrm>
            <a:off x="2408106" y="6051396"/>
            <a:ext cx="515512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TXOP</a:t>
            </a:r>
            <a:endParaRPr lang="en-US" sz="1050" b="0" i="1" dirty="0"/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789074" y="5337130"/>
            <a:ext cx="288977" cy="3556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933562" y="5718130"/>
            <a:ext cx="28897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flipH="1">
            <a:off x="861318" y="5718130"/>
            <a:ext cx="72244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H="1">
            <a:off x="933562" y="5718130"/>
            <a:ext cx="72244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flipH="1">
            <a:off x="1005806" y="5718130"/>
            <a:ext cx="72244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flipH="1">
            <a:off x="1078050" y="5718130"/>
            <a:ext cx="72244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 Box 32"/>
          <p:cNvSpPr txBox="1">
            <a:spLocks noChangeArrowheads="1"/>
          </p:cNvSpPr>
          <p:nvPr/>
        </p:nvSpPr>
        <p:spPr bwMode="auto">
          <a:xfrm>
            <a:off x="457200" y="5138019"/>
            <a:ext cx="6495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 dirty="0" err="1" smtClean="0"/>
              <a:t>Backoff</a:t>
            </a:r>
            <a:r>
              <a:rPr lang="en-US" sz="800" dirty="0" smtClean="0"/>
              <a:t> or </a:t>
            </a:r>
          </a:p>
          <a:p>
            <a:r>
              <a:rPr lang="en-US" sz="800" dirty="0" smtClean="0"/>
              <a:t>PIFS</a:t>
            </a:r>
            <a:endParaRPr lang="en-US" sz="800" b="0" i="1" dirty="0"/>
          </a:p>
        </p:txBody>
      </p:sp>
      <p:cxnSp>
        <p:nvCxnSpPr>
          <p:cNvPr id="52" name="Straight Connector 51"/>
          <p:cNvCxnSpPr/>
          <p:nvPr/>
        </p:nvCxnSpPr>
        <p:spPr bwMode="auto">
          <a:xfrm>
            <a:off x="1222539" y="6045331"/>
            <a:ext cx="0" cy="1620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3887418" y="6103846"/>
            <a:ext cx="0" cy="1620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>
            <a:off x="1252199" y="6180046"/>
            <a:ext cx="809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55" name="Rectangle 54"/>
          <p:cNvSpPr/>
          <p:nvPr/>
        </p:nvSpPr>
        <p:spPr bwMode="auto">
          <a:xfrm>
            <a:off x="3544433" y="5094344"/>
            <a:ext cx="351140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BA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3544433" y="5658439"/>
            <a:ext cx="351140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BA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3544433" y="5373079"/>
            <a:ext cx="351140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BA</a:t>
            </a:r>
          </a:p>
        </p:txBody>
      </p:sp>
      <p:sp>
        <p:nvSpPr>
          <p:cNvPr id="58" name="Text Box 32"/>
          <p:cNvSpPr txBox="1">
            <a:spLocks noChangeArrowheads="1"/>
          </p:cNvSpPr>
          <p:nvPr/>
        </p:nvSpPr>
        <p:spPr bwMode="auto">
          <a:xfrm>
            <a:off x="3534352" y="5901665"/>
            <a:ext cx="346816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DL</a:t>
            </a:r>
            <a:endParaRPr lang="en-US" sz="1050" b="0" i="1" dirty="0"/>
          </a:p>
        </p:txBody>
      </p:sp>
      <p:sp>
        <p:nvSpPr>
          <p:cNvPr id="59" name="Text Box 32"/>
          <p:cNvSpPr txBox="1">
            <a:spLocks noChangeArrowheads="1"/>
          </p:cNvSpPr>
          <p:nvPr/>
        </p:nvSpPr>
        <p:spPr bwMode="auto">
          <a:xfrm>
            <a:off x="2378446" y="5901665"/>
            <a:ext cx="339216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UL</a:t>
            </a:r>
            <a:endParaRPr lang="en-US" sz="1050" b="0" i="1" dirty="0"/>
          </a:p>
        </p:txBody>
      </p:sp>
      <p:sp>
        <p:nvSpPr>
          <p:cNvPr id="60" name="Rectangle 59"/>
          <p:cNvSpPr/>
          <p:nvPr/>
        </p:nvSpPr>
        <p:spPr bwMode="auto">
          <a:xfrm>
            <a:off x="1728248" y="4484337"/>
            <a:ext cx="1661616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STA15 A-MPDU to AP</a:t>
            </a:r>
            <a:endParaRPr lang="en-US" sz="1000" dirty="0"/>
          </a:p>
        </p:txBody>
      </p:sp>
      <p:sp>
        <p:nvSpPr>
          <p:cNvPr id="61" name="Rectangle 60"/>
          <p:cNvSpPr/>
          <p:nvPr/>
        </p:nvSpPr>
        <p:spPr bwMode="auto">
          <a:xfrm>
            <a:off x="3546111" y="4495800"/>
            <a:ext cx="349463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BA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1728248" y="5648095"/>
            <a:ext cx="1661616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STA0 A-MPDU to AP</a:t>
            </a:r>
            <a:endParaRPr lang="en-US" sz="1000" dirty="0"/>
          </a:p>
        </p:txBody>
      </p:sp>
      <p:sp>
        <p:nvSpPr>
          <p:cNvPr id="63" name="Rectangle 62"/>
          <p:cNvSpPr/>
          <p:nvPr/>
        </p:nvSpPr>
        <p:spPr bwMode="auto">
          <a:xfrm>
            <a:off x="1728248" y="5350371"/>
            <a:ext cx="1661616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STA1 A-MPDU to AP</a:t>
            </a:r>
            <a:endParaRPr lang="en-US" sz="1000" dirty="0"/>
          </a:p>
        </p:txBody>
      </p:sp>
      <p:cxnSp>
        <p:nvCxnSpPr>
          <p:cNvPr id="64" name="Straight Arrow Connector 63"/>
          <p:cNvCxnSpPr/>
          <p:nvPr/>
        </p:nvCxnSpPr>
        <p:spPr bwMode="auto">
          <a:xfrm>
            <a:off x="3231424" y="6180046"/>
            <a:ext cx="62156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Text Box 32"/>
          <p:cNvSpPr txBox="1">
            <a:spLocks noChangeArrowheads="1"/>
          </p:cNvSpPr>
          <p:nvPr/>
        </p:nvSpPr>
        <p:spPr bwMode="auto">
          <a:xfrm>
            <a:off x="3347280" y="4240987"/>
            <a:ext cx="112646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OFDMA BA</a:t>
            </a:r>
            <a:endParaRPr lang="en-US" sz="900" b="0" i="1" dirty="0"/>
          </a:p>
        </p:txBody>
      </p:sp>
      <p:cxnSp>
        <p:nvCxnSpPr>
          <p:cNvPr id="66" name="Straight Connector 65"/>
          <p:cNvCxnSpPr/>
          <p:nvPr/>
        </p:nvCxnSpPr>
        <p:spPr bwMode="auto">
          <a:xfrm>
            <a:off x="2667422" y="4822463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>
            <a:off x="3678841" y="4822463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Rectangle 67"/>
          <p:cNvSpPr/>
          <p:nvPr/>
        </p:nvSpPr>
        <p:spPr bwMode="auto">
          <a:xfrm>
            <a:off x="1252199" y="4490341"/>
            <a:ext cx="361221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1252199" y="5094577"/>
            <a:ext cx="361221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1252199" y="5378111"/>
            <a:ext cx="361221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1252199" y="5658107"/>
            <a:ext cx="361221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1396687" y="4825271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Text Box 32"/>
          <p:cNvSpPr txBox="1">
            <a:spLocks noChangeArrowheads="1"/>
          </p:cNvSpPr>
          <p:nvPr/>
        </p:nvSpPr>
        <p:spPr bwMode="auto">
          <a:xfrm>
            <a:off x="152400" y="4114800"/>
            <a:ext cx="12497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Legacy PPDU,</a:t>
            </a:r>
          </a:p>
          <a:p>
            <a:r>
              <a:rPr lang="en-US" sz="900" dirty="0" smtClean="0"/>
              <a:t>11ax PPDU</a:t>
            </a:r>
            <a:endParaRPr lang="en-US" sz="900" b="0" i="1" dirty="0"/>
          </a:p>
        </p:txBody>
      </p:sp>
      <p:cxnSp>
        <p:nvCxnSpPr>
          <p:cNvPr id="74" name="Straight Arrow Connector 73"/>
          <p:cNvCxnSpPr/>
          <p:nvPr/>
        </p:nvCxnSpPr>
        <p:spPr bwMode="auto">
          <a:xfrm>
            <a:off x="961346" y="4291871"/>
            <a:ext cx="499460" cy="1559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75" name="Text Box 32"/>
          <p:cNvSpPr txBox="1">
            <a:spLocks noChangeArrowheads="1"/>
          </p:cNvSpPr>
          <p:nvPr/>
        </p:nvSpPr>
        <p:spPr bwMode="auto">
          <a:xfrm>
            <a:off x="4572000" y="4114800"/>
            <a:ext cx="12497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Legacy PPDU,</a:t>
            </a:r>
          </a:p>
          <a:p>
            <a:r>
              <a:rPr lang="en-US" sz="900" dirty="0" smtClean="0"/>
              <a:t>11ax PPDU</a:t>
            </a:r>
            <a:endParaRPr lang="en-US" sz="900" b="0" i="1" dirty="0"/>
          </a:p>
        </p:txBody>
      </p:sp>
      <p:cxnSp>
        <p:nvCxnSpPr>
          <p:cNvPr id="76" name="Straight Arrow Connector 75"/>
          <p:cNvCxnSpPr/>
          <p:nvPr/>
        </p:nvCxnSpPr>
        <p:spPr bwMode="auto">
          <a:xfrm>
            <a:off x="5365284" y="4291871"/>
            <a:ext cx="526809" cy="1559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77" name="Text Box 32"/>
          <p:cNvSpPr txBox="1">
            <a:spLocks noChangeArrowheads="1"/>
          </p:cNvSpPr>
          <p:nvPr/>
        </p:nvSpPr>
        <p:spPr bwMode="auto">
          <a:xfrm>
            <a:off x="5715000" y="5892071"/>
            <a:ext cx="365806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DL</a:t>
            </a:r>
            <a:endParaRPr lang="en-US" sz="1050" b="0" i="1" dirty="0"/>
          </a:p>
        </p:txBody>
      </p:sp>
      <p:sp>
        <p:nvSpPr>
          <p:cNvPr id="78" name="Text Box 32"/>
          <p:cNvSpPr txBox="1">
            <a:spLocks noChangeArrowheads="1"/>
          </p:cNvSpPr>
          <p:nvPr/>
        </p:nvSpPr>
        <p:spPr bwMode="auto">
          <a:xfrm>
            <a:off x="1234394" y="5892071"/>
            <a:ext cx="365806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DL</a:t>
            </a:r>
            <a:endParaRPr lang="en-US" sz="1050" b="0" i="1" dirty="0"/>
          </a:p>
        </p:txBody>
      </p:sp>
      <p:sp>
        <p:nvSpPr>
          <p:cNvPr id="79" name="Rectangle 78"/>
          <p:cNvSpPr/>
          <p:nvPr/>
        </p:nvSpPr>
        <p:spPr bwMode="auto">
          <a:xfrm>
            <a:off x="8077200" y="4460573"/>
            <a:ext cx="533400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M-BA</a:t>
            </a:r>
            <a:endParaRPr lang="en-US" sz="1000" dirty="0"/>
          </a:p>
        </p:txBody>
      </p:sp>
      <p:sp>
        <p:nvSpPr>
          <p:cNvPr id="8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0397" y="6475413"/>
            <a:ext cx="167193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Marvell, et. al.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92607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533400"/>
          </a:xfrm>
        </p:spPr>
        <p:txBody>
          <a:bodyPr/>
          <a:lstStyle/>
          <a:p>
            <a:r>
              <a:rPr lang="en-US" sz="2400" dirty="0" smtClean="0"/>
              <a:t>Rate/MCS Selection Rules for M-BA/DL OFDMA BA (Cont’d)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2286000"/>
          </a:xfrm>
        </p:spPr>
        <p:txBody>
          <a:bodyPr>
            <a:normAutofit lnSpcReduction="10000"/>
          </a:bodyPr>
          <a:lstStyle/>
          <a:p>
            <a:pPr>
              <a:buClr>
                <a:srgbClr val="FF0000"/>
              </a:buClr>
            </a:pPr>
            <a:r>
              <a:rPr lang="en-US" b="0" dirty="0" smtClean="0"/>
              <a:t>We propose the following rate/MCS selection rules for M-BA/DL OFDMA BA: </a:t>
            </a:r>
          </a:p>
          <a:p>
            <a:pPr lvl="1">
              <a:buClr>
                <a:srgbClr val="FF0000"/>
              </a:buClr>
            </a:pPr>
            <a:r>
              <a:rPr lang="en-US" dirty="0" smtClean="0"/>
              <a:t>When an AP selects rate, MCS, NSS of M-BA or OFDMA BA that acknowledges the UL OFDMA, the AP may ignore the MCS, NSS of UL OFDMA PPDU that elicits the DL acknowledgement</a:t>
            </a:r>
            <a:r>
              <a:rPr lang="en-GB" dirty="0" smtClean="0"/>
              <a:t>.</a:t>
            </a:r>
          </a:p>
          <a:p>
            <a:pPr lvl="1">
              <a:buClr>
                <a:srgbClr val="FF0000"/>
              </a:buClr>
            </a:pPr>
            <a:r>
              <a:rPr lang="en-US" dirty="0" smtClean="0"/>
              <a:t>The AP shall transmit the M-BA using one of rate, MCS, NSS that all of the acknowledgement receivers support</a:t>
            </a:r>
            <a:r>
              <a:rPr lang="en-GB" dirty="0" smtClean="0"/>
              <a:t>.</a:t>
            </a:r>
          </a:p>
          <a:p>
            <a:pPr lvl="1">
              <a:buClr>
                <a:srgbClr val="FF0000"/>
              </a:buClr>
            </a:pPr>
            <a:endParaRPr lang="en-GB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836612" cy="1539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000" smtClean="0"/>
              <a:t>Slide </a:t>
            </a:r>
            <a:fld id="{3099D1E7-2CFE-4362-BB72-AF97192842EA}" type="slidenum">
              <a:rPr lang="en-US" sz="1000" smtClean="0"/>
              <a:pPr>
                <a:defRPr/>
              </a:pPr>
              <a:t>11</a:t>
            </a:fld>
            <a:endParaRPr lang="en-US" sz="1000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5334000" y="5610471"/>
            <a:ext cx="304800" cy="2539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9" name="Text Box 32"/>
          <p:cNvSpPr txBox="1">
            <a:spLocks noChangeArrowheads="1"/>
          </p:cNvSpPr>
          <p:nvPr/>
        </p:nvSpPr>
        <p:spPr bwMode="auto">
          <a:xfrm>
            <a:off x="4648200" y="5831061"/>
            <a:ext cx="13716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50" dirty="0" smtClean="0"/>
              <a:t>Primary 20MHz channel.</a:t>
            </a:r>
            <a:endParaRPr lang="en-US" sz="1050" b="0" i="1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5196748" y="5686095"/>
            <a:ext cx="3733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6172200" y="4807727"/>
            <a:ext cx="1752600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STA2 A-MPDU to AP</a:t>
            </a:r>
            <a:endParaRPr lang="en-US" sz="1000" dirty="0"/>
          </a:p>
        </p:txBody>
      </p:sp>
      <p:sp>
        <p:nvSpPr>
          <p:cNvPr id="12" name="Text Box 32"/>
          <p:cNvSpPr txBox="1">
            <a:spLocks noChangeArrowheads="1"/>
          </p:cNvSpPr>
          <p:nvPr/>
        </p:nvSpPr>
        <p:spPr bwMode="auto">
          <a:xfrm>
            <a:off x="7159148" y="5797920"/>
            <a:ext cx="543739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TXOP</a:t>
            </a:r>
            <a:endParaRPr lang="en-US" sz="1050" b="0" i="1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5181600" y="5083654"/>
            <a:ext cx="304800" cy="3556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5334000" y="5464654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H="1">
            <a:off x="5257800" y="5464654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5334000" y="5464654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H="1">
            <a:off x="5410200" y="5464654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5486400" y="5464654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 Box 32"/>
          <p:cNvSpPr txBox="1">
            <a:spLocks noChangeArrowheads="1"/>
          </p:cNvSpPr>
          <p:nvPr/>
        </p:nvSpPr>
        <p:spPr bwMode="auto">
          <a:xfrm>
            <a:off x="4837040" y="4884543"/>
            <a:ext cx="6495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 dirty="0" err="1" smtClean="0"/>
              <a:t>Backoff</a:t>
            </a:r>
            <a:r>
              <a:rPr lang="en-US" sz="800" dirty="0" smtClean="0"/>
              <a:t> or </a:t>
            </a:r>
          </a:p>
          <a:p>
            <a:r>
              <a:rPr lang="en-US" sz="800" dirty="0" smtClean="0"/>
              <a:t>PIFS</a:t>
            </a:r>
            <a:endParaRPr lang="en-US" sz="800" b="0" i="1" dirty="0"/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5681332" y="5791855"/>
            <a:ext cx="0" cy="1620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8580223" y="5850370"/>
            <a:ext cx="0" cy="1620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5746284" y="5926570"/>
            <a:ext cx="8533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23" name="Text Box 32"/>
          <p:cNvSpPr txBox="1">
            <a:spLocks noChangeArrowheads="1"/>
          </p:cNvSpPr>
          <p:nvPr/>
        </p:nvSpPr>
        <p:spPr bwMode="auto">
          <a:xfrm>
            <a:off x="8077200" y="5648189"/>
            <a:ext cx="365806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DL</a:t>
            </a:r>
            <a:endParaRPr lang="en-US" sz="1050" b="0" i="1" dirty="0"/>
          </a:p>
        </p:txBody>
      </p:sp>
      <p:sp>
        <p:nvSpPr>
          <p:cNvPr id="24" name="Text Box 32"/>
          <p:cNvSpPr txBox="1">
            <a:spLocks noChangeArrowheads="1"/>
          </p:cNvSpPr>
          <p:nvPr/>
        </p:nvSpPr>
        <p:spPr bwMode="auto">
          <a:xfrm>
            <a:off x="6858000" y="5648189"/>
            <a:ext cx="35779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UL</a:t>
            </a:r>
            <a:endParaRPr lang="en-US" sz="1050" b="0" i="1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6172200" y="4230861"/>
            <a:ext cx="1752600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STA15 A-MPDU to AP</a:t>
            </a:r>
            <a:endParaRPr lang="en-US" sz="1000" dirty="0"/>
          </a:p>
        </p:txBody>
      </p:sp>
      <p:sp>
        <p:nvSpPr>
          <p:cNvPr id="26" name="Rectangle 25"/>
          <p:cNvSpPr/>
          <p:nvPr/>
        </p:nvSpPr>
        <p:spPr bwMode="auto">
          <a:xfrm>
            <a:off x="6172200" y="5394619"/>
            <a:ext cx="1752600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STA0 A-MPDU to AP</a:t>
            </a:r>
            <a:endParaRPr lang="en-US" sz="1000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6172200" y="5096895"/>
            <a:ext cx="1752600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STA1 A-MPDU to AP</a:t>
            </a:r>
            <a:endParaRPr lang="en-US" sz="1000" dirty="0"/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7934998" y="5926570"/>
            <a:ext cx="6556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7971655" y="3962195"/>
            <a:ext cx="867545" cy="21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800" dirty="0" smtClean="0"/>
              <a:t>Duplicate M-BA</a:t>
            </a:r>
            <a:endParaRPr lang="en-US" sz="800" b="0" i="1" dirty="0"/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7162800" y="4568987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8229600" y="4568987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8067909" y="5388220"/>
            <a:ext cx="533400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M-BA</a:t>
            </a:r>
            <a:endParaRPr lang="en-US" sz="1000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8067909" y="5095295"/>
            <a:ext cx="533400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M-BA</a:t>
            </a:r>
            <a:endParaRPr lang="en-US" sz="1000" dirty="0"/>
          </a:p>
        </p:txBody>
      </p:sp>
      <p:sp>
        <p:nvSpPr>
          <p:cNvPr id="34" name="Rectangle 33"/>
          <p:cNvSpPr/>
          <p:nvPr/>
        </p:nvSpPr>
        <p:spPr bwMode="auto">
          <a:xfrm>
            <a:off x="8067909" y="4795445"/>
            <a:ext cx="533400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M-BA</a:t>
            </a:r>
            <a:endParaRPr lang="en-US" sz="1000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5670084" y="4243960"/>
            <a:ext cx="381000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670084" y="4848196"/>
            <a:ext cx="381000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5670084" y="5131730"/>
            <a:ext cx="381000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5670084" y="5411726"/>
            <a:ext cx="381000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cxnSp>
        <p:nvCxnSpPr>
          <p:cNvPr id="39" name="Straight Connector 38"/>
          <p:cNvCxnSpPr/>
          <p:nvPr/>
        </p:nvCxnSpPr>
        <p:spPr bwMode="auto">
          <a:xfrm>
            <a:off x="5822484" y="457889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flipV="1">
            <a:off x="933562" y="5633506"/>
            <a:ext cx="288977" cy="2539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41" name="Text Box 32"/>
          <p:cNvSpPr txBox="1">
            <a:spLocks noChangeArrowheads="1"/>
          </p:cNvSpPr>
          <p:nvPr/>
        </p:nvSpPr>
        <p:spPr bwMode="auto">
          <a:xfrm>
            <a:off x="168536" y="5814030"/>
            <a:ext cx="115590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50" dirty="0" smtClean="0"/>
              <a:t>Primary 20MHz channel.</a:t>
            </a:r>
            <a:endParaRPr lang="en-US" sz="1050" b="0" i="1" dirty="0"/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803435" y="5709130"/>
            <a:ext cx="353996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Rectangle 42"/>
          <p:cNvSpPr/>
          <p:nvPr/>
        </p:nvSpPr>
        <p:spPr bwMode="auto">
          <a:xfrm>
            <a:off x="1728248" y="4830762"/>
            <a:ext cx="1661616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STA2 A-MPDU to AP</a:t>
            </a:r>
            <a:endParaRPr lang="en-US" sz="1000" dirty="0"/>
          </a:p>
        </p:txBody>
      </p:sp>
      <p:sp>
        <p:nvSpPr>
          <p:cNvPr id="44" name="Text Box 32"/>
          <p:cNvSpPr txBox="1">
            <a:spLocks noChangeArrowheads="1"/>
          </p:cNvSpPr>
          <p:nvPr/>
        </p:nvSpPr>
        <p:spPr bwMode="auto">
          <a:xfrm>
            <a:off x="2408106" y="5820955"/>
            <a:ext cx="515512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TXOP</a:t>
            </a:r>
            <a:endParaRPr lang="en-US" sz="1050" b="0" i="1" dirty="0"/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789074" y="5106689"/>
            <a:ext cx="288977" cy="3556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933562" y="5487689"/>
            <a:ext cx="28897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flipH="1">
            <a:off x="861318" y="5487689"/>
            <a:ext cx="72244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H="1">
            <a:off x="933562" y="5487689"/>
            <a:ext cx="72244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flipH="1">
            <a:off x="1005806" y="5487689"/>
            <a:ext cx="72244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flipH="1">
            <a:off x="1078050" y="5487689"/>
            <a:ext cx="72244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 Box 32"/>
          <p:cNvSpPr txBox="1">
            <a:spLocks noChangeArrowheads="1"/>
          </p:cNvSpPr>
          <p:nvPr/>
        </p:nvSpPr>
        <p:spPr bwMode="auto">
          <a:xfrm>
            <a:off x="457200" y="4907578"/>
            <a:ext cx="6495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 dirty="0" err="1" smtClean="0"/>
              <a:t>Backoff</a:t>
            </a:r>
            <a:r>
              <a:rPr lang="en-US" sz="800" dirty="0" smtClean="0"/>
              <a:t> or </a:t>
            </a:r>
          </a:p>
          <a:p>
            <a:r>
              <a:rPr lang="en-US" sz="800" dirty="0" smtClean="0"/>
              <a:t>PIFS</a:t>
            </a:r>
            <a:endParaRPr lang="en-US" sz="800" b="0" i="1" dirty="0"/>
          </a:p>
        </p:txBody>
      </p:sp>
      <p:cxnSp>
        <p:nvCxnSpPr>
          <p:cNvPr id="52" name="Straight Connector 51"/>
          <p:cNvCxnSpPr/>
          <p:nvPr/>
        </p:nvCxnSpPr>
        <p:spPr bwMode="auto">
          <a:xfrm>
            <a:off x="1222539" y="5814890"/>
            <a:ext cx="0" cy="1620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3887418" y="5873405"/>
            <a:ext cx="0" cy="1620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>
            <a:off x="1252199" y="5949605"/>
            <a:ext cx="809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55" name="Rectangle 54"/>
          <p:cNvSpPr/>
          <p:nvPr/>
        </p:nvSpPr>
        <p:spPr bwMode="auto">
          <a:xfrm>
            <a:off x="3544433" y="4863903"/>
            <a:ext cx="351140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BA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3544433" y="5427998"/>
            <a:ext cx="351140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BA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3544433" y="5142638"/>
            <a:ext cx="351140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BA</a:t>
            </a:r>
          </a:p>
        </p:txBody>
      </p:sp>
      <p:sp>
        <p:nvSpPr>
          <p:cNvPr id="58" name="Text Box 32"/>
          <p:cNvSpPr txBox="1">
            <a:spLocks noChangeArrowheads="1"/>
          </p:cNvSpPr>
          <p:nvPr/>
        </p:nvSpPr>
        <p:spPr bwMode="auto">
          <a:xfrm>
            <a:off x="3534352" y="5671224"/>
            <a:ext cx="346816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DL</a:t>
            </a:r>
            <a:endParaRPr lang="en-US" sz="1050" b="0" i="1" dirty="0"/>
          </a:p>
        </p:txBody>
      </p:sp>
      <p:sp>
        <p:nvSpPr>
          <p:cNvPr id="59" name="Text Box 32"/>
          <p:cNvSpPr txBox="1">
            <a:spLocks noChangeArrowheads="1"/>
          </p:cNvSpPr>
          <p:nvPr/>
        </p:nvSpPr>
        <p:spPr bwMode="auto">
          <a:xfrm>
            <a:off x="2378446" y="5671224"/>
            <a:ext cx="339216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UL</a:t>
            </a:r>
            <a:endParaRPr lang="en-US" sz="1050" b="0" i="1" dirty="0"/>
          </a:p>
        </p:txBody>
      </p:sp>
      <p:sp>
        <p:nvSpPr>
          <p:cNvPr id="60" name="Rectangle 59"/>
          <p:cNvSpPr/>
          <p:nvPr/>
        </p:nvSpPr>
        <p:spPr bwMode="auto">
          <a:xfrm>
            <a:off x="1728248" y="4253896"/>
            <a:ext cx="1661616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STA15 A-MPDU to AP</a:t>
            </a:r>
            <a:endParaRPr lang="en-US" sz="1000" dirty="0"/>
          </a:p>
        </p:txBody>
      </p:sp>
      <p:sp>
        <p:nvSpPr>
          <p:cNvPr id="61" name="Rectangle 60"/>
          <p:cNvSpPr/>
          <p:nvPr/>
        </p:nvSpPr>
        <p:spPr bwMode="auto">
          <a:xfrm>
            <a:off x="3546111" y="4265359"/>
            <a:ext cx="349463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BA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1728248" y="5417654"/>
            <a:ext cx="1661616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STA0 A-MPDU to AP</a:t>
            </a:r>
            <a:endParaRPr lang="en-US" sz="1000" dirty="0"/>
          </a:p>
        </p:txBody>
      </p:sp>
      <p:sp>
        <p:nvSpPr>
          <p:cNvPr id="63" name="Rectangle 62"/>
          <p:cNvSpPr/>
          <p:nvPr/>
        </p:nvSpPr>
        <p:spPr bwMode="auto">
          <a:xfrm>
            <a:off x="1728248" y="5119930"/>
            <a:ext cx="1661616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STA1 A-MPDU to AP</a:t>
            </a:r>
            <a:endParaRPr lang="en-US" sz="1000" dirty="0"/>
          </a:p>
        </p:txBody>
      </p:sp>
      <p:cxnSp>
        <p:nvCxnSpPr>
          <p:cNvPr id="64" name="Straight Arrow Connector 63"/>
          <p:cNvCxnSpPr/>
          <p:nvPr/>
        </p:nvCxnSpPr>
        <p:spPr bwMode="auto">
          <a:xfrm>
            <a:off x="3231424" y="5949605"/>
            <a:ext cx="62156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Text Box 32"/>
          <p:cNvSpPr txBox="1">
            <a:spLocks noChangeArrowheads="1"/>
          </p:cNvSpPr>
          <p:nvPr/>
        </p:nvSpPr>
        <p:spPr bwMode="auto">
          <a:xfrm>
            <a:off x="3347280" y="4010546"/>
            <a:ext cx="112646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OFDMA BA</a:t>
            </a:r>
            <a:endParaRPr lang="en-US" sz="900" b="0" i="1" dirty="0"/>
          </a:p>
        </p:txBody>
      </p:sp>
      <p:cxnSp>
        <p:nvCxnSpPr>
          <p:cNvPr id="66" name="Straight Connector 65"/>
          <p:cNvCxnSpPr/>
          <p:nvPr/>
        </p:nvCxnSpPr>
        <p:spPr bwMode="auto">
          <a:xfrm>
            <a:off x="2667422" y="4592022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>
            <a:off x="3678841" y="4592022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Rectangle 67"/>
          <p:cNvSpPr/>
          <p:nvPr/>
        </p:nvSpPr>
        <p:spPr bwMode="auto">
          <a:xfrm>
            <a:off x="1252199" y="4259900"/>
            <a:ext cx="361221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1252199" y="4864136"/>
            <a:ext cx="361221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1252199" y="5147670"/>
            <a:ext cx="361221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1252199" y="5427666"/>
            <a:ext cx="361221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1396687" y="459483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Text Box 32"/>
          <p:cNvSpPr txBox="1">
            <a:spLocks noChangeArrowheads="1"/>
          </p:cNvSpPr>
          <p:nvPr/>
        </p:nvSpPr>
        <p:spPr bwMode="auto">
          <a:xfrm>
            <a:off x="527880" y="3733800"/>
            <a:ext cx="12497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Legacy PPDU,</a:t>
            </a:r>
          </a:p>
          <a:p>
            <a:r>
              <a:rPr lang="en-US" sz="900" dirty="0" smtClean="0"/>
              <a:t>11ax PPDU</a:t>
            </a:r>
            <a:endParaRPr lang="en-US" sz="900" b="0" i="1" dirty="0"/>
          </a:p>
        </p:txBody>
      </p:sp>
      <p:cxnSp>
        <p:nvCxnSpPr>
          <p:cNvPr id="74" name="Straight Arrow Connector 73"/>
          <p:cNvCxnSpPr/>
          <p:nvPr/>
        </p:nvCxnSpPr>
        <p:spPr bwMode="auto">
          <a:xfrm>
            <a:off x="961346" y="4061430"/>
            <a:ext cx="499460" cy="1559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75" name="Text Box 32"/>
          <p:cNvSpPr txBox="1">
            <a:spLocks noChangeArrowheads="1"/>
          </p:cNvSpPr>
          <p:nvPr/>
        </p:nvSpPr>
        <p:spPr bwMode="auto">
          <a:xfrm>
            <a:off x="4908083" y="3733800"/>
            <a:ext cx="12497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Legacy PPDU,</a:t>
            </a:r>
          </a:p>
          <a:p>
            <a:r>
              <a:rPr lang="en-US" sz="900" dirty="0" smtClean="0"/>
              <a:t>11ax PPDU</a:t>
            </a:r>
            <a:endParaRPr lang="en-US" sz="900" b="0" i="1" dirty="0"/>
          </a:p>
        </p:txBody>
      </p:sp>
      <p:cxnSp>
        <p:nvCxnSpPr>
          <p:cNvPr id="76" name="Straight Arrow Connector 75"/>
          <p:cNvCxnSpPr/>
          <p:nvPr/>
        </p:nvCxnSpPr>
        <p:spPr bwMode="auto">
          <a:xfrm>
            <a:off x="5365284" y="4061430"/>
            <a:ext cx="526809" cy="1559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77" name="Text Box 32"/>
          <p:cNvSpPr txBox="1">
            <a:spLocks noChangeArrowheads="1"/>
          </p:cNvSpPr>
          <p:nvPr/>
        </p:nvSpPr>
        <p:spPr bwMode="auto">
          <a:xfrm>
            <a:off x="5715000" y="5661630"/>
            <a:ext cx="365806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DL</a:t>
            </a:r>
            <a:endParaRPr lang="en-US" sz="1050" b="0" i="1" dirty="0"/>
          </a:p>
        </p:txBody>
      </p:sp>
      <p:sp>
        <p:nvSpPr>
          <p:cNvPr id="78" name="Text Box 32"/>
          <p:cNvSpPr txBox="1">
            <a:spLocks noChangeArrowheads="1"/>
          </p:cNvSpPr>
          <p:nvPr/>
        </p:nvSpPr>
        <p:spPr bwMode="auto">
          <a:xfrm>
            <a:off x="1234394" y="5661630"/>
            <a:ext cx="365806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DL</a:t>
            </a:r>
            <a:endParaRPr lang="en-US" sz="1050" b="0" i="1" dirty="0"/>
          </a:p>
        </p:txBody>
      </p:sp>
      <p:sp>
        <p:nvSpPr>
          <p:cNvPr id="79" name="Rectangle 78"/>
          <p:cNvSpPr/>
          <p:nvPr/>
        </p:nvSpPr>
        <p:spPr bwMode="auto">
          <a:xfrm>
            <a:off x="8077200" y="4230132"/>
            <a:ext cx="533400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M-BA</a:t>
            </a:r>
            <a:endParaRPr lang="en-US" sz="1000" dirty="0"/>
          </a:p>
        </p:txBody>
      </p:sp>
      <p:sp>
        <p:nvSpPr>
          <p:cNvPr id="8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0397" y="6475413"/>
            <a:ext cx="167193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Marvell, et. al.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92607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3505200"/>
          </a:xfrm>
        </p:spPr>
        <p:txBody>
          <a:bodyPr/>
          <a:lstStyle/>
          <a:p>
            <a:r>
              <a:rPr lang="en-US" sz="2000" dirty="0" smtClean="0"/>
              <a:t>[1] Draft P802.11REVmc_D4.0</a:t>
            </a:r>
            <a:endParaRPr lang="pt-BR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0397" y="6475413"/>
            <a:ext cx="167193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Marvell, et. al.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245247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8764"/>
            <a:ext cx="9144000" cy="4719635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Do you agree to add the following rate/MCS selection rules of DL acknowledgement for UL MU to the SFD?</a:t>
            </a:r>
          </a:p>
          <a:p>
            <a:r>
              <a:rPr lang="en-US" sz="1800" dirty="0" smtClean="0"/>
              <a:t>When an AP selects rate, MCS, NSS of M-BA or OFDMA BA that acknowledges the UL OFDMA, the AP may ignore the MCS, NSS of UL OFDMA PPDU that elicits the DL acknowledgement.</a:t>
            </a:r>
          </a:p>
          <a:p>
            <a:r>
              <a:rPr lang="en-US" sz="1800" dirty="0" smtClean="0"/>
              <a:t>The AP shall transmit the M-BA using one of rate, MCS, NSS that all of the acknowledgement receivers support.</a:t>
            </a:r>
          </a:p>
          <a:p>
            <a:pPr lvl="1"/>
            <a:endParaRPr lang="en-US" sz="1800" dirty="0" smtClean="0"/>
          </a:p>
          <a:p>
            <a:endParaRPr lang="en-US" sz="2200" dirty="0" smtClean="0"/>
          </a:p>
          <a:p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0397" y="6475413"/>
            <a:ext cx="167193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Marvell, et. al.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197630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43514" y="6475413"/>
            <a:ext cx="905696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219200"/>
          <a:ext cx="7772400" cy="51714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43514" y="6475413"/>
            <a:ext cx="905696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43000"/>
          <a:ext cx="7239000" cy="2743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3886200"/>
          <a:ext cx="7239000" cy="2018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Andrew Blanksby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Matthias Korb 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43514" y="6475413"/>
            <a:ext cx="905696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4267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smtClean="0"/>
              <a:t>Slide </a:t>
            </a:r>
            <a:fld id="{E7E6215C-0148-4EB1-A390-22B113FC486F}" type="slidenum">
              <a:rPr lang="en-US" sz="900" smtClean="0"/>
              <a:pPr>
                <a:defRPr/>
              </a:pPr>
              <a:t>5</a:t>
            </a:fld>
            <a:endParaRPr lang="en-US" sz="90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43514" y="6475413"/>
            <a:ext cx="905696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E7E6215C-0148-4EB1-A390-22B113FC486F}" type="slidenum">
              <a:rPr lang="en-US" sz="900" smtClean="0"/>
              <a:pPr>
                <a:defRPr/>
              </a:pPr>
              <a:t>6</a:t>
            </a:fld>
            <a:endParaRPr lang="en-US" sz="900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43514" y="6475413"/>
            <a:ext cx="905696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Marvell, et. al.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74963"/>
          <a:ext cx="7620000" cy="379420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Hyeyoung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Choi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hy0117.choi@lge.com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4762500"/>
          <a:ext cx="7620000" cy="1100317"/>
        </p:xfrm>
        <a:graphic>
          <a:graphicData uri="http://schemas.openxmlformats.org/drawingml/2006/table">
            <a:tbl>
              <a:tblPr/>
              <a:tblGrid>
                <a:gridCol w="1523999"/>
                <a:gridCol w="1219201"/>
                <a:gridCol w="1676399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9"/>
                        </a:rPr>
                        <a:t>xing.weimin@zte.com.cn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E7E6215C-0148-4EB1-A390-22B113FC486F}" type="slidenum">
              <a:rPr lang="en-US" sz="900" smtClean="0"/>
              <a:pPr>
                <a:defRPr/>
              </a:pPr>
              <a:t>7</a:t>
            </a:fld>
            <a:endParaRPr lang="en-US" sz="900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0397" y="6475413"/>
            <a:ext cx="167193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10600" cy="609600"/>
          </a:xfrm>
        </p:spPr>
        <p:txBody>
          <a:bodyPr/>
          <a:lstStyle/>
          <a:p>
            <a:r>
              <a:rPr lang="en-US" sz="2800" dirty="0" smtClean="0"/>
              <a:t>Background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114300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UL OFDMA frame exchange includes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following two methods </a:t>
            </a:r>
            <a:r>
              <a:rPr lang="en-US" sz="2000" kern="0" dirty="0" smtClean="0">
                <a:latin typeface="+mn-lt"/>
              </a:rPr>
              <a:t>to acknowledge UL OFDMA data PPDU from STAs 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−"/>
              <a:defRPr/>
            </a:pPr>
            <a:r>
              <a:rPr lang="en-US" sz="2000" kern="0" dirty="0" smtClean="0">
                <a:latin typeface="+mn-lt"/>
              </a:rPr>
              <a:t>multiuser BA/</a:t>
            </a:r>
            <a:r>
              <a:rPr lang="en-US" sz="2000" kern="0" dirty="0" err="1" smtClean="0">
                <a:latin typeface="+mn-lt"/>
              </a:rPr>
              <a:t>Ack</a:t>
            </a:r>
            <a:r>
              <a:rPr lang="en-US" sz="2000" kern="0" dirty="0" smtClean="0">
                <a:latin typeface="+mn-lt"/>
              </a:rPr>
              <a:t>(M-BA)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−"/>
              <a:defRPr/>
            </a:pPr>
            <a:r>
              <a:rPr lang="en-US" sz="2000" kern="0" dirty="0" smtClean="0">
                <a:latin typeface="+mn-lt"/>
              </a:rPr>
              <a:t>OFDMA BA/</a:t>
            </a:r>
            <a:r>
              <a:rPr lang="en-US" sz="2000" kern="0" dirty="0" err="1" smtClean="0">
                <a:latin typeface="+mn-lt"/>
              </a:rPr>
              <a:t>Ack</a:t>
            </a:r>
            <a:r>
              <a:rPr lang="en-US" sz="2000" kern="0" dirty="0" smtClean="0">
                <a:latin typeface="+mn-lt"/>
              </a:rPr>
              <a:t> 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8</a:t>
            </a:fld>
            <a:endParaRPr lang="en-US" dirty="0"/>
          </a:p>
        </p:txBody>
      </p:sp>
      <p:cxnSp>
        <p:nvCxnSpPr>
          <p:cNvPr id="118" name="Straight Arrow Connector 117"/>
          <p:cNvCxnSpPr/>
          <p:nvPr/>
        </p:nvCxnSpPr>
        <p:spPr bwMode="auto">
          <a:xfrm flipV="1">
            <a:off x="5334000" y="4402939"/>
            <a:ext cx="304800" cy="2539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19" name="Text Box 32"/>
          <p:cNvSpPr txBox="1">
            <a:spLocks noChangeArrowheads="1"/>
          </p:cNvSpPr>
          <p:nvPr/>
        </p:nvSpPr>
        <p:spPr bwMode="auto">
          <a:xfrm>
            <a:off x="4648200" y="4623529"/>
            <a:ext cx="13716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50" dirty="0" smtClean="0"/>
              <a:t>Primary 20MHz channel.</a:t>
            </a:r>
            <a:endParaRPr lang="en-US" sz="1050" b="0" i="1" dirty="0"/>
          </a:p>
        </p:txBody>
      </p:sp>
      <p:cxnSp>
        <p:nvCxnSpPr>
          <p:cNvPr id="120" name="Straight Connector 119"/>
          <p:cNvCxnSpPr/>
          <p:nvPr/>
        </p:nvCxnSpPr>
        <p:spPr bwMode="auto">
          <a:xfrm>
            <a:off x="5196748" y="4478563"/>
            <a:ext cx="3733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2" name="Rectangle 121"/>
          <p:cNvSpPr/>
          <p:nvPr/>
        </p:nvSpPr>
        <p:spPr bwMode="auto">
          <a:xfrm>
            <a:off x="6172200" y="3600195"/>
            <a:ext cx="1752600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STA2 A-MPDU to AP</a:t>
            </a:r>
            <a:endParaRPr lang="en-US" sz="1000" dirty="0"/>
          </a:p>
        </p:txBody>
      </p:sp>
      <p:sp>
        <p:nvSpPr>
          <p:cNvPr id="126" name="Text Box 32"/>
          <p:cNvSpPr txBox="1">
            <a:spLocks noChangeArrowheads="1"/>
          </p:cNvSpPr>
          <p:nvPr/>
        </p:nvSpPr>
        <p:spPr bwMode="auto">
          <a:xfrm>
            <a:off x="7159148" y="4590388"/>
            <a:ext cx="543739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TXOP</a:t>
            </a:r>
            <a:endParaRPr lang="en-US" sz="1050" b="0" i="1" dirty="0"/>
          </a:p>
        </p:txBody>
      </p:sp>
      <p:cxnSp>
        <p:nvCxnSpPr>
          <p:cNvPr id="127" name="Straight Arrow Connector 126"/>
          <p:cNvCxnSpPr/>
          <p:nvPr/>
        </p:nvCxnSpPr>
        <p:spPr bwMode="auto">
          <a:xfrm>
            <a:off x="5181600" y="3876122"/>
            <a:ext cx="304800" cy="3556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28" name="Straight Connector 127"/>
          <p:cNvCxnSpPr/>
          <p:nvPr/>
        </p:nvCxnSpPr>
        <p:spPr bwMode="auto">
          <a:xfrm>
            <a:off x="5334000" y="4257122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3" name="Straight Connector 132"/>
          <p:cNvCxnSpPr/>
          <p:nvPr/>
        </p:nvCxnSpPr>
        <p:spPr bwMode="auto">
          <a:xfrm flipH="1">
            <a:off x="5257800" y="4257122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/>
          <p:cNvCxnSpPr/>
          <p:nvPr/>
        </p:nvCxnSpPr>
        <p:spPr bwMode="auto">
          <a:xfrm flipH="1">
            <a:off x="5334000" y="4257122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Straight Connector 134"/>
          <p:cNvCxnSpPr/>
          <p:nvPr/>
        </p:nvCxnSpPr>
        <p:spPr bwMode="auto">
          <a:xfrm flipH="1">
            <a:off x="5410200" y="4257122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/>
          <p:cNvCxnSpPr/>
          <p:nvPr/>
        </p:nvCxnSpPr>
        <p:spPr bwMode="auto">
          <a:xfrm flipH="1">
            <a:off x="5486400" y="4257122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 Box 32"/>
          <p:cNvSpPr txBox="1">
            <a:spLocks noChangeArrowheads="1"/>
          </p:cNvSpPr>
          <p:nvPr/>
        </p:nvSpPr>
        <p:spPr bwMode="auto">
          <a:xfrm>
            <a:off x="4837040" y="3677011"/>
            <a:ext cx="6495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 dirty="0" err="1" smtClean="0"/>
              <a:t>Backoff</a:t>
            </a:r>
            <a:r>
              <a:rPr lang="en-US" sz="800" dirty="0" smtClean="0"/>
              <a:t> or </a:t>
            </a:r>
          </a:p>
          <a:p>
            <a:r>
              <a:rPr lang="en-US" sz="800" dirty="0" smtClean="0"/>
              <a:t>PIFS</a:t>
            </a:r>
            <a:endParaRPr lang="en-US" sz="800" b="0" i="1" dirty="0"/>
          </a:p>
        </p:txBody>
      </p:sp>
      <p:cxnSp>
        <p:nvCxnSpPr>
          <p:cNvPr id="148" name="Straight Connector 147"/>
          <p:cNvCxnSpPr/>
          <p:nvPr/>
        </p:nvCxnSpPr>
        <p:spPr bwMode="auto">
          <a:xfrm>
            <a:off x="5681332" y="4584323"/>
            <a:ext cx="0" cy="1620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9" name="Straight Connector 148"/>
          <p:cNvCxnSpPr/>
          <p:nvPr/>
        </p:nvCxnSpPr>
        <p:spPr bwMode="auto">
          <a:xfrm>
            <a:off x="8580223" y="4642838"/>
            <a:ext cx="0" cy="1620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0" name="Straight Arrow Connector 149"/>
          <p:cNvCxnSpPr/>
          <p:nvPr/>
        </p:nvCxnSpPr>
        <p:spPr bwMode="auto">
          <a:xfrm>
            <a:off x="5746284" y="4719038"/>
            <a:ext cx="8533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155" name="Text Box 32"/>
          <p:cNvSpPr txBox="1">
            <a:spLocks noChangeArrowheads="1"/>
          </p:cNvSpPr>
          <p:nvPr/>
        </p:nvSpPr>
        <p:spPr bwMode="auto">
          <a:xfrm>
            <a:off x="8077200" y="4440657"/>
            <a:ext cx="365806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DL</a:t>
            </a:r>
            <a:endParaRPr lang="en-US" sz="1050" b="0" i="1" dirty="0"/>
          </a:p>
        </p:txBody>
      </p:sp>
      <p:sp>
        <p:nvSpPr>
          <p:cNvPr id="156" name="Text Box 32"/>
          <p:cNvSpPr txBox="1">
            <a:spLocks noChangeArrowheads="1"/>
          </p:cNvSpPr>
          <p:nvPr/>
        </p:nvSpPr>
        <p:spPr bwMode="auto">
          <a:xfrm>
            <a:off x="6858000" y="4440657"/>
            <a:ext cx="35779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UL</a:t>
            </a:r>
            <a:endParaRPr lang="en-US" sz="1050" b="0" i="1" dirty="0"/>
          </a:p>
        </p:txBody>
      </p:sp>
      <p:sp>
        <p:nvSpPr>
          <p:cNvPr id="157" name="Rectangle 156"/>
          <p:cNvSpPr/>
          <p:nvPr/>
        </p:nvSpPr>
        <p:spPr bwMode="auto">
          <a:xfrm>
            <a:off x="6172200" y="3023329"/>
            <a:ext cx="1752600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STA15 A-MPDU to AP</a:t>
            </a:r>
            <a:endParaRPr lang="en-US" sz="1000" dirty="0"/>
          </a:p>
        </p:txBody>
      </p:sp>
      <p:sp>
        <p:nvSpPr>
          <p:cNvPr id="159" name="Rectangle 158"/>
          <p:cNvSpPr/>
          <p:nvPr/>
        </p:nvSpPr>
        <p:spPr bwMode="auto">
          <a:xfrm>
            <a:off x="6172200" y="4187087"/>
            <a:ext cx="1752600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STA0 A-MPDU to AP</a:t>
            </a:r>
            <a:endParaRPr lang="en-US" sz="1000" dirty="0"/>
          </a:p>
        </p:txBody>
      </p:sp>
      <p:sp>
        <p:nvSpPr>
          <p:cNvPr id="160" name="Rectangle 159"/>
          <p:cNvSpPr/>
          <p:nvPr/>
        </p:nvSpPr>
        <p:spPr bwMode="auto">
          <a:xfrm>
            <a:off x="6172200" y="3889363"/>
            <a:ext cx="1752600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STA1 A-MPDU to AP</a:t>
            </a:r>
            <a:endParaRPr lang="en-US" sz="1000" dirty="0"/>
          </a:p>
        </p:txBody>
      </p:sp>
      <p:cxnSp>
        <p:nvCxnSpPr>
          <p:cNvPr id="161" name="Straight Arrow Connector 160"/>
          <p:cNvCxnSpPr/>
          <p:nvPr/>
        </p:nvCxnSpPr>
        <p:spPr bwMode="auto">
          <a:xfrm>
            <a:off x="7934998" y="4719038"/>
            <a:ext cx="6556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4" name="Text Box 32"/>
          <p:cNvSpPr txBox="1">
            <a:spLocks noChangeArrowheads="1"/>
          </p:cNvSpPr>
          <p:nvPr/>
        </p:nvSpPr>
        <p:spPr bwMode="auto">
          <a:xfrm>
            <a:off x="7971655" y="2754663"/>
            <a:ext cx="867545" cy="21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800" dirty="0" smtClean="0"/>
              <a:t>Duplicate M-BA</a:t>
            </a:r>
            <a:endParaRPr lang="en-US" sz="800" b="0" i="1" dirty="0"/>
          </a:p>
        </p:txBody>
      </p:sp>
      <p:cxnSp>
        <p:nvCxnSpPr>
          <p:cNvPr id="185" name="Straight Connector 184"/>
          <p:cNvCxnSpPr/>
          <p:nvPr/>
        </p:nvCxnSpPr>
        <p:spPr bwMode="auto">
          <a:xfrm>
            <a:off x="7162800" y="3361455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86" name="Straight Connector 185"/>
          <p:cNvCxnSpPr/>
          <p:nvPr/>
        </p:nvCxnSpPr>
        <p:spPr bwMode="auto">
          <a:xfrm>
            <a:off x="8229600" y="3361455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89" name="Rectangle 188"/>
          <p:cNvSpPr/>
          <p:nvPr/>
        </p:nvSpPr>
        <p:spPr bwMode="auto">
          <a:xfrm>
            <a:off x="8067909" y="4180688"/>
            <a:ext cx="533400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M-BA</a:t>
            </a:r>
            <a:endParaRPr lang="en-US" sz="1000" dirty="0"/>
          </a:p>
        </p:txBody>
      </p:sp>
      <p:sp>
        <p:nvSpPr>
          <p:cNvPr id="190" name="Rectangle 189"/>
          <p:cNvSpPr/>
          <p:nvPr/>
        </p:nvSpPr>
        <p:spPr bwMode="auto">
          <a:xfrm>
            <a:off x="8067909" y="3887763"/>
            <a:ext cx="533400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M-BA</a:t>
            </a:r>
            <a:endParaRPr lang="en-US" sz="1000" dirty="0"/>
          </a:p>
        </p:txBody>
      </p:sp>
      <p:sp>
        <p:nvSpPr>
          <p:cNvPr id="191" name="Rectangle 190"/>
          <p:cNvSpPr/>
          <p:nvPr/>
        </p:nvSpPr>
        <p:spPr bwMode="auto">
          <a:xfrm>
            <a:off x="8067909" y="3587913"/>
            <a:ext cx="533400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M-BA</a:t>
            </a:r>
            <a:endParaRPr lang="en-US" sz="1000" dirty="0"/>
          </a:p>
        </p:txBody>
      </p:sp>
      <p:sp>
        <p:nvSpPr>
          <p:cNvPr id="68" name="Rectangle 67"/>
          <p:cNvSpPr/>
          <p:nvPr/>
        </p:nvSpPr>
        <p:spPr bwMode="auto">
          <a:xfrm>
            <a:off x="5670084" y="3036428"/>
            <a:ext cx="381000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5670084" y="3640664"/>
            <a:ext cx="381000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5670084" y="3924198"/>
            <a:ext cx="381000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5670084" y="4204194"/>
            <a:ext cx="381000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5822484" y="3371358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Arrow Connector 80"/>
          <p:cNvCxnSpPr/>
          <p:nvPr/>
        </p:nvCxnSpPr>
        <p:spPr bwMode="auto">
          <a:xfrm flipV="1">
            <a:off x="933562" y="4425974"/>
            <a:ext cx="288977" cy="2539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82" name="Text Box 32"/>
          <p:cNvSpPr txBox="1">
            <a:spLocks noChangeArrowheads="1"/>
          </p:cNvSpPr>
          <p:nvPr/>
        </p:nvSpPr>
        <p:spPr bwMode="auto">
          <a:xfrm>
            <a:off x="168536" y="4606498"/>
            <a:ext cx="115590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50" dirty="0" smtClean="0"/>
              <a:t>Primary 20MHz channel.</a:t>
            </a:r>
            <a:endParaRPr lang="en-US" sz="1050" b="0" i="1" dirty="0"/>
          </a:p>
        </p:txBody>
      </p:sp>
      <p:cxnSp>
        <p:nvCxnSpPr>
          <p:cNvPr id="85" name="Straight Connector 84"/>
          <p:cNvCxnSpPr/>
          <p:nvPr/>
        </p:nvCxnSpPr>
        <p:spPr bwMode="auto">
          <a:xfrm>
            <a:off x="803435" y="4501598"/>
            <a:ext cx="353996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Rectangle 85"/>
          <p:cNvSpPr/>
          <p:nvPr/>
        </p:nvSpPr>
        <p:spPr bwMode="auto">
          <a:xfrm>
            <a:off x="1728248" y="3623230"/>
            <a:ext cx="1661616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STA2 A-MPDU to AP</a:t>
            </a:r>
            <a:endParaRPr lang="en-US" sz="1000" dirty="0"/>
          </a:p>
        </p:txBody>
      </p:sp>
      <p:sp>
        <p:nvSpPr>
          <p:cNvPr id="87" name="Text Box 32"/>
          <p:cNvSpPr txBox="1">
            <a:spLocks noChangeArrowheads="1"/>
          </p:cNvSpPr>
          <p:nvPr/>
        </p:nvSpPr>
        <p:spPr bwMode="auto">
          <a:xfrm>
            <a:off x="2408106" y="4613423"/>
            <a:ext cx="515512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TXOP</a:t>
            </a:r>
            <a:endParaRPr lang="en-US" sz="1050" b="0" i="1" dirty="0"/>
          </a:p>
        </p:txBody>
      </p:sp>
      <p:cxnSp>
        <p:nvCxnSpPr>
          <p:cNvPr id="88" name="Straight Arrow Connector 87"/>
          <p:cNvCxnSpPr/>
          <p:nvPr/>
        </p:nvCxnSpPr>
        <p:spPr bwMode="auto">
          <a:xfrm>
            <a:off x="789074" y="3899157"/>
            <a:ext cx="288977" cy="3556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89" name="Straight Connector 88"/>
          <p:cNvCxnSpPr/>
          <p:nvPr/>
        </p:nvCxnSpPr>
        <p:spPr bwMode="auto">
          <a:xfrm>
            <a:off x="933562" y="4280157"/>
            <a:ext cx="28897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flipH="1">
            <a:off x="861318" y="4280157"/>
            <a:ext cx="72244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 flipH="1">
            <a:off x="933562" y="4280157"/>
            <a:ext cx="72244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/>
          <p:nvPr/>
        </p:nvCxnSpPr>
        <p:spPr bwMode="auto">
          <a:xfrm flipH="1">
            <a:off x="1005806" y="4280157"/>
            <a:ext cx="72244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flipH="1">
            <a:off x="1078050" y="4280157"/>
            <a:ext cx="72244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Text Box 32"/>
          <p:cNvSpPr txBox="1">
            <a:spLocks noChangeArrowheads="1"/>
          </p:cNvSpPr>
          <p:nvPr/>
        </p:nvSpPr>
        <p:spPr bwMode="auto">
          <a:xfrm>
            <a:off x="457200" y="3700046"/>
            <a:ext cx="6495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 dirty="0" err="1" smtClean="0"/>
              <a:t>Backoff</a:t>
            </a:r>
            <a:r>
              <a:rPr lang="en-US" sz="800" dirty="0" smtClean="0"/>
              <a:t> or </a:t>
            </a:r>
          </a:p>
          <a:p>
            <a:r>
              <a:rPr lang="en-US" sz="800" dirty="0" smtClean="0"/>
              <a:t>PIFS</a:t>
            </a:r>
            <a:endParaRPr lang="en-US" sz="800" b="0" i="1" dirty="0"/>
          </a:p>
        </p:txBody>
      </p:sp>
      <p:cxnSp>
        <p:nvCxnSpPr>
          <p:cNvPr id="95" name="Straight Connector 94"/>
          <p:cNvCxnSpPr/>
          <p:nvPr/>
        </p:nvCxnSpPr>
        <p:spPr bwMode="auto">
          <a:xfrm>
            <a:off x="1222539" y="4607358"/>
            <a:ext cx="0" cy="1620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887418" y="4665873"/>
            <a:ext cx="0" cy="1620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>
            <a:off x="1252199" y="4742073"/>
            <a:ext cx="809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98" name="Rectangle 97"/>
          <p:cNvSpPr/>
          <p:nvPr/>
        </p:nvSpPr>
        <p:spPr bwMode="auto">
          <a:xfrm>
            <a:off x="3544433" y="3656371"/>
            <a:ext cx="351140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BA</a:t>
            </a:r>
          </a:p>
        </p:txBody>
      </p:sp>
      <p:sp>
        <p:nvSpPr>
          <p:cNvPr id="99" name="Rectangle 98"/>
          <p:cNvSpPr/>
          <p:nvPr/>
        </p:nvSpPr>
        <p:spPr bwMode="auto">
          <a:xfrm>
            <a:off x="3544433" y="4220466"/>
            <a:ext cx="351140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BA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3544433" y="3935106"/>
            <a:ext cx="351140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BA</a:t>
            </a:r>
          </a:p>
        </p:txBody>
      </p:sp>
      <p:sp>
        <p:nvSpPr>
          <p:cNvPr id="101" name="Text Box 32"/>
          <p:cNvSpPr txBox="1">
            <a:spLocks noChangeArrowheads="1"/>
          </p:cNvSpPr>
          <p:nvPr/>
        </p:nvSpPr>
        <p:spPr bwMode="auto">
          <a:xfrm>
            <a:off x="3534352" y="4463692"/>
            <a:ext cx="346816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DL</a:t>
            </a:r>
            <a:endParaRPr lang="en-US" sz="1050" b="0" i="1" dirty="0"/>
          </a:p>
        </p:txBody>
      </p:sp>
      <p:sp>
        <p:nvSpPr>
          <p:cNvPr id="104" name="Text Box 32"/>
          <p:cNvSpPr txBox="1">
            <a:spLocks noChangeArrowheads="1"/>
          </p:cNvSpPr>
          <p:nvPr/>
        </p:nvSpPr>
        <p:spPr bwMode="auto">
          <a:xfrm>
            <a:off x="2378446" y="4463692"/>
            <a:ext cx="339216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UL</a:t>
            </a:r>
            <a:endParaRPr lang="en-US" sz="1050" b="0" i="1" dirty="0"/>
          </a:p>
        </p:txBody>
      </p:sp>
      <p:sp>
        <p:nvSpPr>
          <p:cNvPr id="105" name="Rectangle 104"/>
          <p:cNvSpPr/>
          <p:nvPr/>
        </p:nvSpPr>
        <p:spPr bwMode="auto">
          <a:xfrm>
            <a:off x="1728248" y="3046364"/>
            <a:ext cx="1661616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STA15 A-MPDU to AP</a:t>
            </a:r>
            <a:endParaRPr lang="en-US" sz="1000" dirty="0"/>
          </a:p>
        </p:txBody>
      </p:sp>
      <p:sp>
        <p:nvSpPr>
          <p:cNvPr id="106" name="Rectangle 105"/>
          <p:cNvSpPr/>
          <p:nvPr/>
        </p:nvSpPr>
        <p:spPr bwMode="auto">
          <a:xfrm>
            <a:off x="3546111" y="3081801"/>
            <a:ext cx="349463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BA</a:t>
            </a:r>
          </a:p>
        </p:txBody>
      </p:sp>
      <p:sp>
        <p:nvSpPr>
          <p:cNvPr id="115" name="Rectangle 114"/>
          <p:cNvSpPr/>
          <p:nvPr/>
        </p:nvSpPr>
        <p:spPr bwMode="auto">
          <a:xfrm>
            <a:off x="1728248" y="4210122"/>
            <a:ext cx="1661616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STA0 A-MPDU to AP</a:t>
            </a:r>
            <a:endParaRPr lang="en-US" sz="1000" dirty="0"/>
          </a:p>
        </p:txBody>
      </p:sp>
      <p:sp>
        <p:nvSpPr>
          <p:cNvPr id="116" name="Rectangle 115"/>
          <p:cNvSpPr/>
          <p:nvPr/>
        </p:nvSpPr>
        <p:spPr bwMode="auto">
          <a:xfrm>
            <a:off x="1728248" y="3912398"/>
            <a:ext cx="1661616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STA1 A-MPDU to AP</a:t>
            </a:r>
            <a:endParaRPr lang="en-US" sz="1000" dirty="0"/>
          </a:p>
        </p:txBody>
      </p:sp>
      <p:cxnSp>
        <p:nvCxnSpPr>
          <p:cNvPr id="136" name="Straight Arrow Connector 135"/>
          <p:cNvCxnSpPr/>
          <p:nvPr/>
        </p:nvCxnSpPr>
        <p:spPr bwMode="auto">
          <a:xfrm>
            <a:off x="3231424" y="4742073"/>
            <a:ext cx="62156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3" name="Text Box 32"/>
          <p:cNvSpPr txBox="1">
            <a:spLocks noChangeArrowheads="1"/>
          </p:cNvSpPr>
          <p:nvPr/>
        </p:nvSpPr>
        <p:spPr bwMode="auto">
          <a:xfrm>
            <a:off x="3347280" y="2803014"/>
            <a:ext cx="112646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OFDMA BA</a:t>
            </a:r>
            <a:endParaRPr lang="en-US" sz="900" b="0" i="1" dirty="0"/>
          </a:p>
        </p:txBody>
      </p:sp>
      <p:cxnSp>
        <p:nvCxnSpPr>
          <p:cNvPr id="114" name="Straight Connector 113"/>
          <p:cNvCxnSpPr/>
          <p:nvPr/>
        </p:nvCxnSpPr>
        <p:spPr bwMode="auto">
          <a:xfrm>
            <a:off x="2667422" y="338449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/>
          <p:cNvCxnSpPr/>
          <p:nvPr/>
        </p:nvCxnSpPr>
        <p:spPr bwMode="auto">
          <a:xfrm>
            <a:off x="3678841" y="338449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Rectangle 60"/>
          <p:cNvSpPr/>
          <p:nvPr/>
        </p:nvSpPr>
        <p:spPr bwMode="auto">
          <a:xfrm>
            <a:off x="1252199" y="3052368"/>
            <a:ext cx="361221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1252199" y="3656604"/>
            <a:ext cx="361221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1252199" y="3940138"/>
            <a:ext cx="361221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1252199" y="4220134"/>
            <a:ext cx="361221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cxnSp>
        <p:nvCxnSpPr>
          <p:cNvPr id="65" name="Straight Connector 64"/>
          <p:cNvCxnSpPr/>
          <p:nvPr/>
        </p:nvCxnSpPr>
        <p:spPr bwMode="auto">
          <a:xfrm>
            <a:off x="1396687" y="3387298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Text Box 32"/>
          <p:cNvSpPr txBox="1">
            <a:spLocks noChangeArrowheads="1"/>
          </p:cNvSpPr>
          <p:nvPr/>
        </p:nvSpPr>
        <p:spPr bwMode="auto">
          <a:xfrm>
            <a:off x="527880" y="2526268"/>
            <a:ext cx="12497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Legacy PPDU,</a:t>
            </a:r>
          </a:p>
          <a:p>
            <a:r>
              <a:rPr lang="en-US" sz="900" dirty="0" smtClean="0"/>
              <a:t>11ax PPDU</a:t>
            </a:r>
            <a:endParaRPr lang="en-US" sz="900" b="0" i="1" dirty="0"/>
          </a:p>
        </p:txBody>
      </p:sp>
      <p:cxnSp>
        <p:nvCxnSpPr>
          <p:cNvPr id="67" name="Straight Arrow Connector 66"/>
          <p:cNvCxnSpPr/>
          <p:nvPr/>
        </p:nvCxnSpPr>
        <p:spPr bwMode="auto">
          <a:xfrm>
            <a:off x="961346" y="2853898"/>
            <a:ext cx="499460" cy="1559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73" name="Text Box 32"/>
          <p:cNvSpPr txBox="1">
            <a:spLocks noChangeArrowheads="1"/>
          </p:cNvSpPr>
          <p:nvPr/>
        </p:nvSpPr>
        <p:spPr bwMode="auto">
          <a:xfrm>
            <a:off x="4908083" y="2526268"/>
            <a:ext cx="12497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Legacy PPDU,</a:t>
            </a:r>
          </a:p>
          <a:p>
            <a:r>
              <a:rPr lang="en-US" sz="900" dirty="0" smtClean="0"/>
              <a:t>11ax PPDU</a:t>
            </a:r>
            <a:endParaRPr lang="en-US" sz="900" b="0" i="1" dirty="0"/>
          </a:p>
        </p:txBody>
      </p:sp>
      <p:cxnSp>
        <p:nvCxnSpPr>
          <p:cNvPr id="74" name="Straight Arrow Connector 73"/>
          <p:cNvCxnSpPr/>
          <p:nvPr/>
        </p:nvCxnSpPr>
        <p:spPr bwMode="auto">
          <a:xfrm>
            <a:off x="5365284" y="2853898"/>
            <a:ext cx="526809" cy="1559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78" name="Text Box 32"/>
          <p:cNvSpPr txBox="1">
            <a:spLocks noChangeArrowheads="1"/>
          </p:cNvSpPr>
          <p:nvPr/>
        </p:nvSpPr>
        <p:spPr bwMode="auto">
          <a:xfrm>
            <a:off x="5715000" y="4454098"/>
            <a:ext cx="365806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DL</a:t>
            </a:r>
            <a:endParaRPr lang="en-US" sz="1050" b="0" i="1" dirty="0"/>
          </a:p>
        </p:txBody>
      </p:sp>
      <p:sp>
        <p:nvSpPr>
          <p:cNvPr id="79" name="Text Box 32"/>
          <p:cNvSpPr txBox="1">
            <a:spLocks noChangeArrowheads="1"/>
          </p:cNvSpPr>
          <p:nvPr/>
        </p:nvSpPr>
        <p:spPr bwMode="auto">
          <a:xfrm>
            <a:off x="1234394" y="4454098"/>
            <a:ext cx="365806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DL</a:t>
            </a:r>
            <a:endParaRPr lang="en-US" sz="1050" b="0" i="1" dirty="0"/>
          </a:p>
        </p:txBody>
      </p:sp>
      <p:sp>
        <p:nvSpPr>
          <p:cNvPr id="83" name="Content Placeholder 2"/>
          <p:cNvSpPr txBox="1">
            <a:spLocks/>
          </p:cNvSpPr>
          <p:nvPr/>
        </p:nvSpPr>
        <p:spPr bwMode="auto">
          <a:xfrm>
            <a:off x="0" y="50292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DL non-MU frame exchange and UL non-MU frame exchange based on EDCA, acknowledgement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from TXOP responder.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en-US" sz="2000" kern="0" dirty="0" smtClean="0">
              <a:latin typeface="+mn-lt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8077200" y="3022600"/>
            <a:ext cx="533400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M-BA</a:t>
            </a:r>
            <a:endParaRPr lang="en-US" sz="1000" dirty="0"/>
          </a:p>
        </p:txBody>
      </p:sp>
      <p:sp>
        <p:nvSpPr>
          <p:cNvPr id="13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0397" y="6475413"/>
            <a:ext cx="167193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Marvell, et. al.</a:t>
            </a:r>
            <a:endParaRPr lang="en-US" altLang="ko-KR" dirty="0"/>
          </a:p>
        </p:txBody>
      </p:sp>
      <p:cxnSp>
        <p:nvCxnSpPr>
          <p:cNvPr id="140" name="Straight Connector 139"/>
          <p:cNvCxnSpPr/>
          <p:nvPr/>
        </p:nvCxnSpPr>
        <p:spPr bwMode="auto">
          <a:xfrm>
            <a:off x="685800" y="6096000"/>
            <a:ext cx="7696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1" name="Text Box 32"/>
          <p:cNvSpPr txBox="1">
            <a:spLocks noChangeArrowheads="1"/>
          </p:cNvSpPr>
          <p:nvPr/>
        </p:nvSpPr>
        <p:spPr bwMode="auto">
          <a:xfrm>
            <a:off x="838200" y="5791200"/>
            <a:ext cx="35779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AP</a:t>
            </a:r>
            <a:endParaRPr lang="en-US" sz="1050" b="0" i="1" dirty="0"/>
          </a:p>
        </p:txBody>
      </p:sp>
      <p:sp>
        <p:nvSpPr>
          <p:cNvPr id="142" name="Text Box 32"/>
          <p:cNvSpPr txBox="1">
            <a:spLocks noChangeArrowheads="1"/>
          </p:cNvSpPr>
          <p:nvPr/>
        </p:nvSpPr>
        <p:spPr bwMode="auto">
          <a:xfrm>
            <a:off x="838200" y="6070684"/>
            <a:ext cx="439544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STA</a:t>
            </a:r>
            <a:endParaRPr lang="en-US" sz="1050" b="0" i="1" dirty="0"/>
          </a:p>
        </p:txBody>
      </p:sp>
      <p:sp>
        <p:nvSpPr>
          <p:cNvPr id="144" name="Rectangle 143"/>
          <p:cNvSpPr/>
          <p:nvPr/>
        </p:nvSpPr>
        <p:spPr bwMode="auto">
          <a:xfrm>
            <a:off x="2590800" y="5791200"/>
            <a:ext cx="1447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AP’s A-MPDU to STA</a:t>
            </a:r>
            <a:endParaRPr lang="en-US" sz="1000" dirty="0"/>
          </a:p>
        </p:txBody>
      </p:sp>
      <p:sp>
        <p:nvSpPr>
          <p:cNvPr id="145" name="Rectangle 144"/>
          <p:cNvSpPr/>
          <p:nvPr/>
        </p:nvSpPr>
        <p:spPr bwMode="auto">
          <a:xfrm>
            <a:off x="4144660" y="6096000"/>
            <a:ext cx="351140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BA</a:t>
            </a:r>
          </a:p>
        </p:txBody>
      </p:sp>
      <p:cxnSp>
        <p:nvCxnSpPr>
          <p:cNvPr id="146" name="Straight Connector 145"/>
          <p:cNvCxnSpPr/>
          <p:nvPr/>
        </p:nvCxnSpPr>
        <p:spPr bwMode="auto">
          <a:xfrm>
            <a:off x="4724400" y="6248400"/>
            <a:ext cx="762000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47" name="Rectangle 146"/>
          <p:cNvSpPr/>
          <p:nvPr/>
        </p:nvSpPr>
        <p:spPr bwMode="auto">
          <a:xfrm>
            <a:off x="6019800" y="6096000"/>
            <a:ext cx="1447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STA’s A-MPDU to AP</a:t>
            </a:r>
            <a:endParaRPr lang="en-US" sz="1000" dirty="0"/>
          </a:p>
        </p:txBody>
      </p:sp>
      <p:sp>
        <p:nvSpPr>
          <p:cNvPr id="151" name="Rectangle 150"/>
          <p:cNvSpPr/>
          <p:nvPr/>
        </p:nvSpPr>
        <p:spPr bwMode="auto">
          <a:xfrm>
            <a:off x="7573660" y="5816600"/>
            <a:ext cx="351140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BA</a:t>
            </a:r>
          </a:p>
        </p:txBody>
      </p:sp>
      <p:cxnSp>
        <p:nvCxnSpPr>
          <p:cNvPr id="152" name="Straight Connector 151"/>
          <p:cNvCxnSpPr/>
          <p:nvPr/>
        </p:nvCxnSpPr>
        <p:spPr bwMode="auto">
          <a:xfrm flipH="1">
            <a:off x="1371600" y="586740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3" name="Straight Connector 152"/>
          <p:cNvCxnSpPr/>
          <p:nvPr/>
        </p:nvCxnSpPr>
        <p:spPr bwMode="auto">
          <a:xfrm flipH="1">
            <a:off x="1295400" y="586740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4" name="Straight Connector 153"/>
          <p:cNvCxnSpPr/>
          <p:nvPr/>
        </p:nvCxnSpPr>
        <p:spPr bwMode="auto">
          <a:xfrm flipH="1">
            <a:off x="1371600" y="586740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2" name="Straight Connector 161"/>
          <p:cNvCxnSpPr/>
          <p:nvPr/>
        </p:nvCxnSpPr>
        <p:spPr bwMode="auto">
          <a:xfrm flipH="1">
            <a:off x="1447800" y="586740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3" name="Straight Connector 162"/>
          <p:cNvCxnSpPr/>
          <p:nvPr/>
        </p:nvCxnSpPr>
        <p:spPr bwMode="auto">
          <a:xfrm flipH="1">
            <a:off x="1524000" y="586740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4" name="Rectangle 163"/>
          <p:cNvSpPr/>
          <p:nvPr/>
        </p:nvSpPr>
        <p:spPr bwMode="auto">
          <a:xfrm>
            <a:off x="1600200" y="5821273"/>
            <a:ext cx="381000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RTS</a:t>
            </a:r>
          </a:p>
        </p:txBody>
      </p:sp>
      <p:sp>
        <p:nvSpPr>
          <p:cNvPr id="165" name="Rectangle 164"/>
          <p:cNvSpPr/>
          <p:nvPr/>
        </p:nvSpPr>
        <p:spPr bwMode="auto">
          <a:xfrm>
            <a:off x="2070100" y="6100673"/>
            <a:ext cx="381000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Garamond" pitchFamily="18" charset="0"/>
              </a:rPr>
              <a:t>C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TS</a:t>
            </a:r>
          </a:p>
        </p:txBody>
      </p:sp>
      <p:cxnSp>
        <p:nvCxnSpPr>
          <p:cNvPr id="166" name="Straight Connector 165"/>
          <p:cNvCxnSpPr/>
          <p:nvPr/>
        </p:nvCxnSpPr>
        <p:spPr bwMode="auto">
          <a:xfrm>
            <a:off x="5943600" y="609600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7" name="Straight Connector 166"/>
          <p:cNvCxnSpPr/>
          <p:nvPr/>
        </p:nvCxnSpPr>
        <p:spPr bwMode="auto">
          <a:xfrm>
            <a:off x="5867400" y="609600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8" name="Straight Connector 167"/>
          <p:cNvCxnSpPr/>
          <p:nvPr/>
        </p:nvCxnSpPr>
        <p:spPr bwMode="auto">
          <a:xfrm>
            <a:off x="5791200" y="609600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9" name="Straight Connector 168"/>
          <p:cNvCxnSpPr/>
          <p:nvPr/>
        </p:nvCxnSpPr>
        <p:spPr bwMode="auto">
          <a:xfrm>
            <a:off x="5715000" y="609600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0" name="Straight Connector 169"/>
          <p:cNvCxnSpPr/>
          <p:nvPr/>
        </p:nvCxnSpPr>
        <p:spPr bwMode="auto">
          <a:xfrm flipH="1">
            <a:off x="5791200" y="632460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10600" cy="609600"/>
          </a:xfrm>
        </p:spPr>
        <p:txBody>
          <a:bodyPr/>
          <a:lstStyle/>
          <a:p>
            <a:r>
              <a:rPr lang="en-US" sz="2800" dirty="0" smtClean="0"/>
              <a:t>11mc Baseline MCS Rules 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381000" y="1295400"/>
            <a:ext cx="830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Clr>
                <a:srgbClr val="D7381B"/>
              </a:buClr>
              <a:buFontTx/>
              <a:buChar char="•"/>
              <a:defRPr/>
            </a:pPr>
            <a:r>
              <a:rPr lang="en-US" sz="2000" dirty="0" smtClean="0">
                <a:latin typeface="+mn-lt"/>
              </a:rPr>
              <a:t>Different frame type have different rate/MCS selection rules, e.g. data frame, control frame.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Clr>
                <a:srgbClr val="D7381B"/>
              </a:buClr>
              <a:buFontTx/>
              <a:buChar char="•"/>
              <a:defRPr/>
            </a:pPr>
            <a:r>
              <a:rPr lang="en-US" sz="2000" dirty="0" smtClean="0">
                <a:latin typeface="+mn-lt"/>
              </a:rPr>
              <a:t>Frames with same frame type in different places of frame exchange sequence have different rate/MCS selection rules, e.g. the control frame that initiates the TXOP and the control response frame.</a:t>
            </a:r>
            <a:endParaRPr lang="en-US" sz="2000" kern="0" dirty="0" smtClean="0">
              <a:latin typeface="+mn-lt"/>
            </a:endParaRPr>
          </a:p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2000" kern="0" dirty="0" smtClean="0">
                <a:latin typeface="+mn-lt"/>
              </a:rPr>
              <a:t>Specifically </a:t>
            </a:r>
            <a:r>
              <a:rPr lang="en-US" sz="2000" dirty="0" smtClean="0">
                <a:latin typeface="+mn-lt"/>
              </a:rPr>
              <a:t>the rate/MCS of the control response frame is decided by the eliciting frame</a:t>
            </a:r>
            <a:r>
              <a:rPr lang="en-US" sz="2000" kern="0" dirty="0" smtClean="0">
                <a:latin typeface="+mn-lt"/>
              </a:rPr>
              <a:t>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2000" kern="0" dirty="0" smtClean="0">
                <a:latin typeface="+mn-lt"/>
              </a:rPr>
              <a:t>This allows the </a:t>
            </a:r>
            <a:r>
              <a:rPr lang="en-US" sz="2000" dirty="0" smtClean="0">
                <a:latin typeface="+mn-lt"/>
              </a:rPr>
              <a:t>transmitting STA to calculate the contents of the Duration/ID field</a:t>
            </a:r>
            <a:r>
              <a:rPr lang="en-US" sz="2000" kern="0" dirty="0" smtClean="0">
                <a:latin typeface="+mn-lt"/>
              </a:rPr>
              <a:t>.</a:t>
            </a:r>
            <a:endParaRPr lang="en-US" sz="2000" dirty="0" smtClean="0">
              <a:latin typeface="+mn-lt"/>
            </a:endParaRP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9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533400" y="5867400"/>
            <a:ext cx="7696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Text Box 32"/>
          <p:cNvSpPr txBox="1">
            <a:spLocks noChangeArrowheads="1"/>
          </p:cNvSpPr>
          <p:nvPr/>
        </p:nvSpPr>
        <p:spPr bwMode="auto">
          <a:xfrm>
            <a:off x="685800" y="5562600"/>
            <a:ext cx="35779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AP</a:t>
            </a:r>
            <a:endParaRPr lang="en-US" sz="1050" b="0" i="1" dirty="0"/>
          </a:p>
        </p:txBody>
      </p:sp>
      <p:sp>
        <p:nvSpPr>
          <p:cNvPr id="8" name="Text Box 32"/>
          <p:cNvSpPr txBox="1">
            <a:spLocks noChangeArrowheads="1"/>
          </p:cNvSpPr>
          <p:nvPr/>
        </p:nvSpPr>
        <p:spPr bwMode="auto">
          <a:xfrm>
            <a:off x="685800" y="5842084"/>
            <a:ext cx="439544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STA</a:t>
            </a:r>
            <a:endParaRPr lang="en-US" sz="1050" b="0" i="1" dirty="0"/>
          </a:p>
        </p:txBody>
      </p:sp>
      <p:sp>
        <p:nvSpPr>
          <p:cNvPr id="9" name="Rectangle 8"/>
          <p:cNvSpPr/>
          <p:nvPr/>
        </p:nvSpPr>
        <p:spPr bwMode="auto">
          <a:xfrm>
            <a:off x="2438400" y="5562600"/>
            <a:ext cx="1447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AP’s A-MPDU to STA</a:t>
            </a:r>
            <a:endParaRPr lang="en-US" sz="100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992260" y="5867400"/>
            <a:ext cx="351140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BA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4572000" y="6019800"/>
            <a:ext cx="762000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2" name="Rectangle 11"/>
          <p:cNvSpPr/>
          <p:nvPr/>
        </p:nvSpPr>
        <p:spPr bwMode="auto">
          <a:xfrm>
            <a:off x="5867400" y="5867400"/>
            <a:ext cx="1447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STA’s A-MPDU to AP</a:t>
            </a:r>
            <a:endParaRPr lang="en-US" sz="1000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7421260" y="5588000"/>
            <a:ext cx="351140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BA</a:t>
            </a:r>
          </a:p>
        </p:txBody>
      </p:sp>
      <p:cxnSp>
        <p:nvCxnSpPr>
          <p:cNvPr id="16" name="Straight Connector 15"/>
          <p:cNvCxnSpPr/>
          <p:nvPr/>
        </p:nvCxnSpPr>
        <p:spPr bwMode="auto">
          <a:xfrm flipH="1">
            <a:off x="1219200" y="563880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1143000" y="563880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>
            <a:off x="1219200" y="563880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H="1">
            <a:off x="1295400" y="563880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H="1">
            <a:off x="1371600" y="563880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1447800" y="5592673"/>
            <a:ext cx="381000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RTS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1917700" y="5872073"/>
            <a:ext cx="381000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Garamond" pitchFamily="18" charset="0"/>
              </a:rPr>
              <a:t>C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TS</a:t>
            </a:r>
          </a:p>
        </p:txBody>
      </p:sp>
      <p:cxnSp>
        <p:nvCxnSpPr>
          <p:cNvPr id="35" name="Straight Connector 34"/>
          <p:cNvCxnSpPr/>
          <p:nvPr/>
        </p:nvCxnSpPr>
        <p:spPr bwMode="auto">
          <a:xfrm>
            <a:off x="5791200" y="586740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0397" y="6475413"/>
            <a:ext cx="167193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Marvell, et. al.</a:t>
            </a:r>
            <a:endParaRPr lang="en-US" altLang="ko-KR" dirty="0"/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5715000" y="586740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5638800" y="586740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5562600" y="586740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flipH="1">
            <a:off x="5638800" y="609600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35450</TotalTime>
  <Words>1642</Words>
  <Application>Microsoft Office PowerPoint</Application>
  <PresentationFormat>On-screen Show (4:3)</PresentationFormat>
  <Paragraphs>619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ACcord Submission Template</vt:lpstr>
      <vt:lpstr>MCS Rules for Acknowledging UL OFDMA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Background</vt:lpstr>
      <vt:lpstr>11mc Baseline MCS Rules </vt:lpstr>
      <vt:lpstr>Rate/MCS Selection Rules for M-BA/DL OFDMA BA</vt:lpstr>
      <vt:lpstr>Rate/MCS Selection Rules for M-BA/DL OFDMA BA (Cont’d)</vt:lpstr>
      <vt:lpstr>References</vt:lpstr>
      <vt:lpstr>Straw Poll 1</vt:lpstr>
    </vt:vector>
  </TitlesOfParts>
  <Company>&lt;Company Name&gt;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liwenchu@marvell.com</dc:creator>
  <cp:lastModifiedBy>Windows User</cp:lastModifiedBy>
  <cp:revision>721</cp:revision>
  <cp:lastPrinted>1998-02-10T13:28:06Z</cp:lastPrinted>
  <dcterms:created xsi:type="dcterms:W3CDTF">2009-12-02T19:05:24Z</dcterms:created>
  <dcterms:modified xsi:type="dcterms:W3CDTF">2015-11-09T01:44:08Z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-477216848</vt:i4>
  </property>
  <property fmtid="{D5CDD505-2E9C-101B-9397-08002B2CF9AE}" pid="4" name="_EmailSubject">
    <vt:lpwstr>Review of F2F planned presentations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Asterjadhi, Alfred</vt:lpwstr>
  </property>
  <property fmtid="{D5CDD505-2E9C-101B-9397-08002B2CF9AE}" pid="7" name="_PreviousAdHocReviewCycleID">
    <vt:i4>-660028118</vt:i4>
  </property>
</Properties>
</file>