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9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11" r:id="rId13"/>
    <p:sldId id="344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82" y="6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1351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Nov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yao.ke5@zte.com.cn" TargetMode="External"/><Relationship Id="rId3" Type="http://schemas.openxmlformats.org/officeDocument/2006/relationships/hyperlink" Target="mailto:pmonajem@cisco.com" TargetMode="External"/><Relationship Id="rId7" Type="http://schemas.openxmlformats.org/officeDocument/2006/relationships/hyperlink" Target="mailto:yfang@ztetx.com" TargetMode="External"/><Relationship Id="rId2" Type="http://schemas.openxmlformats.org/officeDocument/2006/relationships/hyperlink" Target="mailto:brianh@cisco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v.kaiying@zte.com.cn" TargetMode="External"/><Relationship Id="rId5" Type="http://schemas.openxmlformats.org/officeDocument/2006/relationships/hyperlink" Target="mailto:sun.bo1@zte.com.cn" TargetMode="External"/><Relationship Id="rId4" Type="http://schemas.openxmlformats.org/officeDocument/2006/relationships/hyperlink" Target="mailto:hy0117.choi@lge.com" TargetMode="External"/><Relationship Id="rId9" Type="http://schemas.openxmlformats.org/officeDocument/2006/relationships/hyperlink" Target="mailto:xing.weimin@zte.com.c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/>
          <a:lstStyle/>
          <a:p>
            <a:r>
              <a:rPr lang="en-US" dirty="0" smtClean="0"/>
              <a:t>MCS Rules for Acknowledging UL OFDMA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43513" y="6475413"/>
            <a:ext cx="90569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US" sz="2400" dirty="0" smtClean="0"/>
              <a:t>Rate/MCS Selection Rules for M-BA/DL OFDMA BA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30480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000" b="0" dirty="0" smtClean="0"/>
              <a:t>The rate/MCS of the acknowledgement shouldn’t be restricted by UL OFDMA PPDU: 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/>
              <a:t>The AP which is the TXOP holder transmits the acknowledgement. </a:t>
            </a:r>
          </a:p>
          <a:p>
            <a:pPr lvl="1">
              <a:buClr>
                <a:srgbClr val="FF0000"/>
              </a:buClr>
            </a:pPr>
            <a:r>
              <a:rPr lang="en-GB" sz="1800" dirty="0" smtClean="0"/>
              <a:t>APs normally have higher power capacity than STAs.</a:t>
            </a:r>
          </a:p>
          <a:p>
            <a:pPr lvl="1">
              <a:buClr>
                <a:srgbClr val="FF0000"/>
              </a:buClr>
            </a:pPr>
            <a:r>
              <a:rPr lang="en-GB" sz="1800" dirty="0" smtClean="0"/>
              <a:t>Acknowledgement may use SU PPDU instead of OFDMA PPDU.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/>
              <a:t>The AP may allocate different MCS, NSS to different STAs in UL OFDLA transmission.</a:t>
            </a:r>
            <a:endParaRPr lang="en-GB" sz="1800" dirty="0" smtClean="0"/>
          </a:p>
          <a:p>
            <a:pPr lvl="1">
              <a:buClr>
                <a:srgbClr val="FF0000"/>
              </a:buClr>
            </a:pPr>
            <a:r>
              <a:rPr lang="en-GB" sz="1800" dirty="0" smtClean="0"/>
              <a:t>RUs of OFDMA DL acknowledgement may be different from RUs of OFDMA UL A-MPDU/MPDU.</a:t>
            </a:r>
          </a:p>
          <a:p>
            <a:pPr lvl="1">
              <a:buClr>
                <a:srgbClr val="FF0000"/>
              </a:buClr>
            </a:pPr>
            <a:r>
              <a:rPr lang="en-GB" sz="1800" dirty="0" smtClean="0"/>
              <a:t>M-BA is broadcast/multicast responding frame.</a:t>
            </a:r>
          </a:p>
          <a:p>
            <a:pPr lvl="1">
              <a:buClr>
                <a:srgbClr val="FF0000"/>
              </a:buClr>
            </a:pPr>
            <a:endParaRPr lang="en-GB" sz="1600" dirty="0" smtClean="0"/>
          </a:p>
          <a:p>
            <a:pPr lvl="1">
              <a:buClr>
                <a:srgbClr val="FF0000"/>
              </a:buClr>
            </a:pPr>
            <a:endParaRPr lang="en-GB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836612" cy="1539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00" smtClean="0"/>
              <a:t>Slide </a:t>
            </a:r>
            <a:fld id="{3099D1E7-2CFE-4362-BB72-AF97192842EA}" type="slidenum">
              <a:rPr lang="en-US" sz="1000" smtClean="0"/>
              <a:pPr>
                <a:defRPr/>
              </a:pPr>
              <a:t>10</a:t>
            </a:fld>
            <a:endParaRPr lang="en-US" sz="10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5334000" y="5840912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4648200" y="6061502"/>
            <a:ext cx="1371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196748" y="5916536"/>
            <a:ext cx="3733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6172200" y="5038168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7159148" y="6028361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181600" y="5314095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5334000" y="5695095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5257800" y="5695095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5334000" y="5695095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5410200" y="5695095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5486400" y="5695095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4837040" y="5114984"/>
            <a:ext cx="6495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 err="1" smtClean="0"/>
              <a:t>Backoff</a:t>
            </a:r>
            <a:r>
              <a:rPr lang="en-US" sz="800" dirty="0" smtClean="0"/>
              <a:t> or </a:t>
            </a:r>
          </a:p>
          <a:p>
            <a:r>
              <a:rPr lang="en-US" sz="800" dirty="0" smtClean="0"/>
              <a:t>PIFS</a:t>
            </a:r>
            <a:endParaRPr lang="en-US" sz="8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5681332" y="6022296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8580223" y="6080811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746284" y="6157011"/>
            <a:ext cx="8533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8077200" y="5878630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858000" y="5878630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6172200" y="4461302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STA15 A-MPDU to AP</a:t>
            </a:r>
            <a:endParaRPr lang="en-US" sz="1000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6172200" y="5625060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6172200" y="5327336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7934998" y="6157011"/>
            <a:ext cx="655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7971655" y="4192636"/>
            <a:ext cx="867545" cy="21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Duplicate M-BA</a:t>
            </a:r>
            <a:endParaRPr lang="en-US" sz="800" b="0" i="1" dirty="0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7162800" y="4799428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229600" y="4799428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8067909" y="5618661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8067909" y="5325736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8067909" y="5025886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5670084" y="4474401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670084" y="5078637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670084" y="5362171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670084" y="5642167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5822484" y="4809331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933562" y="5863947"/>
            <a:ext cx="288977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168536" y="6044471"/>
            <a:ext cx="115590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803435" y="5939571"/>
            <a:ext cx="353996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1728248" y="5061203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2408106" y="6051396"/>
            <a:ext cx="515512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789074" y="5337130"/>
            <a:ext cx="288977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933562" y="5718130"/>
            <a:ext cx="28897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861318" y="5718130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933562" y="5718130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1005806" y="5718130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1078050" y="5718130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457200" y="5138019"/>
            <a:ext cx="6495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 err="1" smtClean="0"/>
              <a:t>Backoff</a:t>
            </a:r>
            <a:r>
              <a:rPr lang="en-US" sz="800" dirty="0" smtClean="0"/>
              <a:t> or </a:t>
            </a:r>
          </a:p>
          <a:p>
            <a:r>
              <a:rPr lang="en-US" sz="800" dirty="0" smtClean="0"/>
              <a:t>PIFS</a:t>
            </a:r>
            <a:endParaRPr lang="en-US" sz="800" b="0" i="1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222539" y="6045331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887418" y="6103846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1252199" y="6180046"/>
            <a:ext cx="809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544433" y="5094344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544433" y="5658439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3544433" y="5373079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3534352" y="5901665"/>
            <a:ext cx="3468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2378446" y="5901665"/>
            <a:ext cx="3392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60" name="Rectangle 59"/>
          <p:cNvSpPr/>
          <p:nvPr/>
        </p:nvSpPr>
        <p:spPr bwMode="auto">
          <a:xfrm>
            <a:off x="1728248" y="4484337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STA15 A-MPDU to AP</a:t>
            </a:r>
            <a:endParaRPr lang="en-US" sz="10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3546111" y="4495800"/>
            <a:ext cx="349463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728248" y="5648095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1728248" y="5350371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3231424" y="6180046"/>
            <a:ext cx="62156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 Box 32"/>
          <p:cNvSpPr txBox="1">
            <a:spLocks noChangeArrowheads="1"/>
          </p:cNvSpPr>
          <p:nvPr/>
        </p:nvSpPr>
        <p:spPr bwMode="auto">
          <a:xfrm>
            <a:off x="3347280" y="4240987"/>
            <a:ext cx="112646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BA</a:t>
            </a:r>
            <a:endParaRPr lang="en-US" sz="900" b="0" i="1" dirty="0"/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2667422" y="4822463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3678841" y="4822463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Rectangle 67"/>
          <p:cNvSpPr/>
          <p:nvPr/>
        </p:nvSpPr>
        <p:spPr bwMode="auto">
          <a:xfrm>
            <a:off x="1252199" y="4490341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1252199" y="5094577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1252199" y="5378111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252199" y="5658107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1396687" y="4825271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 Box 32"/>
          <p:cNvSpPr txBox="1">
            <a:spLocks noChangeArrowheads="1"/>
          </p:cNvSpPr>
          <p:nvPr/>
        </p:nvSpPr>
        <p:spPr bwMode="auto">
          <a:xfrm>
            <a:off x="152400" y="4114800"/>
            <a:ext cx="1249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PPDU,</a:t>
            </a:r>
          </a:p>
          <a:p>
            <a:r>
              <a:rPr lang="en-US" sz="900" dirty="0" smtClean="0"/>
              <a:t>11ax PPDU</a:t>
            </a:r>
            <a:endParaRPr lang="en-US" sz="900" b="0" i="1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961346" y="4291871"/>
            <a:ext cx="499460" cy="1559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4572000" y="4114800"/>
            <a:ext cx="1249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PPDU,</a:t>
            </a:r>
          </a:p>
          <a:p>
            <a:r>
              <a:rPr lang="en-US" sz="900" dirty="0" smtClean="0"/>
              <a:t>11ax PPDU</a:t>
            </a:r>
            <a:endParaRPr lang="en-US" sz="900" b="0" i="1" dirty="0"/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5365284" y="4291871"/>
            <a:ext cx="526809" cy="1559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7" name="Text Box 32"/>
          <p:cNvSpPr txBox="1">
            <a:spLocks noChangeArrowheads="1"/>
          </p:cNvSpPr>
          <p:nvPr/>
        </p:nvSpPr>
        <p:spPr bwMode="auto">
          <a:xfrm>
            <a:off x="5715000" y="5892071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78" name="Text Box 32"/>
          <p:cNvSpPr txBox="1">
            <a:spLocks noChangeArrowheads="1"/>
          </p:cNvSpPr>
          <p:nvPr/>
        </p:nvSpPr>
        <p:spPr bwMode="auto">
          <a:xfrm>
            <a:off x="1234394" y="5892071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79" name="Rectangle 78"/>
          <p:cNvSpPr/>
          <p:nvPr/>
        </p:nvSpPr>
        <p:spPr bwMode="auto">
          <a:xfrm>
            <a:off x="8077200" y="4460573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8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397" y="6475413"/>
            <a:ext cx="167193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9260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33400"/>
          </a:xfrm>
        </p:spPr>
        <p:txBody>
          <a:bodyPr/>
          <a:lstStyle/>
          <a:p>
            <a:r>
              <a:rPr lang="en-US" sz="2400" dirty="0" smtClean="0"/>
              <a:t>Rate/MCS Selection Rules for M-BA/DL OFDMA BA (Cont’d)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2286000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US" b="0" dirty="0" smtClean="0"/>
              <a:t>We propose the following rate/MCS selection rules for M-BA/DL OFDMA BA: </a:t>
            </a:r>
          </a:p>
          <a:p>
            <a:pPr lvl="1">
              <a:buClr>
                <a:srgbClr val="FF0000"/>
              </a:buClr>
            </a:pPr>
            <a:r>
              <a:rPr lang="en-US" dirty="0" smtClean="0"/>
              <a:t>When an AP selects rate, MCS, NSS of M-BA or OFDMA BA that acknowledges the UL OFDMA, the AP may ignore the MCS, NSS of UL OFDMA PPDU that elicits the DL acknowledgement</a:t>
            </a:r>
            <a:r>
              <a:rPr lang="en-GB" dirty="0" smtClean="0"/>
              <a:t>.</a:t>
            </a:r>
          </a:p>
          <a:p>
            <a:pPr lvl="1">
              <a:buClr>
                <a:srgbClr val="FF0000"/>
              </a:buClr>
            </a:pPr>
            <a:r>
              <a:rPr lang="en-US" dirty="0" smtClean="0"/>
              <a:t>The AP shall transmit the M-BA using one of rate, MCS, NSS that all of the acknowledgement receivers support</a:t>
            </a:r>
            <a:r>
              <a:rPr lang="en-GB" dirty="0" smtClean="0"/>
              <a:t>.</a:t>
            </a:r>
          </a:p>
          <a:p>
            <a:pPr lvl="1">
              <a:buClr>
                <a:srgbClr val="FF0000"/>
              </a:buClr>
            </a:pPr>
            <a:endParaRPr lang="en-GB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836612" cy="1539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00" smtClean="0"/>
              <a:t>Slide </a:t>
            </a:r>
            <a:fld id="{3099D1E7-2CFE-4362-BB72-AF97192842EA}" type="slidenum">
              <a:rPr lang="en-US" sz="1000" smtClean="0"/>
              <a:pPr>
                <a:defRPr/>
              </a:pPr>
              <a:t>11</a:t>
            </a:fld>
            <a:endParaRPr lang="en-US" sz="10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5334000" y="5610471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4648200" y="5831061"/>
            <a:ext cx="1371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196748" y="5686095"/>
            <a:ext cx="3733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6172200" y="4807727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7159148" y="5797920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181600" y="5083654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5334000" y="5464654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5257800" y="546465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5334000" y="546465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5410200" y="546465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5486400" y="546465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4837040" y="4884543"/>
            <a:ext cx="6495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 err="1" smtClean="0"/>
              <a:t>Backoff</a:t>
            </a:r>
            <a:r>
              <a:rPr lang="en-US" sz="800" dirty="0" smtClean="0"/>
              <a:t> or </a:t>
            </a:r>
          </a:p>
          <a:p>
            <a:r>
              <a:rPr lang="en-US" sz="800" dirty="0" smtClean="0"/>
              <a:t>PIFS</a:t>
            </a:r>
            <a:endParaRPr lang="en-US" sz="8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5681332" y="5791855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8580223" y="5850370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746284" y="5926570"/>
            <a:ext cx="8533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8077200" y="5648189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858000" y="5648189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6172200" y="4230861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STA15 A-MPDU to AP</a:t>
            </a:r>
            <a:endParaRPr lang="en-US" sz="1000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6172200" y="5394619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6172200" y="5096895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7934998" y="5926570"/>
            <a:ext cx="655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7971655" y="3962195"/>
            <a:ext cx="867545" cy="21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Duplicate M-BA</a:t>
            </a:r>
            <a:endParaRPr lang="en-US" sz="800" b="0" i="1" dirty="0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7162800" y="4568987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229600" y="4568987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8067909" y="5388220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8067909" y="5095295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8067909" y="4795445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5670084" y="4243960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670084" y="4848196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670084" y="5131730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670084" y="5411726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5822484" y="457889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933562" y="5633506"/>
            <a:ext cx="288977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168536" y="5814030"/>
            <a:ext cx="115590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803435" y="5709130"/>
            <a:ext cx="353996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1728248" y="4830762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2408106" y="5820955"/>
            <a:ext cx="515512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789074" y="5106689"/>
            <a:ext cx="288977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933562" y="5487689"/>
            <a:ext cx="28897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861318" y="5487689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933562" y="5487689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1005806" y="5487689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1078050" y="5487689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457200" y="4907578"/>
            <a:ext cx="6495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 err="1" smtClean="0"/>
              <a:t>Backoff</a:t>
            </a:r>
            <a:r>
              <a:rPr lang="en-US" sz="800" dirty="0" smtClean="0"/>
              <a:t> or </a:t>
            </a:r>
          </a:p>
          <a:p>
            <a:r>
              <a:rPr lang="en-US" sz="800" dirty="0" smtClean="0"/>
              <a:t>PIFS</a:t>
            </a:r>
            <a:endParaRPr lang="en-US" sz="800" b="0" i="1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222539" y="5814890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887418" y="5873405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1252199" y="5949605"/>
            <a:ext cx="809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544433" y="4863903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544433" y="5427998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3544433" y="5142638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3534352" y="5671224"/>
            <a:ext cx="3468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2378446" y="5671224"/>
            <a:ext cx="3392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60" name="Rectangle 59"/>
          <p:cNvSpPr/>
          <p:nvPr/>
        </p:nvSpPr>
        <p:spPr bwMode="auto">
          <a:xfrm>
            <a:off x="1728248" y="4253896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STA15 A-MPDU to AP</a:t>
            </a:r>
            <a:endParaRPr lang="en-US" sz="10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3546111" y="4265359"/>
            <a:ext cx="349463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728248" y="5417654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1728248" y="5119930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3231424" y="5949605"/>
            <a:ext cx="62156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 Box 32"/>
          <p:cNvSpPr txBox="1">
            <a:spLocks noChangeArrowheads="1"/>
          </p:cNvSpPr>
          <p:nvPr/>
        </p:nvSpPr>
        <p:spPr bwMode="auto">
          <a:xfrm>
            <a:off x="3347280" y="4010546"/>
            <a:ext cx="112646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BA</a:t>
            </a:r>
            <a:endParaRPr lang="en-US" sz="900" b="0" i="1" dirty="0"/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2667422" y="4592022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3678841" y="4592022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Rectangle 67"/>
          <p:cNvSpPr/>
          <p:nvPr/>
        </p:nvSpPr>
        <p:spPr bwMode="auto">
          <a:xfrm>
            <a:off x="1252199" y="4259900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1252199" y="4864136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1252199" y="5147670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252199" y="5427666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1396687" y="459483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 Box 32"/>
          <p:cNvSpPr txBox="1">
            <a:spLocks noChangeArrowheads="1"/>
          </p:cNvSpPr>
          <p:nvPr/>
        </p:nvSpPr>
        <p:spPr bwMode="auto">
          <a:xfrm>
            <a:off x="527880" y="3733800"/>
            <a:ext cx="1249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PPDU,</a:t>
            </a:r>
          </a:p>
          <a:p>
            <a:r>
              <a:rPr lang="en-US" sz="900" dirty="0" smtClean="0"/>
              <a:t>11ax PPDU</a:t>
            </a:r>
            <a:endParaRPr lang="en-US" sz="900" b="0" i="1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961346" y="4061430"/>
            <a:ext cx="499460" cy="1559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4908083" y="3733800"/>
            <a:ext cx="1249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PPDU,</a:t>
            </a:r>
          </a:p>
          <a:p>
            <a:r>
              <a:rPr lang="en-US" sz="900" dirty="0" smtClean="0"/>
              <a:t>11ax PPDU</a:t>
            </a:r>
            <a:endParaRPr lang="en-US" sz="900" b="0" i="1" dirty="0"/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5365284" y="4061430"/>
            <a:ext cx="526809" cy="1559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7" name="Text Box 32"/>
          <p:cNvSpPr txBox="1">
            <a:spLocks noChangeArrowheads="1"/>
          </p:cNvSpPr>
          <p:nvPr/>
        </p:nvSpPr>
        <p:spPr bwMode="auto">
          <a:xfrm>
            <a:off x="5715000" y="5661630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78" name="Text Box 32"/>
          <p:cNvSpPr txBox="1">
            <a:spLocks noChangeArrowheads="1"/>
          </p:cNvSpPr>
          <p:nvPr/>
        </p:nvSpPr>
        <p:spPr bwMode="auto">
          <a:xfrm>
            <a:off x="1234394" y="5661630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79" name="Rectangle 78"/>
          <p:cNvSpPr/>
          <p:nvPr/>
        </p:nvSpPr>
        <p:spPr bwMode="auto">
          <a:xfrm>
            <a:off x="8077200" y="4230132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8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397" y="6475413"/>
            <a:ext cx="167193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9260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Draft P802.11REVmc_D4.0</a:t>
            </a: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397" y="6475413"/>
            <a:ext cx="167193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8764"/>
            <a:ext cx="9144000" cy="471963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rate/MCS selection rules of DL acknowledgement for UL MU to the SFD?</a:t>
            </a:r>
          </a:p>
          <a:p>
            <a:r>
              <a:rPr lang="en-US" sz="1800" dirty="0" smtClean="0"/>
              <a:t>When an AP selects rate, MCS, NSS of M-BA or OFDMA BA that acknowledges the UL OFDMA, the AP may ignore the MCS, NSS of UL OFDMA PPDU that elicits the DL acknowledgement.</a:t>
            </a:r>
          </a:p>
          <a:p>
            <a:r>
              <a:rPr lang="en-US" sz="1800" dirty="0" smtClean="0"/>
              <a:t>The AP shall transmit the M-BA using one of rate, MCS, NSS that all of the acknowledgement receivers support.</a:t>
            </a:r>
          </a:p>
          <a:p>
            <a:pPr lvl="1"/>
            <a:endParaRPr lang="en-US" sz="1800" dirty="0" smtClean="0"/>
          </a:p>
          <a:p>
            <a:endParaRPr lang="en-US" sz="22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397" y="6475413"/>
            <a:ext cx="167193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43514" y="6475413"/>
            <a:ext cx="90569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43514" y="6475413"/>
            <a:ext cx="90569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43514" y="6475413"/>
            <a:ext cx="90569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5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43514" y="6475413"/>
            <a:ext cx="90569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43514" y="6475413"/>
            <a:ext cx="90569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74963"/>
          <a:ext cx="7620000" cy="37942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4762500"/>
          <a:ext cx="7620000" cy="1100317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7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397" y="6475413"/>
            <a:ext cx="167193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609600"/>
          </a:xfrm>
        </p:spPr>
        <p:txBody>
          <a:bodyPr/>
          <a:lstStyle/>
          <a:p>
            <a:r>
              <a:rPr lang="en-US" sz="2800" dirty="0" smtClean="0"/>
              <a:t>Background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 OFDMA frame exchange includes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following two methods </a:t>
            </a:r>
            <a:r>
              <a:rPr lang="en-US" sz="2000" kern="0" dirty="0" smtClean="0">
                <a:latin typeface="+mn-lt"/>
              </a:rPr>
              <a:t>to acknowledge UL OFDMA data PPDU from STAs 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−"/>
              <a:defRPr/>
            </a:pPr>
            <a:r>
              <a:rPr lang="en-US" sz="2000" kern="0" dirty="0" smtClean="0">
                <a:latin typeface="+mn-lt"/>
              </a:rPr>
              <a:t>multiuser BA/</a:t>
            </a:r>
            <a:r>
              <a:rPr lang="en-US" sz="2000" kern="0" dirty="0" err="1" smtClean="0">
                <a:latin typeface="+mn-lt"/>
              </a:rPr>
              <a:t>Ack</a:t>
            </a:r>
            <a:r>
              <a:rPr lang="en-US" sz="2000" kern="0" dirty="0" smtClean="0">
                <a:latin typeface="+mn-lt"/>
              </a:rPr>
              <a:t>(M-BA)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−"/>
              <a:defRPr/>
            </a:pPr>
            <a:r>
              <a:rPr lang="en-US" sz="2000" kern="0" dirty="0" smtClean="0">
                <a:latin typeface="+mn-lt"/>
              </a:rPr>
              <a:t>OFDMA BA/</a:t>
            </a:r>
            <a:r>
              <a:rPr lang="en-US" sz="2000" kern="0" dirty="0" err="1" smtClean="0">
                <a:latin typeface="+mn-lt"/>
              </a:rPr>
              <a:t>Ack</a:t>
            </a:r>
            <a:r>
              <a:rPr lang="en-US" sz="2000" kern="0" dirty="0" smtClean="0">
                <a:latin typeface="+mn-lt"/>
              </a:rPr>
              <a:t>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8</a:t>
            </a:fld>
            <a:endParaRPr lang="en-US" dirty="0"/>
          </a:p>
        </p:txBody>
      </p:sp>
      <p:cxnSp>
        <p:nvCxnSpPr>
          <p:cNvPr id="118" name="Straight Arrow Connector 117"/>
          <p:cNvCxnSpPr/>
          <p:nvPr/>
        </p:nvCxnSpPr>
        <p:spPr bwMode="auto">
          <a:xfrm flipV="1">
            <a:off x="5334000" y="4402939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19" name="Text Box 32"/>
          <p:cNvSpPr txBox="1">
            <a:spLocks noChangeArrowheads="1"/>
          </p:cNvSpPr>
          <p:nvPr/>
        </p:nvSpPr>
        <p:spPr bwMode="auto">
          <a:xfrm>
            <a:off x="4648200" y="4623529"/>
            <a:ext cx="13716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5196748" y="4478563"/>
            <a:ext cx="3733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Rectangle 121"/>
          <p:cNvSpPr/>
          <p:nvPr/>
        </p:nvSpPr>
        <p:spPr bwMode="auto">
          <a:xfrm>
            <a:off x="6172200" y="3600195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126" name="Text Box 32"/>
          <p:cNvSpPr txBox="1">
            <a:spLocks noChangeArrowheads="1"/>
          </p:cNvSpPr>
          <p:nvPr/>
        </p:nvSpPr>
        <p:spPr bwMode="auto">
          <a:xfrm>
            <a:off x="7159148" y="4590388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5181600" y="3876122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>
            <a:off x="5334000" y="4257122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/>
          <p:nvPr/>
        </p:nvCxnSpPr>
        <p:spPr bwMode="auto">
          <a:xfrm flipH="1">
            <a:off x="5257800" y="4257122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/>
          <p:nvPr/>
        </p:nvCxnSpPr>
        <p:spPr bwMode="auto">
          <a:xfrm flipH="1">
            <a:off x="5334000" y="4257122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/>
          <p:nvPr/>
        </p:nvCxnSpPr>
        <p:spPr bwMode="auto">
          <a:xfrm flipH="1">
            <a:off x="5410200" y="4257122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 flipH="1">
            <a:off x="5486400" y="4257122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 Box 32"/>
          <p:cNvSpPr txBox="1">
            <a:spLocks noChangeArrowheads="1"/>
          </p:cNvSpPr>
          <p:nvPr/>
        </p:nvSpPr>
        <p:spPr bwMode="auto">
          <a:xfrm>
            <a:off x="4837040" y="3677011"/>
            <a:ext cx="6495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 err="1" smtClean="0"/>
              <a:t>Backoff</a:t>
            </a:r>
            <a:r>
              <a:rPr lang="en-US" sz="800" dirty="0" smtClean="0"/>
              <a:t> or </a:t>
            </a:r>
          </a:p>
          <a:p>
            <a:r>
              <a:rPr lang="en-US" sz="800" dirty="0" smtClean="0"/>
              <a:t>PIFS</a:t>
            </a:r>
            <a:endParaRPr lang="en-US" sz="800" b="0" i="1" dirty="0"/>
          </a:p>
        </p:txBody>
      </p:sp>
      <p:cxnSp>
        <p:nvCxnSpPr>
          <p:cNvPr id="148" name="Straight Connector 147"/>
          <p:cNvCxnSpPr/>
          <p:nvPr/>
        </p:nvCxnSpPr>
        <p:spPr bwMode="auto">
          <a:xfrm>
            <a:off x="5681332" y="4584323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/>
          <p:nvPr/>
        </p:nvCxnSpPr>
        <p:spPr bwMode="auto">
          <a:xfrm>
            <a:off x="8580223" y="4642838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5746284" y="4719038"/>
            <a:ext cx="8533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55" name="Text Box 32"/>
          <p:cNvSpPr txBox="1">
            <a:spLocks noChangeArrowheads="1"/>
          </p:cNvSpPr>
          <p:nvPr/>
        </p:nvSpPr>
        <p:spPr bwMode="auto">
          <a:xfrm>
            <a:off x="8077200" y="4440657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156" name="Text Box 32"/>
          <p:cNvSpPr txBox="1">
            <a:spLocks noChangeArrowheads="1"/>
          </p:cNvSpPr>
          <p:nvPr/>
        </p:nvSpPr>
        <p:spPr bwMode="auto">
          <a:xfrm>
            <a:off x="6858000" y="4440657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157" name="Rectangle 156"/>
          <p:cNvSpPr/>
          <p:nvPr/>
        </p:nvSpPr>
        <p:spPr bwMode="auto">
          <a:xfrm>
            <a:off x="6172200" y="3023329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STA15 A-MPDU to AP</a:t>
            </a:r>
            <a:endParaRPr lang="en-US" sz="1000" dirty="0"/>
          </a:p>
        </p:txBody>
      </p:sp>
      <p:sp>
        <p:nvSpPr>
          <p:cNvPr id="159" name="Rectangle 158"/>
          <p:cNvSpPr/>
          <p:nvPr/>
        </p:nvSpPr>
        <p:spPr bwMode="auto">
          <a:xfrm>
            <a:off x="6172200" y="4187087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160" name="Rectangle 159"/>
          <p:cNvSpPr/>
          <p:nvPr/>
        </p:nvSpPr>
        <p:spPr bwMode="auto">
          <a:xfrm>
            <a:off x="6172200" y="3889363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7934998" y="4719038"/>
            <a:ext cx="655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4" name="Text Box 32"/>
          <p:cNvSpPr txBox="1">
            <a:spLocks noChangeArrowheads="1"/>
          </p:cNvSpPr>
          <p:nvPr/>
        </p:nvSpPr>
        <p:spPr bwMode="auto">
          <a:xfrm>
            <a:off x="7971655" y="2754663"/>
            <a:ext cx="867545" cy="21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Duplicate M-BA</a:t>
            </a:r>
            <a:endParaRPr lang="en-US" sz="800" b="0" i="1" dirty="0"/>
          </a:p>
        </p:txBody>
      </p:sp>
      <p:cxnSp>
        <p:nvCxnSpPr>
          <p:cNvPr id="185" name="Straight Connector 184"/>
          <p:cNvCxnSpPr/>
          <p:nvPr/>
        </p:nvCxnSpPr>
        <p:spPr bwMode="auto">
          <a:xfrm>
            <a:off x="7162800" y="3361455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Straight Connector 185"/>
          <p:cNvCxnSpPr/>
          <p:nvPr/>
        </p:nvCxnSpPr>
        <p:spPr bwMode="auto">
          <a:xfrm>
            <a:off x="8229600" y="3361455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9" name="Rectangle 188"/>
          <p:cNvSpPr/>
          <p:nvPr/>
        </p:nvSpPr>
        <p:spPr bwMode="auto">
          <a:xfrm>
            <a:off x="8067909" y="4180688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190" name="Rectangle 189"/>
          <p:cNvSpPr/>
          <p:nvPr/>
        </p:nvSpPr>
        <p:spPr bwMode="auto">
          <a:xfrm>
            <a:off x="8067909" y="3887763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191" name="Rectangle 190"/>
          <p:cNvSpPr/>
          <p:nvPr/>
        </p:nvSpPr>
        <p:spPr bwMode="auto">
          <a:xfrm>
            <a:off x="8067909" y="3587913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5670084" y="3036428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670084" y="3640664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670084" y="3924198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670084" y="4204194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5822484" y="3371358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flipV="1">
            <a:off x="933562" y="4425974"/>
            <a:ext cx="288977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2" name="Text Box 32"/>
          <p:cNvSpPr txBox="1">
            <a:spLocks noChangeArrowheads="1"/>
          </p:cNvSpPr>
          <p:nvPr/>
        </p:nvSpPr>
        <p:spPr bwMode="auto">
          <a:xfrm>
            <a:off x="168536" y="4606498"/>
            <a:ext cx="115590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803435" y="4501598"/>
            <a:ext cx="353996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Rectangle 85"/>
          <p:cNvSpPr/>
          <p:nvPr/>
        </p:nvSpPr>
        <p:spPr bwMode="auto">
          <a:xfrm>
            <a:off x="1728248" y="3623230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2408106" y="4613423"/>
            <a:ext cx="515512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88" name="Straight Arrow Connector 87"/>
          <p:cNvCxnSpPr/>
          <p:nvPr/>
        </p:nvCxnSpPr>
        <p:spPr bwMode="auto">
          <a:xfrm>
            <a:off x="789074" y="3899157"/>
            <a:ext cx="288977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>
            <a:off x="933562" y="4280157"/>
            <a:ext cx="28897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861318" y="4280157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933562" y="4280157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H="1">
            <a:off x="1005806" y="4280157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H="1">
            <a:off x="1078050" y="4280157"/>
            <a:ext cx="72244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Text Box 32"/>
          <p:cNvSpPr txBox="1">
            <a:spLocks noChangeArrowheads="1"/>
          </p:cNvSpPr>
          <p:nvPr/>
        </p:nvSpPr>
        <p:spPr bwMode="auto">
          <a:xfrm>
            <a:off x="457200" y="3700046"/>
            <a:ext cx="6495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" dirty="0" err="1" smtClean="0"/>
              <a:t>Backoff</a:t>
            </a:r>
            <a:r>
              <a:rPr lang="en-US" sz="800" dirty="0" smtClean="0"/>
              <a:t> or </a:t>
            </a:r>
          </a:p>
          <a:p>
            <a:r>
              <a:rPr lang="en-US" sz="800" dirty="0" smtClean="0"/>
              <a:t>PIFS</a:t>
            </a:r>
            <a:endParaRPr lang="en-US" sz="800" b="0" i="1" dirty="0"/>
          </a:p>
        </p:txBody>
      </p:sp>
      <p:cxnSp>
        <p:nvCxnSpPr>
          <p:cNvPr id="95" name="Straight Connector 94"/>
          <p:cNvCxnSpPr/>
          <p:nvPr/>
        </p:nvCxnSpPr>
        <p:spPr bwMode="auto">
          <a:xfrm>
            <a:off x="1222539" y="4607358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3887418" y="4665873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1252199" y="4742073"/>
            <a:ext cx="809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3544433" y="3656371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3544433" y="4220466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3544433" y="3935106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01" name="Text Box 32"/>
          <p:cNvSpPr txBox="1">
            <a:spLocks noChangeArrowheads="1"/>
          </p:cNvSpPr>
          <p:nvPr/>
        </p:nvSpPr>
        <p:spPr bwMode="auto">
          <a:xfrm>
            <a:off x="3534352" y="4463692"/>
            <a:ext cx="3468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104" name="Text Box 32"/>
          <p:cNvSpPr txBox="1">
            <a:spLocks noChangeArrowheads="1"/>
          </p:cNvSpPr>
          <p:nvPr/>
        </p:nvSpPr>
        <p:spPr bwMode="auto">
          <a:xfrm>
            <a:off x="2378446" y="4463692"/>
            <a:ext cx="3392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1728248" y="3046364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STA15 A-MPDU to AP</a:t>
            </a:r>
            <a:endParaRPr lang="en-US" sz="1000" dirty="0"/>
          </a:p>
        </p:txBody>
      </p:sp>
      <p:sp>
        <p:nvSpPr>
          <p:cNvPr id="106" name="Rectangle 105"/>
          <p:cNvSpPr/>
          <p:nvPr/>
        </p:nvSpPr>
        <p:spPr bwMode="auto">
          <a:xfrm>
            <a:off x="3546111" y="3081801"/>
            <a:ext cx="349463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1728248" y="4210122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116" name="Rectangle 115"/>
          <p:cNvSpPr/>
          <p:nvPr/>
        </p:nvSpPr>
        <p:spPr bwMode="auto">
          <a:xfrm>
            <a:off x="1728248" y="3912398"/>
            <a:ext cx="1661616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136" name="Straight Arrow Connector 135"/>
          <p:cNvCxnSpPr/>
          <p:nvPr/>
        </p:nvCxnSpPr>
        <p:spPr bwMode="auto">
          <a:xfrm>
            <a:off x="3231424" y="4742073"/>
            <a:ext cx="62156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3" name="Text Box 32"/>
          <p:cNvSpPr txBox="1">
            <a:spLocks noChangeArrowheads="1"/>
          </p:cNvSpPr>
          <p:nvPr/>
        </p:nvSpPr>
        <p:spPr bwMode="auto">
          <a:xfrm>
            <a:off x="3347280" y="2803014"/>
            <a:ext cx="112646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BA</a:t>
            </a:r>
            <a:endParaRPr lang="en-US" sz="900" b="0" i="1" dirty="0"/>
          </a:p>
        </p:txBody>
      </p:sp>
      <p:cxnSp>
        <p:nvCxnSpPr>
          <p:cNvPr id="114" name="Straight Connector 113"/>
          <p:cNvCxnSpPr/>
          <p:nvPr/>
        </p:nvCxnSpPr>
        <p:spPr bwMode="auto">
          <a:xfrm>
            <a:off x="2667422" y="338449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>
            <a:off x="3678841" y="338449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1252199" y="3052368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252199" y="3656604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1252199" y="3940138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1252199" y="4220134"/>
            <a:ext cx="361221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1396687" y="3387298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 Box 32"/>
          <p:cNvSpPr txBox="1">
            <a:spLocks noChangeArrowheads="1"/>
          </p:cNvSpPr>
          <p:nvPr/>
        </p:nvSpPr>
        <p:spPr bwMode="auto">
          <a:xfrm>
            <a:off x="527880" y="2526268"/>
            <a:ext cx="1249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PPDU,</a:t>
            </a:r>
          </a:p>
          <a:p>
            <a:r>
              <a:rPr lang="en-US" sz="900" dirty="0" smtClean="0"/>
              <a:t>11ax PPDU</a:t>
            </a:r>
            <a:endParaRPr lang="en-US" sz="900" b="0" i="1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961346" y="2853898"/>
            <a:ext cx="499460" cy="1559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3" name="Text Box 32"/>
          <p:cNvSpPr txBox="1">
            <a:spLocks noChangeArrowheads="1"/>
          </p:cNvSpPr>
          <p:nvPr/>
        </p:nvSpPr>
        <p:spPr bwMode="auto">
          <a:xfrm>
            <a:off x="4908083" y="2526268"/>
            <a:ext cx="1249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PPDU,</a:t>
            </a:r>
          </a:p>
          <a:p>
            <a:r>
              <a:rPr lang="en-US" sz="900" dirty="0" smtClean="0"/>
              <a:t>11ax PPDU</a:t>
            </a:r>
            <a:endParaRPr lang="en-US" sz="900" b="0" i="1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5365284" y="2853898"/>
            <a:ext cx="526809" cy="1559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8" name="Text Box 32"/>
          <p:cNvSpPr txBox="1">
            <a:spLocks noChangeArrowheads="1"/>
          </p:cNvSpPr>
          <p:nvPr/>
        </p:nvSpPr>
        <p:spPr bwMode="auto">
          <a:xfrm>
            <a:off x="5715000" y="4454098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79" name="Text Box 32"/>
          <p:cNvSpPr txBox="1">
            <a:spLocks noChangeArrowheads="1"/>
          </p:cNvSpPr>
          <p:nvPr/>
        </p:nvSpPr>
        <p:spPr bwMode="auto">
          <a:xfrm>
            <a:off x="1234394" y="4454098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83" name="Content Placeholder 2"/>
          <p:cNvSpPr txBox="1">
            <a:spLocks/>
          </p:cNvSpPr>
          <p:nvPr/>
        </p:nvSpPr>
        <p:spPr bwMode="auto">
          <a:xfrm>
            <a:off x="0" y="50292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DL non-MU frame exchange and UL non-MU frame exchange based on EDCA, acknowledgement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from TXOP responder.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en-US" sz="2000" kern="0" dirty="0" smtClean="0">
              <a:latin typeface="+mn-lt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8077200" y="3022600"/>
            <a:ext cx="5334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M-BA</a:t>
            </a:r>
            <a:endParaRPr lang="en-US" sz="1000" dirty="0"/>
          </a:p>
        </p:txBody>
      </p:sp>
      <p:sp>
        <p:nvSpPr>
          <p:cNvPr id="13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397" y="6475413"/>
            <a:ext cx="167193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Marvell, et. al.</a:t>
            </a:r>
            <a:endParaRPr lang="en-US" altLang="ko-KR" dirty="0"/>
          </a:p>
        </p:txBody>
      </p:sp>
      <p:cxnSp>
        <p:nvCxnSpPr>
          <p:cNvPr id="140" name="Straight Connector 139"/>
          <p:cNvCxnSpPr/>
          <p:nvPr/>
        </p:nvCxnSpPr>
        <p:spPr bwMode="auto">
          <a:xfrm>
            <a:off x="685800" y="6096000"/>
            <a:ext cx="769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1" name="Text Box 32"/>
          <p:cNvSpPr txBox="1">
            <a:spLocks noChangeArrowheads="1"/>
          </p:cNvSpPr>
          <p:nvPr/>
        </p:nvSpPr>
        <p:spPr bwMode="auto">
          <a:xfrm>
            <a:off x="838200" y="5791200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AP</a:t>
            </a:r>
            <a:endParaRPr lang="en-US" sz="1050" b="0" i="1" dirty="0"/>
          </a:p>
        </p:txBody>
      </p:sp>
      <p:sp>
        <p:nvSpPr>
          <p:cNvPr id="142" name="Text Box 32"/>
          <p:cNvSpPr txBox="1">
            <a:spLocks noChangeArrowheads="1"/>
          </p:cNvSpPr>
          <p:nvPr/>
        </p:nvSpPr>
        <p:spPr bwMode="auto">
          <a:xfrm>
            <a:off x="838200" y="6070684"/>
            <a:ext cx="439544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STA</a:t>
            </a:r>
            <a:endParaRPr lang="en-US" sz="1050" b="0" i="1" dirty="0"/>
          </a:p>
        </p:txBody>
      </p:sp>
      <p:sp>
        <p:nvSpPr>
          <p:cNvPr id="144" name="Rectangle 143"/>
          <p:cNvSpPr/>
          <p:nvPr/>
        </p:nvSpPr>
        <p:spPr bwMode="auto">
          <a:xfrm>
            <a:off x="2590800" y="5791200"/>
            <a:ext cx="1447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AP’s A-MPDU to STA</a:t>
            </a:r>
            <a:endParaRPr lang="en-US" sz="1000" dirty="0"/>
          </a:p>
        </p:txBody>
      </p:sp>
      <p:sp>
        <p:nvSpPr>
          <p:cNvPr id="145" name="Rectangle 144"/>
          <p:cNvSpPr/>
          <p:nvPr/>
        </p:nvSpPr>
        <p:spPr bwMode="auto">
          <a:xfrm>
            <a:off x="4144660" y="6096000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cxnSp>
        <p:nvCxnSpPr>
          <p:cNvPr id="146" name="Straight Connector 145"/>
          <p:cNvCxnSpPr/>
          <p:nvPr/>
        </p:nvCxnSpPr>
        <p:spPr bwMode="auto">
          <a:xfrm>
            <a:off x="4724400" y="6248400"/>
            <a:ext cx="762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7" name="Rectangle 146"/>
          <p:cNvSpPr/>
          <p:nvPr/>
        </p:nvSpPr>
        <p:spPr bwMode="auto">
          <a:xfrm>
            <a:off x="6019800" y="6096000"/>
            <a:ext cx="1447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STA’s A-MPDU to AP</a:t>
            </a:r>
            <a:endParaRPr lang="en-US" sz="1000" dirty="0"/>
          </a:p>
        </p:txBody>
      </p:sp>
      <p:sp>
        <p:nvSpPr>
          <p:cNvPr id="151" name="Rectangle 150"/>
          <p:cNvSpPr/>
          <p:nvPr/>
        </p:nvSpPr>
        <p:spPr bwMode="auto">
          <a:xfrm>
            <a:off x="7573660" y="5816600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cxnSp>
        <p:nvCxnSpPr>
          <p:cNvPr id="152" name="Straight Connector 151"/>
          <p:cNvCxnSpPr/>
          <p:nvPr/>
        </p:nvCxnSpPr>
        <p:spPr bwMode="auto">
          <a:xfrm flipH="1">
            <a:off x="1371600" y="58674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 flipH="1">
            <a:off x="12954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 flipH="1">
            <a:off x="13716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14478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3" name="Straight Connector 162"/>
          <p:cNvCxnSpPr/>
          <p:nvPr/>
        </p:nvCxnSpPr>
        <p:spPr bwMode="auto">
          <a:xfrm flipH="1">
            <a:off x="15240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4" name="Rectangle 163"/>
          <p:cNvSpPr/>
          <p:nvPr/>
        </p:nvSpPr>
        <p:spPr bwMode="auto">
          <a:xfrm>
            <a:off x="1600200" y="5821273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RTS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2070100" y="6100673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Garamond" pitchFamily="18" charset="0"/>
              </a:rPr>
              <a:t>C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TS</a:t>
            </a:r>
          </a:p>
        </p:txBody>
      </p:sp>
      <p:cxnSp>
        <p:nvCxnSpPr>
          <p:cNvPr id="166" name="Straight Connector 165"/>
          <p:cNvCxnSpPr/>
          <p:nvPr/>
        </p:nvCxnSpPr>
        <p:spPr bwMode="auto">
          <a:xfrm>
            <a:off x="5943600" y="60960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7" name="Straight Connector 166"/>
          <p:cNvCxnSpPr/>
          <p:nvPr/>
        </p:nvCxnSpPr>
        <p:spPr bwMode="auto">
          <a:xfrm>
            <a:off x="5867400" y="60960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>
            <a:off x="5791200" y="60960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9" name="Straight Connector 168"/>
          <p:cNvCxnSpPr/>
          <p:nvPr/>
        </p:nvCxnSpPr>
        <p:spPr bwMode="auto">
          <a:xfrm>
            <a:off x="5715000" y="60960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 flipH="1">
            <a:off x="5791200" y="63246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609600"/>
          </a:xfrm>
        </p:spPr>
        <p:txBody>
          <a:bodyPr/>
          <a:lstStyle/>
          <a:p>
            <a:r>
              <a:rPr lang="en-US" sz="2800" dirty="0" smtClean="0"/>
              <a:t>11mc Baseline MCS Rules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381000" y="1295400"/>
            <a:ext cx="830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Different frame type have different rate/MCS selection rules, e.g. data frame, control frame.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Frames with same frame type in different places of frame exchange sequence have different rate/MCS selection rules, e.g. the control frame that initiates the TXOP and the control response frame.</a:t>
            </a:r>
            <a:endParaRPr lang="en-US" sz="2000" kern="0" dirty="0" smtClean="0">
              <a:latin typeface="+mn-lt"/>
            </a:endParaRP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>
                <a:latin typeface="+mn-lt"/>
              </a:rPr>
              <a:t>Specifically </a:t>
            </a:r>
            <a:r>
              <a:rPr lang="en-US" sz="2000" dirty="0" smtClean="0">
                <a:latin typeface="+mn-lt"/>
              </a:rPr>
              <a:t>the rate/MCS of the control response frame is decided by the eliciting frame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kern="0" dirty="0" smtClean="0">
                <a:latin typeface="+mn-lt"/>
              </a:rPr>
              <a:t>This allows the </a:t>
            </a:r>
            <a:r>
              <a:rPr lang="en-US" sz="2000" dirty="0" smtClean="0">
                <a:latin typeface="+mn-lt"/>
              </a:rPr>
              <a:t>transmitting STA to calculate the contents of the Duration/ID field</a:t>
            </a:r>
            <a:r>
              <a:rPr lang="en-US" sz="2000" kern="0" dirty="0" smtClean="0">
                <a:latin typeface="+mn-lt"/>
              </a:rPr>
              <a:t>.</a:t>
            </a:r>
            <a:endParaRPr lang="en-US" sz="200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33400" y="5867400"/>
            <a:ext cx="769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 Box 32"/>
          <p:cNvSpPr txBox="1">
            <a:spLocks noChangeArrowheads="1"/>
          </p:cNvSpPr>
          <p:nvPr/>
        </p:nvSpPr>
        <p:spPr bwMode="auto">
          <a:xfrm>
            <a:off x="685800" y="5562600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AP</a:t>
            </a:r>
            <a:endParaRPr lang="en-US" sz="1050" b="0" i="1" dirty="0"/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685800" y="5842084"/>
            <a:ext cx="439544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STA</a:t>
            </a:r>
            <a:endParaRPr lang="en-US" sz="1050" b="0" i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438400" y="5562600"/>
            <a:ext cx="1447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AP’s A-MPDU to STA</a:t>
            </a:r>
            <a:endParaRPr lang="en-US" sz="1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992260" y="5867400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572000" y="6019800"/>
            <a:ext cx="762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5867400" y="5867400"/>
            <a:ext cx="1447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STA’s A-MPDU to AP</a:t>
            </a:r>
            <a:endParaRPr lang="en-US" sz="10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7421260" y="5588000"/>
            <a:ext cx="35114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1219200" y="56388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1143000" y="56388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1219200" y="56388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1295400" y="56388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1371600" y="56388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1447800" y="5592673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RTS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917700" y="5872073"/>
            <a:ext cx="381000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Garamond" pitchFamily="18" charset="0"/>
              </a:rPr>
              <a:t>C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TS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57912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0397" y="6475413"/>
            <a:ext cx="167193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Marvell, et. al.</a:t>
            </a:r>
            <a:endParaRPr lang="en-US" altLang="ko-KR" dirty="0"/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57150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6388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5562600" y="586740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5638800" y="60960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35450</TotalTime>
  <Words>1642</Words>
  <Application>Microsoft Office PowerPoint</Application>
  <PresentationFormat>On-screen Show (4:3)</PresentationFormat>
  <Paragraphs>619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ACcord Submission Template</vt:lpstr>
      <vt:lpstr>MCS Rules for Acknowledging UL OFDMA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11mc Baseline MCS Rules </vt:lpstr>
      <vt:lpstr>Rate/MCS Selection Rules for M-BA/DL OFDMA BA</vt:lpstr>
      <vt:lpstr>Rate/MCS Selection Rules for M-BA/DL OFDMA BA (Cont’d)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721</cp:revision>
  <cp:lastPrinted>1998-02-10T13:28:06Z</cp:lastPrinted>
  <dcterms:created xsi:type="dcterms:W3CDTF">2009-12-02T19:05:24Z</dcterms:created>
  <dcterms:modified xsi:type="dcterms:W3CDTF">2015-11-09T01:44:08Z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