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308" r:id="rId4"/>
    <p:sldId id="302" r:id="rId5"/>
    <p:sldId id="300" r:id="rId6"/>
    <p:sldId id="301" r:id="rId7"/>
    <p:sldId id="310" r:id="rId8"/>
    <p:sldId id="317" r:id="rId9"/>
    <p:sldId id="311" r:id="rId10"/>
    <p:sldId id="312" r:id="rId11"/>
    <p:sldId id="313" r:id="rId12"/>
    <p:sldId id="316" r:id="rId13"/>
    <p:sldId id="314" r:id="rId14"/>
    <p:sldId id="325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277" r:id="rId23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06" autoAdjust="0"/>
    <p:restoredTop sz="98748" autoAdjust="0"/>
  </p:normalViewPr>
  <p:slideViewPr>
    <p:cSldViewPr snapToGrid="0">
      <p:cViewPr varScale="1">
        <p:scale>
          <a:sx n="74" d="100"/>
          <a:sy n="74" d="100"/>
        </p:scale>
        <p:origin x="1104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96"/>
    </p:cViewPr>
  </p:sorterViewPr>
  <p:notesViewPr>
    <p:cSldViewPr snapToGrid="0">
      <p:cViewPr varScale="1">
        <p:scale>
          <a:sx n="52" d="100"/>
          <a:sy n="52" d="100"/>
        </p:scale>
        <p:origin x="-283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802.11-15/1347r0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ja-JP" smtClean="0"/>
              <a:t>November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Filippo Tosato, Toshiba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802.11-15/1347r0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smtClean="0"/>
              <a:t>November 2015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Filippo Tosato, Toshiba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802.11-15/1347r0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 smtClean="0"/>
              <a:t>November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Filippo Tosato, Toshiba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802.11-15/1347r0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 smtClean="0"/>
              <a:t>November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Filippo Tosato, Toshiba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802.11-15/1347r0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ja-JP" smtClean="0"/>
              <a:t>November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Filippo Tosato, Toshiba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70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November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Filippo Tosato, Toshiba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Filippo Tosato, Toshiba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smtClean="0"/>
              <a:t>November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November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Filippo Tosato, Toshiba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November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Filippo Tosato, Toshiba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November 2015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Filippo Tosato, Toshiba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November 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Filippo Tosato, Toshiba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November 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Filippo Tosato, Toshiba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November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Filippo Tosato, Toshiba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November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Filippo Tosato, Toshiba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smtClean="0"/>
              <a:t>November 2015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Filippo Tosato, Toshiba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802.11-15/</a:t>
            </a:r>
            <a:r>
              <a:rPr kumimoji="0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1347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r0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ja-JP" smtClean="0"/>
              <a:t>November 2015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Filippo Tosato, Toshiba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Strategies to reduce MIMO feedback overhead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812776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2015-11-09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852561"/>
              </p:ext>
            </p:extLst>
          </p:nvPr>
        </p:nvGraphicFramePr>
        <p:xfrm>
          <a:off x="838200" y="2743200"/>
          <a:ext cx="7348538" cy="299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7" name="Document" r:id="rId5" imgW="8236743" imgH="3359221" progId="Word.Document.8">
                  <p:embed/>
                </p:oleObj>
              </mc:Choice>
              <mc:Fallback>
                <p:oleObj name="Document" r:id="rId5" imgW="8236743" imgH="3359221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743200"/>
                        <a:ext cx="7348538" cy="29940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22870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Proposal to </a:t>
            </a:r>
            <a:r>
              <a:rPr lang="en-GB" dirty="0" smtClean="0"/>
              <a:t>add a new </a:t>
            </a:r>
            <a:r>
              <a:rPr lang="en-GB" dirty="0"/>
              <a:t>representation of the beamforming feedback </a:t>
            </a:r>
            <a:r>
              <a:rPr lang="en-GB" dirty="0" smtClean="0"/>
              <a:t>matrix in 11ax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Filippo Tosato, Toshiba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November 2015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25449" y="1830388"/>
                <a:ext cx="8367713" cy="4435941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matrix </a:t>
                </a:r>
                <a14:m>
                  <m:oMath xmlns:m="http://schemas.openxmlformats.org/officeDocument/2006/math">
                    <m:r>
                      <a:rPr lang="en-GB" b="0" i="1"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GB" dirty="0" smtClean="0"/>
                  <a:t> is of </a:t>
                </a:r>
                <a:r>
                  <a:rPr lang="en-GB" dirty="0"/>
                  <a:t>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max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min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> and its representation  consists </a:t>
                </a:r>
                <a:r>
                  <a:rPr lang="en-GB" dirty="0"/>
                  <a:t>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 angles,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dirty="0"/>
                  <a:t>, in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[0,2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GB" b="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 magnitudes, 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b="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dirty="0"/>
                  <a:t>, in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[0,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/2]</m:t>
                    </m:r>
                  </m:oMath>
                </a14:m>
                <a:r>
                  <a:rPr lang="en-GB" dirty="0"/>
                  <a:t> with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=2(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GB" dirty="0"/>
                  <a:t>It can be shown that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|≤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dirty="0" smtClean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GB" dirty="0" smtClean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only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b="0" dirty="0" smtClean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 smtClean="0"/>
                  <a:t> the representation is equivalent to that of 11ac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parameters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b="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dirty="0" smtClean="0"/>
                  <a:t> are uniformly quantised in the same way as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dirty="0" smtClean="0"/>
                  <a:t>, respectively</a:t>
                </a:r>
                <a:endParaRPr lang="en-GB" dirty="0"/>
              </a:p>
            </p:txBody>
          </p:sp>
        </mc:Choice>
        <mc:Fallback xmlns="">
          <p:sp>
            <p:nvSpPr>
              <p:cNvPr id="7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5449" y="1830388"/>
                <a:ext cx="8367713" cy="4435941"/>
              </a:xfrm>
              <a:blipFill rotWithShape="0">
                <a:blip r:embed="rId2"/>
                <a:stretch>
                  <a:fillRect l="-1020" t="-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452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Proposed SNR reporting in 11ax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Filippo Tosato, Toshiba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November 2015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2003611"/>
                <a:ext cx="8367713" cy="4305113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Average SNR is reported across spatial streams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𝑆𝑁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  <m:nary>
                            <m:naryPr>
                              <m:chr m:val="∑"/>
                              <m:limLoc m:val="undOvr"/>
                              <m:grow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  <m:e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𝑺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This average per-stream SNR is reported in the same way as 11ac with 8 bit average SNR across tones and 4 bits delta SNR</a:t>
                </a:r>
                <a:endParaRPr lang="en-GB" dirty="0"/>
              </a:p>
            </p:txBody>
          </p:sp>
        </mc:Choice>
        <mc:Fallback xmlns="">
          <p:sp>
            <p:nvSpPr>
              <p:cNvPr id="7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2003611"/>
                <a:ext cx="8367713" cy="4305113"/>
              </a:xfrm>
              <a:blipFill rotWithShape="0">
                <a:blip r:embed="rId2"/>
                <a:stretch>
                  <a:fillRect l="-1020" t="-1133" r="-1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440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How the </a:t>
                </a:r>
                <a:r>
                  <a:rPr lang="en-GB" dirty="0" err="1" smtClean="0"/>
                  <a:t>beamformee</a:t>
                </a:r>
                <a:r>
                  <a:rPr lang="en-GB" dirty="0" smtClean="0"/>
                  <a:t> </a:t>
                </a:r>
                <a:r>
                  <a:rPr lang="en-GB" dirty="0"/>
                  <a:t>computes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GB" dirty="0"/>
                  <a:t>Beamformee computes CS decomposition (thin version)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dirty="0"/>
                  <a:t> (same cost as SVD of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GB" dirty="0"/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(</m:t>
                      </m:r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sub>
                            </m:sSub>
                          </m:e>
                        </m:mr>
                      </m:m>
                      <m:r>
                        <a:rPr lang="en-GB" i="1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𝛩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𝛩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𝛩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𝛩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is given by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=(</m:t>
                    </m:r>
                    <m:m>
                      <m:mPr>
                        <m:plcHide m:val="on"/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</m:e>
                      </m:mr>
                    </m:m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𝛩</m:t>
                            </m:r>
                          </m:e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b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099" t="-1185" r="-18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Filippo Tosato, Toshiba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November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74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2" y="447152"/>
            <a:ext cx="7770813" cy="1065213"/>
          </a:xfrm>
        </p:spPr>
        <p:txBody>
          <a:bodyPr/>
          <a:lstStyle/>
          <a:p>
            <a:r>
              <a:rPr lang="en-GB" dirty="0" smtClean="0"/>
              <a:t>Overhead comparison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Filippo Tosato, Toshiba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November 2015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4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425452" y="1303973"/>
              <a:ext cx="8367708" cy="5171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94618"/>
                    <a:gridCol w="1394618"/>
                    <a:gridCol w="1394618"/>
                    <a:gridCol w="1253613"/>
                    <a:gridCol w="1425388"/>
                    <a:gridCol w="1504853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11ac</a:t>
                          </a:r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Proposed</a:t>
                          </a:r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Size of </a:t>
                          </a: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endParaRPr lang="en-GB" b="1" dirty="0" smtClean="0"/>
                        </a:p>
                        <a:p>
                          <a:pPr algn="ctr"/>
                          <a:r>
                            <a:rPr lang="en-GB" dirty="0" smtClean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dirty="0" smtClean="0"/>
                            <a:t>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Number of angles per tone</a:t>
                          </a:r>
                        </a:p>
                        <a:p>
                          <a:pPr algn="ctr"/>
                          <a:r>
                            <a:rPr lang="en-GB" dirty="0" smtClean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dirty="0" smtClean="0"/>
                            <a:t>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SNR report</a:t>
                          </a:r>
                        </a:p>
                        <a:p>
                          <a:pPr algn="ctr"/>
                          <a:r>
                            <a:rPr lang="en-GB" dirty="0" smtClean="0"/>
                            <a:t>(bits)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Number of “angles” per tone</a:t>
                          </a:r>
                        </a:p>
                        <a:p>
                          <a:pPr algn="ctr"/>
                          <a:r>
                            <a:rPr lang="en-GB" dirty="0" smtClean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dirty="0" smtClean="0"/>
                            <a:t>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SNR report</a:t>
                          </a:r>
                        </a:p>
                        <a:p>
                          <a:pPr algn="ctr"/>
                          <a:r>
                            <a:rPr lang="en-GB" dirty="0" smtClean="0"/>
                            <a:t>(bits)</a:t>
                          </a:r>
                        </a:p>
                        <a:p>
                          <a:pPr algn="ctr"/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Overhead</a:t>
                          </a:r>
                          <a:r>
                            <a:rPr lang="en-GB" baseline="0" dirty="0" smtClean="0"/>
                            <a:t> reduction (MU high-res,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GB" sz="1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1"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𝑠𝑢𝑏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baseline="0" dirty="0" smtClean="0"/>
                            <a:t>=52)</a:t>
                          </a:r>
                        </a:p>
                        <a:p>
                          <a:pPr algn="ctr"/>
                          <a:r>
                            <a:rPr lang="en-GB" baseline="0" dirty="0" smtClean="0"/>
                            <a:t>(%)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2x1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8+4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GB" sz="1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1"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𝑠𝑢𝑏</m:t>
                                  </m:r>
                                </m:sub>
                              </m:sSub>
                            </m:oMath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8+4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GB" sz="1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1"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𝑠𝑢𝑏</m:t>
                                  </m:r>
                                </m:sub>
                              </m:sSub>
                            </m:oMath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0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2x2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2(8+4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GB" sz="1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1"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𝑠𝑢𝑏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dirty="0" smtClean="0"/>
                            <a:t>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-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8+4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GB" sz="1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1"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𝑠𝑢𝑏</m:t>
                                  </m:r>
                                </m:sub>
                              </m:sSub>
                            </m:oMath>
                          </a14:m>
                          <a:endParaRPr lang="en-GB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/>
                            <a:t>51.8</a:t>
                          </a:r>
                          <a:endParaRPr lang="en-GB" b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3x1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8+4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GB" sz="1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1"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𝑠𝑢𝑏</m:t>
                                  </m:r>
                                </m:sub>
                              </m:sSub>
                            </m:oMath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8+4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GB" sz="1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1"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𝑠𝑢𝑏</m:t>
                                  </m:r>
                                </m:sub>
                              </m:sSub>
                            </m:oMath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0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3x2</a:t>
                          </a:r>
                          <a:endParaRPr lang="en-GB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6</a:t>
                          </a:r>
                          <a:endParaRPr lang="en-GB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2(8+4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GB" sz="1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1"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𝑠𝑢𝑏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dirty="0" smtClean="0"/>
                            <a:t>)</a:t>
                          </a:r>
                          <a:endParaRPr lang="en-GB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4</a:t>
                          </a:r>
                          <a:endParaRPr lang="en-GB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8+4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GB" sz="1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1"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𝑠𝑢𝑏</m:t>
                                  </m:r>
                                </m:sub>
                              </m:sSub>
                            </m:oMath>
                          </a14:m>
                          <a:endParaRPr lang="en-GB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35.8</a:t>
                          </a:r>
                          <a:endParaRPr lang="en-GB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3x3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3(8+4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GB" sz="1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1"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𝑠𝑢𝑏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dirty="0" smtClean="0"/>
                            <a:t>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-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8+4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GB" sz="1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1"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𝑠𝑢𝑏</m:t>
                                  </m:r>
                                </m:sub>
                              </m:sSub>
                            </m:oMath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69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4x1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8+4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GB" sz="1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1"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𝑠𝑢𝑏</m:t>
                                  </m:r>
                                </m:sub>
                              </m:sSub>
                            </m:oMath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8+4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GB" sz="1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1"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𝑠𝑢𝑏</m:t>
                                  </m:r>
                                </m:sub>
                              </m:sSub>
                            </m:oMath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0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4x2</a:t>
                          </a:r>
                          <a:endParaRPr lang="en-GB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10</a:t>
                          </a:r>
                          <a:endParaRPr lang="en-GB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2(8+4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GB" sz="1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1"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𝑠𝑢𝑏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dirty="0" smtClean="0"/>
                            <a:t>)</a:t>
                          </a:r>
                          <a:endParaRPr lang="en-GB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8</a:t>
                          </a:r>
                          <a:endParaRPr lang="en-GB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8+4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GB" sz="1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1"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𝑠𝑢𝑏</m:t>
                                  </m:r>
                                </m:sub>
                              </m:sSub>
                            </m:oMath>
                          </a14:m>
                          <a:endParaRPr lang="en-GB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22.8</a:t>
                          </a:r>
                          <a:endParaRPr lang="en-GB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4x3</a:t>
                          </a:r>
                          <a:endParaRPr lang="en-GB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12</a:t>
                          </a:r>
                          <a:endParaRPr lang="en-GB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3(8+4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GB" sz="1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1"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𝑠𝑢𝑏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dirty="0" smtClean="0"/>
                            <a:t>)</a:t>
                          </a:r>
                          <a:endParaRPr lang="en-GB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6</a:t>
                          </a:r>
                          <a:endParaRPr lang="en-GB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8+4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GB" sz="1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1"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𝑠𝑢𝑏</m:t>
                                  </m:r>
                                </m:sub>
                              </m:sSub>
                            </m:oMath>
                          </a14:m>
                          <a:endParaRPr lang="en-GB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51.9</a:t>
                          </a:r>
                          <a:endParaRPr lang="en-GB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4x4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4(8+4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GB" sz="1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1"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𝑠𝑢𝑏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dirty="0" smtClean="0"/>
                            <a:t>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-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8+4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GB" sz="1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1"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𝑠𝑢𝑏</m:t>
                                  </m:r>
                                </m:sub>
                              </m:sSub>
                            </m:oMath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77.5</a:t>
                          </a:r>
                          <a:endParaRPr lang="en-GB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696587812"/>
                  </p:ext>
                </p:extLst>
              </p:nvPr>
            </p:nvGraphicFramePr>
            <p:xfrm>
              <a:off x="425452" y="1303973"/>
              <a:ext cx="8367708" cy="5171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94618"/>
                    <a:gridCol w="1394618"/>
                    <a:gridCol w="1394618"/>
                    <a:gridCol w="1253613"/>
                    <a:gridCol w="1425388"/>
                    <a:gridCol w="1504853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11ac</a:t>
                          </a:r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Proposed</a:t>
                          </a:r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/>
                    </a:tc>
                  </a:tr>
                  <a:tr h="1463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37" t="-27500" r="-501747" b="-2345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437" t="-27500" r="-401747" b="-2345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SNR report</a:t>
                          </a:r>
                        </a:p>
                        <a:p>
                          <a:pPr algn="ctr"/>
                          <a:r>
                            <a:rPr lang="en-GB" dirty="0" smtClean="0"/>
                            <a:t>(bits)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33981" t="-27500" r="-235437" b="-2345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SNR report</a:t>
                          </a:r>
                        </a:p>
                        <a:p>
                          <a:pPr algn="ctr"/>
                          <a:r>
                            <a:rPr lang="en-GB" dirty="0" smtClean="0"/>
                            <a:t>(bits)</a:t>
                          </a:r>
                        </a:p>
                        <a:p>
                          <a:pPr algn="ctr"/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56680" t="-27500" r="-1619" b="-23458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2x1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437" t="-501639" r="-301747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82051" t="-501639" r="-107265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0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2x2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437" t="-601639" r="-301747" b="-7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-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82051" t="-601639" r="-107265" b="-7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/>
                            <a:t>51.8</a:t>
                          </a:r>
                          <a:endParaRPr lang="en-GB" b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3x1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437" t="-701639" r="-301747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82051" t="-701639" r="-107265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0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3x2</a:t>
                          </a:r>
                          <a:endParaRPr lang="en-GB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6</a:t>
                          </a:r>
                          <a:endParaRPr lang="en-GB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437" t="-801639" r="-301747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4</a:t>
                          </a:r>
                          <a:endParaRPr lang="en-GB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82051" t="-801639" r="-107265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35.8</a:t>
                          </a:r>
                          <a:endParaRPr lang="en-GB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3x3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437" t="-901639" r="-301747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-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82051" t="-901639" r="-107265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69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4x1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437" t="-1001639" r="-301747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82051" t="-1001639" r="-107265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0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4x2</a:t>
                          </a:r>
                          <a:endParaRPr lang="en-GB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10</a:t>
                          </a:r>
                          <a:endParaRPr lang="en-GB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437" t="-1101639" r="-301747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8</a:t>
                          </a:r>
                          <a:endParaRPr lang="en-GB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82051" t="-1101639" r="-107265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22.8</a:t>
                          </a:r>
                          <a:endParaRPr lang="en-GB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4x3</a:t>
                          </a:r>
                          <a:endParaRPr lang="en-GB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12</a:t>
                          </a:r>
                          <a:endParaRPr lang="en-GB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437" t="-1201639" r="-301747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6</a:t>
                          </a:r>
                          <a:endParaRPr lang="en-GB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82051" t="-1201639" r="-107265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51.9</a:t>
                          </a:r>
                          <a:endParaRPr lang="en-GB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4x4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12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437" t="-1301639" r="-301747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-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82051" t="-1301639" r="-107265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77.5</a:t>
                          </a:r>
                          <a:endParaRPr lang="en-GB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3550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overhead reduction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The proposal can be combined with tone grouping and other techniques to reduce the overhead further in the time direction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In particular by exploiting the correlation of the “angular” coefficients between consecutive reports in the time direction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The same differential feedback techniques can be applied to the Givens coefficients as well as the proposed transformation coefficients.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Filippo Tosato, Toshiba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November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882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 </a:t>
            </a:r>
            <a:r>
              <a:rPr lang="en-GB" dirty="0" smtClean="0"/>
              <a:t>TX, 2 RX </a:t>
            </a:r>
            <a:r>
              <a:rPr lang="en-GB" dirty="0"/>
              <a:t>antennas, 3 </a:t>
            </a:r>
            <a:r>
              <a:rPr lang="en-GB" dirty="0" smtClean="0"/>
              <a:t>STAs, 1 stream/STA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799" y="1830388"/>
                <a:ext cx="7770813" cy="1967889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GB" sz="2000" dirty="0"/>
                  <a:t>Feedback rank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 smtClean="0"/>
                  <a:t>(1 </a:t>
                </a:r>
                <a:r>
                  <a:rPr lang="en-GB" sz="2000" dirty="0" err="1" smtClean="0"/>
                  <a:t>eigenmode</a:t>
                </a:r>
                <a:r>
                  <a:rPr lang="en-GB" sz="2000" dirty="0" smtClean="0"/>
                  <a:t>), </a:t>
                </a:r>
                <a:r>
                  <a:rPr lang="en-GB" sz="2000" dirty="0"/>
                  <a:t>no overhead </a:t>
                </a:r>
                <a:r>
                  <a:rPr lang="en-GB" sz="2000" dirty="0" smtClean="0"/>
                  <a:t>reduction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sz="2000" dirty="0" smtClean="0"/>
                  <a:t>No need for reporting 2 </a:t>
                </a:r>
                <a:r>
                  <a:rPr lang="en-GB" sz="2000" dirty="0" err="1" smtClean="0"/>
                  <a:t>eigenmodes</a:t>
                </a:r>
                <a:r>
                  <a:rPr lang="en-GB" sz="2000" dirty="0" smtClean="0"/>
                  <a:t>, performance is the same</a:t>
                </a:r>
                <a:endParaRPr lang="en-GB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799" y="1830388"/>
                <a:ext cx="7770813" cy="1967889"/>
              </a:xfrm>
              <a:blipFill rotWithShape="0">
                <a:blip r:embed="rId2"/>
                <a:stretch>
                  <a:fillRect l="-627" t="-1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Filippo Tosato, Toshiba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November 2015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577" y="2540200"/>
            <a:ext cx="5392575" cy="404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1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</a:t>
            </a:r>
            <a:r>
              <a:rPr lang="en-GB" dirty="0" smtClean="0"/>
              <a:t> TX, 2 RX antennas, 2 STAs, 2 streams/STA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981201"/>
                <a:ext cx="7770813" cy="2349640"/>
              </a:xfrm>
            </p:spPr>
            <p:txBody>
              <a:bodyPr/>
              <a:lstStyle/>
              <a:p>
                <a:pPr marL="287338" lvl="0" indent="-287338" defTabSz="914400"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Char char="•"/>
                </a:pPr>
                <a:r>
                  <a:rPr lang="en-GB" sz="2000" dirty="0"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Feedback rank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2000" dirty="0"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, overhead reduction in compressed feedback matrix is 20%</a:t>
                </a:r>
              </a:p>
              <a:p>
                <a:pPr marL="287338" lvl="0" indent="-287338" defTabSz="914400"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Char char="•"/>
                </a:pPr>
                <a:r>
                  <a:rPr lang="en-GB" sz="2000" dirty="0"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For the proposed scheme reporting average SNR across spatial streams shows similar performance as per-stream SNR, overhead reduction in SNR reporting is 50%</a:t>
                </a:r>
              </a:p>
              <a:p>
                <a:pPr marL="287338" lvl="0" indent="-287338" defTabSz="914400"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Char char="•"/>
                </a:pPr>
                <a:r>
                  <a:rPr lang="en-GB" sz="2000" dirty="0"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52 feedback </a:t>
                </a:r>
                <a:r>
                  <a:rPr lang="en-GB" sz="2000" dirty="0" smtClean="0"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tones</a:t>
                </a:r>
                <a:endParaRPr lang="en-GB" sz="2000" dirty="0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981201"/>
                <a:ext cx="7770813" cy="2349640"/>
              </a:xfrm>
              <a:blipFill rotWithShape="0">
                <a:blip r:embed="rId2"/>
                <a:stretch>
                  <a:fillRect l="-1020" t="-2597" r="-1570" b="-67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Filippo Tosato, Toshiba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November 2015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616805"/>
              </p:ext>
            </p:extLst>
          </p:nvPr>
        </p:nvGraphicFramePr>
        <p:xfrm>
          <a:off x="1634323" y="4575087"/>
          <a:ext cx="6096000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619250"/>
                <a:gridCol w="1600200"/>
                <a:gridCol w="135255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Feedback</a:t>
                      </a:r>
                      <a:r>
                        <a:rPr lang="en-GB" baseline="0" dirty="0" smtClean="0"/>
                        <a:t> overhead V</a:t>
                      </a:r>
                    </a:p>
                    <a:p>
                      <a:pPr algn="ctr"/>
                      <a:r>
                        <a:rPr lang="en-GB" baseline="0" dirty="0" smtClean="0"/>
                        <a:t>(bits/report)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Feedback overhead SNR</a:t>
                      </a:r>
                    </a:p>
                    <a:p>
                      <a:pPr algn="ctr"/>
                      <a:r>
                        <a:rPr lang="en-GB" dirty="0" smtClean="0"/>
                        <a:t>(bits/report)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Overhead reduction</a:t>
                      </a:r>
                    </a:p>
                    <a:p>
                      <a:pPr algn="ctr"/>
                      <a:r>
                        <a:rPr lang="en-GB" dirty="0" smtClean="0"/>
                        <a:t>(%)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11ac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4160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proposed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3328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22.8%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13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Filippo Tosato, Toshiba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November 2015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03" y="652461"/>
            <a:ext cx="4024288" cy="3017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64" y="623887"/>
            <a:ext cx="4024289" cy="3017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04" y="3612076"/>
            <a:ext cx="4024288" cy="30173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74" y="3612076"/>
            <a:ext cx="3966279" cy="297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4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Filippo Tosato, Toshiba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November 2015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291" y="1939331"/>
            <a:ext cx="4542384" cy="34057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1" y="1939332"/>
            <a:ext cx="4542383" cy="340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2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724864"/>
            <a:ext cx="7770813" cy="615549"/>
          </a:xfrm>
        </p:spPr>
        <p:txBody>
          <a:bodyPr/>
          <a:lstStyle/>
          <a:p>
            <a:r>
              <a:rPr lang="en-GB" dirty="0" smtClean="0"/>
              <a:t>Sensitivity to channel aging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8" y="1285538"/>
            <a:ext cx="7770813" cy="90267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We can trade off the reduced overhead </a:t>
            </a:r>
            <a:r>
              <a:rPr lang="en-GB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for increased </a:t>
            </a:r>
            <a:r>
              <a:rPr lang="en-GB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feedback granularity.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Filippo Tosato, Toshiba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November 2015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25" y="2089464"/>
            <a:ext cx="5859300" cy="439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2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altLang="ja-JP" smtClean="0"/>
              <a:t>November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/>
              <a:t>Filippo Tosato, Toshiba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ja-JP" dirty="0" smtClean="0"/>
              <a:t>In this presentation we discuss strategies to reduce the MIMO feedback overhead. In particular, we focus on a compression technique that operates in the “spatial” direction by compressing multiple </a:t>
            </a:r>
            <a:r>
              <a:rPr lang="en-US" altLang="ja-JP" dirty="0" err="1" smtClean="0"/>
              <a:t>eigenmodes</a:t>
            </a:r>
            <a:r>
              <a:rPr lang="en-US" altLang="ja-JP" dirty="0" smtClean="0"/>
              <a:t> with fewer coefficients than the Givens decomposition.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640582"/>
          </a:xfrm>
        </p:spPr>
        <p:txBody>
          <a:bodyPr/>
          <a:lstStyle/>
          <a:p>
            <a:r>
              <a:rPr lang="en-GB" dirty="0" smtClean="0"/>
              <a:t>Performance in closed-loop SU-MIMO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05759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3 TX, 2 RX antennas, 2 streams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4 TX, 3 RX antennas, 3 streams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Filippo Tosato, Toshiba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November 2015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071603"/>
              </p:ext>
            </p:extLst>
          </p:nvPr>
        </p:nvGraphicFramePr>
        <p:xfrm>
          <a:off x="1634323" y="2065248"/>
          <a:ext cx="6096000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619250"/>
                <a:gridCol w="1600200"/>
                <a:gridCol w="135255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Feedback</a:t>
                      </a:r>
                      <a:r>
                        <a:rPr lang="en-GB" baseline="0" dirty="0" smtClean="0"/>
                        <a:t> overhead V</a:t>
                      </a:r>
                    </a:p>
                    <a:p>
                      <a:pPr algn="ctr"/>
                      <a:r>
                        <a:rPr lang="en-GB" baseline="0" dirty="0" smtClean="0"/>
                        <a:t>(bits/report)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Feedback overhead SNR</a:t>
                      </a:r>
                    </a:p>
                    <a:p>
                      <a:pPr algn="ctr"/>
                      <a:r>
                        <a:rPr lang="en-GB" dirty="0" smtClean="0"/>
                        <a:t>(bits/report)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Overhead reduction</a:t>
                      </a:r>
                    </a:p>
                    <a:p>
                      <a:pPr algn="ctr"/>
                      <a:r>
                        <a:rPr lang="en-GB" dirty="0" smtClean="0"/>
                        <a:t>(%)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11ac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2496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proposed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1664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35.8%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805382"/>
              </p:ext>
            </p:extLst>
          </p:nvPr>
        </p:nvGraphicFramePr>
        <p:xfrm>
          <a:off x="1703424" y="4622861"/>
          <a:ext cx="6096000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619250"/>
                <a:gridCol w="1600200"/>
                <a:gridCol w="135255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Feedback</a:t>
                      </a:r>
                      <a:r>
                        <a:rPr lang="en-GB" baseline="0" dirty="0" smtClean="0"/>
                        <a:t> overhead V</a:t>
                      </a:r>
                    </a:p>
                    <a:p>
                      <a:pPr algn="ctr"/>
                      <a:r>
                        <a:rPr lang="en-GB" baseline="0" dirty="0" smtClean="0"/>
                        <a:t>(bits/report)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Feedback overhead SNR</a:t>
                      </a:r>
                    </a:p>
                    <a:p>
                      <a:pPr algn="ctr"/>
                      <a:r>
                        <a:rPr lang="en-GB" dirty="0" smtClean="0"/>
                        <a:t>(bits/report)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Overhead reduction</a:t>
                      </a:r>
                    </a:p>
                    <a:p>
                      <a:pPr algn="ctr"/>
                      <a:r>
                        <a:rPr lang="en-GB" dirty="0" smtClean="0"/>
                        <a:t>(%)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11ac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4992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648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proposed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2496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51.9%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42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2" y="865833"/>
            <a:ext cx="7770813" cy="116393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There is some beamforming gain loss with GR feedback, which disappears when comparing at the same overhead with channel aging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Filippo Tosato, Toshiba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November 2015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94" y="2381950"/>
            <a:ext cx="4069149" cy="30509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233" y="2381950"/>
            <a:ext cx="4069149" cy="305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7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796" y="662297"/>
            <a:ext cx="7770813" cy="695936"/>
          </a:xfrm>
        </p:spPr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797" y="1460910"/>
            <a:ext cx="7770813" cy="470877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ja-JP" dirty="0" smtClean="0"/>
              <a:t>MIMO Feedback overhead can be reduced by adopting different compression strategies</a:t>
            </a:r>
          </a:p>
          <a:p>
            <a:pPr lvl="1">
              <a:buFont typeface="Arial" pitchFamily="34" charset="0"/>
              <a:buChar char="•"/>
            </a:pPr>
            <a:r>
              <a:rPr lang="en-US" altLang="ja-JP" dirty="0" smtClean="0"/>
              <a:t>in frequency (e.g., tone grouping),</a:t>
            </a:r>
          </a:p>
          <a:p>
            <a:pPr lvl="1">
              <a:buFont typeface="Arial" pitchFamily="34" charset="0"/>
              <a:buChar char="•"/>
            </a:pPr>
            <a:r>
              <a:rPr lang="en-US" altLang="ja-JP" dirty="0"/>
              <a:t>i</a:t>
            </a:r>
            <a:r>
              <a:rPr lang="en-US" altLang="ja-JP" dirty="0" smtClean="0"/>
              <a:t>n time (e.g., differential feedback) and</a:t>
            </a:r>
          </a:p>
          <a:p>
            <a:pPr lvl="1">
              <a:buFont typeface="Arial" pitchFamily="34" charset="0"/>
              <a:buChar char="•"/>
            </a:pPr>
            <a:r>
              <a:rPr lang="en-US" altLang="ja-JP" dirty="0"/>
              <a:t>i</a:t>
            </a:r>
            <a:r>
              <a:rPr lang="en-US" altLang="ja-JP" dirty="0" smtClean="0"/>
              <a:t>n space (spatial compression of multiple </a:t>
            </a:r>
            <a:r>
              <a:rPr lang="en-US" altLang="ja-JP" dirty="0" err="1" smtClean="0"/>
              <a:t>eigenmodes</a:t>
            </a:r>
            <a:r>
              <a:rPr lang="en-US" altLang="ja-JP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altLang="ja-JP" smtClean="0"/>
              <a:t>We showed </a:t>
            </a:r>
            <a:r>
              <a:rPr lang="en-US" altLang="ja-JP" dirty="0" smtClean="0"/>
              <a:t>how the representation of multiple </a:t>
            </a:r>
            <a:r>
              <a:rPr lang="en-US" altLang="ja-JP" dirty="0" err="1" smtClean="0"/>
              <a:t>eigenmodes</a:t>
            </a:r>
            <a:r>
              <a:rPr lang="en-US" altLang="ja-JP" dirty="0" smtClean="0"/>
              <a:t> can be modified to achieve a higher level of compression</a:t>
            </a:r>
          </a:p>
          <a:p>
            <a:pPr>
              <a:buFont typeface="Arial" pitchFamily="34" charset="0"/>
              <a:buChar char="•"/>
            </a:pPr>
            <a:r>
              <a:rPr lang="en-US" altLang="ja-JP" dirty="0" smtClean="0"/>
              <a:t>Performance evaluation shows that the beamforming gain loss is minimal especially for MU-MIMO, whilst the overhead saving is substantial (typically between ~20% and 50%)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Filippo Tosato, Toshiba</a:t>
            </a:r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November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08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8" y="471955"/>
            <a:ext cx="7770813" cy="1065213"/>
          </a:xfrm>
        </p:spPr>
        <p:txBody>
          <a:bodyPr/>
          <a:lstStyle/>
          <a:p>
            <a:r>
              <a:rPr lang="en-GB" dirty="0" smtClean="0"/>
              <a:t>Feedback overhead reduction in 11ax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7" y="1537168"/>
            <a:ext cx="7770813" cy="493824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u="sng" dirty="0" smtClean="0">
                <a:solidFill>
                  <a:srgbClr val="92D050"/>
                </a:solidFill>
              </a:rPr>
              <a:t>In frequency</a:t>
            </a:r>
            <a:r>
              <a:rPr lang="en-GB" dirty="0" smtClean="0"/>
              <a:t>: 11ac already adopted tone grouping such that feedback may be provided for every 2</a:t>
            </a:r>
            <a:r>
              <a:rPr lang="en-GB" baseline="30000" dirty="0" smtClean="0"/>
              <a:t>nd</a:t>
            </a:r>
            <a:r>
              <a:rPr lang="en-GB" dirty="0" smtClean="0"/>
              <a:t> or 4</a:t>
            </a:r>
            <a:r>
              <a:rPr lang="en-GB" baseline="30000" dirty="0" smtClean="0"/>
              <a:t>th</a:t>
            </a:r>
            <a:r>
              <a:rPr lang="en-GB" dirty="0" smtClean="0"/>
              <a:t> subcarrier 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GB" u="sng" dirty="0" smtClean="0">
                <a:solidFill>
                  <a:srgbClr val="FF0000"/>
                </a:solidFill>
              </a:rPr>
              <a:t>In time</a:t>
            </a:r>
            <a:r>
              <a:rPr lang="en-GB" dirty="0" smtClean="0"/>
              <a:t>: high correlation of feedback coefficients in successive reports can be exploited by using some source coding techniques for compression (e.g., differential feedback)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u="sng" dirty="0" smtClean="0">
                <a:solidFill>
                  <a:srgbClr val="FF0000"/>
                </a:solidFill>
              </a:rPr>
              <a:t>In space</a:t>
            </a:r>
            <a:r>
              <a:rPr lang="en-GB" dirty="0" smtClean="0"/>
              <a:t>: note that by going from 1 to 2 STA’s antennas the feedback bits in 11ac increase by 50%, going from 3 to 6 antennas the increase is 150%.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I</a:t>
            </a:r>
            <a:r>
              <a:rPr lang="en-GB" dirty="0" smtClean="0"/>
              <a:t>n this presentation we show how multiple </a:t>
            </a:r>
            <a:r>
              <a:rPr lang="en-GB" dirty="0" err="1" smtClean="0"/>
              <a:t>eigenmodes</a:t>
            </a:r>
            <a:r>
              <a:rPr lang="en-GB" dirty="0" smtClean="0"/>
              <a:t> can be compressed by representing their vector space up to a rotation matrix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Filippo Tosato, Toshiba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November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482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MIMO compressed feedback in 11ac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Filippo Tosato, Toshiba</a:t>
            </a:r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November 2015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3"/>
              <p:cNvSpPr>
                <a:spLocks noGrp="1" noChangeArrowheads="1"/>
              </p:cNvSpPr>
              <p:nvPr>
                <p:ph idx="1"/>
              </p:nvPr>
            </p:nvSpPr>
            <p:spPr bwMode="gray">
              <a:xfrm>
                <a:off x="425449" y="1535860"/>
                <a:ext cx="8367713" cy="4313611"/>
              </a:xfrm>
              <a:solidFill>
                <a:schemeClr val="bg1"/>
              </a:solidFill>
            </p:spPr>
            <p:txBody>
              <a:bodyPr>
                <a:normAutofit fontScale="92500"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GB" altLang="ja-JP" dirty="0" smtClean="0"/>
                  <a:t>STA </a:t>
                </a:r>
                <a14:m>
                  <m:oMath xmlns:m="http://schemas.openxmlformats.org/officeDocument/2006/math">
                    <m:r>
                      <a:rPr lang="en-GB" altLang="ja-JP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altLang="ja-JP" dirty="0" smtClean="0"/>
                  <a:t> measures the channel for subcarrier</a:t>
                </a:r>
                <a:r>
                  <a:rPr lang="en-GB" altLang="ja-JP" b="0" dirty="0"/>
                  <a:t> </a:t>
                </a:r>
                <a14:m>
                  <m:oMath xmlns:m="http://schemas.openxmlformats.org/officeDocument/2006/math">
                    <m:r>
                      <a:rPr lang="en-GB" altLang="ja-JP" b="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altLang="ja-JP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altLang="ja-JP" dirty="0" smtClean="0"/>
                  <a:t>from the LTFs of the NDP and decomposes the channel matrix into</a:t>
                </a:r>
                <a:r>
                  <a:rPr lang="en-GB" altLang="ja-JP" dirty="0"/>
                  <a:t> </a:t>
                </a:r>
                <a:r>
                  <a:rPr lang="en-GB" altLang="ja-JP" dirty="0" smtClean="0"/>
                  <a:t>an</a:t>
                </a:r>
                <a:r>
                  <a:rPr lang="en-GB" dirty="0" smtClean="0"/>
                  <a:t> </a:t>
                </a:r>
                <a:r>
                  <a:rPr lang="en-GB" altLang="ja-JP" dirty="0"/>
                  <a:t>orthonormal column </a:t>
                </a:r>
                <a:r>
                  <a:rPr lang="en-GB" altLang="ja-JP" dirty="0" smtClean="0"/>
                  <a:t>matrix,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b="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b="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GB" dirty="0" smtClean="0"/>
                  <a:t>, of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GB" dirty="0" smtClean="0"/>
                  <a:t>, and a real diagonal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GB" dirty="0" smtClean="0"/>
                  <a:t> from the SVD of the effective channel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𝑒𝑓𝑓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sSubSup>
                        <m:sSub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bSup>
                    </m:oMath>
                  </m:oMathPara>
                </a14:m>
                <a:endParaRPr lang="en-GB" b="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b="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b="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GB" dirty="0" smtClean="0"/>
                  <a:t>is represented in compressed form by Givens rotations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limLoc m:val="undOvr"/>
                              <m:grow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func>
                                <m:func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−1}</m:t>
                                  </m:r>
                                </m:e>
                              </m:func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</m:s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,…,</m:t>
                                  </m:r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sub>
                                          </m:s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</m:s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nary>
                                    <m:naryPr>
                                      <m:chr m:val="∏"/>
                                      <m:limLoc m:val="undOvr"/>
                                      <m:grow m:val="on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sSubSup>
                                        <m:sSubSup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𝑙𝑖</m:t>
                                          </m:r>
                                        </m:sub>
                                        <m:sup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𝜓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𝑙𝑖</m:t>
                                          </m:r>
                                        </m:sub>
                                      </m:s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nary>
                                </m:e>
                              </m:d>
                            </m:e>
                          </m:nary>
                        </m:e>
                      </m:d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 eaLnBrk="1" hangingPunct="1"/>
                <a:endParaRPr lang="ja-JP" altLang="en-US" dirty="0" smtClean="0"/>
              </a:p>
            </p:txBody>
          </p:sp>
        </mc:Choice>
        <mc:Fallback xmlns="">
          <p:sp>
            <p:nvSpPr>
              <p:cNvPr id="2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gray">
              <a:xfrm>
                <a:off x="425449" y="1535860"/>
                <a:ext cx="8367713" cy="4313611"/>
              </a:xfrm>
              <a:blipFill rotWithShape="0">
                <a:blip r:embed="rId2"/>
                <a:stretch>
                  <a:fillRect l="-875" t="-989" r="-17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222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96912" y="550955"/>
            <a:ext cx="7770813" cy="1065213"/>
          </a:xfrm>
        </p:spPr>
        <p:txBody>
          <a:bodyPr/>
          <a:lstStyle/>
          <a:p>
            <a:r>
              <a:rPr lang="en-US" altLang="ja-JP" sz="2800" dirty="0" smtClean="0"/>
              <a:t>MIMO compressed feedback in 11ac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Filippo Tosato, Toshiba</a:t>
            </a:r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November 2015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98461" y="1386916"/>
                <a:ext cx="8367713" cy="3234298"/>
              </a:xfrm>
            </p:spPr>
            <p:txBody>
              <a:bodyPr>
                <a:normAutofit lnSpcReduction="10000"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GB" dirty="0"/>
                  <a:t>Givens representation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dirty="0"/>
                  <a:t> consists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 angles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dirty="0"/>
                  <a:t> in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[0,2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 angles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dirty="0"/>
                  <a:t> in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[0,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/2]</m:t>
                    </m:r>
                  </m:oMath>
                </a14:m>
                <a:r>
                  <a:rPr lang="en-GB" dirty="0"/>
                  <a:t> with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(2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GB" dirty="0"/>
              </a:p>
              <a:p>
                <a:pPr marL="857250" lvl="1" indent="-342900">
                  <a:buFont typeface="Arial" panose="020B0604020202020204" pitchFamily="34" charset="0"/>
                  <a:buChar char="•"/>
                </a:pPr>
                <a:r>
                  <a:rPr lang="en-GB" dirty="0"/>
                  <a:t>NOTE: the number of real dimensions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(2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but the feedback does not need to capture the absolute phase of the columns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GB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dirty="0"/>
                  <a:t>The angles are uniformly quantised with the same </a:t>
                </a:r>
                <a:r>
                  <a:rPr lang="en-GB" dirty="0" smtClean="0"/>
                  <a:t>resolution (2 more bits are needed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dirty="0" smtClean="0"/>
                  <a:t> angles than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16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8461" y="1386916"/>
                <a:ext cx="8367713" cy="3234298"/>
              </a:xfrm>
              <a:blipFill rotWithShape="0">
                <a:blip r:embed="rId2"/>
                <a:stretch>
                  <a:fillRect l="-947" t="-566" r="-1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957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 smtClean="0">
                <a:solidFill>
                  <a:schemeClr val="tx1"/>
                </a:solidFill>
              </a:rPr>
              <a:t>SNR reporting in 11ac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Filippo Tosato, Toshiba</a:t>
            </a:r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November 2015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751013"/>
                <a:ext cx="8367713" cy="3009246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SNR is reported for each spatial stream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GB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𝑆𝑁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b="0" dirty="0" smtClean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Average SNR across the feedback tones, 8 bit uniform quantisation between -10dB and 53.75dB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Delta SNR for each feedback tone, 4 bit uniform quantisation between -8dB and 7dB</a:t>
                </a:r>
                <a:endParaRPr lang="en-GB" dirty="0"/>
              </a:p>
            </p:txBody>
          </p:sp>
        </mc:Choice>
        <mc:Fallback xmlns="">
          <p:sp>
            <p:nvSpPr>
              <p:cNvPr id="46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751013"/>
                <a:ext cx="8367713" cy="3009246"/>
              </a:xfrm>
              <a:blipFill rotWithShape="0">
                <a:blip r:embed="rId2"/>
                <a:stretch>
                  <a:fillRect l="-1020" t="-16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091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85799" y="333375"/>
                <a:ext cx="7770813" cy="1065213"/>
              </a:xfrm>
            </p:spPr>
            <p:txBody>
              <a:bodyPr/>
              <a:lstStyle/>
              <a:p>
                <a:r>
                  <a:rPr lang="en-GB" dirty="0" smtClean="0"/>
                  <a:t>Modified representation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799" y="333375"/>
                <a:ext cx="7770813" cy="1065213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9581" y="1076776"/>
                <a:ext cx="7770813" cy="906769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A cosine-sine decomposition allows to represent the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dirty="0" smtClean="0"/>
                  <a:t> matrix with fewer quantised values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9581" y="1076776"/>
                <a:ext cx="7770813" cy="906769"/>
              </a:xfrm>
              <a:blipFill rotWithShape="0">
                <a:blip r:embed="rId3"/>
                <a:stretch>
                  <a:fillRect l="-1020" t="-5405" b="-67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Filippo Tosato, Toshiba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November 2015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323" y="1499493"/>
            <a:ext cx="6274191" cy="55654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 bwMode="auto">
              <a:xfrm>
                <a:off x="504255" y="4759960"/>
                <a:ext cx="4531683" cy="517265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2160" tIns="46080" rIns="92160" bIns="4608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49263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umimoji="1" sz="2400" b="1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49263" rtl="0" eaLnBrk="1" fontAlgn="base" hangingPunct="1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umimoji="1" sz="2000">
                    <a:solidFill>
                      <a:srgbClr val="000000"/>
                    </a:solidFill>
                    <a:latin typeface="+mn-lt"/>
                    <a:ea typeface="+mn-ea"/>
                  </a:defRPr>
                </a:lvl2pPr>
                <a:lvl3pPr marL="1143000" indent="-228600" algn="l" defTabSz="449263" rtl="0" eaLnBrk="1" fontAlgn="base" hangingPunct="1">
                  <a:spcBef>
                    <a:spcPts val="45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umimoji="1">
                    <a:solidFill>
                      <a:srgbClr val="000000"/>
                    </a:solidFill>
                    <a:latin typeface="+mn-lt"/>
                    <a:ea typeface="+mn-ea"/>
                  </a:defRPr>
                </a:lvl3pPr>
                <a:lvl4pPr marL="16002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umimoji="1" sz="1600">
                    <a:solidFill>
                      <a:srgbClr val="000000"/>
                    </a:solidFill>
                    <a:latin typeface="+mn-lt"/>
                    <a:ea typeface="+mn-ea"/>
                  </a:defRPr>
                </a:lvl4pPr>
                <a:lvl5pPr marL="20574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umimoji="1" sz="1600">
                    <a:solidFill>
                      <a:srgbClr val="000000"/>
                    </a:solidFill>
                    <a:latin typeface="+mn-lt"/>
                    <a:ea typeface="+mn-ea"/>
                  </a:defRPr>
                </a:lvl5pPr>
                <a:lvl6pPr marL="25146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umimoji="1" sz="1600">
                    <a:solidFill>
                      <a:srgbClr val="000000"/>
                    </a:solidFill>
                    <a:latin typeface="+mn-lt"/>
                    <a:ea typeface="+mn-ea"/>
                  </a:defRPr>
                </a:lvl6pPr>
                <a:lvl7pPr marL="29718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umimoji="1" sz="1600">
                    <a:solidFill>
                      <a:srgbClr val="000000"/>
                    </a:solidFill>
                    <a:latin typeface="+mn-lt"/>
                    <a:ea typeface="+mn-ea"/>
                  </a:defRPr>
                </a:lvl7pPr>
                <a:lvl8pPr marL="34290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umimoji="1" sz="1600">
                    <a:solidFill>
                      <a:srgbClr val="000000"/>
                    </a:solidFill>
                    <a:latin typeface="+mn-lt"/>
                    <a:ea typeface="+mn-ea"/>
                  </a:defRPr>
                </a:lvl8pPr>
                <a:lvl9pPr marL="38862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kumimoji="1" sz="1600">
                    <a:solidFill>
                      <a:srgbClr val="000000"/>
                    </a:solidFill>
                    <a:latin typeface="+mn-lt"/>
                    <a:ea typeface="+mn-ea"/>
                  </a:defRPr>
                </a:lvl9pPr>
              </a:lstStyle>
              <a:p>
                <a:pPr marL="365125" indent="-365125">
                  <a:buFont typeface="Arial" panose="020B0604020202020204" pitchFamily="34" charset="0"/>
                  <a:buChar char="•"/>
                </a:pPr>
                <a:r>
                  <a:rPr lang="en-GB" kern="0" dirty="0" smtClean="0"/>
                  <a:t>The feedback signals a linear combination of the 11ac eigenmodes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GB" kern="0" dirty="0" smtClean="0"/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4255" y="4759960"/>
                <a:ext cx="4531683" cy="5172653"/>
              </a:xfrm>
              <a:prstGeom prst="rect">
                <a:avLst/>
              </a:prstGeom>
              <a:blipFill rotWithShape="0">
                <a:blip r:embed="rId5"/>
                <a:stretch>
                  <a:fillRect l="-1884" t="-943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303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85799" y="704859"/>
                <a:ext cx="7770813" cy="756226"/>
              </a:xfrm>
            </p:spPr>
            <p:txBody>
              <a:bodyPr/>
              <a:lstStyle/>
              <a:p>
                <a:r>
                  <a:rPr lang="en-GB" dirty="0" smtClean="0"/>
                  <a:t>Modified representation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799" y="704859"/>
                <a:ext cx="7770813" cy="756226"/>
              </a:xfrm>
              <a:blipFill rotWithShape="0">
                <a:blip r:embed="rId2"/>
                <a:stretch>
                  <a:fillRect b="-137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799" y="1461085"/>
                <a:ext cx="7770813" cy="4700954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An equivalent representation to Givens rotations can be achieved by a 2-step decomposition</a:t>
                </a:r>
              </a:p>
              <a:p>
                <a:pPr marL="0" indent="0"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̃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  <m:r>
                          <a:rPr lang="en-GB" b="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b="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r>
                          <a:rPr lang="en-GB" b="0" i="1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bSup>
                  </m:oMath>
                </a14:m>
                <a:r>
                  <a:rPr lang="en-GB" dirty="0" smtClean="0"/>
                  <a:t>	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Step 1: </a:t>
                </a:r>
                <a:r>
                  <a:rPr lang="en-GB" dirty="0" err="1" smtClean="0"/>
                  <a:t>Grassmannian</a:t>
                </a:r>
                <a:r>
                  <a:rPr lang="en-GB" dirty="0" smtClean="0"/>
                  <a:t> (GR) representation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dirty="0" smtClean="0"/>
                  <a:t>, through a CS decomposition, which yields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</m:oMath>
                </a14:m>
                <a:endParaRPr lang="en-GB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Step 2: Givens decomposition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bSup>
                  </m:oMath>
                </a14:m>
                <a:endParaRPr lang="en-GB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combined 2-step decomposition requires the same number and type of coefficients as in the Givens decomposition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GR representation alone allows to save bits in the representation of multiple </a:t>
                </a:r>
                <a:r>
                  <a:rPr lang="en-GB" dirty="0" err="1" smtClean="0"/>
                  <a:t>eigenmodes</a:t>
                </a:r>
                <a:r>
                  <a:rPr lang="en-GB" dirty="0" smtClean="0"/>
                  <a:t> with small loss in beamforming gain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799" y="1461085"/>
                <a:ext cx="7770813" cy="4700954"/>
              </a:xfrm>
              <a:blipFill rotWithShape="0">
                <a:blip r:embed="rId3"/>
                <a:stretch>
                  <a:fillRect l="-1020" t="-1038" b="-23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Filippo Tosato, Toshiba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November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074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Proposal to add a new representation of the beamforming feedback matrix in 11ax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Filippo Tosato, Toshiba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November 2015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87349" y="1830388"/>
                <a:ext cx="8367713" cy="4645025"/>
              </a:xfrm>
            </p:spPr>
            <p:txBody>
              <a:bodyPr>
                <a:normAutofit fontScale="92500"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</a:t>
                </a:r>
                <a:r>
                  <a:rPr lang="en-GB" dirty="0" err="1" smtClean="0"/>
                  <a:t>beamformee</a:t>
                </a:r>
                <a:r>
                  <a:rPr lang="en-GB" dirty="0" smtClean="0"/>
                  <a:t> feeds back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GB" dirty="0" smtClean="0"/>
                  <a:t> orthonormal matrix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𝑉</m:t>
                      </m:r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b="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GB" dirty="0" smtClean="0"/>
                  <a:t> unitary </a:t>
                </a:r>
                <a:r>
                  <a:rPr lang="en-GB" dirty="0"/>
                  <a:t>matrix </a:t>
                </a:r>
                <a:r>
                  <a:rPr lang="en-GB" dirty="0" smtClean="0"/>
                  <a:t>of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b="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GB" dirty="0" smtClean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GB" dirty="0" smtClean="0"/>
                  <a:t> is known to the </a:t>
                </a:r>
                <a:r>
                  <a:rPr lang="en-GB" dirty="0" err="1" smtClean="0"/>
                  <a:t>beamformee</a:t>
                </a:r>
                <a:r>
                  <a:rPr lang="en-GB" dirty="0" smtClean="0"/>
                  <a:t> but unknown to the </a:t>
                </a:r>
                <a:r>
                  <a:rPr lang="en-GB" dirty="0" err="1" smtClean="0"/>
                  <a:t>beamformer</a:t>
                </a:r>
                <a:endParaRPr lang="en-GB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</m:oMath>
                </a14:m>
                <a:r>
                  <a:rPr lang="en-GB" dirty="0"/>
                  <a:t> is </a:t>
                </a:r>
                <a:r>
                  <a:rPr lang="en-GB" dirty="0" smtClean="0"/>
                  <a:t>represented in compressed form by a matrix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 smtClean="0"/>
                  <a:t>as </a:t>
                </a:r>
                <a:r>
                  <a:rPr lang="en-GB" dirty="0"/>
                  <a:t>follows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en-GB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GB" i="1">
                                                    <a:latin typeface="Cambria Math" panose="02040503050406030204" pitchFamily="18" charset="0"/>
                                                  </a:rPr>
                                                  <m:t>𝑄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sty m:val="p"/>
                                          </m:rPr>
                                          <a:rPr lang="en-GB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𝛩</m:t>
                                            </m:r>
                                          </m:e>
                                        </m:acc>
                                        <m:sSubSup>
                                          <m:sSubSup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en-GB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GB" i="1">
                                                    <a:latin typeface="Cambria Math" panose="02040503050406030204" pitchFamily="18" charset="0"/>
                                                  </a:rPr>
                                                  <m:t>𝑄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𝐻</m:t>
                                            </m:r>
                                          </m:sup>
                                        </m:sSubSup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en-GB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GB" i="1">
                                                    <a:latin typeface="Cambria Math" panose="02040503050406030204" pitchFamily="18" charset="0"/>
                                                  </a:rPr>
                                                  <m:t>𝑄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21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sty m:val="p"/>
                                          </m:rPr>
                                          <a:rPr lang="en-GB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𝛩</m:t>
                                            </m:r>
                                          </m:e>
                                        </m:acc>
                                        <m:sSubSup>
                                          <m:sSubSup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en-GB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GB" i="1">
                                                    <a:latin typeface="Cambria Math" panose="02040503050406030204" pitchFamily="18" charset="0"/>
                                                  </a:rPr>
                                                  <m:t>𝑄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𝐻</m:t>
                                            </m:r>
                                          </m:sup>
                                        </m:sSubSup>
                                      </m:e>
                                    </m:eqArr>
                                  </m:e>
                                </m:d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f>
                                  <m:f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en-GB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GB" i="1">
                                                    <a:latin typeface="Cambria Math" panose="02040503050406030204" pitchFamily="18" charset="0"/>
                                                  </a:rPr>
                                                  <m:t>𝑄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sty m:val="p"/>
                                          </m:rPr>
                                          <a:rPr lang="en-GB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𝛩</m:t>
                                            </m:r>
                                          </m:e>
                                        </m:acc>
                                        <m:sSubSup>
                                          <m:sSubSup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en-GB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GB" i="1">
                                                    <a:latin typeface="Cambria Math" panose="02040503050406030204" pitchFamily="18" charset="0"/>
                                                  </a:rPr>
                                                  <m:t>𝑄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21</m:t>
                                            </m:r>
                                          </m:sub>
                                          <m:sup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𝐻</m:t>
                                            </m:r>
                                          </m:sup>
                                        </m:sSubSup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en-GB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GB" i="1">
                                                    <a:latin typeface="Cambria Math" panose="02040503050406030204" pitchFamily="18" charset="0"/>
                                                  </a:rPr>
                                                  <m:t>𝑄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21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sty m:val="p"/>
                                          </m:rPr>
                                          <a:rPr lang="en-GB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𝛩</m:t>
                                            </m:r>
                                          </m:e>
                                        </m:acc>
                                        <m:sSubSup>
                                          <m:sSubSup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en-GB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GB" i="1">
                                                    <a:latin typeface="Cambria Math" panose="02040503050406030204" pitchFamily="18" charset="0"/>
                                                  </a:rPr>
                                                  <m:t>𝑄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21</m:t>
                                            </m:r>
                                          </m:sub>
                                          <m:sup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𝐻</m:t>
                                            </m:r>
                                          </m:sup>
                                        </m:sSubSup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en-GB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GB" i="1">
                                                    <a:latin typeface="Cambria Math" panose="02040503050406030204" pitchFamily="18" charset="0"/>
                                                  </a:rPr>
                                                  <m:t>𝑄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22</m:t>
                                            </m:r>
                                          </m:sub>
                                        </m:sSub>
                                        <m:sSubSup>
                                          <m:sSubSup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en-GB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GB" i="1">
                                                    <a:latin typeface="Cambria Math" panose="02040503050406030204" pitchFamily="18" charset="0"/>
                                                  </a:rPr>
                                                  <m:t>𝑄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22</m:t>
                                            </m:r>
                                          </m:sub>
                                          <m:sup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𝐻</m:t>
                                            </m:r>
                                          </m:sup>
                                        </m:sSubSup>
                                      </m:e>
                                    </m:eqArr>
                                  </m:e>
                                </m:d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f>
                                  <m:f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 marL="268288" indent="0">
                  <a:buNone/>
                </a:pPr>
                <a:r>
                  <a:rPr lang="en-GB" dirty="0"/>
                  <a:t>w</a:t>
                </a:r>
                <a:r>
                  <a:rPr lang="en-GB" dirty="0" smtClean="0"/>
                  <a:t>ith the matrices obtained by an SVD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=(</m:t>
                      </m:r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sub>
                            </m:sSub>
                          </m:e>
                        </m:mr>
                      </m:m>
                      <m:r>
                        <a:rPr lang="en-GB" i="1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̃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𝛩</m:t>
                                  </m:r>
                                </m:e>
                              </m:acc>
                            </m: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7349" y="1830388"/>
                <a:ext cx="8367713" cy="4645025"/>
              </a:xfrm>
              <a:blipFill rotWithShape="0">
                <a:blip r:embed="rId2"/>
                <a:stretch>
                  <a:fillRect l="-875" t="-7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929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kumimoji="1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4228</TotalTime>
  <Words>947</Words>
  <Application>Microsoft Office PowerPoint</Application>
  <PresentationFormat>On-screen Show (4:3)</PresentationFormat>
  <Paragraphs>277</Paragraphs>
  <Slides>22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 Unicode MS</vt:lpstr>
      <vt:lpstr>Meiryo UI</vt:lpstr>
      <vt:lpstr>MS Gothic</vt:lpstr>
      <vt:lpstr>Arial</vt:lpstr>
      <vt:lpstr>Cambria Math</vt:lpstr>
      <vt:lpstr>Times New Roman</vt:lpstr>
      <vt:lpstr>802-11-Submission</vt:lpstr>
      <vt:lpstr>Document</vt:lpstr>
      <vt:lpstr>Strategies to reduce MIMO feedback overhead</vt:lpstr>
      <vt:lpstr>Abstract</vt:lpstr>
      <vt:lpstr>Feedback overhead reduction in 11ax</vt:lpstr>
      <vt:lpstr>MIMO compressed feedback in 11ac</vt:lpstr>
      <vt:lpstr>MIMO compressed feedback in 11ac</vt:lpstr>
      <vt:lpstr>SNR reporting in 11ac</vt:lpstr>
      <vt:lpstr>Modified representation of V</vt:lpstr>
      <vt:lpstr>Modified representation of V</vt:lpstr>
      <vt:lpstr>Proposal to add a new representation of the beamforming feedback matrix in 11ax</vt:lpstr>
      <vt:lpstr>Proposal to add a new representation of the beamforming feedback matrix in 11ax</vt:lpstr>
      <vt:lpstr>Proposed SNR reporting in 11ax</vt:lpstr>
      <vt:lpstr>How the beamformee computes B</vt:lpstr>
      <vt:lpstr>Overhead comparison</vt:lpstr>
      <vt:lpstr>Further overhead reduction</vt:lpstr>
      <vt:lpstr>4 TX, 2 RX antennas, 3 STAs, 1 stream/STA</vt:lpstr>
      <vt:lpstr>4 TX, 2 RX antennas, 2 STAs, 2 streams/STA</vt:lpstr>
      <vt:lpstr>PowerPoint Presentation</vt:lpstr>
      <vt:lpstr>PowerPoint Presentation</vt:lpstr>
      <vt:lpstr>Sensitivity to channel aging</vt:lpstr>
      <vt:lpstr>Performance in closed-loop SU-MIMO</vt:lpstr>
      <vt:lpstr>PowerPoint Presentation</vt:lpstr>
      <vt:lpstr>Summary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Strategies to reduce MIMO feedback overhead</dc:title>
  <dc:creator>filippo.tosato@toshiba-trel.com</dc:creator>
  <cp:lastModifiedBy>Zubeir Bocus</cp:lastModifiedBy>
  <cp:revision>347</cp:revision>
  <cp:lastPrinted>1601-01-01T00:00:00Z</cp:lastPrinted>
  <dcterms:created xsi:type="dcterms:W3CDTF">2014-10-27T05:47:55Z</dcterms:created>
  <dcterms:modified xsi:type="dcterms:W3CDTF">2015-11-08T23:27:58Z</dcterms:modified>
</cp:coreProperties>
</file>