
<file path=[Content_Types].xml><?xml version="1.0" encoding="utf-8"?>
<Types xmlns="http://schemas.openxmlformats.org/package/2006/content-types">
  <Default Extension="vsd" ContentType="application/vnd.visio"/>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18"/>
  </p:notesMasterIdLst>
  <p:handoutMasterIdLst>
    <p:handoutMasterId r:id="rId19"/>
  </p:handoutMasterIdLst>
  <p:sldIdLst>
    <p:sldId id="598" r:id="rId2"/>
    <p:sldId id="604" r:id="rId3"/>
    <p:sldId id="599" r:id="rId4"/>
    <p:sldId id="600" r:id="rId5"/>
    <p:sldId id="601" r:id="rId6"/>
    <p:sldId id="602" r:id="rId7"/>
    <p:sldId id="603" r:id="rId8"/>
    <p:sldId id="605" r:id="rId9"/>
    <p:sldId id="606" r:id="rId10"/>
    <p:sldId id="593" r:id="rId11"/>
    <p:sldId id="596" r:id="rId12"/>
    <p:sldId id="594" r:id="rId13"/>
    <p:sldId id="595" r:id="rId14"/>
    <p:sldId id="597" r:id="rId15"/>
    <p:sldId id="588" r:id="rId16"/>
    <p:sldId id="59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ey, Thomas J" initials="TJ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99FF"/>
    <a:srgbClr val="FF0000"/>
    <a:srgbClr val="00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51" autoAdjust="0"/>
    <p:restoredTop sz="90216" autoAdjust="0"/>
  </p:normalViewPr>
  <p:slideViewPr>
    <p:cSldViewPr>
      <p:cViewPr varScale="1">
        <p:scale>
          <a:sx n="70" d="100"/>
          <a:sy n="70" d="100"/>
        </p:scale>
        <p:origin x="-100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62"/>
    </p:cViewPr>
  </p:sorterViewPr>
  <p:notesViewPr>
    <p:cSldViewPr>
      <p:cViewPr varScale="1">
        <p:scale>
          <a:sx n="57" d="100"/>
          <a:sy n="57" d="100"/>
        </p:scale>
        <p:origin x="-2838"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5633639" y="8982075"/>
            <a:ext cx="6846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smtClean="0"/>
              <a:t>Wu </a:t>
            </a:r>
            <a:r>
              <a:rPr lang="en-US" altLang="ko-KR" dirty="0" err="1" smtClean="0"/>
              <a:t>Tianyu</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696445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135462" y="8985250"/>
            <a:ext cx="11462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smtClean="0"/>
              <a:t>Wu </a:t>
            </a:r>
            <a:r>
              <a:rPr lang="en-US" altLang="ko-KR" dirty="0" err="1" smtClean="0"/>
              <a:t>Tianyu</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533690517"/>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smtClean="0">
                <a:ea typeface="굴림" pitchFamily="34" charset="-127"/>
              </a:rPr>
              <a:t>Page </a:t>
            </a:r>
            <a:fld id="{CBA724C8-E5A7-4639-BAE9-F1E5F0880C97}" type="slidenum">
              <a:rPr lang="en-US" altLang="ko-KR" smtClean="0">
                <a:ea typeface="굴림" pitchFamily="34" charset="-127"/>
              </a:rPr>
              <a:pPr/>
              <a:t>1</a:t>
            </a:fld>
            <a:endParaRPr lang="en-US" altLang="ko-KR"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dirty="0"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6107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Submission</a:t>
            </a:r>
            <a:endParaRPr lang="en-US" altLang="ko-KR" dirty="0">
              <a:ea typeface="굴림" charset="-127"/>
            </a:endParaRP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바닥글 개체 틀 2"/>
          <p:cNvSpPr>
            <a:spLocks noGrp="1"/>
          </p:cNvSpPr>
          <p:nvPr>
            <p:ph type="ftr" sz="quarter" idx="11"/>
          </p:nvPr>
        </p:nvSpPr>
        <p:spPr>
          <a:xfrm>
            <a:off x="7152076" y="6477000"/>
            <a:ext cx="1410899" cy="184666"/>
          </a:xfrm>
        </p:spPr>
        <p:txBody>
          <a:bodyPr/>
          <a:lstStyle>
            <a:lvl1pPr>
              <a:defRPr/>
            </a:lvl1pPr>
          </a:lstStyle>
          <a:p>
            <a:r>
              <a:rPr lang="en-US" altLang="ko-KR" dirty="0" err="1" smtClean="0"/>
              <a:t>Kiseon</a:t>
            </a:r>
            <a:r>
              <a:rPr lang="en-US" altLang="ko-KR" dirty="0" smtClean="0"/>
              <a:t> </a:t>
            </a:r>
            <a:r>
              <a:rPr lang="en-US" altLang="ko-KR" dirty="0" err="1" smtClean="0"/>
              <a:t>Ryu</a:t>
            </a:r>
            <a:r>
              <a:rPr lang="en-US" altLang="ko-KR" dirty="0" smtClean="0"/>
              <a:t> et al. (LG)</a:t>
            </a:r>
            <a:endParaRPr lang="en-US" altLang="ko-KR" dirty="0"/>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marL="1143000" indent="-228600">
              <a:buClrTx/>
              <a:buFont typeface="Wingdings" pitchFamily="2" charset="2"/>
              <a:buChar char="Ø"/>
              <a:defRPr baseline="0"/>
            </a:lvl4pPr>
            <a:lvl5pPr marL="2057400" indent="-228600">
              <a:buClr>
                <a:srgbClr val="0070C0"/>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Copyright@2012, Intel Corporation. All rights reserved. </a:t>
            </a:r>
            <a:endParaRPr lang="en-US" sz="1200" dirty="0">
              <a:solidFill>
                <a:schemeClr val="bg1"/>
              </a:solidFill>
              <a:latin typeface="Neo Sans Intel" pitchFamily="34" charset="0"/>
            </a:endParaRPr>
          </a:p>
        </p:txBody>
      </p:sp>
      <p:sp>
        <p:nvSpPr>
          <p:cNvPr id="6" name="TextBox 5"/>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7" name="TextBox 6"/>
          <p:cNvSpPr txBox="1"/>
          <p:nvPr/>
        </p:nvSpPr>
        <p:spPr>
          <a:xfrm>
            <a:off x="7239000" y="6400800"/>
            <a:ext cx="1342132" cy="328296"/>
          </a:xfrm>
          <a:prstGeom prst="rect">
            <a:avLst/>
          </a:prstGeom>
          <a:noFill/>
        </p:spPr>
        <p:txBody>
          <a:bodyPr wrap="square" lIns="98060" tIns="49030" rIns="98060" bIns="49030" rtlCol="0">
            <a:spAutoFit/>
          </a:bodyPr>
          <a:lstStyle/>
          <a:p>
            <a:r>
              <a:rPr lang="en-US" sz="1500" b="1" dirty="0" smtClean="0">
                <a:solidFill>
                  <a:schemeClr val="bg1"/>
                </a:solidFill>
                <a:latin typeface="Neo Sans Intel" pitchFamily="34" charset="0"/>
              </a:rPr>
              <a:t>Intel</a:t>
            </a:r>
            <a:r>
              <a:rPr lang="en-US" sz="1500" b="1" baseline="0" dirty="0" smtClean="0">
                <a:solidFill>
                  <a:schemeClr val="bg1"/>
                </a:solidFill>
                <a:latin typeface="Neo Sans Intel" pitchFamily="34" charset="0"/>
              </a:rPr>
              <a:t> Labs</a:t>
            </a:r>
            <a:endParaRPr lang="en-US" sz="1500" b="1" dirty="0" smtClean="0">
              <a:solidFill>
                <a:schemeClr val="bg1"/>
              </a:solidFill>
              <a:latin typeface="Neo Sans Intel" pitchFamily="34" charset="0"/>
            </a:endParaRPr>
          </a:p>
        </p:txBody>
      </p:sp>
      <p:sp>
        <p:nvSpPr>
          <p:cNvPr id="10"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Wireless Communication Lab, Intel Labs</a:t>
            </a:r>
            <a:endParaRPr lang="en-US" sz="1200" dirty="0">
              <a:solidFill>
                <a:schemeClr val="bg1"/>
              </a:solidFill>
              <a:latin typeface="Neo Sans Intel" pitchFamily="34" charset="0"/>
            </a:endParaRPr>
          </a:p>
        </p:txBody>
      </p:sp>
      <p:sp>
        <p:nvSpPr>
          <p:cNvPr id="11" name="TextBox 10"/>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12" name="TextBox 11"/>
          <p:cNvSpPr txBox="1"/>
          <p:nvPr/>
        </p:nvSpPr>
        <p:spPr>
          <a:xfrm>
            <a:off x="7086600" y="6498116"/>
            <a:ext cx="1447800" cy="283684"/>
          </a:xfrm>
          <a:prstGeom prst="rect">
            <a:avLst/>
          </a:prstGeom>
          <a:noFill/>
        </p:spPr>
        <p:txBody>
          <a:bodyPr wrap="square" lIns="98060" tIns="49030" rIns="98060" bIns="49030" rtlCol="0">
            <a:spAutoFit/>
          </a:bodyPr>
          <a:lstStyle/>
          <a:p>
            <a:r>
              <a:rPr lang="en-US" sz="1200" b="1" dirty="0" smtClean="0">
                <a:solidFill>
                  <a:schemeClr val="bg1"/>
                </a:solidFill>
                <a:latin typeface="Neo Sans Intel" pitchFamily="34" charset="0"/>
              </a:rPr>
              <a:t>Intel Confidential</a:t>
            </a:r>
          </a:p>
        </p:txBody>
      </p:sp>
      <p:sp>
        <p:nvSpPr>
          <p:cNvPr id="13"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baseline="0" dirty="0" smtClean="0">
                <a:ea typeface="굴림" charset="-127"/>
              </a:rPr>
              <a:t>Sub</a:t>
            </a:r>
            <a:r>
              <a:rPr lang="en-US" altLang="ko-KR" dirty="0" smtClean="0">
                <a:ea typeface="굴림" charset="-127"/>
              </a:rPr>
              <a:t>mission</a:t>
            </a:r>
            <a:endParaRPr lang="en-US" altLang="ko-KR" dirty="0">
              <a:ea typeface="굴림" charset="-127"/>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5" name="바닥글 개체 틀 2"/>
          <p:cNvSpPr>
            <a:spLocks noGrp="1"/>
          </p:cNvSpPr>
          <p:nvPr>
            <p:ph type="ftr" sz="quarter" idx="11"/>
          </p:nvPr>
        </p:nvSpPr>
        <p:spPr>
          <a:xfrm>
            <a:off x="7152076" y="6477000"/>
            <a:ext cx="1410899" cy="184666"/>
          </a:xfrm>
        </p:spPr>
        <p:txBody>
          <a:bodyPr/>
          <a:lstStyle>
            <a:lvl1pPr>
              <a:defRPr/>
            </a:lvl1pPr>
          </a:lstStyle>
          <a:p>
            <a:r>
              <a:rPr lang="en-US" altLang="ko-KR" dirty="0" err="1" smtClean="0"/>
              <a:t>Kiseon</a:t>
            </a:r>
            <a:r>
              <a:rPr lang="en-US" altLang="ko-KR" dirty="0" smtClean="0"/>
              <a:t> </a:t>
            </a:r>
            <a:r>
              <a:rPr lang="en-US" altLang="ko-KR" dirty="0" err="1" smtClean="0"/>
              <a:t>Ryu</a:t>
            </a:r>
            <a:r>
              <a:rPr lang="en-US" altLang="ko-KR" dirty="0" smtClean="0"/>
              <a:t> et al. (LG)</a:t>
            </a:r>
            <a:endParaRPr lang="en-US" altLang="ko-KR" dirty="0"/>
          </a:p>
        </p:txBody>
      </p:sp>
      <p:sp>
        <p:nvSpPr>
          <p:cNvPr id="16" name="슬라이드 번호 개체 틀 3"/>
          <p:cNvSpPr>
            <a:spLocks noGrp="1"/>
          </p:cNvSpPr>
          <p:nvPr>
            <p:ph type="sldNum" sz="quarter" idx="12"/>
          </p:nvPr>
        </p:nvSpPr>
        <p:spPr>
          <a:xfrm>
            <a:off x="4344988" y="6475413"/>
            <a:ext cx="530225" cy="182562"/>
          </a:xfrm>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18" name="Line 8"/>
          <p:cNvSpPr>
            <a:spLocks noChangeShapeType="1"/>
          </p:cNvSpPr>
          <p:nvPr userDrawn="1"/>
        </p:nvSpPr>
        <p:spPr bwMode="auto">
          <a:xfrm>
            <a:off x="685800" y="429399"/>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 name="Rectangle 7"/>
          <p:cNvSpPr>
            <a:spLocks noChangeArrowheads="1"/>
          </p:cNvSpPr>
          <p:nvPr userDrawn="1"/>
        </p:nvSpPr>
        <p:spPr bwMode="auto">
          <a:xfrm>
            <a:off x="5894787" y="225052"/>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802.11-15/xxxxr0</a:t>
            </a:r>
            <a:endParaRPr lang="en-US" altLang="ko-KR" sz="1400" b="1" dirty="0">
              <a:ea typeface="굴림" pitchFamily="34" charset="-127"/>
            </a:endParaRPr>
          </a:p>
        </p:txBody>
      </p:sp>
      <p:sp>
        <p:nvSpPr>
          <p:cNvPr id="19" name="Rectangle 7"/>
          <p:cNvSpPr>
            <a:spLocks noChangeArrowheads="1"/>
          </p:cNvSpPr>
          <p:nvPr userDrawn="1"/>
        </p:nvSpPr>
        <p:spPr bwMode="auto">
          <a:xfrm>
            <a:off x="304800" y="201393"/>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November 2015</a:t>
            </a:r>
            <a:endParaRPr lang="en-US" altLang="ko-KR" sz="1400" b="1" dirty="0">
              <a:ea typeface="굴림" pitchFamily="34" charset="-127"/>
            </a:endParaRPr>
          </a:p>
        </p:txBody>
      </p:sp>
    </p:spTree>
    <p:extLst>
      <p:ext uri="{BB962C8B-B14F-4D97-AF65-F5344CB8AC3E}">
        <p14:creationId xmlns:p14="http://schemas.microsoft.com/office/powerpoint/2010/main" val="5913898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2" name="바닥글 개체 틀 2"/>
          <p:cNvSpPr>
            <a:spLocks noGrp="1"/>
          </p:cNvSpPr>
          <p:nvPr>
            <p:ph type="ftr" sz="quarter" idx="3"/>
          </p:nvPr>
        </p:nvSpPr>
        <p:spPr bwMode="auto">
          <a:xfrm>
            <a:off x="7152076" y="6477000"/>
            <a:ext cx="1410899" cy="184666"/>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err="1" smtClean="0"/>
              <a:t>Kiseon</a:t>
            </a:r>
            <a:r>
              <a:rPr lang="en-US" altLang="ko-KR" dirty="0" smtClean="0"/>
              <a:t> </a:t>
            </a:r>
            <a:r>
              <a:rPr lang="en-US" altLang="ko-KR" dirty="0" err="1" smtClean="0"/>
              <a:t>Ryu</a:t>
            </a:r>
            <a:r>
              <a:rPr lang="en-US" altLang="ko-KR" dirty="0" smtClean="0"/>
              <a:t> et al. (LG)</a:t>
            </a:r>
            <a:endParaRPr lang="en-US" altLang="ko-KR" dirty="0"/>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Rectangle 7"/>
          <p:cNvSpPr>
            <a:spLocks noChangeArrowheads="1"/>
          </p:cNvSpPr>
          <p:nvPr userDrawn="1"/>
        </p:nvSpPr>
        <p:spPr bwMode="auto">
          <a:xfrm>
            <a:off x="5869730" y="394156"/>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altLang="ko-KR" sz="1400" dirty="0" smtClean="0">
                <a:latin typeface="Times New Roman" pitchFamily="18" charset="0"/>
                <a:ea typeface="굴림" pitchFamily="34" charset="-127"/>
              </a:rPr>
              <a:t>doc.: IEEE 802.11-15/xxxxr0</a:t>
            </a:r>
            <a:endParaRPr lang="en-US" altLang="ko-KR" sz="1400" b="1" dirty="0">
              <a:ea typeface="굴림" pitchFamily="34" charset="-127"/>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 name="Rectangle 7"/>
          <p:cNvSpPr>
            <a:spLocks noChangeArrowheads="1"/>
          </p:cNvSpPr>
          <p:nvPr userDrawn="1"/>
        </p:nvSpPr>
        <p:spPr bwMode="auto">
          <a:xfrm>
            <a:off x="304800" y="394156"/>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altLang="ko-KR" sz="1400" dirty="0" smtClean="0">
                <a:latin typeface="Times New Roman" pitchFamily="18" charset="0"/>
                <a:ea typeface="굴림" pitchFamily="34" charset="-127"/>
              </a:rPr>
              <a:t>November 2015</a:t>
            </a:r>
            <a:endParaRPr lang="en-US" altLang="ko-KR" sz="1400" b="1" dirty="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oleObject" Target="../embeddings/Microsoft_Visio_2003-2010____1.vsd"/><Relationship Id="rId7" Type="http://schemas.openxmlformats.org/officeDocument/2006/relationships/oleObject" Target="../embeddings/Microsoft_Visio_2003-2010____3.vsd"/><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Microsoft_Visio_2003-2010____2.vsd"/><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슬라이드 번호 개체 틀 6"/>
          <p:cNvSpPr>
            <a:spLocks noGrp="1"/>
          </p:cNvSpPr>
          <p:nvPr>
            <p:ph type="sldNum" sz="quarter" idx="12"/>
          </p:nvPr>
        </p:nvSpPr>
        <p:spPr>
          <a:noFill/>
        </p:spPr>
        <p:txBody>
          <a:bodyPr/>
          <a:lstStyle/>
          <a:p>
            <a:r>
              <a:rPr lang="en-US" altLang="ko-KR" dirty="0"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228600" y="685800"/>
            <a:ext cx="8534400" cy="1066800"/>
          </a:xfrm>
          <a:noFill/>
        </p:spPr>
        <p:txBody>
          <a:bodyPr/>
          <a:lstStyle/>
          <a:p>
            <a:r>
              <a:rPr lang="en-US" altLang="ko-KR" sz="2400" dirty="0"/>
              <a:t>Trigger type specific </a:t>
            </a:r>
            <a:r>
              <a:rPr lang="en-US" altLang="ko-KR" sz="2400" dirty="0" smtClean="0"/>
              <a:t>information</a:t>
            </a:r>
            <a:endParaRPr lang="en-US" altLang="ko-KR" sz="2400" dirty="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2667000" y="1752600"/>
            <a:ext cx="39624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2015-11-08</a:t>
            </a:r>
          </a:p>
        </p:txBody>
      </p:sp>
      <p:sp>
        <p:nvSpPr>
          <p:cNvPr id="1032" name="Rectangle 4"/>
          <p:cNvSpPr>
            <a:spLocks noChangeArrowheads="1"/>
          </p:cNvSpPr>
          <p:nvPr/>
        </p:nvSpPr>
        <p:spPr bwMode="auto">
          <a:xfrm>
            <a:off x="533400" y="2514600"/>
            <a:ext cx="7696200" cy="533400"/>
          </a:xfrm>
          <a:prstGeom prst="rect">
            <a:avLst/>
          </a:prstGeom>
          <a:noFill/>
          <a:ln w="9525">
            <a:noFill/>
            <a:miter lim="800000"/>
            <a:headEnd/>
            <a:tailEnd/>
          </a:ln>
        </p:spPr>
        <p:txBody>
          <a:bodyPr lIns="92075" tIns="46038" rIns="92075" bIns="46038"/>
          <a:lstStyle/>
          <a:p>
            <a:pPr marL="342900" indent="-342900">
              <a:spcBef>
                <a:spcPct val="20000"/>
              </a:spcBef>
            </a:pPr>
            <a:endParaRPr lang="en-US" altLang="ko-KR" sz="2000" b="1" dirty="0" smtClean="0">
              <a:ea typeface="굴림" pitchFamily="34" charset="-127"/>
            </a:endParaRPr>
          </a:p>
          <a:p>
            <a:pPr marL="342900" indent="-342900">
              <a:spcBef>
                <a:spcPct val="20000"/>
              </a:spcBef>
            </a:pPr>
            <a:endParaRPr lang="en-US" altLang="ko-KR" sz="2000" b="1" dirty="0">
              <a:ea typeface="굴림" pitchFamily="34" charset="-127"/>
            </a:endParaRPr>
          </a:p>
          <a:p>
            <a:pPr marL="342900" indent="-342900">
              <a:spcBef>
                <a:spcPct val="20000"/>
              </a:spcBef>
            </a:pPr>
            <a:endParaRPr lang="en-US" altLang="ko-KR" sz="2000" dirty="0">
              <a:ea typeface="굴림" pitchFamily="34" charset="-127"/>
            </a:endParaRPr>
          </a:p>
        </p:txBody>
      </p:sp>
      <p:sp>
        <p:nvSpPr>
          <p:cNvPr id="10" name="Footer Placeholder 3"/>
          <p:cNvSpPr>
            <a:spLocks noGrp="1"/>
          </p:cNvSpPr>
          <p:nvPr>
            <p:ph type="ftr" sz="quarter" idx="11"/>
          </p:nvPr>
        </p:nvSpPr>
        <p:spPr>
          <a:xfrm>
            <a:off x="7152076" y="6477000"/>
            <a:ext cx="1410899" cy="184666"/>
          </a:xfrm>
        </p:spPr>
        <p:txBody>
          <a:bodyPr/>
          <a:lstStyle/>
          <a:p>
            <a:r>
              <a:rPr lang="en-US" altLang="ko-KR" dirty="0" err="1" smtClean="0"/>
              <a:t>Kiseon</a:t>
            </a:r>
            <a:r>
              <a:rPr lang="en-US" altLang="ko-KR" dirty="0" smtClean="0"/>
              <a:t> </a:t>
            </a:r>
            <a:r>
              <a:rPr lang="en-US" altLang="ko-KR" dirty="0" err="1" smtClean="0"/>
              <a:t>Ryu</a:t>
            </a:r>
            <a:r>
              <a:rPr lang="en-US" altLang="ko-KR" dirty="0" smtClean="0"/>
              <a:t> et </a:t>
            </a:r>
            <a:r>
              <a:rPr lang="en-US" altLang="ko-KR" dirty="0"/>
              <a:t>al. </a:t>
            </a:r>
            <a:r>
              <a:rPr lang="en-US" altLang="ko-KR" dirty="0" smtClean="0"/>
              <a:t>(LG)</a:t>
            </a:r>
            <a:endParaRPr lang="en-US" altLang="ko-KR" dirty="0"/>
          </a:p>
        </p:txBody>
      </p:sp>
      <p:sp>
        <p:nvSpPr>
          <p:cNvPr id="8" name="Rectangle 12"/>
          <p:cNvSpPr>
            <a:spLocks noChangeArrowheads="1"/>
          </p:cNvSpPr>
          <p:nvPr/>
        </p:nvSpPr>
        <p:spPr bwMode="auto">
          <a:xfrm>
            <a:off x="8382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9" name="Table 12"/>
          <p:cNvGraphicFramePr>
            <a:graphicFrameLocks noGrp="1"/>
          </p:cNvGraphicFramePr>
          <p:nvPr>
            <p:extLst>
              <p:ext uri="{D42A27DB-BD31-4B8C-83A1-F6EECF244321}">
                <p14:modId xmlns:p14="http://schemas.microsoft.com/office/powerpoint/2010/main" val="1512008571"/>
              </p:ext>
            </p:extLst>
          </p:nvPr>
        </p:nvGraphicFramePr>
        <p:xfrm>
          <a:off x="762000" y="2801896"/>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Jinyoung</a:t>
                      </a:r>
                      <a:r>
                        <a:rPr lang="en-US" altLang="ko-KR" sz="1200" dirty="0" smtClean="0">
                          <a:solidFill>
                            <a:srgbClr val="000000"/>
                          </a:solidFill>
                          <a:latin typeface="Times New Roman"/>
                          <a:ea typeface="Times New Roman"/>
                          <a:cs typeface="Arial"/>
                        </a:rPr>
                        <a:t> Chun</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jiny.chun@lge.com</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ko-KR" sz="1200" dirty="0" err="1" smtClean="0">
                          <a:solidFill>
                            <a:srgbClr val="000000"/>
                          </a:solidFill>
                          <a:latin typeface="Times New Roman"/>
                          <a:ea typeface="Times New Roman"/>
                          <a:cs typeface="Arial"/>
                        </a:rPr>
                        <a:t>Jeongki</a:t>
                      </a:r>
                      <a:r>
                        <a:rPr lang="en-US" altLang="ko-KR" sz="1200" dirty="0" smtClean="0">
                          <a:solidFill>
                            <a:srgbClr val="000000"/>
                          </a:solidFill>
                          <a:latin typeface="Times New Roman"/>
                          <a:ea typeface="Times New Roman"/>
                          <a:cs typeface="Arial"/>
                        </a:rPr>
                        <a:t> Kim</a:t>
                      </a:r>
                      <a:endParaRPr lang="en-US" altLang="ko-KR"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ko-KR" sz="1100" dirty="0" smtClean="0">
                          <a:solidFill>
                            <a:srgbClr val="000000"/>
                          </a:solidFill>
                          <a:latin typeface="Times New Roman"/>
                          <a:ea typeface="Times New Roman"/>
                          <a:cs typeface="Arial"/>
                        </a:rPr>
                        <a:t>jeongki.kim@lge.com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Suhwook</a:t>
                      </a:r>
                      <a:r>
                        <a:rPr lang="en-US" altLang="ko-KR" sz="1200" dirty="0" smtClean="0">
                          <a:solidFill>
                            <a:srgbClr val="000000"/>
                          </a:solidFill>
                          <a:latin typeface="Times New Roman"/>
                          <a:ea typeface="Times New Roman"/>
                          <a:cs typeface="Arial"/>
                        </a:rPr>
                        <a:t> Kim</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suhwook.kim@lge.com  </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latin typeface="Times New Roman"/>
                          <a:ea typeface="Times New Roman"/>
                          <a:cs typeface="Arial"/>
                        </a:rPr>
                        <a:t>JayH</a:t>
                      </a:r>
                      <a:r>
                        <a:rPr lang="en-US" altLang="ko-KR" sz="1200" dirty="0" smtClean="0">
                          <a:latin typeface="Times New Roman"/>
                          <a:ea typeface="Times New Roman"/>
                          <a:cs typeface="Arial"/>
                        </a:rPr>
                        <a:t> Park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Times New Roman"/>
                          <a:ea typeface="Times New Roman"/>
                          <a:cs typeface="Arial"/>
                        </a:rPr>
                        <a:t> </a:t>
                      </a:r>
                      <a:r>
                        <a:rPr lang="en-US" altLang="ko-KR" sz="1100" dirty="0" smtClean="0">
                          <a:latin typeface="Times New Roman"/>
                          <a:ea typeface="Times New Roman"/>
                          <a:cs typeface="Arial"/>
                        </a:rPr>
                        <a:t>Hyunh.park@lge.com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Jinsoo</a:t>
                      </a:r>
                      <a:r>
                        <a:rPr lang="en-US" altLang="ko-KR" sz="1200" dirty="0" smtClean="0">
                          <a:solidFill>
                            <a:srgbClr val="000000"/>
                          </a:solidFill>
                          <a:latin typeface="Times New Roman"/>
                          <a:ea typeface="Times New Roman"/>
                          <a:cs typeface="Arial"/>
                        </a:rPr>
                        <a:t> Choi</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js.choi@lge.com</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Dongguk</a:t>
                      </a:r>
                      <a:r>
                        <a:rPr lang="en-US" altLang="ko-KR" sz="1200" dirty="0" smtClean="0">
                          <a:solidFill>
                            <a:srgbClr val="000000"/>
                          </a:solidFill>
                          <a:latin typeface="Times New Roman"/>
                          <a:ea typeface="Times New Roman"/>
                          <a:cs typeface="Arial"/>
                        </a:rPr>
                        <a:t> Lim</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dongguk.lim@lge.com </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Jinmin</a:t>
                      </a:r>
                      <a:r>
                        <a:rPr lang="en-US" altLang="ko-KR" sz="1200" dirty="0" smtClean="0">
                          <a:solidFill>
                            <a:srgbClr val="000000"/>
                          </a:solidFill>
                          <a:latin typeface="Times New Roman"/>
                          <a:ea typeface="Times New Roman"/>
                          <a:cs typeface="Arial"/>
                        </a:rPr>
                        <a:t> Kim</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Jinmin1230.kim@lge.com</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432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09600"/>
            <a:ext cx="7772400" cy="838200"/>
          </a:xfrm>
        </p:spPr>
        <p:txBody>
          <a:bodyPr/>
          <a:lstStyle/>
          <a:p>
            <a:r>
              <a:rPr lang="en-US" altLang="ko-KR" dirty="0" smtClean="0"/>
              <a:t>Introduction</a:t>
            </a:r>
          </a:p>
        </p:txBody>
      </p:sp>
      <p:sp>
        <p:nvSpPr>
          <p:cNvPr id="4" name="슬라이드 번호 개체 틀 3"/>
          <p:cNvSpPr>
            <a:spLocks noGrp="1"/>
          </p:cNvSpPr>
          <p:nvPr>
            <p:ph type="sldNum" sz="quarter" idx="11"/>
          </p:nvPr>
        </p:nvSpPr>
        <p:spPr/>
        <p:txBody>
          <a:bodyPr/>
          <a:lstStyle/>
          <a:p>
            <a:pPr>
              <a:defRPr/>
            </a:pPr>
            <a:r>
              <a:rPr lang="en-US" dirty="0" smtClean="0"/>
              <a:t>Slide </a:t>
            </a:r>
            <a:fld id="{3099D1E7-2CFE-4362-BB72-AF97192842EA}" type="slidenum">
              <a:rPr lang="en-US" smtClean="0"/>
              <a:pPr>
                <a:defRPr/>
              </a:pPr>
              <a:t>10</a:t>
            </a:fld>
            <a:endParaRPr lang="en-US" dirty="0"/>
          </a:p>
        </p:txBody>
      </p:sp>
      <p:sp>
        <p:nvSpPr>
          <p:cNvPr id="6" name="바닥글 개체 틀 4"/>
          <p:cNvSpPr>
            <a:spLocks noGrp="1"/>
          </p:cNvSpPr>
          <p:nvPr>
            <p:ph type="ftr" sz="quarter" idx="4294967295"/>
          </p:nvPr>
        </p:nvSpPr>
        <p:spPr>
          <a:xfrm flipH="1">
            <a:off x="5791199" y="6475413"/>
            <a:ext cx="2752661" cy="184666"/>
          </a:xfrm>
          <a:prstGeom prst="rect">
            <a:avLst/>
          </a:prstGeom>
        </p:spPr>
        <p:txBody>
          <a:bodyPr/>
          <a:lstStyle/>
          <a:p>
            <a:pPr>
              <a:defRPr/>
            </a:pPr>
            <a:r>
              <a:rPr lang="en-US" dirty="0" smtClean="0"/>
              <a:t>LG Electronics</a:t>
            </a:r>
            <a:endParaRPr lang="en-US" dirty="0"/>
          </a:p>
        </p:txBody>
      </p:sp>
      <p:sp>
        <p:nvSpPr>
          <p:cNvPr id="7" name="Content Placeholder 2"/>
          <p:cNvSpPr>
            <a:spLocks noGrp="1"/>
          </p:cNvSpPr>
          <p:nvPr>
            <p:ph idx="1"/>
          </p:nvPr>
        </p:nvSpPr>
        <p:spPr>
          <a:xfrm>
            <a:off x="685800" y="1814513"/>
            <a:ext cx="7772400" cy="4114800"/>
          </a:xfrm>
        </p:spPr>
        <p:txBody>
          <a:bodyPr/>
          <a:lstStyle/>
          <a:p>
            <a:r>
              <a:rPr lang="en-US" sz="1800" dirty="0" smtClean="0"/>
              <a:t>The SFD [1] includes the following format for the Trigger frame</a:t>
            </a:r>
          </a:p>
          <a:p>
            <a:pPr lvl="1"/>
            <a:r>
              <a:rPr lang="en-US" sz="1600" i="1" dirty="0"/>
              <a:t>The spec shall define a new control frame format that carries sufficient information to identify the STAs transmitting the UL MU PPDUs and allocating resources for the UL MU PPDUs. The format of the new frame is given in Figure 11. The presence of A1 is TBD. [MAC Motion 19, July 16, 2015, see [70]</a:t>
            </a:r>
          </a:p>
          <a:p>
            <a:pPr marL="457200" lvl="1" indent="0">
              <a:buNone/>
            </a:pPr>
            <a:endParaRPr lang="en-US" sz="1600" dirty="0" smtClean="0"/>
          </a:p>
          <a:p>
            <a:pPr marL="457200" lvl="1" indent="0">
              <a:buNone/>
            </a:pPr>
            <a:endParaRPr lang="en-US" sz="1600" dirty="0"/>
          </a:p>
          <a:p>
            <a:pPr marL="457200" lvl="1" indent="0">
              <a:buNone/>
            </a:pPr>
            <a:endParaRPr lang="en-US" sz="1600" dirty="0" smtClean="0"/>
          </a:p>
          <a:p>
            <a:pPr marL="0" indent="0">
              <a:buNone/>
            </a:pPr>
            <a:endParaRPr lang="en-US" sz="1800" dirty="0"/>
          </a:p>
          <a:p>
            <a:pPr marL="0" indent="0">
              <a:buNone/>
            </a:pPr>
            <a:endParaRPr lang="en-US" sz="1800" dirty="0"/>
          </a:p>
          <a:p>
            <a:r>
              <a:rPr lang="en-US" sz="1800" dirty="0" smtClean="0"/>
              <a:t>This contribution discusses the signaling to be carried by the trigger frame, especially the information that may be included </a:t>
            </a:r>
            <a:r>
              <a:rPr lang="en-US" altLang="ko-KR" sz="1800" dirty="0"/>
              <a:t>optionally </a:t>
            </a:r>
            <a:r>
              <a:rPr lang="en-US" sz="1800" dirty="0" smtClean="0"/>
              <a:t>according to the trigger response type</a:t>
            </a:r>
          </a:p>
        </p:txBody>
      </p:sp>
      <p:pic>
        <p:nvPicPr>
          <p:cNvPr id="8" name="Picture 6"/>
          <p:cNvPicPr>
            <a:picLocks noChangeAspect="1"/>
          </p:cNvPicPr>
          <p:nvPr/>
        </p:nvPicPr>
        <p:blipFill>
          <a:blip r:embed="rId2"/>
          <a:stretch>
            <a:fillRect/>
          </a:stretch>
        </p:blipFill>
        <p:spPr>
          <a:xfrm>
            <a:off x="8351" y="3348429"/>
            <a:ext cx="9464226" cy="1227442"/>
          </a:xfrm>
          <a:prstGeom prst="rect">
            <a:avLst/>
          </a:prstGeom>
        </p:spPr>
      </p:pic>
    </p:spTree>
    <p:extLst>
      <p:ext uri="{BB962C8B-B14F-4D97-AF65-F5344CB8AC3E}">
        <p14:creationId xmlns:p14="http://schemas.microsoft.com/office/powerpoint/2010/main" val="2735119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[2]</a:t>
            </a:r>
            <a:endParaRPr lang="ko-KR" altLang="en-US" dirty="0"/>
          </a:p>
        </p:txBody>
      </p:sp>
      <p:sp>
        <p:nvSpPr>
          <p:cNvPr id="3" name="내용 개체 틀 2"/>
          <p:cNvSpPr>
            <a:spLocks noGrp="1"/>
          </p:cNvSpPr>
          <p:nvPr>
            <p:ph idx="1"/>
          </p:nvPr>
        </p:nvSpPr>
        <p:spPr/>
        <p:txBody>
          <a:bodyPr/>
          <a:lstStyle/>
          <a:p>
            <a:r>
              <a:rPr lang="en-US" altLang="ko-KR" sz="1800" dirty="0" smtClean="0"/>
              <a:t>The contribution [2]  provides which parameters are essentially included in the Trigger frame</a:t>
            </a:r>
          </a:p>
          <a:p>
            <a:endParaRPr lang="en-US" altLang="ko-KR" sz="1800" dirty="0" smtClean="0"/>
          </a:p>
          <a:p>
            <a:r>
              <a:rPr lang="en-US" altLang="ko-KR" sz="1800" dirty="0" smtClean="0"/>
              <a:t>In Common Info field</a:t>
            </a:r>
          </a:p>
          <a:p>
            <a:pPr lvl="1"/>
            <a:r>
              <a:rPr lang="en-US" altLang="ko-KR" sz="1600" dirty="0" smtClean="0"/>
              <a:t>UL MU PPDU length</a:t>
            </a:r>
          </a:p>
          <a:p>
            <a:pPr lvl="1"/>
            <a:r>
              <a:rPr lang="en-US" altLang="ko-KR" sz="1600" dirty="0"/>
              <a:t>Info bits content of the </a:t>
            </a:r>
            <a:r>
              <a:rPr lang="en-US" altLang="ko-KR" sz="1600" dirty="0" smtClean="0"/>
              <a:t>SIG-A</a:t>
            </a:r>
          </a:p>
          <a:p>
            <a:pPr lvl="1"/>
            <a:r>
              <a:rPr lang="en-US" altLang="ko-KR" sz="1600" dirty="0"/>
              <a:t>CP + HE LTF </a:t>
            </a:r>
            <a:r>
              <a:rPr lang="en-US" altLang="ko-KR" sz="1600" dirty="0" smtClean="0"/>
              <a:t>type</a:t>
            </a:r>
          </a:p>
          <a:p>
            <a:pPr lvl="1"/>
            <a:r>
              <a:rPr lang="en-US" altLang="ko-KR" sz="1600" dirty="0"/>
              <a:t>Allowed response type / trigger </a:t>
            </a:r>
            <a:r>
              <a:rPr lang="en-US" altLang="ko-KR" sz="1600" dirty="0" smtClean="0"/>
              <a:t>type</a:t>
            </a:r>
          </a:p>
          <a:p>
            <a:r>
              <a:rPr lang="en-US" altLang="ko-KR" sz="1800" dirty="0" smtClean="0"/>
              <a:t>In Per-User </a:t>
            </a:r>
            <a:r>
              <a:rPr lang="en-US" altLang="ko-KR" sz="1800" dirty="0"/>
              <a:t>Info field </a:t>
            </a:r>
            <a:r>
              <a:rPr lang="en-US" altLang="ko-KR" sz="1800" dirty="0" smtClean="0"/>
              <a:t>content</a:t>
            </a:r>
          </a:p>
          <a:p>
            <a:pPr lvl="1"/>
            <a:r>
              <a:rPr lang="en-US" altLang="ko-KR" sz="1600" dirty="0" smtClean="0"/>
              <a:t>MCS</a:t>
            </a:r>
          </a:p>
          <a:p>
            <a:pPr lvl="1"/>
            <a:r>
              <a:rPr lang="en-US" altLang="ko-KR" sz="1600" dirty="0"/>
              <a:t>Coding </a:t>
            </a:r>
            <a:r>
              <a:rPr lang="en-US" altLang="ko-KR" sz="1600" dirty="0" smtClean="0"/>
              <a:t>type</a:t>
            </a:r>
          </a:p>
          <a:p>
            <a:pPr lvl="1"/>
            <a:r>
              <a:rPr lang="en-US" altLang="ko-KR" sz="1600" dirty="0"/>
              <a:t>RU allocation </a:t>
            </a:r>
            <a:r>
              <a:rPr lang="en-US" altLang="ko-KR" sz="1600" dirty="0" smtClean="0"/>
              <a:t>information</a:t>
            </a:r>
          </a:p>
          <a:p>
            <a:pPr lvl="1"/>
            <a:r>
              <a:rPr lang="en-US" altLang="ko-KR" sz="1600" dirty="0"/>
              <a:t>SS </a:t>
            </a:r>
            <a:r>
              <a:rPr lang="en-US" altLang="ko-KR" sz="1600" dirty="0" smtClean="0"/>
              <a:t>allocation</a:t>
            </a:r>
          </a:p>
          <a:p>
            <a:pPr lvl="1"/>
            <a:r>
              <a:rPr lang="en-US" altLang="ko-KR" sz="1600" dirty="0" smtClean="0"/>
              <a:t>DCM</a:t>
            </a:r>
          </a:p>
          <a:p>
            <a:pPr lvl="1"/>
            <a:r>
              <a:rPr lang="en-US" altLang="ko-KR" sz="1600" dirty="0"/>
              <a:t>User identifier field</a:t>
            </a:r>
            <a:endParaRPr lang="ko-KR" altLang="en-US" sz="1600" dirty="0"/>
          </a:p>
        </p:txBody>
      </p:sp>
      <p:sp>
        <p:nvSpPr>
          <p:cNvPr id="4" name="바닥글 개체 틀 3"/>
          <p:cNvSpPr>
            <a:spLocks noGrp="1"/>
          </p:cNvSpPr>
          <p:nvPr>
            <p:ph type="ftr" sz="quarter" idx="11"/>
          </p:nvPr>
        </p:nvSpPr>
        <p:spPr/>
        <p:txBody>
          <a:bodyPr/>
          <a:lstStyle/>
          <a:p>
            <a:r>
              <a:rPr lang="en-US" altLang="ko-KR" smtClean="0"/>
              <a:t>Kiseon Ryu et al. (LG)</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11</a:t>
            </a:fld>
            <a:endParaRPr lang="en-US" altLang="ko-KR"/>
          </a:p>
        </p:txBody>
      </p:sp>
    </p:spTree>
    <p:extLst>
      <p:ext uri="{BB962C8B-B14F-4D97-AF65-F5344CB8AC3E}">
        <p14:creationId xmlns:p14="http://schemas.microsoft.com/office/powerpoint/2010/main" val="2507480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Allowed response type / Trigger type</a:t>
            </a:r>
            <a:endParaRPr lang="ko-KR" altLang="en-US" dirty="0"/>
          </a:p>
        </p:txBody>
      </p:sp>
      <p:sp>
        <p:nvSpPr>
          <p:cNvPr id="3" name="내용 개체 틀 2"/>
          <p:cNvSpPr>
            <a:spLocks noGrp="1"/>
          </p:cNvSpPr>
          <p:nvPr>
            <p:ph idx="1"/>
          </p:nvPr>
        </p:nvSpPr>
        <p:spPr/>
        <p:txBody>
          <a:bodyPr/>
          <a:lstStyle/>
          <a:p>
            <a:r>
              <a:rPr lang="en-US" altLang="ko-KR" sz="2000" dirty="0" smtClean="0"/>
              <a:t>Trigger frame can trigger the various type of UL MU frames</a:t>
            </a:r>
          </a:p>
          <a:p>
            <a:pPr lvl="1"/>
            <a:r>
              <a:rPr lang="en-US" altLang="ko-KR" sz="1800" dirty="0" smtClean="0"/>
              <a:t>MU-BAR frame triggers UL MU BA transmissions </a:t>
            </a:r>
          </a:p>
          <a:p>
            <a:pPr lvl="1"/>
            <a:r>
              <a:rPr lang="en-US" altLang="ko-KR" sz="1800" dirty="0" smtClean="0"/>
              <a:t>Trigger frame in DL CSI feedback procedure triggers UL MU beamforming feedback frames</a:t>
            </a:r>
          </a:p>
          <a:p>
            <a:pPr lvl="1"/>
            <a:r>
              <a:rPr lang="en-US" altLang="ko-KR" sz="1800" dirty="0" smtClean="0"/>
              <a:t>Trigger frame can be used to poll </a:t>
            </a:r>
            <a:r>
              <a:rPr lang="en-US" altLang="ko-KR" sz="1800" dirty="0"/>
              <a:t>multiple STAs </a:t>
            </a:r>
            <a:r>
              <a:rPr lang="en-US" altLang="ko-KR" sz="1800" dirty="0" smtClean="0"/>
              <a:t>for buffer status report</a:t>
            </a:r>
          </a:p>
          <a:p>
            <a:pPr lvl="1"/>
            <a:r>
              <a:rPr lang="en-US" altLang="ko-KR" sz="1800" dirty="0" smtClean="0"/>
              <a:t>MU-RTS frame solicits simultaneous CTSs frame from multiple STAs</a:t>
            </a:r>
          </a:p>
          <a:p>
            <a:pPr lvl="1"/>
            <a:r>
              <a:rPr lang="en-US" altLang="ko-KR" sz="1800" dirty="0" smtClean="0"/>
              <a:t>Trigger frame for random access allows STAs to access the medium randomly using OFDMA transmission </a:t>
            </a:r>
          </a:p>
          <a:p>
            <a:endParaRPr lang="en-US" altLang="ko-KR" sz="2000" dirty="0" smtClean="0"/>
          </a:p>
          <a:p>
            <a:r>
              <a:rPr lang="en-US" altLang="ko-KR" sz="2000" dirty="0" smtClean="0"/>
              <a:t>We discuss the parameters to be optionally included in the Trigger frame according to the trigger type</a:t>
            </a:r>
            <a:endParaRPr lang="ko-KR" altLang="en-US" sz="2000" dirty="0"/>
          </a:p>
        </p:txBody>
      </p:sp>
      <p:sp>
        <p:nvSpPr>
          <p:cNvPr id="4" name="바닥글 개체 틀 3"/>
          <p:cNvSpPr>
            <a:spLocks noGrp="1"/>
          </p:cNvSpPr>
          <p:nvPr>
            <p:ph type="ftr" sz="quarter" idx="11"/>
          </p:nvPr>
        </p:nvSpPr>
        <p:spPr/>
        <p:txBody>
          <a:bodyPr/>
          <a:lstStyle/>
          <a:p>
            <a:r>
              <a:rPr lang="en-US" altLang="ko-KR" smtClean="0"/>
              <a:t>Kiseon Ryu et al. (LG)</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12</a:t>
            </a:fld>
            <a:endParaRPr lang="en-US" altLang="ko-KR"/>
          </a:p>
        </p:txBody>
      </p:sp>
    </p:spTree>
    <p:extLst>
      <p:ext uri="{BB962C8B-B14F-4D97-AF65-F5344CB8AC3E}">
        <p14:creationId xmlns:p14="http://schemas.microsoft.com/office/powerpoint/2010/main" val="3982792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Optional type-specific Info</a:t>
            </a:r>
            <a:endParaRPr lang="ko-KR" altLang="en-US" dirty="0"/>
          </a:p>
        </p:txBody>
      </p:sp>
      <p:sp>
        <p:nvSpPr>
          <p:cNvPr id="3" name="내용 개체 틀 2"/>
          <p:cNvSpPr>
            <a:spLocks noGrp="1"/>
          </p:cNvSpPr>
          <p:nvPr>
            <p:ph idx="1"/>
          </p:nvPr>
        </p:nvSpPr>
        <p:spPr/>
        <p:txBody>
          <a:bodyPr/>
          <a:lstStyle/>
          <a:p>
            <a:r>
              <a:rPr lang="en-US" altLang="ko-KR" dirty="0" smtClean="0"/>
              <a:t>MU-BAR</a:t>
            </a:r>
          </a:p>
          <a:p>
            <a:pPr lvl="1"/>
            <a:r>
              <a:rPr lang="en-US" altLang="ko-KR" dirty="0"/>
              <a:t>BAR Control </a:t>
            </a:r>
            <a:r>
              <a:rPr lang="en-US" altLang="ko-KR" dirty="0" smtClean="0"/>
              <a:t>field is included as a type-specific Per-User Info parameter</a:t>
            </a:r>
            <a:endParaRPr lang="en-US" altLang="ko-KR" dirty="0"/>
          </a:p>
          <a:p>
            <a:pPr lvl="1"/>
            <a:r>
              <a:rPr lang="en-US" altLang="ko-KR" dirty="0"/>
              <a:t>B</a:t>
            </a:r>
            <a:r>
              <a:rPr lang="en-US" altLang="ko-KR" dirty="0" smtClean="0"/>
              <a:t>AR Information field is </a:t>
            </a:r>
            <a:r>
              <a:rPr lang="en-US" altLang="ko-KR" dirty="0"/>
              <a:t>included as a type-specific Per-User Info parameter</a:t>
            </a:r>
            <a:endParaRPr lang="en-US" altLang="ko-KR" dirty="0" smtClean="0"/>
          </a:p>
          <a:p>
            <a:r>
              <a:rPr lang="en-US" altLang="ko-KR" dirty="0" smtClean="0"/>
              <a:t>Trigger frame for random access</a:t>
            </a:r>
          </a:p>
          <a:p>
            <a:pPr lvl="1"/>
            <a:r>
              <a:rPr lang="en-US" altLang="ko-KR" dirty="0" smtClean="0"/>
              <a:t>Indicator of cascaded sequence of Trigger frames is included as a type-specific parameter</a:t>
            </a:r>
          </a:p>
          <a:p>
            <a:pPr lvl="1"/>
            <a:r>
              <a:rPr lang="en-US" altLang="ko-KR" dirty="0" smtClean="0"/>
              <a:t>TBD parameter may be included </a:t>
            </a:r>
            <a:r>
              <a:rPr lang="en-US" altLang="ko-KR" dirty="0"/>
              <a:t>as a type-specific </a:t>
            </a:r>
            <a:r>
              <a:rPr lang="en-US" altLang="ko-KR" dirty="0" smtClean="0"/>
              <a:t>parameter</a:t>
            </a:r>
          </a:p>
          <a:p>
            <a:r>
              <a:rPr lang="en-US" altLang="ko-KR" dirty="0" smtClean="0"/>
              <a:t>Etc.</a:t>
            </a:r>
          </a:p>
          <a:p>
            <a:pPr lvl="1"/>
            <a:endParaRPr lang="en-US" altLang="ko-KR" dirty="0" smtClean="0"/>
          </a:p>
          <a:p>
            <a:pPr lvl="1"/>
            <a:endParaRPr lang="en-US" altLang="ko-KR" dirty="0" smtClean="0"/>
          </a:p>
          <a:p>
            <a:pPr lvl="1"/>
            <a:endParaRPr lang="ko-KR" altLang="en-US" dirty="0"/>
          </a:p>
        </p:txBody>
      </p:sp>
      <p:sp>
        <p:nvSpPr>
          <p:cNvPr id="4" name="바닥글 개체 틀 3"/>
          <p:cNvSpPr>
            <a:spLocks noGrp="1"/>
          </p:cNvSpPr>
          <p:nvPr>
            <p:ph type="ftr" sz="quarter" idx="11"/>
          </p:nvPr>
        </p:nvSpPr>
        <p:spPr/>
        <p:txBody>
          <a:bodyPr/>
          <a:lstStyle/>
          <a:p>
            <a:r>
              <a:rPr lang="en-US" altLang="ko-KR" smtClean="0"/>
              <a:t>Kiseon Ryu et al. (LG)</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13</a:t>
            </a:fld>
            <a:endParaRPr lang="en-US" altLang="ko-KR"/>
          </a:p>
        </p:txBody>
      </p:sp>
    </p:spTree>
    <p:extLst>
      <p:ext uri="{BB962C8B-B14F-4D97-AF65-F5344CB8AC3E}">
        <p14:creationId xmlns:p14="http://schemas.microsoft.com/office/powerpoint/2010/main" val="95863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457200"/>
            <a:ext cx="7772400" cy="1066800"/>
          </a:xfrm>
        </p:spPr>
        <p:txBody>
          <a:bodyPr/>
          <a:lstStyle/>
          <a:p>
            <a:r>
              <a:rPr lang="en-US" altLang="ko-KR" sz="2800" dirty="0" smtClean="0"/>
              <a:t>Where to include optional type-specific Info</a:t>
            </a:r>
            <a:endParaRPr lang="ko-KR" altLang="en-US" sz="2800" dirty="0"/>
          </a:p>
        </p:txBody>
      </p:sp>
      <p:sp>
        <p:nvSpPr>
          <p:cNvPr id="3" name="내용 개체 틀 2"/>
          <p:cNvSpPr>
            <a:spLocks noGrp="1"/>
          </p:cNvSpPr>
          <p:nvPr>
            <p:ph idx="1"/>
          </p:nvPr>
        </p:nvSpPr>
        <p:spPr>
          <a:xfrm>
            <a:off x="762000" y="1447800"/>
            <a:ext cx="7772400" cy="4114800"/>
          </a:xfrm>
        </p:spPr>
        <p:txBody>
          <a:bodyPr/>
          <a:lstStyle/>
          <a:p>
            <a:r>
              <a:rPr lang="en-US" altLang="ko-KR" sz="2000" dirty="0" smtClean="0"/>
              <a:t>Option 1</a:t>
            </a:r>
          </a:p>
          <a:p>
            <a:endParaRPr lang="en-US" altLang="ko-KR" sz="2000" dirty="0" smtClean="0"/>
          </a:p>
          <a:p>
            <a:pPr lvl="1"/>
            <a:endParaRPr lang="en-US" altLang="ko-KR" sz="1800" dirty="0"/>
          </a:p>
          <a:p>
            <a:pPr lvl="1"/>
            <a:endParaRPr lang="en-US" altLang="ko-KR" sz="1800" dirty="0" smtClean="0"/>
          </a:p>
          <a:p>
            <a:endParaRPr lang="en-US" altLang="ko-KR" sz="2000" dirty="0" smtClean="0"/>
          </a:p>
          <a:p>
            <a:r>
              <a:rPr lang="en-US" altLang="ko-KR" sz="2000" dirty="0" smtClean="0"/>
              <a:t>Option 2</a:t>
            </a:r>
          </a:p>
          <a:p>
            <a:endParaRPr lang="en-US" altLang="ko-KR" sz="2000" dirty="0"/>
          </a:p>
          <a:p>
            <a:endParaRPr lang="en-US" altLang="ko-KR" sz="2000" dirty="0" smtClean="0"/>
          </a:p>
          <a:p>
            <a:endParaRPr lang="en-US" altLang="ko-KR" sz="2000" dirty="0"/>
          </a:p>
          <a:p>
            <a:r>
              <a:rPr lang="en-US" altLang="ko-KR" sz="2000" dirty="0" smtClean="0"/>
              <a:t>Option 3</a:t>
            </a:r>
          </a:p>
        </p:txBody>
      </p:sp>
      <p:sp>
        <p:nvSpPr>
          <p:cNvPr id="4" name="바닥글 개체 틀 3"/>
          <p:cNvSpPr>
            <a:spLocks noGrp="1"/>
          </p:cNvSpPr>
          <p:nvPr>
            <p:ph type="ftr" sz="quarter" idx="11"/>
          </p:nvPr>
        </p:nvSpPr>
        <p:spPr/>
        <p:txBody>
          <a:bodyPr/>
          <a:lstStyle/>
          <a:p>
            <a:r>
              <a:rPr lang="en-US" altLang="ko-KR" smtClean="0"/>
              <a:t>Kiseon Ryu et al. (LG)</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14</a:t>
            </a:fld>
            <a:endParaRPr lang="en-US" altLang="ko-KR"/>
          </a:p>
        </p:txBody>
      </p:sp>
      <p:graphicFrame>
        <p:nvGraphicFramePr>
          <p:cNvPr id="6" name="개체 5"/>
          <p:cNvGraphicFramePr>
            <a:graphicFrameLocks noChangeAspect="1"/>
          </p:cNvGraphicFramePr>
          <p:nvPr>
            <p:extLst>
              <p:ext uri="{D42A27DB-BD31-4B8C-83A1-F6EECF244321}">
                <p14:modId xmlns:p14="http://schemas.microsoft.com/office/powerpoint/2010/main" val="251109988"/>
              </p:ext>
            </p:extLst>
          </p:nvPr>
        </p:nvGraphicFramePr>
        <p:xfrm>
          <a:off x="1287463" y="1897324"/>
          <a:ext cx="7475537" cy="1150676"/>
        </p:xfrm>
        <a:graphic>
          <a:graphicData uri="http://schemas.openxmlformats.org/presentationml/2006/ole">
            <mc:AlternateContent xmlns:mc="http://schemas.openxmlformats.org/markup-compatibility/2006">
              <mc:Choice xmlns:v="urn:schemas-microsoft-com:vml" Requires="v">
                <p:oleObj spid="_x0000_s8221" name="Visio" r:id="rId3" imgW="5473591" imgH="842193" progId="Visio.Drawing.11">
                  <p:embed/>
                </p:oleObj>
              </mc:Choice>
              <mc:Fallback>
                <p:oleObj name="Visio" r:id="rId3" imgW="5473591" imgH="842193" progId="Visio.Drawing.11">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7463" y="1897324"/>
                        <a:ext cx="7475537" cy="1150676"/>
                      </a:xfrm>
                      <a:prstGeom prst="rect">
                        <a:avLst/>
                      </a:prstGeom>
                      <a:noFill/>
                      <a:ln>
                        <a:noFill/>
                      </a:ln>
                      <a:effectLst/>
                    </p:spPr>
                  </p:pic>
                </p:oleObj>
              </mc:Fallback>
            </mc:AlternateContent>
          </a:graphicData>
        </a:graphic>
      </p:graphicFrame>
      <p:graphicFrame>
        <p:nvGraphicFramePr>
          <p:cNvPr id="7" name="개체 6"/>
          <p:cNvGraphicFramePr>
            <a:graphicFrameLocks noChangeAspect="1"/>
          </p:cNvGraphicFramePr>
          <p:nvPr>
            <p:extLst>
              <p:ext uri="{D42A27DB-BD31-4B8C-83A1-F6EECF244321}">
                <p14:modId xmlns:p14="http://schemas.microsoft.com/office/powerpoint/2010/main" val="2237346363"/>
              </p:ext>
            </p:extLst>
          </p:nvPr>
        </p:nvGraphicFramePr>
        <p:xfrm>
          <a:off x="1706563" y="3505200"/>
          <a:ext cx="7132637" cy="1225271"/>
        </p:xfrm>
        <a:graphic>
          <a:graphicData uri="http://schemas.openxmlformats.org/presentationml/2006/ole">
            <mc:AlternateContent xmlns:mc="http://schemas.openxmlformats.org/markup-compatibility/2006">
              <mc:Choice xmlns:v="urn:schemas-microsoft-com:vml" Requires="v">
                <p:oleObj spid="_x0000_s8222" name="Visio" r:id="rId5" imgW="5307520" imgH="912114" progId="Visio.Drawing.11">
                  <p:embed/>
                </p:oleObj>
              </mc:Choice>
              <mc:Fallback>
                <p:oleObj name="Visio" r:id="rId5" imgW="5307520" imgH="912114" progId="Visio.Drawing.11">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06563" y="3505200"/>
                        <a:ext cx="7132637" cy="1225271"/>
                      </a:xfrm>
                      <a:prstGeom prst="rect">
                        <a:avLst/>
                      </a:prstGeom>
                      <a:noFill/>
                      <a:ln>
                        <a:noFill/>
                      </a:ln>
                    </p:spPr>
                  </p:pic>
                </p:oleObj>
              </mc:Fallback>
            </mc:AlternateContent>
          </a:graphicData>
        </a:graphic>
      </p:graphicFrame>
      <p:graphicFrame>
        <p:nvGraphicFramePr>
          <p:cNvPr id="8" name="개체 7"/>
          <p:cNvGraphicFramePr>
            <a:graphicFrameLocks noChangeAspect="1"/>
          </p:cNvGraphicFramePr>
          <p:nvPr>
            <p:extLst>
              <p:ext uri="{D42A27DB-BD31-4B8C-83A1-F6EECF244321}">
                <p14:modId xmlns:p14="http://schemas.microsoft.com/office/powerpoint/2010/main" val="3753026598"/>
              </p:ext>
            </p:extLst>
          </p:nvPr>
        </p:nvGraphicFramePr>
        <p:xfrm>
          <a:off x="1600200" y="5029200"/>
          <a:ext cx="7315200" cy="1256727"/>
        </p:xfrm>
        <a:graphic>
          <a:graphicData uri="http://schemas.openxmlformats.org/presentationml/2006/ole">
            <mc:AlternateContent xmlns:mc="http://schemas.openxmlformats.org/markup-compatibility/2006">
              <mc:Choice xmlns:v="urn:schemas-microsoft-com:vml" Requires="v">
                <p:oleObj spid="_x0000_s8223" name="Visio" r:id="rId7" imgW="5307520" imgH="912114" progId="Visio.Drawing.11">
                  <p:embed/>
                </p:oleObj>
              </mc:Choice>
              <mc:Fallback>
                <p:oleObj name="Visio" r:id="rId7" imgW="5307520" imgH="912114" progId="Visio.Drawing.11">
                  <p:embed/>
                  <p:pic>
                    <p:nvPicPr>
                      <p:cNvPr id="0" name="Object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00200" y="5029200"/>
                        <a:ext cx="7315200" cy="125672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319180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Straw poll 1</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dirty="0" smtClean="0"/>
              <a:t>Do you agree to add to the spec framework document?</a:t>
            </a:r>
          </a:p>
          <a:p>
            <a:pPr lvl="1"/>
            <a:r>
              <a:rPr lang="en-US" altLang="ko-KR" dirty="0" smtClean="0"/>
              <a:t>The </a:t>
            </a:r>
            <a:r>
              <a:rPr lang="en-US" altLang="ko-KR" dirty="0"/>
              <a:t>spec shall define optional type-specific Common Info and optional type-specific Per User Info of Trigger frame. The locations of type-specific Common Info and type-specific Per User Info are TBD.</a:t>
            </a:r>
            <a:endParaRPr lang="ko-KR" altLang="ko-KR" dirty="0"/>
          </a:p>
          <a:p>
            <a:endParaRPr lang="en-US" altLang="ko-KR" dirty="0" smtClean="0"/>
          </a:p>
          <a:p>
            <a:pPr lvl="1">
              <a:buNone/>
            </a:pPr>
            <a:endParaRPr lang="en-US" altLang="ko-KR" dirty="0" smtClean="0"/>
          </a:p>
          <a:p>
            <a:pPr lvl="1"/>
            <a:r>
              <a:rPr lang="en-US" altLang="ko-KR" dirty="0" smtClean="0"/>
              <a:t>Y:</a:t>
            </a:r>
          </a:p>
          <a:p>
            <a:pPr lvl="1"/>
            <a:r>
              <a:rPr lang="en-US" altLang="ko-KR" dirty="0" smtClean="0"/>
              <a:t>N:</a:t>
            </a:r>
          </a:p>
          <a:p>
            <a:pPr lvl="1"/>
            <a:r>
              <a:rPr lang="en-US" altLang="ko-KR" dirty="0" smtClean="0"/>
              <a:t>Abs:</a:t>
            </a:r>
            <a:endParaRPr lang="ko-KR" altLang="en-US" dirty="0"/>
          </a:p>
        </p:txBody>
      </p:sp>
      <p:sp>
        <p:nvSpPr>
          <p:cNvPr id="4" name="슬라이드 번호 개체 틀 3"/>
          <p:cNvSpPr>
            <a:spLocks noGrp="1"/>
          </p:cNvSpPr>
          <p:nvPr>
            <p:ph type="sldNum" sz="quarter" idx="11"/>
          </p:nvPr>
        </p:nvSpPr>
        <p:spPr>
          <a:xfrm>
            <a:off x="4358076" y="6475413"/>
            <a:ext cx="504049" cy="184666"/>
          </a:xfrm>
        </p:spPr>
        <p:txBody>
          <a:bodyPr/>
          <a:lstStyle/>
          <a:p>
            <a:pPr>
              <a:defRPr/>
            </a:pPr>
            <a:r>
              <a:rPr lang="en-US" smtClean="0"/>
              <a:t>Slide </a:t>
            </a:r>
            <a:fld id="{3099D1E7-2CFE-4362-BB72-AF97192842EA}" type="slidenum">
              <a:rPr lang="en-US" smtClean="0"/>
              <a:pPr>
                <a:defRPr/>
              </a:pPr>
              <a:t>15</a:t>
            </a:fld>
            <a:endParaRPr lang="en-US" dirty="0"/>
          </a:p>
        </p:txBody>
      </p:sp>
      <p:sp>
        <p:nvSpPr>
          <p:cNvPr id="5" name="바닥글 개체 틀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LG Electronics</a:t>
            </a:r>
            <a:endParaRPr lang="en-US" dirty="0"/>
          </a:p>
        </p:txBody>
      </p:sp>
    </p:spTree>
    <p:extLst>
      <p:ext uri="{BB962C8B-B14F-4D97-AF65-F5344CB8AC3E}">
        <p14:creationId xmlns:p14="http://schemas.microsoft.com/office/powerpoint/2010/main" val="28763762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dirty="0"/>
          </a:p>
        </p:txBody>
      </p:sp>
      <p:sp>
        <p:nvSpPr>
          <p:cNvPr id="3" name="내용 개체 틀 2"/>
          <p:cNvSpPr>
            <a:spLocks noGrp="1"/>
          </p:cNvSpPr>
          <p:nvPr>
            <p:ph idx="1"/>
          </p:nvPr>
        </p:nvSpPr>
        <p:spPr/>
        <p:txBody>
          <a:bodyPr/>
          <a:lstStyle/>
          <a:p>
            <a:pPr>
              <a:buNone/>
            </a:pPr>
            <a:r>
              <a:rPr lang="en-US" altLang="ko-KR" sz="2000" dirty="0" smtClean="0"/>
              <a:t>[1] 11-15-0132-09-00ax-spec-framework</a:t>
            </a:r>
          </a:p>
          <a:p>
            <a:pPr>
              <a:buNone/>
            </a:pPr>
            <a:r>
              <a:rPr lang="en-US" altLang="ko-KR" sz="2000" dirty="0" smtClean="0"/>
              <a:t>[2</a:t>
            </a:r>
            <a:r>
              <a:rPr lang="en-US" altLang="ko-KR" sz="2000" dirty="0"/>
              <a:t>] 11-15-0xxx-00-00ax-trigger-frame-format</a:t>
            </a:r>
            <a:endParaRPr lang="en-US" altLang="ko-KR" sz="2000" dirty="0" smtClean="0"/>
          </a:p>
        </p:txBody>
      </p:sp>
      <p:sp>
        <p:nvSpPr>
          <p:cNvPr id="4" name="슬라이드 번호 개체 틀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5" name="바닥글 개체 틀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LG Electronics</a:t>
            </a:r>
            <a:endParaRPr lang="en-US" dirty="0"/>
          </a:p>
        </p:txBody>
      </p:sp>
    </p:spTree>
    <p:extLst>
      <p:ext uri="{BB962C8B-B14F-4D97-AF65-F5344CB8AC3E}">
        <p14:creationId xmlns:p14="http://schemas.microsoft.com/office/powerpoint/2010/main" val="670458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12"/>
          <p:cNvGraphicFramePr>
            <a:graphicFrameLocks noGrp="1"/>
          </p:cNvGraphicFramePr>
          <p:nvPr>
            <p:extLst>
              <p:ext uri="{D42A27DB-BD31-4B8C-83A1-F6EECF244321}">
                <p14:modId xmlns:p14="http://schemas.microsoft.com/office/powerpoint/2010/main" val="191152098"/>
              </p:ext>
            </p:extLst>
          </p:nvPr>
        </p:nvGraphicFramePr>
        <p:xfrm>
          <a:off x="762000" y="990600"/>
          <a:ext cx="7467600" cy="537066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57200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7" name="Table 9"/>
          <p:cNvGraphicFramePr>
            <a:graphicFrameLocks noGrp="1"/>
          </p:cNvGraphicFramePr>
          <p:nvPr>
            <p:extLst>
              <p:ext uri="{D42A27DB-BD31-4B8C-83A1-F6EECF244321}">
                <p14:modId xmlns:p14="http://schemas.microsoft.com/office/powerpoint/2010/main" val="3847116687"/>
              </p:ext>
            </p:extLst>
          </p:nvPr>
        </p:nvGraphicFramePr>
        <p:xfrm>
          <a:off x="800100" y="3357852"/>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10"/>
          <p:cNvGraphicFramePr>
            <a:graphicFrameLocks noGrp="1"/>
          </p:cNvGraphicFramePr>
          <p:nvPr>
            <p:extLst>
              <p:ext uri="{D42A27DB-BD31-4B8C-83A1-F6EECF244321}">
                <p14:modId xmlns:p14="http://schemas.microsoft.com/office/powerpoint/2010/main" val="2794481794"/>
              </p:ext>
            </p:extLst>
          </p:nvPr>
        </p:nvGraphicFramePr>
        <p:xfrm>
          <a:off x="800100" y="1600200"/>
          <a:ext cx="7239000" cy="18007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55982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8"/>
          <p:cNvGraphicFramePr>
            <a:graphicFrameLocks noGrp="1"/>
          </p:cNvGraphicFramePr>
          <p:nvPr>
            <p:extLst>
              <p:ext uri="{D42A27DB-BD31-4B8C-83A1-F6EECF244321}">
                <p14:modId xmlns:p14="http://schemas.microsoft.com/office/powerpoint/2010/main" val="3175291123"/>
              </p:ext>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42699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2572449330"/>
              </p:ext>
            </p:extLst>
          </p:nvPr>
        </p:nvGraphicFramePr>
        <p:xfrm>
          <a:off x="685800" y="1066800"/>
          <a:ext cx="7772400" cy="48970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0651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12"/>
          <p:cNvGraphicFramePr>
            <a:graphicFrameLocks noGrp="1"/>
          </p:cNvGraphicFramePr>
          <p:nvPr>
            <p:extLst>
              <p:ext uri="{D42A27DB-BD31-4B8C-83A1-F6EECF244321}">
                <p14:modId xmlns:p14="http://schemas.microsoft.com/office/powerpoint/2010/main" val="44245067"/>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6"/>
          <p:cNvGraphicFramePr>
            <a:graphicFrameLocks noGrp="1"/>
          </p:cNvGraphicFramePr>
          <p:nvPr>
            <p:extLst>
              <p:ext uri="{D42A27DB-BD31-4B8C-83A1-F6EECF244321}">
                <p14:modId xmlns:p14="http://schemas.microsoft.com/office/powerpoint/2010/main" val="3325318463"/>
              </p:ext>
            </p:extLst>
          </p:nvPr>
        </p:nvGraphicFramePr>
        <p:xfrm>
          <a:off x="726744" y="3944111"/>
          <a:ext cx="7807655" cy="1479737"/>
        </p:xfrm>
        <a:graphic>
          <a:graphicData uri="http://schemas.openxmlformats.org/drawingml/2006/table">
            <a:tbl>
              <a:tblPr/>
              <a:tblGrid>
                <a:gridCol w="1559256"/>
                <a:gridCol w="1219200"/>
                <a:gridCol w="1749983"/>
                <a:gridCol w="1374217"/>
                <a:gridCol w="1904999"/>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표 9"/>
          <p:cNvGraphicFramePr>
            <a:graphicFrameLocks noGrp="1"/>
          </p:cNvGraphicFramePr>
          <p:nvPr>
            <p:extLst>
              <p:ext uri="{D42A27DB-BD31-4B8C-83A1-F6EECF244321}">
                <p14:modId xmlns:p14="http://schemas.microsoft.com/office/powerpoint/2010/main" val="724606156"/>
              </p:ext>
            </p:extLst>
          </p:nvPr>
        </p:nvGraphicFramePr>
        <p:xfrm>
          <a:off x="721055" y="3657600"/>
          <a:ext cx="7799697" cy="275452"/>
        </p:xfrm>
        <a:graphic>
          <a:graphicData uri="http://schemas.openxmlformats.org/drawingml/2006/table">
            <a:tbl>
              <a:tblPr firstRow="1" bandRow="1">
                <a:tableStyleId>{F5AB1C69-6EDB-4FF4-983F-18BD219EF322}</a:tableStyleId>
              </a:tblPr>
              <a:tblGrid>
                <a:gridCol w="1564945"/>
                <a:gridCol w="1219200"/>
                <a:gridCol w="1752600"/>
                <a:gridCol w="1371600"/>
                <a:gridCol w="1891352"/>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Thomas Derham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Orange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latin typeface="Times New Roman"/>
                          <a:ea typeface="Times New Roman"/>
                          <a:cs typeface="Arial"/>
                        </a:rPr>
                        <a:t> </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latin typeface="Times New Roman"/>
                          <a:ea typeface="Times New Roman"/>
                          <a:cs typeface="Arial"/>
                        </a:rPr>
                        <a:t> </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thomas.derham@orange.com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60722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7"/>
          <p:cNvGraphicFramePr>
            <a:graphicFrameLocks noGrp="1"/>
          </p:cNvGraphicFramePr>
          <p:nvPr>
            <p:extLst>
              <p:ext uri="{D42A27DB-BD31-4B8C-83A1-F6EECF244321}">
                <p14:modId xmlns:p14="http://schemas.microsoft.com/office/powerpoint/2010/main" val="2781968928"/>
              </p:ext>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9"/>
          <p:cNvGraphicFramePr>
            <a:graphicFrameLocks noGrp="1"/>
          </p:cNvGraphicFramePr>
          <p:nvPr>
            <p:extLst>
              <p:ext uri="{D42A27DB-BD31-4B8C-83A1-F6EECF244321}">
                <p14:modId xmlns:p14="http://schemas.microsoft.com/office/powerpoint/2010/main" val="3473778789"/>
              </p:ext>
            </p:extLst>
          </p:nvPr>
        </p:nvGraphicFramePr>
        <p:xfrm>
          <a:off x="789972" y="993996"/>
          <a:ext cx="7239000" cy="365420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kern="1200" dirty="0" err="1" smtClean="0">
                          <a:solidFill>
                            <a:schemeClr val="accent6">
                              <a:lumMod val="50000"/>
                            </a:schemeClr>
                          </a:solidFill>
                          <a:latin typeface="Times New Roman"/>
                          <a:ea typeface="Times New Roman"/>
                          <a:cs typeface="Arial"/>
                        </a:rPr>
                        <a:t>Mediatek</a:t>
                      </a:r>
                      <a:endParaRPr lang="en-US" sz="1200" b="0" kern="1200" dirty="0">
                        <a:solidFill>
                          <a:schemeClr val="accent6">
                            <a:lumMod val="50000"/>
                          </a:schemeClr>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Zhou.lan@mediaTek.com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6863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9" name="Table 12"/>
          <p:cNvGraphicFramePr>
            <a:graphicFrameLocks noGrp="1"/>
          </p:cNvGraphicFramePr>
          <p:nvPr>
            <p:extLst>
              <p:ext uri="{D42A27DB-BD31-4B8C-83A1-F6EECF244321}">
                <p14:modId xmlns:p14="http://schemas.microsoft.com/office/powerpoint/2010/main" val="1065092845"/>
              </p:ext>
            </p:extLst>
          </p:nvPr>
        </p:nvGraphicFramePr>
        <p:xfrm>
          <a:off x="381000" y="1193248"/>
          <a:ext cx="8153400" cy="475148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465817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12"/>
          <p:cNvGraphicFramePr>
            <a:graphicFrameLocks noGrp="1"/>
          </p:cNvGraphicFramePr>
          <p:nvPr>
            <p:extLst>
              <p:ext uri="{D42A27DB-BD31-4B8C-83A1-F6EECF244321}">
                <p14:modId xmlns:p14="http://schemas.microsoft.com/office/powerpoint/2010/main" val="1308519184"/>
              </p:ext>
            </p:extLst>
          </p:nvPr>
        </p:nvGraphicFramePr>
        <p:xfrm>
          <a:off x="381000" y="1193248"/>
          <a:ext cx="8153400" cy="1761048"/>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04833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91389</TotalTime>
  <Words>1420</Words>
  <Application>Microsoft Office PowerPoint</Application>
  <PresentationFormat>화면 슬라이드 쇼(4:3)</PresentationFormat>
  <Paragraphs>547</Paragraphs>
  <Slides>16</Slides>
  <Notes>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16</vt:i4>
      </vt:variant>
    </vt:vector>
  </HeadingPairs>
  <TitlesOfParts>
    <vt:vector size="18" baseType="lpstr">
      <vt:lpstr>1_802.11-09/0091r0</vt:lpstr>
      <vt:lpstr>Visio</vt:lpstr>
      <vt:lpstr>Trigger type specific information</vt:lpstr>
      <vt:lpstr>Authors (continued)</vt:lpstr>
      <vt:lpstr>Authors (continued)</vt:lpstr>
      <vt:lpstr>Authors (continued)</vt:lpstr>
      <vt:lpstr>Authors (continued)</vt:lpstr>
      <vt:lpstr>Authors (continued)</vt:lpstr>
      <vt:lpstr>Authors (continued)</vt:lpstr>
      <vt:lpstr>Authors (continued)</vt:lpstr>
      <vt:lpstr>Authors (continued)</vt:lpstr>
      <vt:lpstr>Introduction</vt:lpstr>
      <vt:lpstr>Recap [2]</vt:lpstr>
      <vt:lpstr>Allowed response type / Trigger type</vt:lpstr>
      <vt:lpstr>Optional type-specific Info</vt:lpstr>
      <vt:lpstr>Where to include optional type-specific Info</vt:lpstr>
      <vt:lpstr>Straw poll 1</vt:lpstr>
      <vt:lpstr>Reference</vt:lpstr>
    </vt:vector>
  </TitlesOfParts>
  <Company>Ralink Technology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lastModifiedBy>류기선/책임연구원/차세대통신(연)WTS팀(kiseon.ryu@lge.com)</cp:lastModifiedBy>
  <cp:revision>1815</cp:revision>
  <cp:lastPrinted>1998-02-10T13:28:06Z</cp:lastPrinted>
  <dcterms:created xsi:type="dcterms:W3CDTF">2008-03-19T13:28:15Z</dcterms:created>
  <dcterms:modified xsi:type="dcterms:W3CDTF">2015-11-09T02:22:47Z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(2)ndN2+f5+H6Oa5Ar6D/fsOfPwynaVO7upP6OyTHHzJNNJ6YE2CI08GRTvxADfg3gt9clyY7QWBNGbcPtbIW/Trq/DozI3VVpEtZc96UFleYLRn2MmKawXIEWzEndtJa+EpVDyytG95bl8a5hTd8CwwoNR9UQ02xfE78py3qFcwykDEG6koFCxfghDuWfrLgpV147Wb92kMu6P33SZzddT2u5lHz2uwBiv1xqYHuSRbizqUUtT</vt:lpwstr>
  </property>
  <property fmtid="{D5CDD505-2E9C-101B-9397-08002B2CF9AE}" pid="3" name="_ms_pID_725343_00">
    <vt:lpwstr>_</vt:lpwstr>
  </property>
  <property fmtid="{D5CDD505-2E9C-101B-9397-08002B2CF9AE}" pid="4" name="_ms_pID_7253431">
    <vt:lpwstr>SVOhp3CcbsvUPftqRfyd9hf1MX8ttnii9h4oUA3y+YsBEiqebmBsp+QHmGWYbHNQCwkcYzo0ZzwwD18U3jHtGKQaCzzy1EeUZzBV3hkYPqQtFUuW402uNFa8Hay1DLMwnkCZWQ6RddTeuPYijTrh911Cu6rs/DIj1/AZeg==</vt:lpwstr>
  </property>
  <property fmtid="{D5CDD505-2E9C-101B-9397-08002B2CF9AE}" pid="5" name="_ms_pID_7253431_00">
    <vt:lpwstr>_</vt:lpwstr>
  </property>
  <property fmtid="{D5CDD505-2E9C-101B-9397-08002B2CF9AE}" pid="6" name="sflag">
    <vt:lpwstr>1373896797</vt:lpwstr>
  </property>
</Properties>
</file>