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72" r:id="rId7"/>
    <p:sldId id="270" r:id="rId8"/>
    <p:sldId id="271" r:id="rId9"/>
    <p:sldId id="263" r:id="rId10"/>
    <p:sldId id="274" r:id="rId11"/>
    <p:sldId id="264" r:id="rId12"/>
    <p:sldId id="275" r:id="rId13"/>
    <p:sldId id="273" r:id="rId14"/>
    <p:sldId id="268" r:id="rId15"/>
    <p:sldId id="269" r:id="rId16"/>
    <p:sldId id="265" r:id="rId17"/>
    <p:sldId id="26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tor, Douglas R" initials="CDR" lastIdx="19" clrIdx="0">
    <p:extLst>
      <p:ext uri="{19B8F6BF-5375-455C-9EA6-DF929625EA0E}">
        <p15:presenceInfo xmlns:p15="http://schemas.microsoft.com/office/powerpoint/2012/main" userId="S-1-5-21-1844237615-1580818891-725345543-4150" providerId="AD"/>
      </p:ext>
    </p:extLst>
  </p:cmAuthor>
  <p:cmAuthor id="2" name="Roy, Arnab" initials="RA" lastIdx="6" clrIdx="1">
    <p:extLst>
      <p:ext uri="{19B8F6BF-5375-455C-9EA6-DF929625EA0E}">
        <p15:presenceInfo xmlns:p15="http://schemas.microsoft.com/office/powerpoint/2012/main" userId="S-1-5-21-1844237615-1580818891-725345543-22468" providerId="AD"/>
      </p:ext>
    </p:extLst>
  </p:cmAuthor>
  <p:cmAuthor id="3" name="Olesen, Robert" initials="OR" lastIdx="5" clrIdx="2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4" name="Levy, Joseph S" initials="LJS" lastIdx="9" clrIdx="3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5" name="Pietraski, Philip" initials="PP" lastIdx="13" clrIdx="4">
    <p:extLst>
      <p:ext uri="{19B8F6BF-5375-455C-9EA6-DF929625EA0E}">
        <p15:presenceInfo xmlns:p15="http://schemas.microsoft.com/office/powerpoint/2012/main" userId="S-1-5-21-1844237615-1580818891-725345543-5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75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0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9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802.11-15/1399r0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erdigital.com/white_papers/street-light-small-cells?r=y" TargetMode="External"/><Relationship Id="rId3" Type="http://schemas.openxmlformats.org/officeDocument/2006/relationships/hyperlink" Target="http://www.3gpp.org/news-events/3gpp-news/1734-ran_5g" TargetMode="External"/><Relationship Id="rId7" Type="http://schemas.openxmlformats.org/officeDocument/2006/relationships/hyperlink" Target="https://en.wikipedia.org/wiki/City_bloc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etsi.org/tb.aspx?tbid=833&amp;SubTB=833" TargetMode="External"/><Relationship Id="rId5" Type="http://schemas.openxmlformats.org/officeDocument/2006/relationships/hyperlink" Target="http://www.ict-ijoin.eu/" TargetMode="External"/><Relationship Id="rId4" Type="http://schemas.openxmlformats.org/officeDocument/2006/relationships/hyperlink" Target="http://xhaul.e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pectrum.ieee.org/telecom/wireless/smart-antennas-could-open-up-new-spectrum-for-5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f.io/en/documents/159_-_Small_Cell_Virtualization_Functional_Splits_and_Use_Cas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11ay Functional Requirements for </a:t>
            </a:r>
            <a:r>
              <a:rPr lang="en-GB" sz="2800" dirty="0" smtClean="0">
                <a:solidFill>
                  <a:schemeClr val="tx1"/>
                </a:solidFill>
              </a:rPr>
              <a:t>Multi-Hop, Backhaul, and Fronthaul</a:t>
            </a:r>
            <a:endParaRPr lang="en-GB" sz="2800" strike="sngStrike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83315"/>
              </p:ext>
            </p:extLst>
          </p:nvPr>
        </p:nvGraphicFramePr>
        <p:xfrm>
          <a:off x="512763" y="2989263"/>
          <a:ext cx="7727950" cy="361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ocument" r:id="rId4" imgW="8276049" imgH="3875886" progId="Word.Document.8">
                  <p:embed/>
                </p:oleObj>
              </mc:Choice>
              <mc:Fallback>
                <p:oleObj name="Document" r:id="rId4" imgW="8276049" imgH="38758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989263"/>
                        <a:ext cx="7727950" cy="3611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719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Outdoor Link Budget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2816"/>
            <a:ext cx="7770813" cy="655711"/>
          </a:xfrm>
        </p:spPr>
        <p:txBody>
          <a:bodyPr/>
          <a:lstStyle/>
          <a:p>
            <a:r>
              <a:rPr lang="en-US" sz="2400" dirty="0" smtClean="0"/>
              <a:t>Link budget using current 802.11ad parameters</a:t>
            </a:r>
            <a:r>
              <a:rPr lang="en-US" sz="2400" baseline="30000" dirty="0" smtClean="0"/>
              <a:t>[9]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4914502"/>
              </p:ext>
            </p:extLst>
          </p:nvPr>
        </p:nvGraphicFramePr>
        <p:xfrm>
          <a:off x="395535" y="2276872"/>
          <a:ext cx="8061077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/>
                <a:gridCol w="936104"/>
                <a:gridCol w="2736304"/>
                <a:gridCol w="21564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V-band min. gain and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power requirements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Relaxed gain requirements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Loss @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Antenna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 Antenna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Supported data</a:t>
                      </a:r>
                      <a:r>
                        <a:rPr lang="en-US" baseline="0" dirty="0" smtClean="0"/>
                        <a:t> rate SC/OFDM</a:t>
                      </a:r>
                      <a:r>
                        <a:rPr lang="en-US" baseline="30000" dirty="0" smtClean="0"/>
                        <a:t>*</a:t>
                      </a:r>
                      <a:r>
                        <a:rPr lang="en-US" baseline="0" dirty="0" smtClean="0"/>
                        <a:t> (MCS)</a:t>
                      </a:r>
                      <a:r>
                        <a:rPr lang="en-US" baseline="30000" dirty="0" smtClean="0"/>
                        <a:t>[8]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4.6/6.7 Gbps (12/24)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2.5/2.7 Gbps (9/18)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5733256"/>
            <a:ext cx="865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olidFill>
                  <a:schemeClr val="tx1"/>
                </a:solidFill>
              </a:rPr>
              <a:t>*</a:t>
            </a:r>
            <a:r>
              <a:rPr lang="en-US" sz="1600" dirty="0" smtClean="0">
                <a:solidFill>
                  <a:schemeClr val="tx1"/>
                </a:solidFill>
              </a:rPr>
              <a:t>Max. 802.11ad MCS for which PT+GT+GR-PL &gt; Rx sensitivity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NOTE: 802.11ad values assume NF = 10dB. For fronthaul/backhaul a smaller NF may be appropriate.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4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TGay Use Cases Involving Multi-Hop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844824"/>
            <a:ext cx="9036496" cy="44012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4: Data Center 11ay Inter-Rack Connectivity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Range: 20” – 60”, Data Rate: 20-40 Gbps, Max. hops &lt;=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7: Mobile </a:t>
            </a:r>
            <a:r>
              <a:rPr lang="en-US" dirty="0" err="1" smtClean="0"/>
              <a:t>Fronthauling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Data rate: ~20Gbps, Range: 200m, 99.99% availability,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parameters: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Latency: &lt;2ms (Near-Ideal), Data Rate: </a:t>
            </a:r>
            <a:r>
              <a:rPr lang="en-US" dirty="0" smtClean="0">
                <a:solidFill>
                  <a:schemeClr val="tx1"/>
                </a:solidFill>
              </a:rPr>
              <a:t>5 Gbps at 250m </a:t>
            </a:r>
            <a:r>
              <a:rPr lang="en-US" dirty="0" smtClean="0"/>
              <a:t>(single hop), Range: &lt;1km over multiple hops, QoS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8: Wireless Backhauling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Data Rate: 2-20Gbps, Range: 1km(single hop) or multiple hops of 150m, Total latency: 35msec, QoS/</a:t>
            </a:r>
            <a:r>
              <a:rPr lang="en-US" dirty="0" err="1" smtClean="0"/>
              <a:t>QoE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parameters: &lt; 1km over multiple hops, Data Rate: 1 Gbps at 250m (single hop), Total latency: </a:t>
            </a:r>
            <a:r>
              <a:rPr lang="en-US" dirty="0" smtClean="0">
                <a:solidFill>
                  <a:schemeClr val="tx1"/>
                </a:solidFill>
              </a:rPr>
              <a:t>&lt;5ms </a:t>
            </a:r>
            <a:r>
              <a:rPr lang="en-US" dirty="0" smtClean="0"/>
              <a:t>(one-way, overall), QoS support.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9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Multi-hop Transmissions in Usage Model 4: Data Center Inter-Rack 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Shape 1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40668"/>
            <a:ext cx="4847169" cy="29529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15"/>
          <p:cNvSpPr/>
          <p:nvPr/>
        </p:nvSpPr>
        <p:spPr>
          <a:xfrm>
            <a:off x="896546" y="2318950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116"/>
          <p:cNvSpPr/>
          <p:nvPr/>
        </p:nvSpPr>
        <p:spPr>
          <a:xfrm>
            <a:off x="1456283" y="2321716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17"/>
          <p:cNvSpPr/>
          <p:nvPr/>
        </p:nvSpPr>
        <p:spPr>
          <a:xfrm>
            <a:off x="1966142" y="2332794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8"/>
          <p:cNvSpPr/>
          <p:nvPr/>
        </p:nvSpPr>
        <p:spPr>
          <a:xfrm>
            <a:off x="2492627" y="2335560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Shape 119"/>
          <p:cNvSpPr/>
          <p:nvPr/>
        </p:nvSpPr>
        <p:spPr>
          <a:xfrm>
            <a:off x="3459701" y="2022433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20"/>
          <p:cNvSpPr/>
          <p:nvPr/>
        </p:nvSpPr>
        <p:spPr>
          <a:xfrm>
            <a:off x="4002812" y="2025198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Shape 121"/>
          <p:cNvSpPr/>
          <p:nvPr/>
        </p:nvSpPr>
        <p:spPr>
          <a:xfrm>
            <a:off x="3329385" y="1917183"/>
            <a:ext cx="881149" cy="357446"/>
          </a:xfrm>
          <a:prstGeom prst="ellipse">
            <a:avLst/>
          </a:prstGeom>
          <a:noFill/>
          <a:ln w="12700" cap="flat">
            <a:solidFill>
              <a:srgbClr val="2C957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Shape 122"/>
          <p:cNvSpPr/>
          <p:nvPr/>
        </p:nvSpPr>
        <p:spPr>
          <a:xfrm>
            <a:off x="805087" y="2210898"/>
            <a:ext cx="881149" cy="357446"/>
          </a:xfrm>
          <a:prstGeom prst="ellipse">
            <a:avLst/>
          </a:prstGeom>
          <a:noFill/>
          <a:ln w="127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23"/>
          <p:cNvSpPr/>
          <p:nvPr/>
        </p:nvSpPr>
        <p:spPr>
          <a:xfrm>
            <a:off x="782920" y="2083436"/>
            <a:ext cx="1432559" cy="462741"/>
          </a:xfrm>
          <a:prstGeom prst="ellipse">
            <a:avLst/>
          </a:prstGeom>
          <a:noFill/>
          <a:ln w="12700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Shape 124"/>
          <p:cNvSpPr/>
          <p:nvPr/>
        </p:nvSpPr>
        <p:spPr>
          <a:xfrm>
            <a:off x="785691" y="1975372"/>
            <a:ext cx="2061556" cy="581890"/>
          </a:xfrm>
          <a:prstGeom prst="ellipse">
            <a:avLst/>
          </a:prstGeom>
          <a:noFill/>
          <a:ln w="12700" cap="flat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25"/>
          <p:cNvSpPr/>
          <p:nvPr/>
        </p:nvSpPr>
        <p:spPr>
          <a:xfrm rot="-1386888">
            <a:off x="2402377" y="2091750"/>
            <a:ext cx="1205346" cy="365760"/>
          </a:xfrm>
          <a:prstGeom prst="ellipse">
            <a:avLst/>
          </a:prstGeom>
          <a:noFill/>
          <a:ln w="25400" cap="flat">
            <a:solidFill>
              <a:srgbClr val="2C95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" name="Shape 126"/>
          <p:cNvSpPr txBox="1"/>
          <p:nvPr/>
        </p:nvSpPr>
        <p:spPr>
          <a:xfrm>
            <a:off x="2468878" y="4568942"/>
            <a:ext cx="26641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20" name="Shape 127"/>
          <p:cNvSpPr txBox="1"/>
          <p:nvPr/>
        </p:nvSpPr>
        <p:spPr>
          <a:xfrm>
            <a:off x="1947925" y="4571708"/>
            <a:ext cx="26160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</a:p>
        </p:txBody>
      </p:sp>
      <p:sp>
        <p:nvSpPr>
          <p:cNvPr id="21" name="Shape 128"/>
          <p:cNvSpPr txBox="1"/>
          <p:nvPr/>
        </p:nvSpPr>
        <p:spPr>
          <a:xfrm>
            <a:off x="1432520" y="4571708"/>
            <a:ext cx="26641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</a:p>
        </p:txBody>
      </p:sp>
      <p:sp>
        <p:nvSpPr>
          <p:cNvPr id="22" name="Shape 129"/>
          <p:cNvSpPr txBox="1"/>
          <p:nvPr/>
        </p:nvSpPr>
        <p:spPr>
          <a:xfrm>
            <a:off x="853375" y="4574474"/>
            <a:ext cx="271227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23" name="Shape 130"/>
          <p:cNvSpPr txBox="1"/>
          <p:nvPr/>
        </p:nvSpPr>
        <p:spPr>
          <a:xfrm>
            <a:off x="3372173" y="3593577"/>
            <a:ext cx="253596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</a:p>
        </p:txBody>
      </p:sp>
      <p:sp>
        <p:nvSpPr>
          <p:cNvPr id="24" name="Shape 131"/>
          <p:cNvSpPr txBox="1"/>
          <p:nvPr/>
        </p:nvSpPr>
        <p:spPr>
          <a:xfrm>
            <a:off x="3857082" y="3596349"/>
            <a:ext cx="248785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</a:p>
        </p:txBody>
      </p:sp>
      <p:graphicFrame>
        <p:nvGraphicFramePr>
          <p:cNvPr id="25" name="Shape 132"/>
          <p:cNvGraphicFramePr/>
          <p:nvPr>
            <p:extLst>
              <p:ext uri="{D42A27DB-BD31-4B8C-83A1-F6EECF244321}">
                <p14:modId xmlns:p14="http://schemas.microsoft.com/office/powerpoint/2010/main" val="2440166734"/>
              </p:ext>
            </p:extLst>
          </p:nvPr>
        </p:nvGraphicFramePr>
        <p:xfrm>
          <a:off x="4572000" y="2046030"/>
          <a:ext cx="4164650" cy="41758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21150"/>
                <a:gridCol w="436950"/>
                <a:gridCol w="710925"/>
                <a:gridCol w="462875"/>
                <a:gridCol w="462875"/>
                <a:gridCol w="716725"/>
                <a:gridCol w="95315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       Links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 Link Capacity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Link Description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PER&lt;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 smtClean="0">
                          <a:solidFill>
                            <a:srgbClr val="3F3F3F"/>
                          </a:solidFill>
                        </a:rPr>
                        <a:t>[3]</a:t>
                      </a:r>
                      <a:endParaRPr lang="en-US" sz="900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rgbClr val="F2F2F2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Link Setup time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Security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rgbClr val="3F3F3F"/>
                          </a:solidFill>
                        </a:rPr>
                        <a:t>(Confidentiality/Integrity</a:t>
                      </a:r>
                      <a:r>
                        <a:rPr lang="en-US" sz="900" u="none" strike="noStrike" cap="none" baseline="0" dirty="0"/>
                        <a:t>)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A&lt;-&gt;B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20’’ </a:t>
                      </a:r>
                      <a:r>
                        <a:rPr lang="en-US" sz="1050" u="none" strike="noStrike" cap="none" baseline="0" dirty="0" smtClean="0">
                          <a:solidFill>
                            <a:srgbClr val="3F3F3F"/>
                          </a:solidFill>
                        </a:rPr>
                        <a:t>[5]</a:t>
                      </a:r>
                      <a:endParaRPr lang="en-US" sz="1050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A&lt;-&gt;C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40’’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A&lt;-&gt;D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60’’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&gt;20Gbps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EoR to Aggregated Switch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b="1" u="none" strike="noStrike" cap="none" baseline="0" dirty="0" smtClean="0">
                          <a:solidFill>
                            <a:srgbClr val="3F3F3F"/>
                          </a:solidFill>
                        </a:rPr>
                        <a:t>(Multi-hop)</a:t>
                      </a:r>
                      <a:endParaRPr lang="en-US" sz="1100" b="1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 ‘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E&lt;-&gt;F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&gt;20Gpbs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Aggregated Switch to SAN switch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Shape 133"/>
          <p:cNvSpPr txBox="1"/>
          <p:nvPr/>
        </p:nvSpPr>
        <p:spPr>
          <a:xfrm>
            <a:off x="371455" y="4884824"/>
            <a:ext cx="4084167" cy="19285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8888"/>
              <a:buFont typeface="Arial"/>
              <a:buChar char="•"/>
            </a:pPr>
            <a:r>
              <a:rPr lang="en-US" sz="8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11ay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interfaces are best suit for backup interfaces when the fiber links are failed during emergency or network devices maintenances,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96153"/>
              <a:buFont typeface="Arial"/>
              <a:buChar char="•"/>
            </a:pP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back up interfaces, no active link up are needed all the time but when the failure is occurred, the backup links are required to be quickly setup (&lt;100 msec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setup time)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96153"/>
              <a:buFont typeface="Arial"/>
              <a:buChar char="•"/>
            </a:pP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Some of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11ay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interfaces function as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multi-hop</a:t>
            </a:r>
            <a:r>
              <a:rPr lang="en-US" sz="125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links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i.e A&lt;-&gt;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E, Maximum #</a:t>
            </a:r>
            <a:r>
              <a:rPr lang="en-US" sz="125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hops &lt;=5</a:t>
            </a:r>
            <a:endParaRPr lang="en-US"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None/>
            </a:pPr>
            <a:endParaRPr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65112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5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8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5089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Multi-hop Transmissions in Usage Model </a:t>
            </a:r>
            <a:r>
              <a:rPr lang="en-US" dirty="0" smtClean="0"/>
              <a:t>8: Wireless Backhauling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Shape 226"/>
          <p:cNvSpPr txBox="1">
            <a:spLocks/>
          </p:cNvSpPr>
          <p:nvPr/>
        </p:nvSpPr>
        <p:spPr>
          <a:xfrm>
            <a:off x="179512" y="1829958"/>
            <a:ext cx="4258817" cy="72008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96428"/>
              <a:buFont typeface="Times New Roman"/>
              <a:buChar char="•"/>
            </a:pPr>
            <a:r>
              <a:rPr lang="en-US" sz="1600" kern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</a:t>
            </a:r>
          </a:p>
          <a:p>
            <a:pPr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kern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</a:p>
          <a:p>
            <a:pPr indent="-256540">
              <a:lnSpc>
                <a:spcPct val="80000"/>
              </a:lnSpc>
              <a:spcBef>
                <a:spcPts val="272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1600" kern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6540">
              <a:lnSpc>
                <a:spcPct val="80000"/>
              </a:lnSpc>
              <a:spcBef>
                <a:spcPts val="272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1600" kern="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18607"/>
              </p:ext>
            </p:extLst>
          </p:nvPr>
        </p:nvGraphicFramePr>
        <p:xfrm>
          <a:off x="611560" y="2189998"/>
          <a:ext cx="3024336" cy="2679162"/>
        </p:xfrm>
        <a:graphic>
          <a:graphicData uri="http://schemas.openxmlformats.org/drawingml/2006/table">
            <a:tbl>
              <a:tblPr firstRow="1" bandRow="1"/>
              <a:tblGrid>
                <a:gridCol w="1008112"/>
                <a:gridCol w="1008112"/>
                <a:gridCol w="1008112"/>
              </a:tblGrid>
              <a:tr h="332616">
                <a:tc>
                  <a:txBody>
                    <a:bodyPr/>
                    <a:lstStyle/>
                    <a:p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Single</a:t>
                      </a:r>
                      <a:r>
                        <a:rPr lang="en-US" altLang="zh-CN" sz="800" baseline="0" dirty="0" smtClean="0"/>
                        <a:t> Hop Wireless Backhauling </a:t>
                      </a:r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Multiple Hop Wireless Backhauling</a:t>
                      </a:r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# of</a:t>
                      </a:r>
                      <a:r>
                        <a:rPr lang="en-US" altLang="zh-CN" sz="800" baseline="0" dirty="0" smtClean="0"/>
                        <a:t> hops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 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&lt;5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</a:t>
                      </a:r>
                      <a:r>
                        <a:rPr lang="en-US" altLang="zh-CN" sz="800" baseline="0" dirty="0" smtClean="0"/>
                        <a:t> per link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&lt;1km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&lt;150m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Dat</a:t>
                      </a:r>
                      <a:r>
                        <a:rPr lang="en-US" altLang="zh-CN" sz="800" baseline="0" dirty="0" smtClean="0"/>
                        <a:t>a Rate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~2-20Gbps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~2-20Gbps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Latency 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&lt;35ms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&lt;35ms (total</a:t>
                      </a:r>
                      <a:r>
                        <a:rPr lang="en-US" altLang="zh-CN" sz="800" baseline="0" dirty="0" smtClean="0"/>
                        <a:t> )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QoS/QoE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Yes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Yes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Availability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99.99%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99.99%</a:t>
                      </a:r>
                      <a:endParaRPr lang="zh-CN" altLang="en-US" sz="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131840" y="4648188"/>
            <a:ext cx="5760640" cy="1584176"/>
            <a:chOff x="899592" y="4149080"/>
            <a:chExt cx="7776864" cy="2160240"/>
          </a:xfrm>
        </p:grpSpPr>
        <p:grpSp>
          <p:nvGrpSpPr>
            <p:cNvPr id="9" name="Shape 342"/>
            <p:cNvGrpSpPr/>
            <p:nvPr/>
          </p:nvGrpSpPr>
          <p:grpSpPr>
            <a:xfrm>
              <a:off x="953845" y="4149080"/>
              <a:ext cx="3906187" cy="2160240"/>
              <a:chOff x="1691680" y="3027015"/>
              <a:chExt cx="3816424" cy="1626120"/>
            </a:xfrm>
          </p:grpSpPr>
          <p:grpSp>
            <p:nvGrpSpPr>
              <p:cNvPr id="56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80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7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78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8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74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5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6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59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60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AP</a:t>
                </a:r>
                <a:endPara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61" name="Shape 358"/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2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sp>
            <p:nvSpPr>
              <p:cNvPr id="63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sp>
            <p:nvSpPr>
              <p:cNvPr id="64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65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66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70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2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67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8" name="Shape 373"/>
              <p:cNvCxnSpPr/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chemeClr val="dk1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69" name="Shape 374"/>
              <p:cNvCxnSpPr>
                <a:stCxn id="63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pic>
          <p:nvPicPr>
            <p:cNvPr id="10" name="Shape 37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170856" y="5510075"/>
              <a:ext cx="596778" cy="3929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Shape 37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79361" y="5687254"/>
              <a:ext cx="200827" cy="25318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" name="Shape 377"/>
            <p:cNvGrpSpPr/>
            <p:nvPr/>
          </p:nvGrpSpPr>
          <p:grpSpPr>
            <a:xfrm>
              <a:off x="899592" y="5325636"/>
              <a:ext cx="379768" cy="614804"/>
              <a:chOff x="467543" y="3717032"/>
              <a:chExt cx="504056" cy="720080"/>
            </a:xfrm>
          </p:grpSpPr>
          <p:sp>
            <p:nvSpPr>
              <p:cNvPr id="54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600" b="1" i="0" u="none" strike="noStrike" cap="none" baseline="0" dirty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55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3" name="Shape 380"/>
            <p:cNvCxnSpPr>
              <a:endCxn id="11" idx="3"/>
            </p:cNvCxnSpPr>
            <p:nvPr/>
          </p:nvCxnSpPr>
          <p:spPr>
            <a:xfrm flipH="1">
              <a:off x="1480164" y="4905661"/>
              <a:ext cx="544048" cy="908272"/>
            </a:xfrm>
            <a:prstGeom prst="straightConnector1">
              <a:avLst/>
            </a:prstGeom>
            <a:noFill/>
            <a:ln w="9525" cap="flat">
              <a:solidFill>
                <a:schemeClr val="dk1"/>
              </a:solidFill>
              <a:prstDash val="dash"/>
              <a:round/>
              <a:headEnd type="stealth" w="lg" len="lg"/>
              <a:tailEnd type="stealth" w="lg" len="lg"/>
            </a:ln>
          </p:spPr>
        </p:cxnSp>
        <p:cxnSp>
          <p:nvCxnSpPr>
            <p:cNvPr id="14" name="Shape 381"/>
            <p:cNvCxnSpPr/>
            <p:nvPr/>
          </p:nvCxnSpPr>
          <p:spPr>
            <a:xfrm flipH="1">
              <a:off x="1713382" y="5018234"/>
              <a:ext cx="1080373" cy="368881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15" name="Shape 38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601604" y="5694517"/>
              <a:ext cx="196828" cy="24814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" name="Shape 342"/>
            <p:cNvGrpSpPr/>
            <p:nvPr/>
          </p:nvGrpSpPr>
          <p:grpSpPr>
            <a:xfrm>
              <a:off x="4770269" y="4149080"/>
              <a:ext cx="3906187" cy="2160240"/>
              <a:chOff x="1691680" y="3027015"/>
              <a:chExt cx="3816424" cy="1626120"/>
            </a:xfrm>
          </p:grpSpPr>
          <p:grpSp>
            <p:nvGrpSpPr>
              <p:cNvPr id="27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52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8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50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9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46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8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0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1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pic>
            <p:nvPicPr>
              <p:cNvPr id="32" name="Shape 358"/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AP</a:t>
                </a:r>
                <a:endPara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34" name="Shape 36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5903" y="4188667"/>
                <a:ext cx="192306" cy="18679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5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sp>
            <p:nvSpPr>
              <p:cNvPr id="36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37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38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42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3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4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9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40" name="Shape 373"/>
              <p:cNvCxnSpPr>
                <a:stCxn id="53" idx="0"/>
              </p:cNvCxnSpPr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chemeClr val="dk1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41" name="Shape 374"/>
              <p:cNvCxnSpPr>
                <a:stCxn id="35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grpSp>
          <p:nvGrpSpPr>
            <p:cNvPr id="17" name="Shape 377"/>
            <p:cNvGrpSpPr/>
            <p:nvPr/>
          </p:nvGrpSpPr>
          <p:grpSpPr>
            <a:xfrm>
              <a:off x="4716016" y="5325636"/>
              <a:ext cx="379768" cy="614804"/>
              <a:chOff x="467543" y="3717032"/>
              <a:chExt cx="504056" cy="720080"/>
            </a:xfrm>
          </p:grpSpPr>
          <p:sp>
            <p:nvSpPr>
              <p:cNvPr id="25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600" b="1" i="0" u="none" strike="noStrike" cap="none" baseline="0" dirty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26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8" name="Shape 381"/>
            <p:cNvCxnSpPr/>
            <p:nvPr/>
          </p:nvCxnSpPr>
          <p:spPr>
            <a:xfrm flipH="1">
              <a:off x="5529806" y="5018234"/>
              <a:ext cx="1080373" cy="368881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19" name="Shape 38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418028" y="5694517"/>
              <a:ext cx="196828" cy="24814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" name="Shape 372"/>
            <p:cNvCxnSpPr/>
            <p:nvPr/>
          </p:nvCxnSpPr>
          <p:spPr>
            <a:xfrm>
              <a:off x="3923928" y="4797152"/>
              <a:ext cx="1621435" cy="0"/>
            </a:xfrm>
            <a:prstGeom prst="straightConnector1">
              <a:avLst/>
            </a:prstGeom>
            <a:noFill/>
            <a:ln w="25400" cap="flat">
              <a:solidFill>
                <a:srgbClr val="A5A5A5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  <p:cxnSp>
          <p:nvCxnSpPr>
            <p:cNvPr id="21" name="Shape 366"/>
            <p:cNvCxnSpPr/>
            <p:nvPr/>
          </p:nvCxnSpPr>
          <p:spPr>
            <a:xfrm>
              <a:off x="4716016" y="4365104"/>
              <a:ext cx="0" cy="478300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22" name="Shape 365"/>
            <p:cNvSpPr txBox="1"/>
            <p:nvPr/>
          </p:nvSpPr>
          <p:spPr>
            <a:xfrm>
              <a:off x="4139952" y="4149080"/>
              <a:ext cx="1094996" cy="131389"/>
            </a:xfrm>
            <a:prstGeom prst="rect">
              <a:avLst/>
            </a:prstGeom>
            <a:solidFill>
              <a:srgbClr val="A3A3E9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Backhaul @60GHz</a:t>
              </a:r>
            </a:p>
          </p:txBody>
        </p:sp>
        <p:pic>
          <p:nvPicPr>
            <p:cNvPr id="23" name="Picture 4" descr="C:\Program Files\Microsoft Office\MEDIA\CAGCAT10\j0205462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32040" y="5229200"/>
              <a:ext cx="936104" cy="931398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5148064" y="5949280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/>
                <a:t>POP</a:t>
              </a:r>
              <a:endParaRPr lang="en-US" sz="1050" b="1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5148065" y="6127412"/>
            <a:ext cx="2619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 smtClean="0">
                <a:solidFill>
                  <a:schemeClr val="tx1"/>
                </a:solidFill>
              </a:rPr>
              <a:t>Wireless backhauling with Multiple hops</a:t>
            </a:r>
            <a:endParaRPr lang="zh-CN" altLang="en-US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3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IEEE 802.11 TGay backhaul and data center use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cases support multi-hop transmissions. Fronthaul and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backhaul use cases are included in the usage models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document. However specific requirements for these use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cases are lacking. This document includes specifications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multi-hop transmissions for fronthaul and backhaul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we propose that the functional requirements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document include these.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Momentum for Wireless Backhaul and Fronthaul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2561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There is growing interest in providing wireless backhaul and fronthaul as evidenced by the following: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Dense </a:t>
            </a:r>
            <a:r>
              <a:rPr lang="en-US" dirty="0" smtClean="0">
                <a:solidFill>
                  <a:schemeClr val="tx1"/>
                </a:solidFill>
              </a:rPr>
              <a:t>small cells, C-RAN architecture, etc. are demanding higher capacity, lower cost, and ease of deploying transport to the network edge.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Multiple ongoing international projects and standardization activities are focusing on fronthaul and backhaul: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3GPP (5G </a:t>
            </a:r>
            <a:r>
              <a:rPr lang="en-US" sz="2000" dirty="0">
                <a:solidFill>
                  <a:schemeClr val="tx1"/>
                </a:solidFill>
              </a:rPr>
              <a:t>Workshop </a:t>
            </a:r>
            <a:r>
              <a:rPr lang="en-US" sz="2000" dirty="0" smtClean="0">
                <a:solidFill>
                  <a:schemeClr val="tx1"/>
                </a:solidFill>
              </a:rPr>
              <a:t>had several presentations on fronthaul and backhaul).</a:t>
            </a:r>
            <a:r>
              <a:rPr lang="en-US" sz="2000" baseline="30000" dirty="0" smtClean="0">
                <a:solidFill>
                  <a:schemeClr val="tx1"/>
                </a:solidFill>
              </a:rPr>
              <a:t>[1]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EU 5GPPP </a:t>
            </a:r>
            <a:r>
              <a:rPr lang="en-US" sz="2000" dirty="0" err="1">
                <a:solidFill>
                  <a:schemeClr val="tx1"/>
                </a:solidFill>
              </a:rPr>
              <a:t>CrossHaul</a:t>
            </a:r>
            <a:r>
              <a:rPr lang="en-US" sz="2000" dirty="0">
                <a:solidFill>
                  <a:schemeClr val="tx1"/>
                </a:solidFill>
              </a:rPr>
              <a:t> project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baseline="30000" dirty="0" smtClean="0">
                <a:solidFill>
                  <a:schemeClr val="tx1"/>
                </a:solidFill>
              </a:rPr>
              <a:t>[2]</a:t>
            </a:r>
            <a:endParaRPr lang="en-US" sz="2000" baseline="30000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EU </a:t>
            </a:r>
            <a:r>
              <a:rPr lang="en-US" sz="2000" dirty="0" err="1" smtClean="0">
                <a:solidFill>
                  <a:schemeClr val="tx1"/>
                </a:solidFill>
              </a:rPr>
              <a:t>iJOIN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project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baseline="30000" dirty="0" smtClean="0">
                <a:solidFill>
                  <a:schemeClr val="tx1"/>
                </a:solidFill>
              </a:rPr>
              <a:t>[3]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ETSI </a:t>
            </a:r>
            <a:r>
              <a:rPr lang="en-US" sz="2000" dirty="0" err="1"/>
              <a:t>mWT</a:t>
            </a:r>
            <a:r>
              <a:rPr lang="en-US" sz="2000" dirty="0"/>
              <a:t> </a:t>
            </a:r>
            <a:r>
              <a:rPr lang="en-US" sz="2000" dirty="0" smtClean="0"/>
              <a:t>ISG.</a:t>
            </a:r>
            <a:r>
              <a:rPr lang="en-US" sz="2000" baseline="30000" dirty="0" smtClean="0"/>
              <a:t>[4]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19821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568" y="2276872"/>
            <a:ext cx="2822072" cy="41784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dirty="0" smtClean="0"/>
              <a:t>Backhaul Range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492895"/>
            <a:ext cx="6264696" cy="3312369"/>
          </a:xfrm>
        </p:spPr>
        <p:txBody>
          <a:bodyPr/>
          <a:lstStyle/>
          <a:p>
            <a:pPr marL="457200" lvl="1" indent="0"/>
            <a:r>
              <a:rPr lang="en-US" sz="1800" dirty="0" smtClean="0"/>
              <a:t>     with </a:t>
            </a:r>
            <a:r>
              <a:rPr lang="en-US" sz="1800" dirty="0"/>
              <a:t>some </a:t>
            </a:r>
            <a:r>
              <a:rPr lang="en-US" sz="1800" dirty="0" smtClean="0"/>
              <a:t>exceptions.</a:t>
            </a:r>
            <a:r>
              <a:rPr lang="en-US" sz="1800" baseline="30000" dirty="0" smtClean="0"/>
              <a:t>[5]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Inter-cell </a:t>
            </a:r>
            <a:r>
              <a:rPr lang="en-US" sz="1800" dirty="0"/>
              <a:t>distances greater than 200m </a:t>
            </a:r>
            <a:r>
              <a:rPr lang="en-US" sz="1800" dirty="0" smtClean="0"/>
              <a:t>are more economical according </a:t>
            </a:r>
            <a:r>
              <a:rPr lang="en-US" sz="1800" dirty="0"/>
              <a:t>to a Signals Research Group white-paper (See figure).</a:t>
            </a:r>
            <a:r>
              <a:rPr lang="en-US" sz="1800" baseline="30000" dirty="0"/>
              <a:t> </a:t>
            </a:r>
            <a:r>
              <a:rPr lang="en-US" sz="1800" baseline="30000" dirty="0" smtClean="0"/>
              <a:t>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Field </a:t>
            </a:r>
            <a:r>
              <a:rPr lang="en-US" sz="2000" b="0" dirty="0" smtClean="0"/>
              <a:t>testing at </a:t>
            </a:r>
            <a:r>
              <a:rPr lang="en-US" sz="2000" b="0" dirty="0" err="1" smtClean="0"/>
              <a:t>mmWave</a:t>
            </a:r>
            <a:r>
              <a:rPr lang="en-US" sz="2000" b="0" dirty="0" smtClean="0"/>
              <a:t> frequencies has successfully closed the link at 200m range and extending this to 300m is considered feasible.</a:t>
            </a:r>
            <a:r>
              <a:rPr lang="en-US" sz="2000" b="0" baseline="30000" dirty="0" smtClean="0"/>
              <a:t>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range for outdoor backhaul is 250m, whereas current functional specification indicates 100m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7504" y="1556792"/>
            <a:ext cx="8847584" cy="1224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backhaul use case</a:t>
            </a:r>
            <a:r>
              <a:rPr lang="en-US" sz="2000" b="0" kern="0" baseline="30000" dirty="0" smtClean="0"/>
              <a:t>[10]</a:t>
            </a:r>
            <a:r>
              <a:rPr lang="en-US" sz="2000" b="0" kern="0" dirty="0" smtClean="0"/>
              <a:t> must support typical small-cell inter-node distances.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Small-cells are typically installed on </a:t>
            </a:r>
            <a:r>
              <a:rPr lang="en-US" sz="1800" kern="0" dirty="0" smtClean="0"/>
              <a:t>street furniture </a:t>
            </a:r>
            <a:r>
              <a:rPr lang="en-US" sz="1800" kern="0" dirty="0"/>
              <a:t>at street corners/intersections</a:t>
            </a:r>
            <a:r>
              <a:rPr lang="en-US" sz="1800" kern="0" dirty="0" smtClean="0"/>
              <a:t>. </a:t>
            </a:r>
            <a:r>
              <a:rPr lang="en-US" sz="1800" dirty="0" smtClean="0"/>
              <a:t>The </a:t>
            </a:r>
            <a:r>
              <a:rPr lang="en-US" sz="1800" dirty="0"/>
              <a:t>size of city blocks is generally less than 750’ (250m),</a:t>
            </a:r>
            <a:endParaRPr lang="en-US" sz="180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6093296"/>
            <a:ext cx="237626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Note for figure: Base = 300m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Fronthaul Latency Support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1556792"/>
            <a:ext cx="8278688" cy="108012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Small Cell Forum (SCF) has recommendations on required Fronthaul latencies to support various split architectures</a:t>
            </a:r>
            <a:r>
              <a:rPr lang="en-US" sz="2000" b="0" kern="0" baseline="30000" dirty="0" smtClean="0"/>
              <a:t>[8]</a:t>
            </a:r>
            <a:r>
              <a:rPr lang="en-US" sz="2000" b="0" kern="0" dirty="0" smtClean="0"/>
              <a:t>:</a:t>
            </a:r>
            <a:endParaRPr lang="en-US" sz="2000" b="0" kern="0" baseline="30000" dirty="0" smtClean="0"/>
          </a:p>
        </p:txBody>
      </p:sp>
      <p:graphicFrame>
        <p:nvGraphicFramePr>
          <p:cNvPr id="1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235521"/>
              </p:ext>
            </p:extLst>
          </p:nvPr>
        </p:nvGraphicFramePr>
        <p:xfrm>
          <a:off x="107504" y="4135803"/>
          <a:ext cx="5902423" cy="224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506"/>
                <a:gridCol w="1475606"/>
                <a:gridCol w="2582311"/>
              </a:tblGrid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Architectures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Bi-directional Data 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Minimum latency type that supports split</a:t>
                      </a:r>
                      <a:r>
                        <a:rPr lang="en-US" sz="1600" baseline="0" dirty="0" smtClean="0"/>
                        <a:t> architecture</a:t>
                      </a:r>
                      <a:endParaRPr lang="en-US" sz="1600" dirty="0"/>
                    </a:p>
                  </a:txBody>
                  <a:tcPr/>
                </a:tc>
              </a:tr>
              <a:tr h="324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PDCP – RLC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</a:t>
                      </a:r>
                      <a:r>
                        <a:rPr lang="en-US" sz="1600" baseline="0" dirty="0" smtClean="0"/>
                        <a:t> Ideal – 30 </a:t>
                      </a:r>
                      <a:r>
                        <a:rPr lang="en-US" sz="1600" baseline="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MAC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 Ideal – 6 </a:t>
                      </a:r>
                      <a:r>
                        <a:rPr lang="en-US" sz="160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324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MAC – PHY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Near Ideal – 2 </a:t>
                      </a:r>
                      <a:r>
                        <a:rPr lang="en-US" sz="160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PHY (III/</a:t>
                      </a:r>
                      <a:r>
                        <a:rPr lang="en-US" sz="1600" dirty="0" err="1" smtClean="0"/>
                        <a:t>IIIb</a:t>
                      </a:r>
                      <a:r>
                        <a:rPr lang="en-US" sz="1600" dirty="0" smtClean="0"/>
                        <a:t>: sub-frame symbol)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2/5 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Near</a:t>
                      </a:r>
                      <a:r>
                        <a:rPr lang="en-US" sz="1600" baseline="0" dirty="0" smtClean="0"/>
                        <a:t> Ideal – 2 </a:t>
                      </a:r>
                      <a:r>
                        <a:rPr lang="en-US" sz="1600" baseline="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84168" y="4797152"/>
            <a:ext cx="299005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Proposed data rate and latency requirements are 5 Gbps and 2msec, respectively. This will satisfy all listed functional splits.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259" y="2222284"/>
            <a:ext cx="6938141" cy="188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multi-hop wireless transmissions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39"/>
            <a:ext cx="8134672" cy="1512169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Multi-hop Wireless Transmissions</a:t>
            </a:r>
          </a:p>
          <a:p>
            <a:pPr marL="0" indent="0"/>
            <a:r>
              <a:rPr lang="en-US" sz="2000" b="0" dirty="0" smtClean="0"/>
              <a:t>The </a:t>
            </a:r>
            <a:r>
              <a:rPr lang="en-US" sz="2000" b="0" dirty="0"/>
              <a:t>TGay amendment provides a means </a:t>
            </a:r>
            <a:r>
              <a:rPr lang="en-US" sz="2000" b="0" dirty="0" smtClean="0"/>
              <a:t>of supporting multi-hop wireless transmissions with coverage extension scenarios for backhaul and fronthaul requirements for data rate, range and latency.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44" y="3561494"/>
            <a:ext cx="7348764" cy="29638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backhaul and </a:t>
            </a:r>
            <a:r>
              <a:rPr lang="en-US" altLang="ko-K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fronthaul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717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System performance requirements for backhaul and fronthaul use cases are summarized in the following table:</a:t>
            </a:r>
            <a:endParaRPr lang="en-US" b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454327"/>
              </p:ext>
            </p:extLst>
          </p:nvPr>
        </p:nvGraphicFramePr>
        <p:xfrm>
          <a:off x="2267744" y="3456487"/>
          <a:ext cx="468052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42"/>
                <a:gridCol w="1721234"/>
                <a:gridCol w="17077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Parameter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Value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Description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 Mbps – 5 Gbps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Backhaul, Fronthaul (Above MAC, Intra MAC, MAC-PHY, Intra PHY</a:t>
                      </a:r>
                      <a:r>
                        <a:rPr lang="en-US" sz="1400" baseline="0" dirty="0" smtClean="0"/>
                        <a:t>) splits, with QoS support.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250 m – 1 km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 (one-way, end-to-end)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Max. hops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314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(1/2)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8350696" cy="4208463"/>
          </a:xfrm>
          <a:ln/>
        </p:spPr>
        <p:txBody>
          <a:bodyPr/>
          <a:lstStyle/>
          <a:p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RAN 5G Workshop – The Start of Something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3"/>
              </a:rPr>
              <a:t>http://</a:t>
            </a:r>
            <a:r>
              <a:rPr lang="en-US" sz="2000" b="0" dirty="0" smtClean="0">
                <a:hlinkClick r:id="rId3"/>
              </a:rPr>
              <a:t>www.3gpp.org/news-events/3gpp-news/1734-ran_5g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[2] </a:t>
            </a:r>
            <a:r>
              <a:rPr lang="en-US" sz="2000" b="0" dirty="0" err="1" smtClean="0"/>
              <a:t>Xhaul</a:t>
            </a:r>
            <a:r>
              <a:rPr lang="en-US" sz="2000" b="0" dirty="0" smtClean="0"/>
              <a:t>: The 5G Integrated Fronthaul/Backhaul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4"/>
              </a:rPr>
              <a:t>http://xhaul.eu</a:t>
            </a:r>
            <a:r>
              <a:rPr lang="en-US" sz="2000" b="0" dirty="0" smtClean="0">
                <a:hlinkClick r:id="rId4"/>
              </a:rPr>
              <a:t>/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[3] Interworking and Joint Design of an Open Access and Backhaul Network Architecture for Small Cells based on Cloud Networks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5"/>
              </a:rPr>
              <a:t>http://www.ict-ijoin.eu</a:t>
            </a:r>
            <a:r>
              <a:rPr lang="en-US" sz="2000" b="0" dirty="0" smtClean="0">
                <a:hlinkClick r:id="rId5"/>
              </a:rPr>
              <a:t>/</a:t>
            </a:r>
            <a:r>
              <a:rPr lang="en-US" sz="2000" b="0" dirty="0" smtClean="0"/>
              <a:t>.</a:t>
            </a:r>
            <a:endParaRPr lang="en-US" sz="2000" b="0" dirty="0"/>
          </a:p>
          <a:p>
            <a:r>
              <a:rPr lang="en-US" sz="2000" b="0" dirty="0" smtClean="0"/>
              <a:t>[4] ETSI Millimeter Wave Transmission (</a:t>
            </a:r>
            <a:r>
              <a:rPr lang="en-US" sz="2000" b="0" dirty="0" err="1" smtClean="0"/>
              <a:t>mWT</a:t>
            </a:r>
            <a:r>
              <a:rPr lang="en-US" sz="2000" b="0" dirty="0" smtClean="0"/>
              <a:t>) </a:t>
            </a:r>
            <a:r>
              <a:rPr lang="en-US" sz="2000" b="0" dirty="0"/>
              <a:t>ISG Portal: </a:t>
            </a:r>
            <a:r>
              <a:rPr lang="en-US" sz="2000" b="0" dirty="0">
                <a:hlinkClick r:id="rId6"/>
              </a:rPr>
              <a:t>https://</a:t>
            </a:r>
            <a:r>
              <a:rPr lang="en-US" sz="2000" b="0" dirty="0" smtClean="0">
                <a:hlinkClick r:id="rId6"/>
              </a:rPr>
              <a:t>portal.etsi.org/tb.aspx?tbid=833&amp;SubTB=833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[5] </a:t>
            </a:r>
            <a:r>
              <a:rPr lang="en-US" sz="2000" b="0" dirty="0">
                <a:hlinkClick r:id="rId7"/>
              </a:rPr>
              <a:t>https://en.wikipedia.org/wiki/City_block</a:t>
            </a:r>
            <a:r>
              <a:rPr lang="en-US" sz="2000" b="0" dirty="0"/>
              <a:t>.</a:t>
            </a:r>
          </a:p>
          <a:p>
            <a:r>
              <a:rPr lang="en-US" sz="2000" b="0" dirty="0" smtClean="0"/>
              <a:t>[6</a:t>
            </a:r>
            <a:r>
              <a:rPr lang="en-US" sz="2000" b="0" dirty="0"/>
              <a:t>] “Street Light Small Cells – A Revolution in Mobile Operator Network Economics,” White Paper by Signals Research Group, Oct. 2014, Available: </a:t>
            </a:r>
            <a:r>
              <a:rPr lang="en-US" sz="2000" b="0" dirty="0">
                <a:hlinkClick r:id="rId8"/>
              </a:rPr>
              <a:t>http://</a:t>
            </a:r>
            <a:r>
              <a:rPr lang="en-US" sz="2000" b="0" dirty="0" smtClean="0">
                <a:hlinkClick r:id="rId8"/>
              </a:rPr>
              <a:t>www.interdigital.com/white_papers/street-light-small-cells?r=y</a:t>
            </a:r>
            <a:r>
              <a:rPr lang="en-US" sz="2000" b="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(2/2)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 smtClean="0"/>
              <a:t>[7] Theodore S. Rappaport, </a:t>
            </a:r>
            <a:r>
              <a:rPr lang="en-US" sz="2000" b="0" dirty="0" err="1" smtClean="0"/>
              <a:t>Wonhil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Roh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Kyungwhoon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Cheun</a:t>
            </a:r>
            <a:r>
              <a:rPr lang="en-US" sz="2000" b="0" dirty="0" smtClean="0"/>
              <a:t>, “Smart Antennas Could Open Up New Spectrum for 5G,” IEEE Spectrum, Aug. 2014, Available</a:t>
            </a:r>
            <a:r>
              <a:rPr lang="en-US" sz="2000" b="0" dirty="0"/>
              <a:t>: </a:t>
            </a:r>
            <a:r>
              <a:rPr lang="en-US" sz="2000" b="0" dirty="0">
                <a:hlinkClick r:id="rId3"/>
              </a:rPr>
              <a:t>http://</a:t>
            </a:r>
            <a:r>
              <a:rPr lang="en-US" sz="2000" b="0" dirty="0" smtClean="0">
                <a:hlinkClick r:id="rId3"/>
              </a:rPr>
              <a:t>spectrum.ieee.org/telecom/wireless/smart-antennas-could-open-up-new-spectrum-for-5g</a:t>
            </a:r>
            <a:endParaRPr lang="en-US" sz="2000" b="0" dirty="0" smtClean="0"/>
          </a:p>
          <a:p>
            <a:r>
              <a:rPr lang="en-US" sz="2000" b="0" dirty="0" smtClean="0"/>
              <a:t>[8] </a:t>
            </a:r>
            <a:r>
              <a:rPr lang="en-US" sz="2000" b="0" dirty="0"/>
              <a:t>“Small Cell Virtualization Functional Splits and Use Cases,” Small Cell Forum (SCF), June 2015, Available: </a:t>
            </a:r>
            <a:r>
              <a:rPr lang="en-US" sz="2000" b="0" dirty="0">
                <a:hlinkClick r:id="rId4"/>
              </a:rPr>
              <a:t>http://scf.io/en/documents/159_-_Small_Cell_Virtualization_Functional_Splits_and_Use_Cases.php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[9</a:t>
            </a:r>
            <a:r>
              <a:rPr lang="en-US" sz="2000" b="0" dirty="0"/>
              <a:t>] 802.11ad-2012: Wireless LAN Medium Access Control (MAC) and Physical Layer (PHY) Specifications Amendment 3: Enhancements for Very High Throughput in the 60 GHz Band.</a:t>
            </a:r>
            <a:endParaRPr lang="en-US" sz="2000" b="0" dirty="0" smtClean="0"/>
          </a:p>
          <a:p>
            <a:r>
              <a:rPr lang="en-US" sz="2000" b="0" dirty="0" smtClean="0"/>
              <a:t>[10] IEEE 802.11-2015/0625r3, </a:t>
            </a:r>
            <a:r>
              <a:rPr lang="en-US" sz="2000" b="0" dirty="0"/>
              <a:t>IEEE TGay Use </a:t>
            </a:r>
            <a:r>
              <a:rPr lang="en-US" sz="2000" b="0" dirty="0" smtClean="0"/>
              <a:t>Cases, Rob Sun et al, Sep. 2015.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08081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5ECC1D7-AC06-4980-9B60-D33CF08A0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8B56E5-B9E7-4137-B7AB-153941BEFE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AC5E52-3E96-4D7B-8B6F-A750CDC6B086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2465</TotalTime>
  <Words>1524</Words>
  <Application>Microsoft Office PowerPoint</Application>
  <PresentationFormat>On-screen Show (4:3)</PresentationFormat>
  <Paragraphs>279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Noto Symbol</vt:lpstr>
      <vt:lpstr>Tahoma</vt:lpstr>
      <vt:lpstr>Times New Roman</vt:lpstr>
      <vt:lpstr>Office Theme</vt:lpstr>
      <vt:lpstr>Microsoft Word 97 - 2003 Document</vt:lpstr>
      <vt:lpstr>11ay Functional Requirements for Multi-Hop, Backhaul, and Fronthaul</vt:lpstr>
      <vt:lpstr>Abstract</vt:lpstr>
      <vt:lpstr>Growing Momentum for Wireless Backhaul and Fronthaul</vt:lpstr>
      <vt:lpstr>Backhaul Range Support</vt:lpstr>
      <vt:lpstr>Fronthaul Latency Support</vt:lpstr>
      <vt:lpstr>Proposed text on 11ay functional requirement for multi-hop wireless transmissions</vt:lpstr>
      <vt:lpstr>Proposed text on 11ay functional requirement for backhaul and fronthaul</vt:lpstr>
      <vt:lpstr>References (1/2)</vt:lpstr>
      <vt:lpstr>References (2/2)</vt:lpstr>
      <vt:lpstr>Appendix – Outdoor Link Budget</vt:lpstr>
      <vt:lpstr>Backup</vt:lpstr>
      <vt:lpstr>TGay Use Cases Involving Multi-Hop Transmissions</vt:lpstr>
      <vt:lpstr>Multi-hop Transmissions in Usage Model 4: Data Center Inter-Rack Connectivity</vt:lpstr>
      <vt:lpstr>Multi-hop Transmissions in Usage Model 8: Wireless Backhauling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11ay Functional Requirements for Multi-Hop, Backhaul, and Fronthaul</dc:title>
  <dc:subject/>
  <dc:creator>Adrian Stephens 6</dc:creator>
  <cp:keywords/>
  <cp:lastModifiedBy>Yang, Rui</cp:lastModifiedBy>
  <cp:revision>126</cp:revision>
  <cp:lastPrinted>1601-01-01T00:00:00Z</cp:lastPrinted>
  <dcterms:created xsi:type="dcterms:W3CDTF">2014-04-14T10:59:07Z</dcterms:created>
  <dcterms:modified xsi:type="dcterms:W3CDTF">2015-11-08T14:10:50Z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