
<file path=[Content_Types].xml><?xml version="1.0" encoding="utf-8"?>
<Types xmlns="http://schemas.openxmlformats.org/package/2006/content-types">
  <Default Extension="xml" ContentType="application/xml"/>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6" r:id="rId2"/>
    <p:sldMasterId id="2147483748" r:id="rId3"/>
  </p:sldMasterIdLst>
  <p:notesMasterIdLst>
    <p:notesMasterId r:id="rId14"/>
  </p:notesMasterIdLst>
  <p:handoutMasterIdLst>
    <p:handoutMasterId r:id="rId15"/>
  </p:handoutMasterIdLst>
  <p:sldIdLst>
    <p:sldId id="256" r:id="rId4"/>
    <p:sldId id="477" r:id="rId5"/>
    <p:sldId id="476" r:id="rId6"/>
    <p:sldId id="465" r:id="rId7"/>
    <p:sldId id="481" r:id="rId8"/>
    <p:sldId id="479" r:id="rId9"/>
    <p:sldId id="482" r:id="rId10"/>
    <p:sldId id="473" r:id="rId11"/>
    <p:sldId id="462" r:id="rId12"/>
    <p:sldId id="454"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362" autoAdjust="0"/>
    <p:restoredTop sz="95131" autoAdjust="0"/>
  </p:normalViewPr>
  <p:slideViewPr>
    <p:cSldViewPr>
      <p:cViewPr varScale="1">
        <p:scale>
          <a:sx n="102" d="100"/>
          <a:sy n="102" d="100"/>
        </p:scale>
        <p:origin x="1160" y="1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fi-FI" smtClean="0"/>
              <a:t>doc.: IEEE 802.11-15/1338r1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Geonjung Ko, WILUS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smtClean="0"/>
              <a:t>doc.: IEEE 802.11-15/1338r1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Geonjung Ko, WILUS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802.11-15/1338r1</a:t>
            </a:r>
            <a:endParaRPr lang="en-US"/>
          </a:p>
        </p:txBody>
      </p:sp>
      <p:sp>
        <p:nvSpPr>
          <p:cNvPr id="5" name="Rectangle 3"/>
          <p:cNvSpPr>
            <a:spLocks noGrp="1" noChangeArrowheads="1"/>
          </p:cNvSpPr>
          <p:nvPr>
            <p:ph type="dt"/>
          </p:nvPr>
        </p:nvSpPr>
        <p:spPr>
          <a:ln/>
        </p:spPr>
        <p:txBody>
          <a:bodyPr/>
          <a:lstStyle/>
          <a:p>
            <a:r>
              <a:rPr lang="en-US" altLang="ko-KR" smtClean="0"/>
              <a:t>November 2015</a:t>
            </a:r>
            <a:endParaRPr lang="en-US"/>
          </a:p>
        </p:txBody>
      </p:sp>
      <p:sp>
        <p:nvSpPr>
          <p:cNvPr id="6" name="Rectangle 6"/>
          <p:cNvSpPr>
            <a:spLocks noGrp="1" noChangeArrowheads="1"/>
          </p:cNvSpPr>
          <p:nvPr>
            <p:ph type="ftr"/>
          </p:nvPr>
        </p:nvSpPr>
        <p:spPr>
          <a:ln/>
        </p:spPr>
        <p:txBody>
          <a:bodyPr/>
          <a:lstStyle/>
          <a:p>
            <a:r>
              <a:rPr lang="en-US" smtClean="0"/>
              <a:t>Geonjung Ko, WILUS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2015</a:t>
            </a:r>
            <a:endParaRPr lang="en-GB" dirty="0"/>
          </a:p>
        </p:txBody>
      </p:sp>
      <p:sp>
        <p:nvSpPr>
          <p:cNvPr id="5" name="Footer Placeholder 4"/>
          <p:cNvSpPr>
            <a:spLocks noGrp="1"/>
          </p:cNvSpPr>
          <p:nvPr>
            <p:ph type="ftr" idx="11"/>
          </p:nvPr>
        </p:nvSpPr>
        <p:spPr/>
        <p:txBody>
          <a:bodyPr/>
          <a:lstStyle>
            <a:lvl1pPr>
              <a:defRPr/>
            </a:lvl1pPr>
          </a:lstStyle>
          <a:p>
            <a:r>
              <a:rPr lang="en-GB" smtClean="0"/>
              <a:t>Geonjung Ko, WILUS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a:solidFill>
                  <a:srgbClr val="000000"/>
                </a:solidFill>
              </a:rPr>
              <a:t>Slide </a:t>
            </a:r>
            <a:fld id="{D0A3039D-220E-2E4B-A32F-653B2816598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55923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a:solidFill>
                  <a:srgbClr val="000000"/>
                </a:solidFill>
              </a:rPr>
              <a:t>Slide </a:t>
            </a:r>
            <a:fld id="{41917976-4584-804F-812C-3B0AEE3E82F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77313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a:solidFill>
                  <a:srgbClr val="000000"/>
                </a:solidFill>
              </a:rPr>
              <a:t>Slide </a:t>
            </a:r>
            <a:fld id="{A847C7B0-EA6D-A743-8CF2-A52F5B2C8C0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60443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a:solidFill>
                  <a:srgbClr val="000000"/>
                </a:solidFill>
              </a:rPr>
              <a:t>Slide </a:t>
            </a:r>
            <a:fld id="{7C894677-B2B7-E947-8665-6BAA324C5DF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63828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8"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a:solidFill>
                  <a:srgbClr val="000000"/>
                </a:solidFill>
              </a:rPr>
              <a:t>Slide </a:t>
            </a:r>
            <a:fld id="{79A8BAA5-99CA-2F4A-AE93-F1F6E82A3DF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90914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4"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a:solidFill>
                  <a:srgbClr val="000000"/>
                </a:solidFill>
              </a:rPr>
              <a:t>Slide </a:t>
            </a:r>
            <a:fld id="{91215B88-911F-F64A-A560-268D922C687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94599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3"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a:solidFill>
                  <a:srgbClr val="000000"/>
                </a:solidFill>
              </a:rPr>
              <a:t>Slide </a:t>
            </a:r>
            <a:fld id="{6F7BEA10-D29A-4641-9FFA-5406324E72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10641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a:solidFill>
                  <a:srgbClr val="000000"/>
                </a:solidFill>
              </a:rPr>
              <a:t>Slide </a:t>
            </a:r>
            <a:fld id="{E8A61389-9F7D-9248-A859-F7C59EB21A1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783056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a:solidFill>
                  <a:srgbClr val="000000"/>
                </a:solidFill>
              </a:rPr>
              <a:t>Slide </a:t>
            </a:r>
            <a:fld id="{1DA20707-7027-2143-B1E6-24C884050AEA}" type="slidenum">
              <a:rPr lang="en-US">
                <a:solidFill>
                  <a:srgbClr val="000000"/>
                </a:solidFill>
              </a:rPr>
              <a:pPr/>
              <a:t>‹#›</a:t>
            </a:fld>
            <a:endParaRPr lang="en-US">
              <a:solidFill>
                <a:srgbClr val="000000"/>
              </a:solidFill>
            </a:endParaRPr>
          </a:p>
        </p:txBody>
      </p:sp>
      <p:sp>
        <p:nvSpPr>
          <p:cNvPr id="8"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615450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a:solidFill>
                  <a:srgbClr val="000000"/>
                </a:solidFill>
              </a:rPr>
              <a:t>Slide </a:t>
            </a:r>
            <a:fld id="{932E9FFD-435F-C047-AB00-CDE6BAA00D15}" type="slidenum">
              <a:rPr lang="en-US">
                <a:solidFill>
                  <a:srgbClr val="000000"/>
                </a:solidFill>
              </a:rPr>
              <a:pPr/>
              <a:t>‹#›</a:t>
            </a:fld>
            <a:endParaRPr lang="en-US">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452665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Geonjung Ko,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2015</a:t>
            </a:r>
            <a:endParaRPr lang="en-GB"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a:solidFill>
                  <a:srgbClr val="000000"/>
                </a:solidFill>
              </a:rPr>
              <a:t>Slide </a:t>
            </a:r>
            <a:fld id="{5FCE43E3-1916-1C44-870D-14DD04713867}" type="slidenum">
              <a:rPr lang="en-US">
                <a:solidFill>
                  <a:srgbClr val="000000"/>
                </a:solidFill>
              </a:rPr>
              <a:pPr/>
              <a:t>‹#›</a:t>
            </a:fld>
            <a:endParaRPr lang="en-US">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529370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a:solidFill>
                  <a:srgbClr val="000000"/>
                </a:solidFill>
              </a:rPr>
              <a:t>Slide </a:t>
            </a:r>
            <a:fld id="{D0A3039D-220E-2E4B-A32F-653B2816598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75793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a:solidFill>
                  <a:srgbClr val="000000"/>
                </a:solidFill>
              </a:rPr>
              <a:t>Slide </a:t>
            </a:r>
            <a:fld id="{41917976-4584-804F-812C-3B0AEE3E82F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340681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a:solidFill>
                  <a:srgbClr val="000000"/>
                </a:solidFill>
              </a:rPr>
              <a:t>Slide </a:t>
            </a:r>
            <a:fld id="{A847C7B0-EA6D-A743-8CF2-A52F5B2C8C0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086305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a:solidFill>
                  <a:srgbClr val="000000"/>
                </a:solidFill>
              </a:rPr>
              <a:t>Slide </a:t>
            </a:r>
            <a:fld id="{7C894677-B2B7-E947-8665-6BAA324C5DF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79393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8"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a:solidFill>
                  <a:srgbClr val="000000"/>
                </a:solidFill>
              </a:rPr>
              <a:t>Slide </a:t>
            </a:r>
            <a:fld id="{79A8BAA5-99CA-2F4A-AE93-F1F6E82A3DF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752779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a:solidFill>
                  <a:srgbClr val="000000"/>
                </a:solidFill>
              </a:rPr>
              <a:t>Slide </a:t>
            </a:r>
            <a:fld id="{91215B88-911F-F64A-A560-268D922C687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905315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a:solidFill>
                  <a:srgbClr val="000000"/>
                </a:solidFill>
              </a:rPr>
              <a:t>Slide </a:t>
            </a:r>
            <a:fld id="{6F7BEA10-D29A-4641-9FFA-5406324E72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069292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a:solidFill>
                  <a:srgbClr val="000000"/>
                </a:solidFill>
              </a:rPr>
              <a:t>Slide </a:t>
            </a:r>
            <a:fld id="{E8A61389-9F7D-9248-A859-F7C59EB21A1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650521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a:solidFill>
                  <a:srgbClr val="000000"/>
                </a:solidFill>
              </a:rPr>
              <a:t>Slide </a:t>
            </a:r>
            <a:fld id="{1DA20707-7027-2143-B1E6-24C884050AE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98865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idx="11"/>
          </p:nvPr>
        </p:nvSpPr>
        <p:spPr/>
        <p:txBody>
          <a:bodyPr/>
          <a:lstStyle>
            <a:lvl1pPr>
              <a:defRPr/>
            </a:lvl1pPr>
          </a:lstStyle>
          <a:p>
            <a:r>
              <a:rPr lang="en-GB" smtClean="0"/>
              <a:t>Geonjung Ko, WILUS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2015</a:t>
            </a:r>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a:solidFill>
                  <a:srgbClr val="000000"/>
                </a:solidFill>
              </a:rPr>
              <a:t>Slide </a:t>
            </a:r>
            <a:fld id="{932E9FFD-435F-C047-AB00-CDE6BAA00D1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6822043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2015</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smtClean="0">
                <a:solidFill>
                  <a:srgbClr val="000000"/>
                </a:solidFill>
              </a:rPr>
              <a:t>Geonjung Ko, WILUS</a:t>
            </a: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a:solidFill>
                  <a:srgbClr val="000000"/>
                </a:solidFill>
              </a:rPr>
              <a:t>Slide </a:t>
            </a:r>
            <a:fld id="{5FCE43E3-1916-1C44-870D-14DD0471386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57164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ko-KR" smtClean="0"/>
              <a:t>November 2015</a:t>
            </a:r>
            <a:endParaRPr lang="en-GB" dirty="0"/>
          </a:p>
        </p:txBody>
      </p:sp>
      <p:sp>
        <p:nvSpPr>
          <p:cNvPr id="6" name="Footer Placeholder 5"/>
          <p:cNvSpPr>
            <a:spLocks noGrp="1"/>
          </p:cNvSpPr>
          <p:nvPr>
            <p:ph type="ftr" idx="11"/>
          </p:nvPr>
        </p:nvSpPr>
        <p:spPr/>
        <p:txBody>
          <a:bodyPr/>
          <a:lstStyle>
            <a:lvl1pPr>
              <a:defRPr/>
            </a:lvl1pPr>
          </a:lstStyle>
          <a:p>
            <a:r>
              <a:rPr lang="en-GB" smtClean="0"/>
              <a:t>Geonjung Ko, WILUS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ko-KR" smtClean="0"/>
              <a:t>November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smtClean="0"/>
              <a:t>Geonjung Ko, WILUS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smtClean="0"/>
              <a:t>November 2015</a:t>
            </a:r>
            <a:endParaRPr lang="en-GB" dirty="0"/>
          </a:p>
        </p:txBody>
      </p:sp>
      <p:sp>
        <p:nvSpPr>
          <p:cNvPr id="4" name="Footer Placeholder 3"/>
          <p:cNvSpPr>
            <a:spLocks noGrp="1"/>
          </p:cNvSpPr>
          <p:nvPr>
            <p:ph type="ftr" idx="11"/>
          </p:nvPr>
        </p:nvSpPr>
        <p:spPr/>
        <p:txBody>
          <a:bodyPr/>
          <a:lstStyle>
            <a:lvl1pPr>
              <a:defRPr/>
            </a:lvl1pPr>
          </a:lstStyle>
          <a:p>
            <a:r>
              <a:rPr lang="en-GB" altLang="ja-JP" smtClean="0"/>
              <a:t>Geonjung Ko, WILUS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smtClean="0"/>
              <a:t>November 2015</a:t>
            </a:r>
            <a:endParaRPr lang="en-GB" dirty="0"/>
          </a:p>
        </p:txBody>
      </p:sp>
      <p:sp>
        <p:nvSpPr>
          <p:cNvPr id="3" name="Footer Placeholder 2"/>
          <p:cNvSpPr>
            <a:spLocks noGrp="1"/>
          </p:cNvSpPr>
          <p:nvPr>
            <p:ph type="ftr" idx="11"/>
          </p:nvPr>
        </p:nvSpPr>
        <p:spPr/>
        <p:txBody>
          <a:bodyPr/>
          <a:lstStyle>
            <a:lvl1pPr>
              <a:defRPr/>
            </a:lvl1pPr>
          </a:lstStyle>
          <a:p>
            <a:r>
              <a:rPr lang="en-GB" altLang="ja-JP" smtClean="0"/>
              <a:t>Geonjung Ko, WILUS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2015</a:t>
            </a:r>
            <a:endParaRPr lang="en-GB" dirty="0"/>
          </a:p>
        </p:txBody>
      </p:sp>
      <p:sp>
        <p:nvSpPr>
          <p:cNvPr id="5" name="Footer Placeholder 4"/>
          <p:cNvSpPr>
            <a:spLocks noGrp="1"/>
          </p:cNvSpPr>
          <p:nvPr>
            <p:ph type="ftr" idx="11"/>
          </p:nvPr>
        </p:nvSpPr>
        <p:spPr/>
        <p:txBody>
          <a:bodyPr/>
          <a:lstStyle>
            <a:lvl1pPr>
              <a:defRPr/>
            </a:lvl1pPr>
          </a:lstStyle>
          <a:p>
            <a:r>
              <a:rPr lang="en-GB" altLang="ja-JP" smtClean="0"/>
              <a:t>Geonjung Ko, WILUS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2015</a:t>
            </a:r>
            <a:endParaRPr lang="en-GB" dirty="0"/>
          </a:p>
        </p:txBody>
      </p:sp>
      <p:sp>
        <p:nvSpPr>
          <p:cNvPr id="5" name="Footer Placeholder 4"/>
          <p:cNvSpPr>
            <a:spLocks noGrp="1"/>
          </p:cNvSpPr>
          <p:nvPr>
            <p:ph type="ftr" idx="11"/>
          </p:nvPr>
        </p:nvSpPr>
        <p:spPr/>
        <p:txBody>
          <a:bodyPr/>
          <a:lstStyle>
            <a:lvl1pPr>
              <a:defRPr/>
            </a:lvl1pPr>
          </a:lstStyle>
          <a:p>
            <a:r>
              <a:rPr lang="en-GB" altLang="ja-JP" smtClean="0"/>
              <a:t>Geonjung Ko, WILUS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2" Type="http://schemas.openxmlformats.org/officeDocument/2006/relationships/theme" Target="../theme/theme2.xml"/><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1.xml"/><Relationship Id="rId12" Type="http://schemas.openxmlformats.org/officeDocument/2006/relationships/theme" Target="../theme/theme3.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Geonjung Ko,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802.11-15/1338r</a:t>
            </a:r>
            <a:r>
              <a:rPr kumimoji="0" lang="en-US" altLang="ko-KR"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Times New Roman" pitchFamily="18" charset="0"/>
                <a:ea typeface="+mn-ea"/>
                <a:cs typeface="+mn-cs"/>
              </a:defRPr>
            </a:lvl1pPr>
          </a:lstStyle>
          <a:p>
            <a:r>
              <a:rPr lang="en-US" altLang="ko-KR" smtClean="0">
                <a:solidFill>
                  <a:srgbClr val="000000"/>
                </a:solidFill>
                <a:latin typeface="Times New Roman" pitchFamily="16" charset="0"/>
                <a:ea typeface="MS Gothic" charset="-128"/>
                <a:cs typeface="Arial Unicode MS" charset="0"/>
              </a:rPr>
              <a:t>November 2015</a:t>
            </a:r>
            <a:endParaRPr lang="en-GB" dirty="0">
              <a:solidFill>
                <a:srgbClr val="000000"/>
              </a:solidFill>
              <a:latin typeface="Times New Roman" pitchFamily="16" charset="0"/>
              <a:ea typeface="MS Gothic" charset="-128"/>
              <a:cs typeface="Arial Unicode MS" charset="0"/>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smtClean="0">
                <a:solidFill>
                  <a:srgbClr val="000000"/>
                </a:solidFill>
              </a:rPr>
              <a:t>Geonjung Ko, WILUS</a:t>
            </a:r>
            <a:endParaRPr lang="en-US" sz="120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175118" y="332601"/>
            <a:ext cx="3270382"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sz="1800" b="1" dirty="0">
                <a:solidFill>
                  <a:srgbClr val="000000"/>
                </a:solidFill>
                <a:latin typeface="Times New Roman" pitchFamily="18" charset="0"/>
                <a:ea typeface="ＭＳ Ｐゴシック" charset="0"/>
                <a:cs typeface="Arial" charset="0"/>
              </a:rPr>
              <a:t>doc.: IEEE </a:t>
            </a:r>
            <a:r>
              <a:rPr lang="en-US" sz="1800" b="1" dirty="0" smtClean="0">
                <a:solidFill>
                  <a:srgbClr val="000000"/>
                </a:solidFill>
                <a:latin typeface="Times New Roman" pitchFamily="18" charset="0"/>
                <a:ea typeface="ＭＳ Ｐゴシック" charset="0"/>
                <a:cs typeface="Arial" charset="0"/>
              </a:rPr>
              <a:t>802.11-11/xxxxr0</a:t>
            </a:r>
            <a:endParaRPr lang="en-US" sz="1800" b="1" dirty="0">
              <a:solidFill>
                <a:srgbClr val="000000"/>
              </a:solidFill>
              <a:latin typeface="Times New Roman" pitchFamily="18" charset="0"/>
              <a:ea typeface="ＭＳ Ｐゴシック"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282392905"/>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defTabSz="914400">
              <a:buClrTx/>
              <a:buSzTx/>
              <a:buFontTx/>
              <a:buNone/>
              <a:defRPr/>
            </a:pPr>
            <a:r>
              <a:rPr lang="en-US" altLang="ko-KR" smtClean="0">
                <a:solidFill>
                  <a:srgbClr val="000000"/>
                </a:solidFill>
              </a:rPr>
              <a:t>November 2015</a:t>
            </a:r>
            <a:endParaRPr lang="en-US" dirty="0">
              <a:solidFill>
                <a:srgbClr val="000000"/>
              </a:solidFill>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smtClean="0">
                <a:solidFill>
                  <a:srgbClr val="000000"/>
                </a:solidFill>
              </a:rPr>
              <a:t>Geonjung Ko, WILUS</a:t>
            </a:r>
            <a:endParaRPr lang="en-US" sz="120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175118" y="332601"/>
            <a:ext cx="3270382"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sz="1800" b="1" dirty="0">
                <a:solidFill>
                  <a:srgbClr val="000000"/>
                </a:solidFill>
                <a:latin typeface="Times New Roman" pitchFamily="18" charset="0"/>
                <a:ea typeface="ＭＳ Ｐゴシック" charset="0"/>
                <a:cs typeface="Arial" charset="0"/>
              </a:rPr>
              <a:t>doc.: IEEE </a:t>
            </a:r>
            <a:r>
              <a:rPr lang="en-US" sz="1800" b="1" dirty="0" smtClean="0">
                <a:solidFill>
                  <a:srgbClr val="000000"/>
                </a:solidFill>
                <a:latin typeface="Times New Roman" pitchFamily="18" charset="0"/>
                <a:ea typeface="ＭＳ Ｐゴシック" charset="0"/>
                <a:cs typeface="Arial" charset="0"/>
              </a:rPr>
              <a:t>802.11-11/xxxxr0</a:t>
            </a:r>
            <a:endParaRPr lang="en-US" sz="1800" b="1" dirty="0">
              <a:solidFill>
                <a:srgbClr val="000000"/>
              </a:solidFill>
              <a:latin typeface="Times New Roman" pitchFamily="18" charset="0"/>
              <a:ea typeface="ＭＳ Ｐゴシック"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069087854"/>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Geonjung Ko,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6712"/>
            <a:ext cx="7772400" cy="1066800"/>
          </a:xfrm>
          <a:ln/>
        </p:spPr>
        <p:txBody>
          <a:bodyPr/>
          <a:lstStyle/>
          <a:p>
            <a:r>
              <a:rPr lang="en-US" dirty="0" smtClean="0"/>
              <a:t>Improving </a:t>
            </a:r>
            <a:r>
              <a:rPr lang="en-US" smtClean="0"/>
              <a:t>Spatial Reuse</a:t>
            </a:r>
            <a:br>
              <a:rPr lang="en-US" smtClean="0"/>
            </a:br>
            <a:r>
              <a:rPr lang="en-US" smtClean="0"/>
              <a:t>During </a:t>
            </a:r>
            <a:r>
              <a:rPr lang="en-US" dirty="0" smtClean="0"/>
              <a:t>OBSS UL MU Procedure</a:t>
            </a:r>
            <a:endParaRPr lang="en-US" dirty="0"/>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a:t>
            </a:r>
            <a:r>
              <a:rPr lang="en-US" altLang="ko-KR" sz="2000" b="0" dirty="0" smtClean="0"/>
              <a:t>1</a:t>
            </a:r>
            <a:r>
              <a:rPr lang="en-GB" sz="2000" b="0" dirty="0" smtClean="0"/>
              <a:t>-</a:t>
            </a:r>
            <a:r>
              <a:rPr lang="en-US" sz="2000" b="0" dirty="0" smtClean="0"/>
              <a:t>09</a:t>
            </a:r>
            <a:endParaRPr lang="en-GB" sz="2000" b="0" dirty="0"/>
          </a:p>
        </p:txBody>
      </p:sp>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992629866"/>
              </p:ext>
            </p:extLst>
          </p:nvPr>
        </p:nvGraphicFramePr>
        <p:xfrm>
          <a:off x="506413" y="3236913"/>
          <a:ext cx="8097837" cy="2370137"/>
        </p:xfrm>
        <a:graphic>
          <a:graphicData uri="http://schemas.openxmlformats.org/presentationml/2006/ole">
            <mc:AlternateContent xmlns:mc="http://schemas.openxmlformats.org/markup-compatibility/2006">
              <mc:Choice xmlns:v="urn:schemas-microsoft-com:vml" Requires="v">
                <p:oleObj spid="_x0000_s1718" name="Document" r:id="rId4" imgW="8255000" imgH="2514600" progId="Word.Document.8">
                  <p:embed/>
                </p:oleObj>
              </mc:Choice>
              <mc:Fallback>
                <p:oleObj name="Document" r:id="rId4" imgW="8255000" imgH="2514600" progId="Word.Document.8">
                  <p:embed/>
                  <p:pic>
                    <p:nvPicPr>
                      <p:cNvPr id="0" name=""/>
                      <p:cNvPicPr>
                        <a:picLocks noChangeAspect="1" noChangeArrowheads="1"/>
                      </p:cNvPicPr>
                      <p:nvPr/>
                    </p:nvPicPr>
                    <p:blipFill>
                      <a:blip r:embed="rId5"/>
                      <a:srcRect/>
                      <a:stretch>
                        <a:fillRect/>
                      </a:stretch>
                    </p:blipFill>
                    <p:spPr bwMode="auto">
                      <a:xfrm>
                        <a:off x="506413" y="3236913"/>
                        <a:ext cx="8097837" cy="23701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sz="1600" dirty="0"/>
              <a:t>Do you agree to add the following text </a:t>
            </a:r>
            <a:r>
              <a:rPr lang="en-US" sz="1600" dirty="0" smtClean="0"/>
              <a:t>into sub-clause 5.1 in 11ax </a:t>
            </a:r>
            <a:r>
              <a:rPr lang="en-US" sz="1600" dirty="0"/>
              <a:t>SFD </a:t>
            </a:r>
            <a:r>
              <a:rPr lang="en-US" sz="1600" dirty="0" smtClean="0"/>
              <a:t>?</a:t>
            </a:r>
          </a:p>
          <a:p>
            <a:pPr marL="0" lvl="1" indent="0">
              <a:spcBef>
                <a:spcPts val="600"/>
              </a:spcBef>
            </a:pPr>
            <a:r>
              <a:rPr lang="en-GB" sz="1600" b="1" u="sng" dirty="0" smtClean="0"/>
              <a:t>5.1 Features for operation in dense environments</a:t>
            </a:r>
          </a:p>
          <a:p>
            <a:pPr marL="0" lvl="1" indent="0">
              <a:spcBef>
                <a:spcPts val="600"/>
              </a:spcBef>
            </a:pPr>
            <a:r>
              <a:rPr lang="en-GB" sz="1600" dirty="0" smtClean="0"/>
              <a:t>The </a:t>
            </a:r>
            <a:r>
              <a:rPr lang="en-GB" sz="1600" dirty="0"/>
              <a:t>specification to consider a procedure that may revise the NAV depending on </a:t>
            </a:r>
            <a:r>
              <a:rPr lang="en-GB" sz="1600" dirty="0" smtClean="0"/>
              <a:t>TBD </a:t>
            </a:r>
            <a:r>
              <a:rPr lang="en-GB" sz="1600" dirty="0"/>
              <a:t>conditions at the recipient of the ongoing OBSS frame</a:t>
            </a:r>
            <a:r>
              <a:rPr lang="en-GB" sz="1600" dirty="0" smtClean="0"/>
              <a:t>.</a:t>
            </a:r>
          </a:p>
          <a:p>
            <a:pPr marL="285750" lvl="1">
              <a:spcBef>
                <a:spcPts val="600"/>
              </a:spcBef>
              <a:buFont typeface="Arial" charset="0"/>
              <a:buChar char="•"/>
            </a:pPr>
            <a:r>
              <a:rPr lang="en-GB" sz="1600" u="sng" dirty="0" smtClean="0"/>
              <a:t>OBSS UL MU PPDU </a:t>
            </a:r>
            <a:r>
              <a:rPr lang="en-GB" sz="1600" u="sng" dirty="0"/>
              <a:t>is detected and RSSI of the frame that triggered the </a:t>
            </a:r>
            <a:r>
              <a:rPr lang="en-GB" sz="1600" u="sng" dirty="0" smtClean="0"/>
              <a:t>UL MU PPDU was </a:t>
            </a:r>
            <a:r>
              <a:rPr lang="en-GB" sz="1600" u="sng" dirty="0"/>
              <a:t>below OBSS PD level</a:t>
            </a:r>
            <a:r>
              <a:rPr lang="en-GB" sz="1600" u="sng" dirty="0" smtClean="0"/>
              <a:t>.</a:t>
            </a:r>
          </a:p>
          <a:p>
            <a:pPr marL="0" lvl="1" indent="0">
              <a:spcBef>
                <a:spcPts val="600"/>
              </a:spcBef>
            </a:pPr>
            <a:endParaRPr lang="en-GB" sz="1600" u="sng" dirty="0"/>
          </a:p>
          <a:p>
            <a:pPr marL="800100" lvl="1" indent="-342900">
              <a:buFont typeface="Wingdings" charset="2"/>
              <a:buChar char="§"/>
            </a:pPr>
            <a:r>
              <a:rPr lang="en-US" sz="1600" dirty="0" smtClean="0"/>
              <a:t>Y</a:t>
            </a:r>
            <a:endParaRPr lang="en-US" sz="1600" dirty="0"/>
          </a:p>
          <a:p>
            <a:pPr marL="800100" lvl="1" indent="-342900">
              <a:buFont typeface="Wingdings" charset="2"/>
              <a:buChar char="§"/>
            </a:pPr>
            <a:r>
              <a:rPr lang="en-US" sz="1600" dirty="0"/>
              <a:t>N</a:t>
            </a:r>
          </a:p>
          <a:p>
            <a:pPr marL="800100" lvl="1" indent="-342900">
              <a:buFont typeface="Wingdings" charset="2"/>
              <a:buChar char="§"/>
            </a:pPr>
            <a:r>
              <a:rPr lang="en-US" sz="1600" dirty="0"/>
              <a:t>A</a:t>
            </a: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Tree>
    <p:extLst>
      <p:ext uri="{BB962C8B-B14F-4D97-AF65-F5344CB8AC3E}">
        <p14:creationId xmlns:p14="http://schemas.microsoft.com/office/powerpoint/2010/main" val="1651468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According to the current SFD [1],</a:t>
            </a:r>
          </a:p>
          <a:p>
            <a:pPr lvl="1">
              <a:buFont typeface="Arial" charset="0"/>
              <a:buChar char="•"/>
            </a:pPr>
            <a:r>
              <a:rPr lang="en-US" sz="1800" dirty="0"/>
              <a:t>HE STA can </a:t>
            </a:r>
            <a:r>
              <a:rPr lang="en-US" sz="1800" dirty="0" smtClean="0"/>
              <a:t>determine </a:t>
            </a:r>
            <a:r>
              <a:rPr lang="en-US" sz="1800" dirty="0"/>
              <a:t>whether HE PPDU is from OBSS using BSS Color in HE-SIG-A field.</a:t>
            </a:r>
          </a:p>
          <a:p>
            <a:pPr lvl="1">
              <a:buFont typeface="Arial" charset="0"/>
              <a:buChar char="•"/>
            </a:pPr>
            <a:r>
              <a:rPr lang="en-US" sz="1800" dirty="0"/>
              <a:t>Revising NAV may be considered depending on conditions at the recipient of the ongoing OBSS frame</a:t>
            </a:r>
            <a:r>
              <a:rPr lang="en-US" sz="1800" dirty="0" smtClean="0"/>
              <a:t>.</a:t>
            </a:r>
            <a:endParaRPr lang="en-US" sz="1800" dirty="0"/>
          </a:p>
          <a:p>
            <a:pPr>
              <a:buFont typeface="Arial" charset="0"/>
              <a:buChar char="•"/>
            </a:pPr>
            <a:r>
              <a:rPr lang="en-US" sz="2000" dirty="0" smtClean="0"/>
              <a:t>The conditions for revising NAV considering the recipient of OBSS frame have not been defined so far.</a:t>
            </a:r>
            <a:endParaRPr lang="en-US" sz="2000" dirty="0"/>
          </a:p>
          <a:p>
            <a:pPr>
              <a:buFont typeface="Arial" charset="0"/>
              <a:buChar char="•"/>
            </a:pPr>
            <a:r>
              <a:rPr lang="en-US" sz="2000" dirty="0"/>
              <a:t>We need further </a:t>
            </a:r>
            <a:r>
              <a:rPr lang="en-US" sz="2000" dirty="0" smtClean="0"/>
              <a:t>discussions </a:t>
            </a:r>
            <a:r>
              <a:rPr lang="en-US" sz="2000" dirty="0"/>
              <a:t>on considering the potential interference to the recipient of OBSS frame to improve spatial reuse</a:t>
            </a:r>
            <a:r>
              <a:rPr lang="en-US" sz="2000" dirty="0" smtClean="0"/>
              <a:t>.</a:t>
            </a:r>
            <a:endParaRPr lang="en-US" sz="2000" dirty="0"/>
          </a:p>
          <a:p>
            <a:pPr>
              <a:buFont typeface="Arial" charset="0"/>
              <a:buChar char="•"/>
            </a:pPr>
            <a:r>
              <a:rPr lang="en-US" sz="2000" dirty="0"/>
              <a:t>In this contribution, it is </a:t>
            </a:r>
            <a:r>
              <a:rPr lang="en-US" sz="2000" dirty="0" smtClean="0"/>
              <a:t>shown that </a:t>
            </a:r>
            <a:r>
              <a:rPr lang="en-US" sz="2000" dirty="0"/>
              <a:t>revising NAV is possible during OBSS UL MU procedure</a:t>
            </a:r>
            <a:r>
              <a:rPr lang="en-US" sz="2000" dirty="0" smtClean="0"/>
              <a:t>.</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Tree>
    <p:extLst>
      <p:ext uri="{BB962C8B-B14F-4D97-AF65-F5344CB8AC3E}">
        <p14:creationId xmlns:p14="http://schemas.microsoft.com/office/powerpoint/2010/main" val="324039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Revising NAV During TXOP [2]</a:t>
            </a:r>
            <a:endParaRPr lang="en-US" dirty="0"/>
          </a:p>
        </p:txBody>
      </p:sp>
      <p:sp>
        <p:nvSpPr>
          <p:cNvPr id="3" name="Content Placeholder 2"/>
          <p:cNvSpPr>
            <a:spLocks noGrp="1"/>
          </p:cNvSpPr>
          <p:nvPr>
            <p:ph idx="1"/>
          </p:nvPr>
        </p:nvSpPr>
        <p:spPr/>
        <p:txBody>
          <a:bodyPr/>
          <a:lstStyle/>
          <a:p>
            <a:pPr>
              <a:buFont typeface="Arial" charset="0"/>
              <a:buChar char="•"/>
            </a:pPr>
            <a:endParaRPr lang="en-US" sz="2800" dirty="0" smtClean="0"/>
          </a:p>
          <a:p>
            <a:pPr>
              <a:buFont typeface="Arial" charset="0"/>
              <a:buChar char="•"/>
            </a:pPr>
            <a:endParaRPr lang="en-US" sz="1400" dirty="0" smtClean="0"/>
          </a:p>
          <a:p>
            <a:pPr>
              <a:buFont typeface="Arial" charset="0"/>
              <a:buChar char="•"/>
            </a:pPr>
            <a:endParaRPr lang="en-US" sz="1400" dirty="0" smtClean="0"/>
          </a:p>
          <a:p>
            <a:pPr>
              <a:buFont typeface="Arial" charset="0"/>
              <a:buChar char="•"/>
            </a:pPr>
            <a:endParaRPr lang="en-US" sz="1400" dirty="0"/>
          </a:p>
          <a:p>
            <a:pPr>
              <a:buFont typeface="Arial" charset="0"/>
              <a:buChar char="•"/>
            </a:pPr>
            <a:endParaRPr lang="en-US" sz="1400" dirty="0"/>
          </a:p>
          <a:p>
            <a:pPr>
              <a:buFont typeface="Arial" charset="0"/>
              <a:buChar char="•"/>
            </a:pPr>
            <a:endParaRPr lang="en-US" sz="1400" dirty="0" smtClean="0"/>
          </a:p>
          <a:p>
            <a:pPr>
              <a:buFont typeface="Arial" charset="0"/>
              <a:buChar char="•"/>
            </a:pPr>
            <a:r>
              <a:rPr lang="en-US" sz="1400" dirty="0" smtClean="0"/>
              <a:t>With the current CCA rule</a:t>
            </a:r>
          </a:p>
          <a:p>
            <a:pPr lvl="1">
              <a:buFont typeface="Arial" charset="0"/>
              <a:buChar char="•"/>
            </a:pPr>
            <a:r>
              <a:rPr lang="en-US" sz="1200" dirty="0" smtClean="0"/>
              <a:t>STA determines the channel status regardless of the destination of the frame.</a:t>
            </a:r>
          </a:p>
          <a:p>
            <a:pPr lvl="1">
              <a:buFont typeface="Arial" charset="0"/>
              <a:buChar char="•"/>
            </a:pPr>
            <a:r>
              <a:rPr lang="en-US" sz="1200" dirty="0" smtClean="0"/>
              <a:t>The transmission to OBSS hidden node blocks STA’s transmission.</a:t>
            </a:r>
          </a:p>
          <a:p>
            <a:pPr lvl="2">
              <a:buFont typeface="Arial" charset="0"/>
              <a:buChar char="•"/>
            </a:pPr>
            <a:r>
              <a:rPr lang="en-US" sz="1100" dirty="0" smtClean="0"/>
              <a:t>Although transmission of STA C may not interfere the frame from STA A to STA B, if STA A is in the coverage of STA C, then STA C does not transmit a frame.</a:t>
            </a:r>
          </a:p>
          <a:p>
            <a:pPr>
              <a:buFont typeface="Arial" charset="0"/>
              <a:buChar char="•"/>
            </a:pPr>
            <a:r>
              <a:rPr lang="en-US" sz="1400" dirty="0" smtClean="0"/>
              <a:t>With the recipient consideration</a:t>
            </a:r>
          </a:p>
          <a:p>
            <a:pPr lvl="1">
              <a:buFont typeface="Arial" charset="0"/>
              <a:buChar char="•"/>
            </a:pPr>
            <a:r>
              <a:rPr lang="en-US" sz="1200" dirty="0" smtClean="0"/>
              <a:t>Most of frame exchanges are multiple exchanges. </a:t>
            </a:r>
            <a:r>
              <a:rPr lang="en-US" sz="1200" dirty="0"/>
              <a:t>e</a:t>
            </a:r>
            <a:r>
              <a:rPr lang="en-US" sz="1200" dirty="0" smtClean="0"/>
              <a:t>.g. (Data + </a:t>
            </a:r>
            <a:r>
              <a:rPr lang="en-US" sz="1200" dirty="0" err="1" smtClean="0"/>
              <a:t>Ack</a:t>
            </a:r>
            <a:r>
              <a:rPr lang="en-US" sz="1200" dirty="0" smtClean="0"/>
              <a:t>), (RTS + CTS + Data + </a:t>
            </a:r>
            <a:r>
              <a:rPr lang="en-US" sz="1200" dirty="0" err="1" smtClean="0"/>
              <a:t>Ack</a:t>
            </a:r>
            <a:r>
              <a:rPr lang="en-US" sz="1200" dirty="0" smtClean="0"/>
              <a:t>)</a:t>
            </a:r>
          </a:p>
          <a:p>
            <a:pPr lvl="1">
              <a:buFont typeface="Arial" charset="0"/>
              <a:buChar char="•"/>
            </a:pPr>
            <a:r>
              <a:rPr lang="en-US" sz="1200" dirty="0" smtClean="0"/>
              <a:t>The STA is far enough from the OBSS recipient and if some conditions are met, spatial reuse is enhanced, e.g.,</a:t>
            </a:r>
          </a:p>
          <a:p>
            <a:pPr lvl="2">
              <a:buFont typeface="Arial" charset="0"/>
              <a:buChar char="•"/>
            </a:pPr>
            <a:r>
              <a:rPr lang="en-US" sz="1100" dirty="0" smtClean="0"/>
              <a:t>After measuring RSSI of two OBSS frame exchanges, if it is determined that STA B is far from STA C, STA C enhances spatial reuse.</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
        <p:nvSpPr>
          <p:cNvPr id="11" name="TextBox 10"/>
          <p:cNvSpPr txBox="1"/>
          <p:nvPr/>
        </p:nvSpPr>
        <p:spPr>
          <a:xfrm>
            <a:off x="4499992" y="2586313"/>
            <a:ext cx="886285" cy="400110"/>
          </a:xfrm>
          <a:prstGeom prst="rect">
            <a:avLst/>
          </a:prstGeom>
          <a:noFill/>
          <a:ln>
            <a:noFill/>
          </a:ln>
        </p:spPr>
        <p:txBody>
          <a:bodyPr wrap="square" rtlCol="0">
            <a:spAutoFit/>
          </a:bodyPr>
          <a:lstStyle/>
          <a:p>
            <a:pPr algn="ctr"/>
            <a:r>
              <a:rPr lang="en-US" altLang="ko-KR" sz="1000" b="1" dirty="0" smtClean="0">
                <a:solidFill>
                  <a:srgbClr val="0432FF"/>
                </a:solidFill>
              </a:rPr>
              <a:t>STA C</a:t>
            </a: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12" name="TextBox 11"/>
          <p:cNvSpPr txBox="1"/>
          <p:nvPr/>
        </p:nvSpPr>
        <p:spPr>
          <a:xfrm>
            <a:off x="2627784" y="2584318"/>
            <a:ext cx="886285" cy="400110"/>
          </a:xfrm>
          <a:prstGeom prst="rect">
            <a:avLst/>
          </a:prstGeom>
          <a:noFill/>
        </p:spPr>
        <p:txBody>
          <a:bodyPr wrap="square" rtlCol="0">
            <a:spAutoFit/>
          </a:bodyPr>
          <a:lstStyle/>
          <a:p>
            <a:pPr algn="ctr"/>
            <a:r>
              <a:rPr lang="en-US" altLang="ko-KR" sz="1000" b="1" smtClean="0">
                <a:solidFill>
                  <a:schemeClr val="tx1"/>
                </a:solidFill>
              </a:rPr>
              <a:t>STA B</a:t>
            </a:r>
            <a:endParaRPr lang="en-US" altLang="ko-KR" sz="1000" b="1" dirty="0" smtClean="0">
              <a:solidFill>
                <a:schemeClr val="tx1"/>
              </a:solidFill>
            </a:endParaRP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13" name="TextBox 12"/>
          <p:cNvSpPr txBox="1"/>
          <p:nvPr/>
        </p:nvSpPr>
        <p:spPr>
          <a:xfrm>
            <a:off x="3657568" y="2584318"/>
            <a:ext cx="886285" cy="400110"/>
          </a:xfrm>
          <a:prstGeom prst="rect">
            <a:avLst/>
          </a:prstGeom>
          <a:noFill/>
        </p:spPr>
        <p:txBody>
          <a:bodyPr wrap="square" rtlCol="0">
            <a:spAutoFit/>
          </a:bodyPr>
          <a:lstStyle/>
          <a:p>
            <a:pPr algn="ctr"/>
            <a:r>
              <a:rPr lang="en-US" altLang="ko-KR" sz="1000" b="1" dirty="0" smtClean="0">
                <a:solidFill>
                  <a:schemeClr val="tx1"/>
                </a:solidFill>
              </a:rPr>
              <a:t>STA A</a:t>
            </a:r>
          </a:p>
          <a:p>
            <a:pPr algn="ctr"/>
            <a:r>
              <a:rPr lang="en-US" altLang="ko-KR" sz="1000" b="1" dirty="0" smtClean="0">
                <a:solidFill>
                  <a:schemeClr val="tx1"/>
                </a:solidFill>
              </a:rPr>
              <a:t>(BSS 1)</a:t>
            </a:r>
            <a:endParaRPr lang="ko-KR" altLang="en-US" sz="1000" dirty="0" smtClean="0">
              <a:solidFill>
                <a:schemeClr val="tx1"/>
              </a:solidFill>
            </a:endParaRPr>
          </a:p>
        </p:txBody>
      </p:sp>
      <p:cxnSp>
        <p:nvCxnSpPr>
          <p:cNvPr id="15" name="Straight Arrow Connector 14"/>
          <p:cNvCxnSpPr/>
          <p:nvPr/>
        </p:nvCxnSpPr>
        <p:spPr bwMode="auto">
          <a:xfrm flipH="1">
            <a:off x="3303849" y="2731245"/>
            <a:ext cx="54726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p:cNvCxnSpPr/>
          <p:nvPr/>
        </p:nvCxnSpPr>
        <p:spPr bwMode="auto">
          <a:xfrm>
            <a:off x="5159092" y="2775041"/>
            <a:ext cx="458326" cy="0"/>
          </a:xfrm>
          <a:prstGeom prst="straightConnector1">
            <a:avLst/>
          </a:prstGeom>
          <a:solidFill>
            <a:srgbClr val="00B8FF"/>
          </a:solidFill>
          <a:ln w="9525" cap="flat" cmpd="sng" algn="ctr">
            <a:solidFill>
              <a:srgbClr val="0432FF"/>
            </a:solidFill>
            <a:prstDash val="solid"/>
            <a:round/>
            <a:headEnd type="none" w="med" len="med"/>
            <a:tailEnd type="triangle"/>
          </a:ln>
          <a:effectLst/>
        </p:spPr>
      </p:cxnSp>
      <p:sp>
        <p:nvSpPr>
          <p:cNvPr id="18" name="TextBox 17"/>
          <p:cNvSpPr txBox="1"/>
          <p:nvPr/>
        </p:nvSpPr>
        <p:spPr>
          <a:xfrm>
            <a:off x="5413907" y="2586313"/>
            <a:ext cx="886285" cy="400110"/>
          </a:xfrm>
          <a:prstGeom prst="rect">
            <a:avLst/>
          </a:prstGeom>
          <a:noFill/>
          <a:ln>
            <a:noFill/>
          </a:ln>
        </p:spPr>
        <p:txBody>
          <a:bodyPr wrap="square" rtlCol="0">
            <a:spAutoFit/>
          </a:bodyPr>
          <a:lstStyle/>
          <a:p>
            <a:pPr algn="ctr"/>
            <a:r>
              <a:rPr lang="en-US" altLang="ko-KR" sz="1000" b="1" smtClean="0">
                <a:solidFill>
                  <a:srgbClr val="0432FF"/>
                </a:solidFill>
              </a:rPr>
              <a:t>STA D</a:t>
            </a:r>
            <a:endParaRPr lang="en-US" altLang="ko-KR" sz="1000" b="1" dirty="0" smtClean="0">
              <a:solidFill>
                <a:srgbClr val="0432FF"/>
              </a:solidFill>
            </a:endParaRP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8" name="Oval 7"/>
          <p:cNvSpPr/>
          <p:nvPr/>
        </p:nvSpPr>
        <p:spPr bwMode="auto">
          <a:xfrm>
            <a:off x="2822118" y="1535102"/>
            <a:ext cx="2469962" cy="246996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Oval 23"/>
          <p:cNvSpPr/>
          <p:nvPr/>
        </p:nvSpPr>
        <p:spPr bwMode="auto">
          <a:xfrm>
            <a:off x="3710977" y="1535102"/>
            <a:ext cx="2469962" cy="2469962"/>
          </a:xfrm>
          <a:prstGeom prst="ellipse">
            <a:avLst/>
          </a:prstGeom>
          <a:noFill/>
          <a:ln w="9525" cap="flat" cmpd="sng" algn="ctr">
            <a:solidFill>
              <a:srgbClr val="0432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TextBox 25"/>
          <p:cNvSpPr txBox="1"/>
          <p:nvPr/>
        </p:nvSpPr>
        <p:spPr>
          <a:xfrm>
            <a:off x="3159833" y="2513017"/>
            <a:ext cx="886285" cy="230832"/>
          </a:xfrm>
          <a:prstGeom prst="rect">
            <a:avLst/>
          </a:prstGeom>
          <a:noFill/>
        </p:spPr>
        <p:txBody>
          <a:bodyPr wrap="square" rtlCol="0">
            <a:spAutoFit/>
          </a:bodyPr>
          <a:lstStyle/>
          <a:p>
            <a:pPr algn="ctr"/>
            <a:r>
              <a:rPr lang="en-US" altLang="ko-KR" sz="900" dirty="0" smtClean="0">
                <a:solidFill>
                  <a:schemeClr val="tx1"/>
                </a:solidFill>
              </a:rPr>
              <a:t>Frame</a:t>
            </a:r>
            <a:endParaRPr lang="ko-KR" altLang="en-US" sz="900" dirty="0" smtClean="0">
              <a:solidFill>
                <a:schemeClr val="tx1"/>
              </a:solidFill>
            </a:endParaRPr>
          </a:p>
        </p:txBody>
      </p:sp>
      <p:sp>
        <p:nvSpPr>
          <p:cNvPr id="30" name="TextBox 29"/>
          <p:cNvSpPr txBox="1"/>
          <p:nvPr/>
        </p:nvSpPr>
        <p:spPr>
          <a:xfrm>
            <a:off x="3159832" y="2774818"/>
            <a:ext cx="886285" cy="369332"/>
          </a:xfrm>
          <a:prstGeom prst="rect">
            <a:avLst/>
          </a:prstGeom>
          <a:noFill/>
        </p:spPr>
        <p:txBody>
          <a:bodyPr wrap="square" rtlCol="0">
            <a:spAutoFit/>
          </a:bodyPr>
          <a:lstStyle/>
          <a:p>
            <a:pPr algn="ctr"/>
            <a:r>
              <a:rPr lang="en-US" altLang="ko-KR" sz="900" smtClean="0">
                <a:solidFill>
                  <a:schemeClr val="tx1"/>
                </a:solidFill>
              </a:rPr>
              <a:t>Response Frame</a:t>
            </a:r>
            <a:endParaRPr lang="ko-KR" altLang="en-US" sz="900" dirty="0" smtClean="0">
              <a:solidFill>
                <a:schemeClr val="tx1"/>
              </a:solidFill>
            </a:endParaRPr>
          </a:p>
        </p:txBody>
      </p:sp>
      <p:cxnSp>
        <p:nvCxnSpPr>
          <p:cNvPr id="31" name="Straight Arrow Connector 30"/>
          <p:cNvCxnSpPr/>
          <p:nvPr/>
        </p:nvCxnSpPr>
        <p:spPr bwMode="auto">
          <a:xfrm>
            <a:off x="3323320" y="2808997"/>
            <a:ext cx="54726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p:cNvSpPr txBox="1"/>
          <p:nvPr/>
        </p:nvSpPr>
        <p:spPr>
          <a:xfrm>
            <a:off x="4046770" y="2132856"/>
            <a:ext cx="886285" cy="230832"/>
          </a:xfrm>
          <a:prstGeom prst="rect">
            <a:avLst/>
          </a:prstGeom>
          <a:noFill/>
        </p:spPr>
        <p:txBody>
          <a:bodyPr wrap="square" rtlCol="0">
            <a:spAutoFit/>
          </a:bodyPr>
          <a:lstStyle/>
          <a:p>
            <a:pPr algn="ctr"/>
            <a:r>
              <a:rPr lang="en-US" altLang="ko-KR" sz="900" i="1" smtClean="0">
                <a:solidFill>
                  <a:schemeClr val="tx1"/>
                </a:solidFill>
              </a:rPr>
              <a:t>RSSI AC</a:t>
            </a:r>
            <a:endParaRPr lang="ko-KR" altLang="en-US" sz="900" i="1" dirty="0" smtClean="0">
              <a:solidFill>
                <a:schemeClr val="tx1"/>
              </a:solidFill>
            </a:endParaRPr>
          </a:p>
        </p:txBody>
      </p:sp>
      <p:sp>
        <p:nvSpPr>
          <p:cNvPr id="33" name="TextBox 32"/>
          <p:cNvSpPr txBox="1"/>
          <p:nvPr/>
        </p:nvSpPr>
        <p:spPr>
          <a:xfrm>
            <a:off x="3540475" y="3228648"/>
            <a:ext cx="886285" cy="230832"/>
          </a:xfrm>
          <a:prstGeom prst="rect">
            <a:avLst/>
          </a:prstGeom>
          <a:noFill/>
        </p:spPr>
        <p:txBody>
          <a:bodyPr wrap="square" rtlCol="0">
            <a:spAutoFit/>
          </a:bodyPr>
          <a:lstStyle/>
          <a:p>
            <a:pPr algn="ctr"/>
            <a:r>
              <a:rPr lang="en-US" altLang="ko-KR" sz="900" i="1" dirty="0" smtClean="0">
                <a:solidFill>
                  <a:schemeClr val="tx1"/>
                </a:solidFill>
              </a:rPr>
              <a:t>RSSI BC</a:t>
            </a:r>
            <a:endParaRPr lang="ko-KR" altLang="en-US" sz="900" i="1" dirty="0" smtClean="0">
              <a:solidFill>
                <a:schemeClr val="tx1"/>
              </a:solidFill>
            </a:endParaRPr>
          </a:p>
        </p:txBody>
      </p:sp>
      <p:sp>
        <p:nvSpPr>
          <p:cNvPr id="23" name="Right Brace 22"/>
          <p:cNvSpPr/>
          <p:nvPr/>
        </p:nvSpPr>
        <p:spPr bwMode="auto">
          <a:xfrm rot="5400000">
            <a:off x="3860890" y="2198237"/>
            <a:ext cx="245456" cy="1898873"/>
          </a:xfrm>
          <a:prstGeom prst="rightBrace">
            <a:avLst>
              <a:gd name="adj1" fmla="val 65599"/>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Right Brace 33"/>
          <p:cNvSpPr/>
          <p:nvPr/>
        </p:nvSpPr>
        <p:spPr bwMode="auto">
          <a:xfrm rot="16200000" flipV="1">
            <a:off x="4380673" y="2024710"/>
            <a:ext cx="245456" cy="859307"/>
          </a:xfrm>
          <a:prstGeom prst="rightBrace">
            <a:avLst>
              <a:gd name="adj1" fmla="val 65599"/>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TextBox 21"/>
          <p:cNvSpPr txBox="1"/>
          <p:nvPr/>
        </p:nvSpPr>
        <p:spPr>
          <a:xfrm>
            <a:off x="2382971" y="1835532"/>
            <a:ext cx="720876" cy="369332"/>
          </a:xfrm>
          <a:prstGeom prst="rect">
            <a:avLst/>
          </a:prstGeom>
          <a:noFill/>
        </p:spPr>
        <p:txBody>
          <a:bodyPr wrap="square" rtlCol="0">
            <a:spAutoFit/>
          </a:bodyPr>
          <a:lstStyle/>
          <a:p>
            <a:pPr algn="ctr"/>
            <a:r>
              <a:rPr lang="en-US" altLang="ko-KR" sz="900" dirty="0" smtClean="0">
                <a:solidFill>
                  <a:schemeClr val="tx1"/>
                </a:solidFill>
              </a:rPr>
              <a:t>Coverage of STA A</a:t>
            </a:r>
            <a:endParaRPr lang="ko-KR" altLang="en-US" sz="900" dirty="0" smtClean="0">
              <a:solidFill>
                <a:schemeClr val="tx1"/>
              </a:solidFill>
            </a:endParaRPr>
          </a:p>
        </p:txBody>
      </p:sp>
      <p:sp>
        <p:nvSpPr>
          <p:cNvPr id="25" name="TextBox 24"/>
          <p:cNvSpPr txBox="1"/>
          <p:nvPr/>
        </p:nvSpPr>
        <p:spPr>
          <a:xfrm>
            <a:off x="5896137" y="1835532"/>
            <a:ext cx="720876" cy="369332"/>
          </a:xfrm>
          <a:prstGeom prst="rect">
            <a:avLst/>
          </a:prstGeom>
          <a:noFill/>
        </p:spPr>
        <p:txBody>
          <a:bodyPr wrap="square" rtlCol="0">
            <a:spAutoFit/>
          </a:bodyPr>
          <a:lstStyle/>
          <a:p>
            <a:pPr algn="ctr"/>
            <a:r>
              <a:rPr lang="en-US" altLang="ko-KR" sz="900" dirty="0" smtClean="0">
                <a:solidFill>
                  <a:srgbClr val="0432FF"/>
                </a:solidFill>
              </a:rPr>
              <a:t>Coverage of STA C</a:t>
            </a:r>
            <a:endParaRPr lang="ko-KR" altLang="en-US" sz="900" dirty="0" smtClean="0">
              <a:solidFill>
                <a:srgbClr val="0432FF"/>
              </a:solidFill>
            </a:endParaRPr>
          </a:p>
        </p:txBody>
      </p:sp>
    </p:spTree>
    <p:extLst>
      <p:ext uri="{BB962C8B-B14F-4D97-AF65-F5344CB8AC3E}">
        <p14:creationId xmlns:p14="http://schemas.microsoft.com/office/powerpoint/2010/main" val="1609183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Spatial Reuse During OBSS UL MU Procedure</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During OBSS UL MU procedure, earlier decision to improve spatial reuse may be possible.</a:t>
            </a:r>
          </a:p>
          <a:p>
            <a:pPr lvl="1">
              <a:buFont typeface="Arial" charset="0"/>
              <a:buChar char="•"/>
            </a:pPr>
            <a:r>
              <a:rPr lang="en-US" dirty="0" smtClean="0"/>
              <a:t>In </a:t>
            </a:r>
            <a:r>
              <a:rPr lang="en-US" dirty="0"/>
              <a:t>11ax, we defined </a:t>
            </a:r>
            <a:r>
              <a:rPr lang="en-US" dirty="0" smtClean="0"/>
              <a:t>UL </a:t>
            </a:r>
            <a:r>
              <a:rPr lang="en-US" dirty="0"/>
              <a:t>MU </a:t>
            </a:r>
            <a:r>
              <a:rPr lang="en-US" dirty="0" smtClean="0"/>
              <a:t>procedure [1].</a:t>
            </a:r>
            <a:endParaRPr lang="en-US" dirty="0"/>
          </a:p>
          <a:p>
            <a:pPr lvl="1">
              <a:buFont typeface="Arial" charset="0"/>
              <a:buChar char="•"/>
            </a:pPr>
            <a:r>
              <a:rPr lang="en-US" dirty="0" smtClean="0"/>
              <a:t>Recipient of a data frame starts the frame exchange sequence by transmitting a Trigger frame.</a:t>
            </a:r>
          </a:p>
          <a:p>
            <a:pPr lvl="2">
              <a:buFont typeface="Arial" charset="0"/>
              <a:buChar char="•"/>
            </a:pPr>
            <a:r>
              <a:rPr lang="en-US" dirty="0" smtClean="0"/>
              <a:t>Receiver-initiated trigger frame transmission is different from the conventional frame exchange sequences such as (RTS + CTS + Data + </a:t>
            </a:r>
            <a:r>
              <a:rPr lang="en-US" dirty="0" err="1" smtClean="0"/>
              <a:t>Ack</a:t>
            </a:r>
            <a:r>
              <a:rPr lang="en-US" dirty="0" smtClean="0"/>
              <a:t>) and (Data + </a:t>
            </a:r>
            <a:r>
              <a:rPr lang="en-US" dirty="0" err="1" smtClean="0"/>
              <a:t>Ack</a:t>
            </a:r>
            <a:r>
              <a:rPr lang="en-US" dirty="0" smtClean="0"/>
              <a:t>).</a:t>
            </a:r>
          </a:p>
          <a:p>
            <a:pPr lvl="1">
              <a:buFont typeface="Arial" charset="0"/>
              <a:buChar char="•"/>
            </a:pPr>
            <a:r>
              <a:rPr lang="en-US" dirty="0" smtClean="0"/>
              <a:t>STAs of another BSS</a:t>
            </a:r>
            <a:r>
              <a:rPr lang="ko-KR" altLang="en-US" dirty="0" smtClean="0"/>
              <a:t> </a:t>
            </a:r>
            <a:r>
              <a:rPr lang="en-US" altLang="ko-KR" dirty="0" smtClean="0"/>
              <a:t>can decide whether to improve spatial reuse</a:t>
            </a:r>
            <a:r>
              <a:rPr lang="en-US" dirty="0" smtClean="0"/>
              <a:t> before the end of two frame exchanges (in the middle of the second frame (UL MU) transmission).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Tree>
    <p:extLst>
      <p:ext uri="{BB962C8B-B14F-4D97-AF65-F5344CB8AC3E}">
        <p14:creationId xmlns:p14="http://schemas.microsoft.com/office/powerpoint/2010/main" val="472811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Standalone Trigger Case (1)</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11ax PHY format Trigger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
        <p:nvSpPr>
          <p:cNvPr id="7" name="TextBox 6"/>
          <p:cNvSpPr txBox="1"/>
          <p:nvPr/>
        </p:nvSpPr>
        <p:spPr>
          <a:xfrm>
            <a:off x="2886368" y="2966605"/>
            <a:ext cx="886285" cy="246221"/>
          </a:xfrm>
          <a:prstGeom prst="rect">
            <a:avLst/>
          </a:prstGeom>
          <a:noFill/>
        </p:spPr>
        <p:txBody>
          <a:bodyPr wrap="square" rtlCol="0">
            <a:spAutoFit/>
          </a:bodyPr>
          <a:lstStyle/>
          <a:p>
            <a:pPr algn="ctr"/>
            <a:r>
              <a:rPr lang="en-US" altLang="ko-KR" sz="1000" b="1" dirty="0" smtClean="0">
                <a:solidFill>
                  <a:schemeClr val="tx1"/>
                </a:solidFill>
              </a:rPr>
              <a:t>AP 1</a:t>
            </a:r>
            <a:endParaRPr lang="ko-KR" altLang="en-US" sz="1000" dirty="0" smtClean="0">
              <a:solidFill>
                <a:schemeClr val="tx1"/>
              </a:solidFill>
            </a:endParaRPr>
          </a:p>
        </p:txBody>
      </p:sp>
      <p:sp>
        <p:nvSpPr>
          <p:cNvPr id="8" name="TextBox 7"/>
          <p:cNvSpPr txBox="1"/>
          <p:nvPr/>
        </p:nvSpPr>
        <p:spPr>
          <a:xfrm>
            <a:off x="2893627" y="3322284"/>
            <a:ext cx="886285" cy="246221"/>
          </a:xfrm>
          <a:prstGeom prst="rect">
            <a:avLst/>
          </a:prstGeom>
          <a:noFill/>
        </p:spPr>
        <p:txBody>
          <a:bodyPr wrap="square" rtlCol="0">
            <a:spAutoFit/>
          </a:bodyPr>
          <a:lstStyle/>
          <a:p>
            <a:pPr algn="ctr"/>
            <a:r>
              <a:rPr lang="en-US" altLang="ko-KR" sz="1000" b="1" dirty="0" smtClean="0">
                <a:solidFill>
                  <a:schemeClr val="tx1"/>
                </a:solidFill>
              </a:rPr>
              <a:t>STA 1</a:t>
            </a:r>
            <a:endParaRPr lang="ko-KR" altLang="en-US" sz="1000" dirty="0" smtClean="0">
              <a:solidFill>
                <a:schemeClr val="tx1"/>
              </a:solidFill>
            </a:endParaRPr>
          </a:p>
        </p:txBody>
      </p:sp>
      <p:sp>
        <p:nvSpPr>
          <p:cNvPr id="9" name="TextBox 8"/>
          <p:cNvSpPr txBox="1"/>
          <p:nvPr/>
        </p:nvSpPr>
        <p:spPr>
          <a:xfrm>
            <a:off x="3690878" y="2966604"/>
            <a:ext cx="704121" cy="246221"/>
          </a:xfrm>
          <a:prstGeom prst="rect">
            <a:avLst/>
          </a:prstGeom>
          <a:solidFill>
            <a:schemeClr val="bg1">
              <a:lumMod val="95000"/>
            </a:schemeClr>
          </a:solidFill>
          <a:ln>
            <a:solidFill>
              <a:schemeClr val="tx1"/>
            </a:solidFill>
          </a:ln>
        </p:spPr>
        <p:txBody>
          <a:bodyPr wrap="square" rtlCol="0">
            <a:spAutoFit/>
          </a:bodyPr>
          <a:lstStyle/>
          <a:p>
            <a:pPr algn="ctr"/>
            <a:r>
              <a:rPr lang="en-US" altLang="ko-KR" sz="1000" b="1" dirty="0" smtClean="0">
                <a:solidFill>
                  <a:schemeClr val="tx1"/>
                </a:solidFill>
              </a:rPr>
              <a:t>Trigger</a:t>
            </a:r>
            <a:endParaRPr lang="ko-KR" altLang="en-US" sz="1000" dirty="0" smtClean="0">
              <a:solidFill>
                <a:schemeClr val="tx1"/>
              </a:solidFill>
            </a:endParaRPr>
          </a:p>
        </p:txBody>
      </p:sp>
      <p:sp>
        <p:nvSpPr>
          <p:cNvPr id="10" name="TextBox 9"/>
          <p:cNvSpPr txBox="1"/>
          <p:nvPr/>
        </p:nvSpPr>
        <p:spPr>
          <a:xfrm>
            <a:off x="4424445" y="3320056"/>
            <a:ext cx="2955886" cy="246221"/>
          </a:xfrm>
          <a:prstGeom prst="rect">
            <a:avLst/>
          </a:prstGeom>
          <a:solidFill>
            <a:schemeClr val="bg1">
              <a:lumMod val="95000"/>
            </a:schemeClr>
          </a:solidFill>
          <a:ln>
            <a:solidFill>
              <a:schemeClr val="tx1"/>
            </a:solidFill>
          </a:ln>
        </p:spPr>
        <p:txBody>
          <a:bodyPr wrap="square" rtlCol="0">
            <a:spAutoFit/>
          </a:bodyPr>
          <a:lstStyle/>
          <a:p>
            <a:pPr algn="ctr"/>
            <a:r>
              <a:rPr lang="en-US" altLang="ko-KR" sz="1000" b="1" dirty="0" smtClean="0">
                <a:solidFill>
                  <a:schemeClr val="tx1"/>
                </a:solidFill>
              </a:rPr>
              <a:t>UL MU PPDU</a:t>
            </a:r>
            <a:endParaRPr lang="ko-KR" altLang="en-US" sz="1000" dirty="0" smtClean="0">
              <a:solidFill>
                <a:schemeClr val="tx1"/>
              </a:solidFill>
            </a:endParaRPr>
          </a:p>
        </p:txBody>
      </p:sp>
      <p:sp>
        <p:nvSpPr>
          <p:cNvPr id="11" name="TextBox 10"/>
          <p:cNvSpPr txBox="1"/>
          <p:nvPr/>
        </p:nvSpPr>
        <p:spPr>
          <a:xfrm>
            <a:off x="7452339" y="2966604"/>
            <a:ext cx="993993" cy="246221"/>
          </a:xfrm>
          <a:prstGeom prst="rect">
            <a:avLst/>
          </a:prstGeom>
          <a:solidFill>
            <a:schemeClr val="bg1">
              <a:lumMod val="95000"/>
            </a:schemeClr>
          </a:solidFill>
          <a:ln>
            <a:solidFill>
              <a:schemeClr val="tx1"/>
            </a:solidFill>
          </a:ln>
        </p:spPr>
        <p:txBody>
          <a:bodyPr wrap="square" rtlCol="0">
            <a:spAutoFit/>
          </a:bodyPr>
          <a:lstStyle/>
          <a:p>
            <a:pPr algn="ctr"/>
            <a:r>
              <a:rPr lang="en-US" altLang="ko-KR" sz="1000" b="1" smtClean="0">
                <a:solidFill>
                  <a:schemeClr val="tx1"/>
                </a:solidFill>
              </a:rPr>
              <a:t>Multi-STA BA</a:t>
            </a:r>
            <a:endParaRPr lang="ko-KR" altLang="en-US" sz="1000" dirty="0" smtClean="0">
              <a:solidFill>
                <a:schemeClr val="tx1"/>
              </a:solidFill>
            </a:endParaRPr>
          </a:p>
        </p:txBody>
      </p:sp>
      <p:sp>
        <p:nvSpPr>
          <p:cNvPr id="12" name="TextBox 11"/>
          <p:cNvSpPr txBox="1"/>
          <p:nvPr/>
        </p:nvSpPr>
        <p:spPr>
          <a:xfrm>
            <a:off x="2893626" y="3712521"/>
            <a:ext cx="886285" cy="246221"/>
          </a:xfrm>
          <a:prstGeom prst="rect">
            <a:avLst/>
          </a:prstGeom>
          <a:noFill/>
        </p:spPr>
        <p:txBody>
          <a:bodyPr wrap="square" rtlCol="0">
            <a:spAutoFit/>
          </a:bodyPr>
          <a:lstStyle/>
          <a:p>
            <a:pPr algn="ctr"/>
            <a:r>
              <a:rPr lang="en-US" altLang="ko-KR" sz="1000" b="1" dirty="0" smtClean="0">
                <a:solidFill>
                  <a:srgbClr val="0432FF"/>
                </a:solidFill>
              </a:rPr>
              <a:t>STA 2</a:t>
            </a:r>
            <a:endParaRPr lang="ko-KR" altLang="en-US" sz="1000" dirty="0" smtClean="0">
              <a:solidFill>
                <a:srgbClr val="0432FF"/>
              </a:solidFill>
            </a:endParaRPr>
          </a:p>
        </p:txBody>
      </p:sp>
      <p:cxnSp>
        <p:nvCxnSpPr>
          <p:cNvPr id="13" name="Straight Arrow Connector 12"/>
          <p:cNvCxnSpPr/>
          <p:nvPr/>
        </p:nvCxnSpPr>
        <p:spPr bwMode="auto">
          <a:xfrm>
            <a:off x="3871432" y="3208465"/>
            <a:ext cx="0" cy="71673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4" name="TextBox 13"/>
          <p:cNvSpPr txBox="1"/>
          <p:nvPr/>
        </p:nvSpPr>
        <p:spPr>
          <a:xfrm>
            <a:off x="3582733" y="3636109"/>
            <a:ext cx="1296144" cy="246221"/>
          </a:xfrm>
          <a:prstGeom prst="rect">
            <a:avLst/>
          </a:prstGeom>
          <a:noFill/>
        </p:spPr>
        <p:txBody>
          <a:bodyPr wrap="square" rtlCol="0">
            <a:spAutoFit/>
          </a:bodyPr>
          <a:lstStyle/>
          <a:p>
            <a:r>
              <a:rPr lang="en-US" altLang="ko-KR" sz="1000" b="1" i="1" dirty="0" smtClean="0">
                <a:solidFill>
                  <a:schemeClr val="tx1"/>
                </a:solidFill>
              </a:rPr>
              <a:t>RSSI &lt; OBSS PD</a:t>
            </a:r>
          </a:p>
        </p:txBody>
      </p:sp>
      <p:cxnSp>
        <p:nvCxnSpPr>
          <p:cNvPr id="15" name="Straight Arrow Connector 14"/>
          <p:cNvCxnSpPr/>
          <p:nvPr/>
        </p:nvCxnSpPr>
        <p:spPr bwMode="auto">
          <a:xfrm>
            <a:off x="4957757" y="3316587"/>
            <a:ext cx="0" cy="608608"/>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6" name="Straight Arrow Connector 15"/>
          <p:cNvCxnSpPr/>
          <p:nvPr/>
        </p:nvCxnSpPr>
        <p:spPr bwMode="auto">
          <a:xfrm>
            <a:off x="3564448" y="3208465"/>
            <a:ext cx="504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Arrow Connector 16"/>
          <p:cNvCxnSpPr/>
          <p:nvPr/>
        </p:nvCxnSpPr>
        <p:spPr bwMode="auto">
          <a:xfrm>
            <a:off x="3564448" y="3568461"/>
            <a:ext cx="504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Arrow Connector 17"/>
          <p:cNvCxnSpPr/>
          <p:nvPr/>
        </p:nvCxnSpPr>
        <p:spPr bwMode="auto">
          <a:xfrm>
            <a:off x="3564447" y="3925195"/>
            <a:ext cx="504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5505696" y="4129564"/>
            <a:ext cx="2810720" cy="276999"/>
          </a:xfrm>
          <a:prstGeom prst="rect">
            <a:avLst/>
          </a:prstGeom>
          <a:noFill/>
        </p:spPr>
        <p:txBody>
          <a:bodyPr wrap="square" rtlCol="0">
            <a:spAutoFit/>
          </a:bodyPr>
          <a:lstStyle/>
          <a:p>
            <a:r>
              <a:rPr lang="en-US" altLang="ko-KR" sz="1200" b="1" dirty="0" smtClean="0">
                <a:solidFill>
                  <a:srgbClr val="0432FF"/>
                </a:solidFill>
              </a:rPr>
              <a:t>3. Enhancing spatial reuse is possible.</a:t>
            </a:r>
          </a:p>
        </p:txBody>
      </p:sp>
      <p:cxnSp>
        <p:nvCxnSpPr>
          <p:cNvPr id="20" name="Straight Arrow Connector 19"/>
          <p:cNvCxnSpPr/>
          <p:nvPr/>
        </p:nvCxnSpPr>
        <p:spPr bwMode="auto">
          <a:xfrm>
            <a:off x="4955208" y="4141219"/>
            <a:ext cx="1448872" cy="0"/>
          </a:xfrm>
          <a:prstGeom prst="straightConnector1">
            <a:avLst/>
          </a:prstGeom>
          <a:solidFill>
            <a:srgbClr val="00B8FF"/>
          </a:solidFill>
          <a:ln w="9525" cap="flat" cmpd="sng" algn="ctr">
            <a:solidFill>
              <a:srgbClr val="0432FF"/>
            </a:solidFill>
            <a:prstDash val="solid"/>
            <a:round/>
            <a:headEnd type="none" w="med" len="med"/>
            <a:tailEnd type="triangle" w="med" len="med"/>
          </a:ln>
          <a:effectLst/>
        </p:spPr>
      </p:cxnSp>
      <p:sp>
        <p:nvSpPr>
          <p:cNvPr id="21" name="TextBox 20"/>
          <p:cNvSpPr txBox="1"/>
          <p:nvPr/>
        </p:nvSpPr>
        <p:spPr>
          <a:xfrm>
            <a:off x="3275856" y="5518393"/>
            <a:ext cx="4608512" cy="461665"/>
          </a:xfrm>
          <a:prstGeom prst="rect">
            <a:avLst/>
          </a:prstGeom>
          <a:noFill/>
        </p:spPr>
        <p:txBody>
          <a:bodyPr wrap="square" rtlCol="0">
            <a:spAutoFit/>
          </a:bodyPr>
          <a:lstStyle/>
          <a:p>
            <a:r>
              <a:rPr lang="en-US" altLang="ko-KR" sz="1200" dirty="0" smtClean="0">
                <a:solidFill>
                  <a:schemeClr val="tx1"/>
                </a:solidFill>
              </a:rPr>
              <a:t>1. STA 2 decodes Trigger frame (RSSI &lt; OBSS PD) until HE-SIG-A</a:t>
            </a:r>
          </a:p>
          <a:p>
            <a:r>
              <a:rPr lang="en-US" altLang="ko-KR" sz="1200" dirty="0" smtClean="0">
                <a:solidFill>
                  <a:schemeClr val="tx1"/>
                </a:solidFill>
              </a:rPr>
              <a:t>and recognizes this frame as </a:t>
            </a:r>
            <a:r>
              <a:rPr lang="en-US" altLang="ko-KR" sz="1200" u="sng" dirty="0" smtClean="0">
                <a:solidFill>
                  <a:schemeClr val="tx1"/>
                </a:solidFill>
              </a:rPr>
              <a:t>DL SU frame from OBSS</a:t>
            </a:r>
            <a:r>
              <a:rPr lang="en-US" altLang="ko-KR" sz="1200" dirty="0" smtClean="0">
                <a:solidFill>
                  <a:schemeClr val="tx1"/>
                </a:solidFill>
              </a:rPr>
              <a:t>.</a:t>
            </a:r>
          </a:p>
        </p:txBody>
      </p:sp>
      <p:cxnSp>
        <p:nvCxnSpPr>
          <p:cNvPr id="22" name="Straight Arrow Connector 21"/>
          <p:cNvCxnSpPr/>
          <p:nvPr/>
        </p:nvCxnSpPr>
        <p:spPr bwMode="auto">
          <a:xfrm flipV="1">
            <a:off x="3871432" y="3925196"/>
            <a:ext cx="0" cy="15931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 name="Straight Arrow Connector 22"/>
          <p:cNvCxnSpPr/>
          <p:nvPr/>
        </p:nvCxnSpPr>
        <p:spPr bwMode="auto">
          <a:xfrm flipV="1">
            <a:off x="4955208" y="3928545"/>
            <a:ext cx="0" cy="72313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24" name="TextBox 23"/>
          <p:cNvSpPr txBox="1"/>
          <p:nvPr/>
        </p:nvSpPr>
        <p:spPr>
          <a:xfrm>
            <a:off x="4788042" y="4654877"/>
            <a:ext cx="3821797" cy="646331"/>
          </a:xfrm>
          <a:prstGeom prst="rect">
            <a:avLst/>
          </a:prstGeom>
          <a:noFill/>
        </p:spPr>
        <p:txBody>
          <a:bodyPr wrap="square" rtlCol="0">
            <a:spAutoFit/>
          </a:bodyPr>
          <a:lstStyle/>
          <a:p>
            <a:r>
              <a:rPr lang="en-US" altLang="ko-KR" sz="1200" dirty="0" smtClean="0">
                <a:solidFill>
                  <a:schemeClr val="tx1"/>
                </a:solidFill>
              </a:rPr>
              <a:t>2. When HE-SIG-A ends, </a:t>
            </a:r>
          </a:p>
          <a:p>
            <a:r>
              <a:rPr lang="en-US" altLang="ko-KR" sz="1200" dirty="0" smtClean="0">
                <a:solidFill>
                  <a:schemeClr val="tx1"/>
                </a:solidFill>
              </a:rPr>
              <a:t>it is confirmed that </a:t>
            </a:r>
            <a:r>
              <a:rPr lang="en-US" altLang="ko-KR" sz="1200" u="sng" dirty="0" smtClean="0">
                <a:solidFill>
                  <a:schemeClr val="tx1"/>
                </a:solidFill>
              </a:rPr>
              <a:t>UL MU PPDU</a:t>
            </a:r>
            <a:r>
              <a:rPr lang="en-US" altLang="ko-KR" sz="1200" dirty="0" smtClean="0">
                <a:solidFill>
                  <a:schemeClr val="tx1"/>
                </a:solidFill>
              </a:rPr>
              <a:t> is</a:t>
            </a:r>
          </a:p>
          <a:p>
            <a:r>
              <a:rPr lang="en-US" altLang="ko-KR" sz="1200" dirty="0" smtClean="0">
                <a:solidFill>
                  <a:schemeClr val="tx1"/>
                </a:solidFill>
              </a:rPr>
              <a:t>from </a:t>
            </a:r>
            <a:r>
              <a:rPr lang="en-US" altLang="ko-KR" sz="1200" u="sng" dirty="0" smtClean="0">
                <a:solidFill>
                  <a:schemeClr val="tx1"/>
                </a:solidFill>
              </a:rPr>
              <a:t>the same </a:t>
            </a:r>
            <a:r>
              <a:rPr lang="en-US" altLang="ko-KR" sz="1200" u="sng" dirty="0" smtClean="0">
                <a:solidFill>
                  <a:schemeClr val="tx1"/>
                </a:solidFill>
              </a:rPr>
              <a:t>OBSS </a:t>
            </a:r>
            <a:r>
              <a:rPr lang="en-US" altLang="ko-KR" sz="1200" u="sng" dirty="0" smtClean="0">
                <a:solidFill>
                  <a:schemeClr val="tx1"/>
                </a:solidFill>
              </a:rPr>
              <a:t>with the previous Trigger frame</a:t>
            </a:r>
            <a:r>
              <a:rPr lang="en-US" altLang="ko-KR" sz="1200" dirty="0" smtClean="0">
                <a:solidFill>
                  <a:schemeClr val="tx1"/>
                </a:solidFill>
              </a:rPr>
              <a:t>.</a:t>
            </a:r>
          </a:p>
        </p:txBody>
      </p:sp>
      <p:sp>
        <p:nvSpPr>
          <p:cNvPr id="26" name="TextBox 25"/>
          <p:cNvSpPr txBox="1"/>
          <p:nvPr/>
        </p:nvSpPr>
        <p:spPr>
          <a:xfrm>
            <a:off x="1237916" y="5190042"/>
            <a:ext cx="886285" cy="400110"/>
          </a:xfrm>
          <a:prstGeom prst="rect">
            <a:avLst/>
          </a:prstGeom>
          <a:noFill/>
          <a:ln>
            <a:noFill/>
          </a:ln>
        </p:spPr>
        <p:txBody>
          <a:bodyPr wrap="square" rtlCol="0">
            <a:spAutoFit/>
          </a:bodyPr>
          <a:lstStyle/>
          <a:p>
            <a:pPr algn="ctr"/>
            <a:r>
              <a:rPr lang="en-US" altLang="ko-KR" sz="1000" b="1" dirty="0" smtClean="0">
                <a:solidFill>
                  <a:srgbClr val="0432FF"/>
                </a:solidFill>
              </a:rPr>
              <a:t>STA </a:t>
            </a:r>
            <a:r>
              <a:rPr lang="en-US" altLang="ko-KR" sz="1000" b="1" dirty="0">
                <a:solidFill>
                  <a:srgbClr val="0432FF"/>
                </a:solidFill>
              </a:rPr>
              <a:t>2</a:t>
            </a:r>
            <a:endParaRPr lang="en-US" altLang="ko-KR" sz="1000" b="1" dirty="0" smtClean="0">
              <a:solidFill>
                <a:srgbClr val="0432FF"/>
              </a:solidFill>
            </a:endParaRP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27" name="TextBox 26"/>
          <p:cNvSpPr txBox="1"/>
          <p:nvPr/>
        </p:nvSpPr>
        <p:spPr>
          <a:xfrm>
            <a:off x="2245555" y="3905237"/>
            <a:ext cx="886285" cy="400110"/>
          </a:xfrm>
          <a:prstGeom prst="rect">
            <a:avLst/>
          </a:prstGeom>
          <a:noFill/>
        </p:spPr>
        <p:txBody>
          <a:bodyPr wrap="square" rtlCol="0">
            <a:spAutoFit/>
          </a:bodyPr>
          <a:lstStyle/>
          <a:p>
            <a:pPr algn="ctr"/>
            <a:r>
              <a:rPr lang="en-US" altLang="ko-KR" sz="1000" b="1" dirty="0" smtClean="0">
                <a:solidFill>
                  <a:schemeClr val="tx1"/>
                </a:solidFill>
              </a:rPr>
              <a:t>STA 5</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28" name="TextBox 27"/>
          <p:cNvSpPr txBox="1"/>
          <p:nvPr/>
        </p:nvSpPr>
        <p:spPr>
          <a:xfrm>
            <a:off x="1384198" y="3589526"/>
            <a:ext cx="886285" cy="400110"/>
          </a:xfrm>
          <a:prstGeom prst="rect">
            <a:avLst/>
          </a:prstGeom>
          <a:noFill/>
        </p:spPr>
        <p:txBody>
          <a:bodyPr wrap="square" rtlCol="0">
            <a:spAutoFit/>
          </a:bodyPr>
          <a:lstStyle/>
          <a:p>
            <a:pPr algn="ctr"/>
            <a:r>
              <a:rPr lang="en-US" altLang="ko-KR" sz="1000" b="1" dirty="0" smtClean="0">
                <a:solidFill>
                  <a:schemeClr val="tx1"/>
                </a:solidFill>
              </a:rPr>
              <a:t>AP 1</a:t>
            </a:r>
          </a:p>
          <a:p>
            <a:pPr algn="ctr"/>
            <a:r>
              <a:rPr lang="en-US" altLang="ko-KR" sz="1000" b="1" dirty="0" smtClean="0">
                <a:solidFill>
                  <a:schemeClr val="tx1"/>
                </a:solidFill>
              </a:rPr>
              <a:t>(BSS 1)</a:t>
            </a:r>
            <a:endParaRPr lang="ko-KR" altLang="en-US" sz="1000" dirty="0" smtClean="0">
              <a:solidFill>
                <a:schemeClr val="tx1"/>
              </a:solidFill>
            </a:endParaRPr>
          </a:p>
        </p:txBody>
      </p:sp>
      <p:cxnSp>
        <p:nvCxnSpPr>
          <p:cNvPr id="29" name="Straight Arrow Connector 28"/>
          <p:cNvCxnSpPr/>
          <p:nvPr/>
        </p:nvCxnSpPr>
        <p:spPr bwMode="auto">
          <a:xfrm>
            <a:off x="2022583" y="3863100"/>
            <a:ext cx="440522" cy="1292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0" name="Straight Arrow Connector 29"/>
          <p:cNvCxnSpPr/>
          <p:nvPr/>
        </p:nvCxnSpPr>
        <p:spPr bwMode="auto">
          <a:xfrm>
            <a:off x="1686534" y="5594850"/>
            <a:ext cx="336049" cy="372241"/>
          </a:xfrm>
          <a:prstGeom prst="straightConnector1">
            <a:avLst/>
          </a:prstGeom>
          <a:solidFill>
            <a:srgbClr val="00B8FF"/>
          </a:solidFill>
          <a:ln w="9525" cap="flat" cmpd="sng" algn="ctr">
            <a:solidFill>
              <a:srgbClr val="0432FF"/>
            </a:solidFill>
            <a:prstDash val="solid"/>
            <a:round/>
            <a:headEnd type="none" w="med" len="med"/>
            <a:tailEnd type="none" w="med" len="med"/>
          </a:ln>
          <a:effectLst/>
        </p:spPr>
      </p:cxnSp>
      <p:sp>
        <p:nvSpPr>
          <p:cNvPr id="31" name="TextBox 30"/>
          <p:cNvSpPr txBox="1"/>
          <p:nvPr/>
        </p:nvSpPr>
        <p:spPr>
          <a:xfrm>
            <a:off x="1763490" y="5877272"/>
            <a:ext cx="886285" cy="400110"/>
          </a:xfrm>
          <a:prstGeom prst="rect">
            <a:avLst/>
          </a:prstGeom>
          <a:noFill/>
          <a:ln>
            <a:noFill/>
          </a:ln>
        </p:spPr>
        <p:txBody>
          <a:bodyPr wrap="square" rtlCol="0">
            <a:spAutoFit/>
          </a:bodyPr>
          <a:lstStyle/>
          <a:p>
            <a:pPr algn="ctr"/>
            <a:r>
              <a:rPr lang="en-US" altLang="ko-KR" sz="1000" b="1" smtClean="0">
                <a:solidFill>
                  <a:srgbClr val="0432FF"/>
                </a:solidFill>
              </a:rPr>
              <a:t>AP 2</a:t>
            </a:r>
            <a:endParaRPr lang="en-US" altLang="ko-KR" sz="1000" b="1" dirty="0" smtClean="0">
              <a:solidFill>
                <a:srgbClr val="0432FF"/>
              </a:solidFill>
            </a:endParaRP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32" name="Oval 31"/>
          <p:cNvSpPr/>
          <p:nvPr/>
        </p:nvSpPr>
        <p:spPr bwMode="auto">
          <a:xfrm>
            <a:off x="632992" y="2636912"/>
            <a:ext cx="2354832" cy="235483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TextBox 32"/>
          <p:cNvSpPr txBox="1"/>
          <p:nvPr/>
        </p:nvSpPr>
        <p:spPr>
          <a:xfrm>
            <a:off x="1749612" y="3872305"/>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cxnSp>
        <p:nvCxnSpPr>
          <p:cNvPr id="34" name="Straight Arrow Connector 33"/>
          <p:cNvCxnSpPr/>
          <p:nvPr/>
        </p:nvCxnSpPr>
        <p:spPr bwMode="auto">
          <a:xfrm flipV="1">
            <a:off x="1907062" y="3274465"/>
            <a:ext cx="363421" cy="3173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2040354" y="3004949"/>
            <a:ext cx="886285" cy="400110"/>
          </a:xfrm>
          <a:prstGeom prst="rect">
            <a:avLst/>
          </a:prstGeom>
          <a:noFill/>
        </p:spPr>
        <p:txBody>
          <a:bodyPr wrap="square" rtlCol="0">
            <a:spAutoFit/>
          </a:bodyPr>
          <a:lstStyle/>
          <a:p>
            <a:pPr algn="ctr"/>
            <a:r>
              <a:rPr lang="en-US" altLang="ko-KR" sz="1000" b="1" dirty="0" smtClean="0">
                <a:solidFill>
                  <a:schemeClr val="tx1"/>
                </a:solidFill>
              </a:rPr>
              <a:t>STA 4</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36" name="TextBox 35"/>
          <p:cNvSpPr txBox="1"/>
          <p:nvPr/>
        </p:nvSpPr>
        <p:spPr>
          <a:xfrm>
            <a:off x="648380" y="3074410"/>
            <a:ext cx="886285" cy="400110"/>
          </a:xfrm>
          <a:prstGeom prst="rect">
            <a:avLst/>
          </a:prstGeom>
          <a:noFill/>
        </p:spPr>
        <p:txBody>
          <a:bodyPr wrap="square" rtlCol="0">
            <a:spAutoFit/>
          </a:bodyPr>
          <a:lstStyle/>
          <a:p>
            <a:pPr algn="ctr"/>
            <a:r>
              <a:rPr lang="en-US" altLang="ko-KR" sz="1000" b="1" dirty="0" smtClean="0">
                <a:solidFill>
                  <a:schemeClr val="tx1"/>
                </a:solidFill>
              </a:rPr>
              <a:t>STA 3</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37" name="TextBox 36"/>
          <p:cNvSpPr txBox="1"/>
          <p:nvPr/>
        </p:nvSpPr>
        <p:spPr>
          <a:xfrm>
            <a:off x="796795" y="4251569"/>
            <a:ext cx="886285" cy="400110"/>
          </a:xfrm>
          <a:prstGeom prst="rect">
            <a:avLst/>
          </a:prstGeom>
          <a:noFill/>
        </p:spPr>
        <p:txBody>
          <a:bodyPr wrap="square" rtlCol="0">
            <a:spAutoFit/>
          </a:bodyPr>
          <a:lstStyle/>
          <a:p>
            <a:pPr algn="ctr"/>
            <a:r>
              <a:rPr lang="en-US" altLang="ko-KR" sz="1000" b="1" dirty="0" smtClean="0">
                <a:solidFill>
                  <a:schemeClr val="tx1"/>
                </a:solidFill>
              </a:rPr>
              <a:t>STA 1</a:t>
            </a:r>
          </a:p>
          <a:p>
            <a:pPr algn="ctr"/>
            <a:r>
              <a:rPr lang="en-US" altLang="ko-KR" sz="1000" b="1" dirty="0" smtClean="0">
                <a:solidFill>
                  <a:schemeClr val="tx1"/>
                </a:solidFill>
              </a:rPr>
              <a:t>(BSS 1)</a:t>
            </a:r>
            <a:endParaRPr lang="ko-KR" altLang="en-US" sz="1000" dirty="0" smtClean="0">
              <a:solidFill>
                <a:schemeClr val="tx1"/>
              </a:solidFill>
            </a:endParaRPr>
          </a:p>
        </p:txBody>
      </p:sp>
      <p:cxnSp>
        <p:nvCxnSpPr>
          <p:cNvPr id="38" name="Straight Arrow Connector 37"/>
          <p:cNvCxnSpPr/>
          <p:nvPr/>
        </p:nvCxnSpPr>
        <p:spPr bwMode="auto">
          <a:xfrm flipH="1" flipV="1">
            <a:off x="1304532" y="3405059"/>
            <a:ext cx="323849" cy="2841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Arrow Connector 38"/>
          <p:cNvCxnSpPr/>
          <p:nvPr/>
        </p:nvCxnSpPr>
        <p:spPr bwMode="auto">
          <a:xfrm flipH="1">
            <a:off x="1402301" y="3951112"/>
            <a:ext cx="300150" cy="3748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p:cNvSpPr txBox="1"/>
          <p:nvPr/>
        </p:nvSpPr>
        <p:spPr>
          <a:xfrm>
            <a:off x="1845114" y="3334063"/>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41" name="TextBox 40"/>
          <p:cNvSpPr txBox="1"/>
          <p:nvPr/>
        </p:nvSpPr>
        <p:spPr>
          <a:xfrm>
            <a:off x="927855" y="3485718"/>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42" name="TextBox 41"/>
          <p:cNvSpPr txBox="1"/>
          <p:nvPr/>
        </p:nvSpPr>
        <p:spPr>
          <a:xfrm>
            <a:off x="963093" y="3950533"/>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cxnSp>
        <p:nvCxnSpPr>
          <p:cNvPr id="43" name="Straight Arrow Connector 42"/>
          <p:cNvCxnSpPr/>
          <p:nvPr/>
        </p:nvCxnSpPr>
        <p:spPr bwMode="auto">
          <a:xfrm flipH="1">
            <a:off x="1681059" y="3950533"/>
            <a:ext cx="154637" cy="1239509"/>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44" name="TextBox 43"/>
          <p:cNvSpPr txBox="1"/>
          <p:nvPr/>
        </p:nvSpPr>
        <p:spPr>
          <a:xfrm>
            <a:off x="1525475" y="4543438"/>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83" name="TextBox 82"/>
          <p:cNvSpPr txBox="1"/>
          <p:nvPr/>
        </p:nvSpPr>
        <p:spPr>
          <a:xfrm>
            <a:off x="4103697" y="6221169"/>
            <a:ext cx="4500750" cy="230832"/>
          </a:xfrm>
          <a:prstGeom prst="rect">
            <a:avLst/>
          </a:prstGeom>
          <a:noFill/>
        </p:spPr>
        <p:txBody>
          <a:bodyPr wrap="square" rtlCol="0">
            <a:spAutoFit/>
          </a:bodyPr>
          <a:lstStyle/>
          <a:p>
            <a:r>
              <a:rPr lang="en-US" altLang="ko-KR" sz="900" dirty="0" smtClean="0">
                <a:solidFill>
                  <a:schemeClr val="tx1"/>
                </a:solidFill>
              </a:rPr>
              <a:t>* It is assumed that MU PPDU can be distinguished btw. UL and DL at the end of HE-SIG-A.</a:t>
            </a:r>
          </a:p>
        </p:txBody>
      </p:sp>
      <p:cxnSp>
        <p:nvCxnSpPr>
          <p:cNvPr id="84" name="Straight Arrow Connector 83"/>
          <p:cNvCxnSpPr/>
          <p:nvPr/>
        </p:nvCxnSpPr>
        <p:spPr bwMode="auto">
          <a:xfrm>
            <a:off x="4469557" y="4140484"/>
            <a:ext cx="947877" cy="0"/>
          </a:xfrm>
          <a:prstGeom prst="straightConnector1">
            <a:avLst/>
          </a:prstGeom>
          <a:solidFill>
            <a:srgbClr val="00B8FF"/>
          </a:solidFill>
          <a:ln w="9525" cap="flat" cmpd="sng" algn="ctr">
            <a:solidFill>
              <a:srgbClr val="0432FF"/>
            </a:solidFill>
            <a:prstDash val="dash"/>
            <a:round/>
            <a:headEnd type="none" w="med" len="med"/>
            <a:tailEnd type="none" w="med" len="med"/>
          </a:ln>
          <a:effectLst/>
        </p:spPr>
      </p:cxnSp>
    </p:spTree>
    <p:extLst>
      <p:ext uri="{BB962C8B-B14F-4D97-AF65-F5344CB8AC3E}">
        <p14:creationId xmlns:p14="http://schemas.microsoft.com/office/powerpoint/2010/main" val="1332212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Standalone Trigger Case (2)</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Legacy PHY format Trigger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
        <p:nvSpPr>
          <p:cNvPr id="7" name="TextBox 6"/>
          <p:cNvSpPr txBox="1"/>
          <p:nvPr/>
        </p:nvSpPr>
        <p:spPr>
          <a:xfrm>
            <a:off x="2886368" y="2966605"/>
            <a:ext cx="886285" cy="246221"/>
          </a:xfrm>
          <a:prstGeom prst="rect">
            <a:avLst/>
          </a:prstGeom>
          <a:noFill/>
        </p:spPr>
        <p:txBody>
          <a:bodyPr wrap="square" rtlCol="0">
            <a:spAutoFit/>
          </a:bodyPr>
          <a:lstStyle/>
          <a:p>
            <a:pPr algn="ctr"/>
            <a:r>
              <a:rPr lang="en-US" altLang="ko-KR" sz="1000" b="1" dirty="0" smtClean="0">
                <a:solidFill>
                  <a:schemeClr val="tx1"/>
                </a:solidFill>
              </a:rPr>
              <a:t>AP 1</a:t>
            </a:r>
            <a:endParaRPr lang="ko-KR" altLang="en-US" sz="1000" dirty="0" smtClean="0">
              <a:solidFill>
                <a:schemeClr val="tx1"/>
              </a:solidFill>
            </a:endParaRPr>
          </a:p>
        </p:txBody>
      </p:sp>
      <p:sp>
        <p:nvSpPr>
          <p:cNvPr id="8" name="TextBox 7"/>
          <p:cNvSpPr txBox="1"/>
          <p:nvPr/>
        </p:nvSpPr>
        <p:spPr>
          <a:xfrm>
            <a:off x="2893627" y="3322284"/>
            <a:ext cx="886285" cy="246221"/>
          </a:xfrm>
          <a:prstGeom prst="rect">
            <a:avLst/>
          </a:prstGeom>
          <a:noFill/>
        </p:spPr>
        <p:txBody>
          <a:bodyPr wrap="square" rtlCol="0">
            <a:spAutoFit/>
          </a:bodyPr>
          <a:lstStyle/>
          <a:p>
            <a:pPr algn="ctr"/>
            <a:r>
              <a:rPr lang="en-US" altLang="ko-KR" sz="1000" b="1" dirty="0" smtClean="0">
                <a:solidFill>
                  <a:schemeClr val="tx1"/>
                </a:solidFill>
              </a:rPr>
              <a:t>STA 1</a:t>
            </a:r>
            <a:endParaRPr lang="ko-KR" altLang="en-US" sz="1000" dirty="0" smtClean="0">
              <a:solidFill>
                <a:schemeClr val="tx1"/>
              </a:solidFill>
            </a:endParaRPr>
          </a:p>
        </p:txBody>
      </p:sp>
      <p:sp>
        <p:nvSpPr>
          <p:cNvPr id="9" name="TextBox 8"/>
          <p:cNvSpPr txBox="1"/>
          <p:nvPr/>
        </p:nvSpPr>
        <p:spPr>
          <a:xfrm>
            <a:off x="3690878" y="2966604"/>
            <a:ext cx="704121" cy="246221"/>
          </a:xfrm>
          <a:prstGeom prst="rect">
            <a:avLst/>
          </a:prstGeom>
          <a:solidFill>
            <a:schemeClr val="bg1">
              <a:lumMod val="95000"/>
            </a:schemeClr>
          </a:solidFill>
          <a:ln>
            <a:solidFill>
              <a:schemeClr val="tx1"/>
            </a:solidFill>
          </a:ln>
        </p:spPr>
        <p:txBody>
          <a:bodyPr wrap="square" rtlCol="0">
            <a:spAutoFit/>
          </a:bodyPr>
          <a:lstStyle/>
          <a:p>
            <a:pPr algn="ctr"/>
            <a:r>
              <a:rPr lang="en-US" altLang="ko-KR" sz="1000" b="1" dirty="0" smtClean="0">
                <a:solidFill>
                  <a:schemeClr val="tx1"/>
                </a:solidFill>
              </a:rPr>
              <a:t>Trigger</a:t>
            </a:r>
            <a:endParaRPr lang="ko-KR" altLang="en-US" sz="1000" dirty="0" smtClean="0">
              <a:solidFill>
                <a:schemeClr val="tx1"/>
              </a:solidFill>
            </a:endParaRPr>
          </a:p>
        </p:txBody>
      </p:sp>
      <p:sp>
        <p:nvSpPr>
          <p:cNvPr id="10" name="TextBox 9"/>
          <p:cNvSpPr txBox="1"/>
          <p:nvPr/>
        </p:nvSpPr>
        <p:spPr>
          <a:xfrm>
            <a:off x="4424445" y="3320056"/>
            <a:ext cx="2955886" cy="246221"/>
          </a:xfrm>
          <a:prstGeom prst="rect">
            <a:avLst/>
          </a:prstGeom>
          <a:solidFill>
            <a:schemeClr val="bg1">
              <a:lumMod val="95000"/>
            </a:schemeClr>
          </a:solidFill>
          <a:ln>
            <a:solidFill>
              <a:schemeClr val="tx1"/>
            </a:solidFill>
          </a:ln>
        </p:spPr>
        <p:txBody>
          <a:bodyPr wrap="square" rtlCol="0">
            <a:spAutoFit/>
          </a:bodyPr>
          <a:lstStyle/>
          <a:p>
            <a:pPr algn="ctr"/>
            <a:r>
              <a:rPr lang="en-US" altLang="ko-KR" sz="1000" b="1" dirty="0" smtClean="0">
                <a:solidFill>
                  <a:schemeClr val="tx1"/>
                </a:solidFill>
              </a:rPr>
              <a:t>UL MU PPDU</a:t>
            </a:r>
            <a:endParaRPr lang="ko-KR" altLang="en-US" sz="1000" dirty="0" smtClean="0">
              <a:solidFill>
                <a:schemeClr val="tx1"/>
              </a:solidFill>
            </a:endParaRPr>
          </a:p>
        </p:txBody>
      </p:sp>
      <p:sp>
        <p:nvSpPr>
          <p:cNvPr id="11" name="TextBox 10"/>
          <p:cNvSpPr txBox="1"/>
          <p:nvPr/>
        </p:nvSpPr>
        <p:spPr>
          <a:xfrm>
            <a:off x="7452339" y="2966604"/>
            <a:ext cx="993993" cy="246221"/>
          </a:xfrm>
          <a:prstGeom prst="rect">
            <a:avLst/>
          </a:prstGeom>
          <a:solidFill>
            <a:schemeClr val="bg1">
              <a:lumMod val="95000"/>
            </a:schemeClr>
          </a:solidFill>
          <a:ln>
            <a:solidFill>
              <a:schemeClr val="tx1"/>
            </a:solidFill>
          </a:ln>
        </p:spPr>
        <p:txBody>
          <a:bodyPr wrap="square" rtlCol="0">
            <a:spAutoFit/>
          </a:bodyPr>
          <a:lstStyle/>
          <a:p>
            <a:pPr algn="ctr"/>
            <a:r>
              <a:rPr lang="en-US" altLang="ko-KR" sz="1000" b="1" smtClean="0">
                <a:solidFill>
                  <a:schemeClr val="tx1"/>
                </a:solidFill>
              </a:rPr>
              <a:t>Multi-STA BA</a:t>
            </a:r>
            <a:endParaRPr lang="ko-KR" altLang="en-US" sz="1000" dirty="0" smtClean="0">
              <a:solidFill>
                <a:schemeClr val="tx1"/>
              </a:solidFill>
            </a:endParaRPr>
          </a:p>
        </p:txBody>
      </p:sp>
      <p:sp>
        <p:nvSpPr>
          <p:cNvPr id="12" name="TextBox 11"/>
          <p:cNvSpPr txBox="1"/>
          <p:nvPr/>
        </p:nvSpPr>
        <p:spPr>
          <a:xfrm>
            <a:off x="2893626" y="3712521"/>
            <a:ext cx="886285" cy="246221"/>
          </a:xfrm>
          <a:prstGeom prst="rect">
            <a:avLst/>
          </a:prstGeom>
          <a:noFill/>
        </p:spPr>
        <p:txBody>
          <a:bodyPr wrap="square" rtlCol="0">
            <a:spAutoFit/>
          </a:bodyPr>
          <a:lstStyle/>
          <a:p>
            <a:pPr algn="ctr"/>
            <a:r>
              <a:rPr lang="en-US" altLang="ko-KR" sz="1000" b="1" dirty="0" smtClean="0">
                <a:solidFill>
                  <a:srgbClr val="0432FF"/>
                </a:solidFill>
              </a:rPr>
              <a:t>STA 2</a:t>
            </a:r>
            <a:endParaRPr lang="ko-KR" altLang="en-US" sz="1000" dirty="0" smtClean="0">
              <a:solidFill>
                <a:srgbClr val="0432FF"/>
              </a:solidFill>
            </a:endParaRPr>
          </a:p>
        </p:txBody>
      </p:sp>
      <p:cxnSp>
        <p:nvCxnSpPr>
          <p:cNvPr id="13" name="Straight Arrow Connector 12"/>
          <p:cNvCxnSpPr/>
          <p:nvPr/>
        </p:nvCxnSpPr>
        <p:spPr bwMode="auto">
          <a:xfrm>
            <a:off x="4392836" y="3208465"/>
            <a:ext cx="0" cy="71673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4" name="TextBox 13"/>
          <p:cNvSpPr txBox="1"/>
          <p:nvPr/>
        </p:nvSpPr>
        <p:spPr>
          <a:xfrm>
            <a:off x="3582733" y="3636109"/>
            <a:ext cx="1296144" cy="246221"/>
          </a:xfrm>
          <a:prstGeom prst="rect">
            <a:avLst/>
          </a:prstGeom>
          <a:noFill/>
        </p:spPr>
        <p:txBody>
          <a:bodyPr wrap="square" rtlCol="0">
            <a:spAutoFit/>
          </a:bodyPr>
          <a:lstStyle/>
          <a:p>
            <a:r>
              <a:rPr lang="en-US" altLang="ko-KR" sz="1000" b="1" i="1" dirty="0" smtClean="0">
                <a:solidFill>
                  <a:schemeClr val="tx1"/>
                </a:solidFill>
              </a:rPr>
              <a:t>RSSI &lt; OBSS PD</a:t>
            </a:r>
          </a:p>
        </p:txBody>
      </p:sp>
      <p:cxnSp>
        <p:nvCxnSpPr>
          <p:cNvPr id="15" name="Straight Arrow Connector 14"/>
          <p:cNvCxnSpPr/>
          <p:nvPr/>
        </p:nvCxnSpPr>
        <p:spPr bwMode="auto">
          <a:xfrm>
            <a:off x="4957757" y="3316587"/>
            <a:ext cx="0" cy="608608"/>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6" name="Straight Arrow Connector 15"/>
          <p:cNvCxnSpPr/>
          <p:nvPr/>
        </p:nvCxnSpPr>
        <p:spPr bwMode="auto">
          <a:xfrm>
            <a:off x="3564448" y="3208465"/>
            <a:ext cx="504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Arrow Connector 16"/>
          <p:cNvCxnSpPr/>
          <p:nvPr/>
        </p:nvCxnSpPr>
        <p:spPr bwMode="auto">
          <a:xfrm>
            <a:off x="3564448" y="3568461"/>
            <a:ext cx="504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Arrow Connector 17"/>
          <p:cNvCxnSpPr/>
          <p:nvPr/>
        </p:nvCxnSpPr>
        <p:spPr bwMode="auto">
          <a:xfrm>
            <a:off x="3564447" y="3925195"/>
            <a:ext cx="504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5505696" y="4129564"/>
            <a:ext cx="2810720" cy="276999"/>
          </a:xfrm>
          <a:prstGeom prst="rect">
            <a:avLst/>
          </a:prstGeom>
          <a:noFill/>
          <a:ln>
            <a:noFill/>
          </a:ln>
        </p:spPr>
        <p:txBody>
          <a:bodyPr wrap="square" rtlCol="0">
            <a:spAutoFit/>
          </a:bodyPr>
          <a:lstStyle/>
          <a:p>
            <a:r>
              <a:rPr lang="en-US" altLang="ko-KR" sz="1200" b="1" dirty="0" smtClean="0">
                <a:solidFill>
                  <a:srgbClr val="0432FF"/>
                </a:solidFill>
              </a:rPr>
              <a:t>3. Enhancing spatial reuse is possible.</a:t>
            </a:r>
          </a:p>
        </p:txBody>
      </p:sp>
      <p:cxnSp>
        <p:nvCxnSpPr>
          <p:cNvPr id="20" name="Straight Arrow Connector 19"/>
          <p:cNvCxnSpPr/>
          <p:nvPr/>
        </p:nvCxnSpPr>
        <p:spPr bwMode="auto">
          <a:xfrm>
            <a:off x="4955208" y="4140484"/>
            <a:ext cx="1448872" cy="0"/>
          </a:xfrm>
          <a:prstGeom prst="straightConnector1">
            <a:avLst/>
          </a:prstGeom>
          <a:solidFill>
            <a:srgbClr val="00B8FF"/>
          </a:solidFill>
          <a:ln w="9525" cap="flat" cmpd="sng" algn="ctr">
            <a:solidFill>
              <a:srgbClr val="0432FF"/>
            </a:solidFill>
            <a:prstDash val="solid"/>
            <a:round/>
            <a:headEnd type="none" w="med" len="med"/>
            <a:tailEnd type="triangle" w="med" len="med"/>
          </a:ln>
          <a:effectLst/>
        </p:spPr>
      </p:cxnSp>
      <p:sp>
        <p:nvSpPr>
          <p:cNvPr id="21" name="TextBox 20"/>
          <p:cNvSpPr txBox="1"/>
          <p:nvPr/>
        </p:nvSpPr>
        <p:spPr>
          <a:xfrm>
            <a:off x="3806591" y="5518393"/>
            <a:ext cx="3861753" cy="461665"/>
          </a:xfrm>
          <a:prstGeom prst="rect">
            <a:avLst/>
          </a:prstGeom>
          <a:noFill/>
        </p:spPr>
        <p:txBody>
          <a:bodyPr wrap="square" rtlCol="0">
            <a:spAutoFit/>
          </a:bodyPr>
          <a:lstStyle/>
          <a:p>
            <a:r>
              <a:rPr lang="en-US" altLang="ko-KR" sz="1200" dirty="0" smtClean="0">
                <a:solidFill>
                  <a:schemeClr val="tx1"/>
                </a:solidFill>
              </a:rPr>
              <a:t>1. STA 2 decodes Trigger frame (RSSI &lt; OBSS PD) </a:t>
            </a:r>
          </a:p>
          <a:p>
            <a:r>
              <a:rPr lang="en-US" altLang="ko-KR" sz="1200" dirty="0" smtClean="0">
                <a:solidFill>
                  <a:schemeClr val="tx1"/>
                </a:solidFill>
              </a:rPr>
              <a:t>and recognizes this frame as </a:t>
            </a:r>
            <a:r>
              <a:rPr lang="en-US" altLang="ko-KR" sz="1200" u="sng" dirty="0" smtClean="0">
                <a:solidFill>
                  <a:schemeClr val="tx1"/>
                </a:solidFill>
              </a:rPr>
              <a:t>Trigger frame from OBSS</a:t>
            </a:r>
            <a:r>
              <a:rPr lang="en-US" altLang="ko-KR" sz="1200" dirty="0" smtClean="0">
                <a:solidFill>
                  <a:schemeClr val="tx1"/>
                </a:solidFill>
              </a:rPr>
              <a:t>.</a:t>
            </a:r>
          </a:p>
        </p:txBody>
      </p:sp>
      <p:cxnSp>
        <p:nvCxnSpPr>
          <p:cNvPr id="22" name="Straight Arrow Connector 21"/>
          <p:cNvCxnSpPr/>
          <p:nvPr/>
        </p:nvCxnSpPr>
        <p:spPr bwMode="auto">
          <a:xfrm flipV="1">
            <a:off x="4398553" y="3925196"/>
            <a:ext cx="0" cy="15931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 name="Straight Arrow Connector 22"/>
          <p:cNvCxnSpPr/>
          <p:nvPr/>
        </p:nvCxnSpPr>
        <p:spPr bwMode="auto">
          <a:xfrm flipV="1">
            <a:off x="4955208" y="3928545"/>
            <a:ext cx="0" cy="72313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26" name="TextBox 25"/>
          <p:cNvSpPr txBox="1"/>
          <p:nvPr/>
        </p:nvSpPr>
        <p:spPr>
          <a:xfrm>
            <a:off x="1237916" y="5190042"/>
            <a:ext cx="886285" cy="400110"/>
          </a:xfrm>
          <a:prstGeom prst="rect">
            <a:avLst/>
          </a:prstGeom>
          <a:noFill/>
          <a:ln>
            <a:noFill/>
          </a:ln>
        </p:spPr>
        <p:txBody>
          <a:bodyPr wrap="square" rtlCol="0">
            <a:spAutoFit/>
          </a:bodyPr>
          <a:lstStyle/>
          <a:p>
            <a:pPr algn="ctr"/>
            <a:r>
              <a:rPr lang="en-US" altLang="ko-KR" sz="1000" b="1" dirty="0" smtClean="0">
                <a:solidFill>
                  <a:srgbClr val="0432FF"/>
                </a:solidFill>
              </a:rPr>
              <a:t>STA </a:t>
            </a:r>
            <a:r>
              <a:rPr lang="en-US" altLang="ko-KR" sz="1000" b="1" dirty="0">
                <a:solidFill>
                  <a:srgbClr val="0432FF"/>
                </a:solidFill>
              </a:rPr>
              <a:t>2</a:t>
            </a:r>
            <a:endParaRPr lang="en-US" altLang="ko-KR" sz="1000" b="1" dirty="0" smtClean="0">
              <a:solidFill>
                <a:srgbClr val="0432FF"/>
              </a:solidFill>
            </a:endParaRP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27" name="TextBox 26"/>
          <p:cNvSpPr txBox="1"/>
          <p:nvPr/>
        </p:nvSpPr>
        <p:spPr>
          <a:xfrm>
            <a:off x="2245555" y="3905237"/>
            <a:ext cx="886285" cy="400110"/>
          </a:xfrm>
          <a:prstGeom prst="rect">
            <a:avLst/>
          </a:prstGeom>
          <a:noFill/>
        </p:spPr>
        <p:txBody>
          <a:bodyPr wrap="square" rtlCol="0">
            <a:spAutoFit/>
          </a:bodyPr>
          <a:lstStyle/>
          <a:p>
            <a:pPr algn="ctr"/>
            <a:r>
              <a:rPr lang="en-US" altLang="ko-KR" sz="1000" b="1" dirty="0" smtClean="0">
                <a:solidFill>
                  <a:schemeClr val="tx1"/>
                </a:solidFill>
              </a:rPr>
              <a:t>STA 5</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28" name="TextBox 27"/>
          <p:cNvSpPr txBox="1"/>
          <p:nvPr/>
        </p:nvSpPr>
        <p:spPr>
          <a:xfrm>
            <a:off x="1384198" y="3589526"/>
            <a:ext cx="886285" cy="400110"/>
          </a:xfrm>
          <a:prstGeom prst="rect">
            <a:avLst/>
          </a:prstGeom>
          <a:noFill/>
        </p:spPr>
        <p:txBody>
          <a:bodyPr wrap="square" rtlCol="0">
            <a:spAutoFit/>
          </a:bodyPr>
          <a:lstStyle/>
          <a:p>
            <a:pPr algn="ctr"/>
            <a:r>
              <a:rPr lang="en-US" altLang="ko-KR" sz="1000" b="1" dirty="0" smtClean="0">
                <a:solidFill>
                  <a:schemeClr val="tx1"/>
                </a:solidFill>
              </a:rPr>
              <a:t>AP 1</a:t>
            </a:r>
          </a:p>
          <a:p>
            <a:pPr algn="ctr"/>
            <a:r>
              <a:rPr lang="en-US" altLang="ko-KR" sz="1000" b="1" dirty="0" smtClean="0">
                <a:solidFill>
                  <a:schemeClr val="tx1"/>
                </a:solidFill>
              </a:rPr>
              <a:t>(BSS 1)</a:t>
            </a:r>
            <a:endParaRPr lang="ko-KR" altLang="en-US" sz="1000" dirty="0" smtClean="0">
              <a:solidFill>
                <a:schemeClr val="tx1"/>
              </a:solidFill>
            </a:endParaRPr>
          </a:p>
        </p:txBody>
      </p:sp>
      <p:cxnSp>
        <p:nvCxnSpPr>
          <p:cNvPr id="29" name="Straight Arrow Connector 28"/>
          <p:cNvCxnSpPr/>
          <p:nvPr/>
        </p:nvCxnSpPr>
        <p:spPr bwMode="auto">
          <a:xfrm>
            <a:off x="2022583" y="3863100"/>
            <a:ext cx="440522" cy="1292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0" name="Straight Arrow Connector 29"/>
          <p:cNvCxnSpPr/>
          <p:nvPr/>
        </p:nvCxnSpPr>
        <p:spPr bwMode="auto">
          <a:xfrm>
            <a:off x="1686534" y="5594850"/>
            <a:ext cx="336049" cy="372241"/>
          </a:xfrm>
          <a:prstGeom prst="straightConnector1">
            <a:avLst/>
          </a:prstGeom>
          <a:solidFill>
            <a:srgbClr val="00B8FF"/>
          </a:solidFill>
          <a:ln w="9525" cap="flat" cmpd="sng" algn="ctr">
            <a:solidFill>
              <a:srgbClr val="0432FF"/>
            </a:solidFill>
            <a:prstDash val="solid"/>
            <a:round/>
            <a:headEnd type="none" w="med" len="med"/>
            <a:tailEnd type="none" w="med" len="med"/>
          </a:ln>
          <a:effectLst/>
        </p:spPr>
      </p:cxnSp>
      <p:sp>
        <p:nvSpPr>
          <p:cNvPr id="31" name="TextBox 30"/>
          <p:cNvSpPr txBox="1"/>
          <p:nvPr/>
        </p:nvSpPr>
        <p:spPr>
          <a:xfrm>
            <a:off x="1763490" y="5877272"/>
            <a:ext cx="886285" cy="400110"/>
          </a:xfrm>
          <a:prstGeom prst="rect">
            <a:avLst/>
          </a:prstGeom>
          <a:noFill/>
          <a:ln>
            <a:noFill/>
          </a:ln>
        </p:spPr>
        <p:txBody>
          <a:bodyPr wrap="square" rtlCol="0">
            <a:spAutoFit/>
          </a:bodyPr>
          <a:lstStyle/>
          <a:p>
            <a:pPr algn="ctr"/>
            <a:r>
              <a:rPr lang="en-US" altLang="ko-KR" sz="1000" b="1" smtClean="0">
                <a:solidFill>
                  <a:srgbClr val="0432FF"/>
                </a:solidFill>
              </a:rPr>
              <a:t>AP 2</a:t>
            </a:r>
            <a:endParaRPr lang="en-US" altLang="ko-KR" sz="1000" b="1" dirty="0" smtClean="0">
              <a:solidFill>
                <a:srgbClr val="0432FF"/>
              </a:solidFill>
            </a:endParaRP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32" name="Oval 31"/>
          <p:cNvSpPr/>
          <p:nvPr/>
        </p:nvSpPr>
        <p:spPr bwMode="auto">
          <a:xfrm>
            <a:off x="632992" y="2636912"/>
            <a:ext cx="2354832" cy="235483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TextBox 32"/>
          <p:cNvSpPr txBox="1"/>
          <p:nvPr/>
        </p:nvSpPr>
        <p:spPr>
          <a:xfrm>
            <a:off x="1749612" y="3872305"/>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cxnSp>
        <p:nvCxnSpPr>
          <p:cNvPr id="34" name="Straight Arrow Connector 33"/>
          <p:cNvCxnSpPr/>
          <p:nvPr/>
        </p:nvCxnSpPr>
        <p:spPr bwMode="auto">
          <a:xfrm flipV="1">
            <a:off x="1907062" y="3274465"/>
            <a:ext cx="363421" cy="3173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2040354" y="3004949"/>
            <a:ext cx="886285" cy="400110"/>
          </a:xfrm>
          <a:prstGeom prst="rect">
            <a:avLst/>
          </a:prstGeom>
          <a:noFill/>
        </p:spPr>
        <p:txBody>
          <a:bodyPr wrap="square" rtlCol="0">
            <a:spAutoFit/>
          </a:bodyPr>
          <a:lstStyle/>
          <a:p>
            <a:pPr algn="ctr"/>
            <a:r>
              <a:rPr lang="en-US" altLang="ko-KR" sz="1000" b="1" dirty="0" smtClean="0">
                <a:solidFill>
                  <a:schemeClr val="tx1"/>
                </a:solidFill>
              </a:rPr>
              <a:t>STA 4</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36" name="TextBox 35"/>
          <p:cNvSpPr txBox="1"/>
          <p:nvPr/>
        </p:nvSpPr>
        <p:spPr>
          <a:xfrm>
            <a:off x="648380" y="3074410"/>
            <a:ext cx="886285" cy="400110"/>
          </a:xfrm>
          <a:prstGeom prst="rect">
            <a:avLst/>
          </a:prstGeom>
          <a:noFill/>
        </p:spPr>
        <p:txBody>
          <a:bodyPr wrap="square" rtlCol="0">
            <a:spAutoFit/>
          </a:bodyPr>
          <a:lstStyle/>
          <a:p>
            <a:pPr algn="ctr"/>
            <a:r>
              <a:rPr lang="en-US" altLang="ko-KR" sz="1000" b="1" dirty="0" smtClean="0">
                <a:solidFill>
                  <a:schemeClr val="tx1"/>
                </a:solidFill>
              </a:rPr>
              <a:t>STA 3</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37" name="TextBox 36"/>
          <p:cNvSpPr txBox="1"/>
          <p:nvPr/>
        </p:nvSpPr>
        <p:spPr>
          <a:xfrm>
            <a:off x="796795" y="4251569"/>
            <a:ext cx="886285" cy="400110"/>
          </a:xfrm>
          <a:prstGeom prst="rect">
            <a:avLst/>
          </a:prstGeom>
          <a:noFill/>
        </p:spPr>
        <p:txBody>
          <a:bodyPr wrap="square" rtlCol="0">
            <a:spAutoFit/>
          </a:bodyPr>
          <a:lstStyle/>
          <a:p>
            <a:pPr algn="ctr"/>
            <a:r>
              <a:rPr lang="en-US" altLang="ko-KR" sz="1000" b="1" dirty="0" smtClean="0">
                <a:solidFill>
                  <a:schemeClr val="tx1"/>
                </a:solidFill>
              </a:rPr>
              <a:t>STA 1</a:t>
            </a:r>
          </a:p>
          <a:p>
            <a:pPr algn="ctr"/>
            <a:r>
              <a:rPr lang="en-US" altLang="ko-KR" sz="1000" b="1" dirty="0" smtClean="0">
                <a:solidFill>
                  <a:schemeClr val="tx1"/>
                </a:solidFill>
              </a:rPr>
              <a:t>(BSS 1)</a:t>
            </a:r>
            <a:endParaRPr lang="ko-KR" altLang="en-US" sz="1000" dirty="0" smtClean="0">
              <a:solidFill>
                <a:schemeClr val="tx1"/>
              </a:solidFill>
            </a:endParaRPr>
          </a:p>
        </p:txBody>
      </p:sp>
      <p:cxnSp>
        <p:nvCxnSpPr>
          <p:cNvPr id="38" name="Straight Arrow Connector 37"/>
          <p:cNvCxnSpPr/>
          <p:nvPr/>
        </p:nvCxnSpPr>
        <p:spPr bwMode="auto">
          <a:xfrm flipH="1" flipV="1">
            <a:off x="1304532" y="3405059"/>
            <a:ext cx="323849" cy="2841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Arrow Connector 38"/>
          <p:cNvCxnSpPr/>
          <p:nvPr/>
        </p:nvCxnSpPr>
        <p:spPr bwMode="auto">
          <a:xfrm flipH="1">
            <a:off x="1402301" y="3951112"/>
            <a:ext cx="300150" cy="3748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p:cNvSpPr txBox="1"/>
          <p:nvPr/>
        </p:nvSpPr>
        <p:spPr>
          <a:xfrm>
            <a:off x="1845114" y="3334063"/>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41" name="TextBox 40"/>
          <p:cNvSpPr txBox="1"/>
          <p:nvPr/>
        </p:nvSpPr>
        <p:spPr>
          <a:xfrm>
            <a:off x="927855" y="3485718"/>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42" name="TextBox 41"/>
          <p:cNvSpPr txBox="1"/>
          <p:nvPr/>
        </p:nvSpPr>
        <p:spPr>
          <a:xfrm>
            <a:off x="963093" y="3950533"/>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cxnSp>
        <p:nvCxnSpPr>
          <p:cNvPr id="43" name="Straight Arrow Connector 42"/>
          <p:cNvCxnSpPr/>
          <p:nvPr/>
        </p:nvCxnSpPr>
        <p:spPr bwMode="auto">
          <a:xfrm flipH="1">
            <a:off x="1681059" y="3950533"/>
            <a:ext cx="154637" cy="1239509"/>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44" name="TextBox 43"/>
          <p:cNvSpPr txBox="1"/>
          <p:nvPr/>
        </p:nvSpPr>
        <p:spPr>
          <a:xfrm>
            <a:off x="1525475" y="4543438"/>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cxnSp>
        <p:nvCxnSpPr>
          <p:cNvPr id="48" name="Straight Arrow Connector 47"/>
          <p:cNvCxnSpPr/>
          <p:nvPr/>
        </p:nvCxnSpPr>
        <p:spPr bwMode="auto">
          <a:xfrm>
            <a:off x="4469557" y="4140484"/>
            <a:ext cx="947877" cy="0"/>
          </a:xfrm>
          <a:prstGeom prst="straightConnector1">
            <a:avLst/>
          </a:prstGeom>
          <a:solidFill>
            <a:srgbClr val="00B8FF"/>
          </a:solidFill>
          <a:ln w="9525" cap="flat" cmpd="sng" algn="ctr">
            <a:solidFill>
              <a:srgbClr val="0432FF"/>
            </a:solidFill>
            <a:prstDash val="dash"/>
            <a:round/>
            <a:headEnd type="none" w="med" len="med"/>
            <a:tailEnd type="none" w="med" len="med"/>
          </a:ln>
          <a:effectLst/>
        </p:spPr>
      </p:cxnSp>
      <p:sp>
        <p:nvSpPr>
          <p:cNvPr id="45" name="TextBox 44"/>
          <p:cNvSpPr txBox="1"/>
          <p:nvPr/>
        </p:nvSpPr>
        <p:spPr>
          <a:xfrm>
            <a:off x="4788042" y="4654877"/>
            <a:ext cx="3821797" cy="646331"/>
          </a:xfrm>
          <a:prstGeom prst="rect">
            <a:avLst/>
          </a:prstGeom>
          <a:noFill/>
        </p:spPr>
        <p:txBody>
          <a:bodyPr wrap="square" rtlCol="0">
            <a:spAutoFit/>
          </a:bodyPr>
          <a:lstStyle/>
          <a:p>
            <a:r>
              <a:rPr lang="en-US" altLang="ko-KR" sz="1200" dirty="0" smtClean="0">
                <a:solidFill>
                  <a:schemeClr val="tx1"/>
                </a:solidFill>
              </a:rPr>
              <a:t>2. When HE-SIG-A ends, </a:t>
            </a:r>
          </a:p>
          <a:p>
            <a:r>
              <a:rPr lang="en-US" altLang="ko-KR" sz="1200" dirty="0" smtClean="0">
                <a:solidFill>
                  <a:schemeClr val="tx1"/>
                </a:solidFill>
              </a:rPr>
              <a:t>it is confirmed that </a:t>
            </a:r>
            <a:r>
              <a:rPr lang="en-US" altLang="ko-KR" sz="1200" u="sng" dirty="0" smtClean="0">
                <a:solidFill>
                  <a:schemeClr val="tx1"/>
                </a:solidFill>
              </a:rPr>
              <a:t>UL MU PPDU</a:t>
            </a:r>
            <a:r>
              <a:rPr lang="en-US" altLang="ko-KR" sz="1200" dirty="0" smtClean="0">
                <a:solidFill>
                  <a:schemeClr val="tx1"/>
                </a:solidFill>
              </a:rPr>
              <a:t> is</a:t>
            </a:r>
          </a:p>
          <a:p>
            <a:r>
              <a:rPr lang="en-US" altLang="ko-KR" sz="1200" dirty="0" smtClean="0">
                <a:solidFill>
                  <a:schemeClr val="tx1"/>
                </a:solidFill>
              </a:rPr>
              <a:t>from </a:t>
            </a:r>
            <a:r>
              <a:rPr lang="en-US" altLang="ko-KR" sz="1200" u="sng" dirty="0" smtClean="0">
                <a:solidFill>
                  <a:schemeClr val="tx1"/>
                </a:solidFill>
              </a:rPr>
              <a:t>the same </a:t>
            </a:r>
            <a:r>
              <a:rPr lang="en-US" altLang="ko-KR" sz="1200" u="sng" dirty="0" smtClean="0">
                <a:solidFill>
                  <a:schemeClr val="tx1"/>
                </a:solidFill>
              </a:rPr>
              <a:t>OBSS </a:t>
            </a:r>
            <a:r>
              <a:rPr lang="en-US" altLang="ko-KR" sz="1200" u="sng" dirty="0" smtClean="0">
                <a:solidFill>
                  <a:schemeClr val="tx1"/>
                </a:solidFill>
              </a:rPr>
              <a:t>with the previous Trigger frame</a:t>
            </a:r>
            <a:r>
              <a:rPr lang="en-US" altLang="ko-KR" sz="1200" dirty="0" smtClean="0">
                <a:solidFill>
                  <a:schemeClr val="tx1"/>
                </a:solidFill>
              </a:rPr>
              <a:t>.</a:t>
            </a:r>
          </a:p>
        </p:txBody>
      </p:sp>
    </p:spTree>
    <p:extLst>
      <p:ext uri="{BB962C8B-B14F-4D97-AF65-F5344CB8AC3E}">
        <p14:creationId xmlns:p14="http://schemas.microsoft.com/office/powerpoint/2010/main" val="10017552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Trigger</a:t>
            </a:r>
            <a:r>
              <a:rPr lang="ko-KR" altLang="en-US" dirty="0" smtClean="0"/>
              <a:t> </a:t>
            </a:r>
            <a:r>
              <a:rPr lang="en-US" altLang="ko-KR" dirty="0" smtClean="0"/>
              <a:t>in Cascading Structure</a:t>
            </a:r>
            <a:r>
              <a:rPr lang="en-US" dirty="0" smtClean="0"/>
              <a:t> Case</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Trigger in cascading structure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
        <p:nvSpPr>
          <p:cNvPr id="7" name="TextBox 6"/>
          <p:cNvSpPr txBox="1"/>
          <p:nvPr/>
        </p:nvSpPr>
        <p:spPr>
          <a:xfrm>
            <a:off x="2504896" y="2966605"/>
            <a:ext cx="886285" cy="246221"/>
          </a:xfrm>
          <a:prstGeom prst="rect">
            <a:avLst/>
          </a:prstGeom>
          <a:noFill/>
        </p:spPr>
        <p:txBody>
          <a:bodyPr wrap="square" rtlCol="0">
            <a:spAutoFit/>
          </a:bodyPr>
          <a:lstStyle/>
          <a:p>
            <a:pPr algn="ctr"/>
            <a:r>
              <a:rPr lang="en-US" altLang="ko-KR" sz="1000" b="1" dirty="0" smtClean="0">
                <a:solidFill>
                  <a:schemeClr val="tx1"/>
                </a:solidFill>
              </a:rPr>
              <a:t>AP 1</a:t>
            </a:r>
            <a:endParaRPr lang="ko-KR" altLang="en-US" sz="1000" dirty="0" smtClean="0">
              <a:solidFill>
                <a:schemeClr val="tx1"/>
              </a:solidFill>
            </a:endParaRPr>
          </a:p>
        </p:txBody>
      </p:sp>
      <p:sp>
        <p:nvSpPr>
          <p:cNvPr id="8" name="TextBox 7"/>
          <p:cNvSpPr txBox="1"/>
          <p:nvPr/>
        </p:nvSpPr>
        <p:spPr>
          <a:xfrm>
            <a:off x="2512155" y="3579538"/>
            <a:ext cx="886285" cy="246221"/>
          </a:xfrm>
          <a:prstGeom prst="rect">
            <a:avLst/>
          </a:prstGeom>
          <a:noFill/>
        </p:spPr>
        <p:txBody>
          <a:bodyPr wrap="square" rtlCol="0">
            <a:spAutoFit/>
          </a:bodyPr>
          <a:lstStyle/>
          <a:p>
            <a:pPr algn="ctr"/>
            <a:r>
              <a:rPr lang="en-US" altLang="ko-KR" sz="1000" b="1" dirty="0" smtClean="0">
                <a:solidFill>
                  <a:schemeClr val="tx1"/>
                </a:solidFill>
              </a:rPr>
              <a:t>STA 1</a:t>
            </a:r>
            <a:endParaRPr lang="ko-KR" altLang="en-US" sz="1000" dirty="0" smtClean="0">
              <a:solidFill>
                <a:schemeClr val="tx1"/>
              </a:solidFill>
            </a:endParaRPr>
          </a:p>
        </p:txBody>
      </p:sp>
      <p:sp>
        <p:nvSpPr>
          <p:cNvPr id="11" name="TextBox 10"/>
          <p:cNvSpPr txBox="1"/>
          <p:nvPr/>
        </p:nvSpPr>
        <p:spPr>
          <a:xfrm>
            <a:off x="7092280" y="2780976"/>
            <a:ext cx="1080120" cy="432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1000" b="1" dirty="0" smtClean="0">
                <a:solidFill>
                  <a:schemeClr val="tx1"/>
                </a:solidFill>
              </a:rPr>
              <a:t>DL MU PPDU</a:t>
            </a:r>
          </a:p>
          <a:p>
            <a:pPr algn="ctr"/>
            <a:r>
              <a:rPr lang="en-US" altLang="ko-KR" sz="1000" b="1" dirty="0" smtClean="0">
                <a:solidFill>
                  <a:schemeClr val="tx1"/>
                </a:solidFill>
              </a:rPr>
              <a:t>(incl. Trigger)</a:t>
            </a:r>
            <a:endParaRPr lang="ko-KR" altLang="en-US" sz="1000" dirty="0" smtClean="0">
              <a:solidFill>
                <a:schemeClr val="tx1"/>
              </a:solidFill>
            </a:endParaRPr>
          </a:p>
        </p:txBody>
      </p:sp>
      <p:sp>
        <p:nvSpPr>
          <p:cNvPr id="12" name="TextBox 11"/>
          <p:cNvSpPr txBox="1"/>
          <p:nvPr/>
        </p:nvSpPr>
        <p:spPr>
          <a:xfrm>
            <a:off x="2512154" y="4262899"/>
            <a:ext cx="886285" cy="246221"/>
          </a:xfrm>
          <a:prstGeom prst="rect">
            <a:avLst/>
          </a:prstGeom>
          <a:noFill/>
        </p:spPr>
        <p:txBody>
          <a:bodyPr wrap="square" rtlCol="0">
            <a:spAutoFit/>
          </a:bodyPr>
          <a:lstStyle/>
          <a:p>
            <a:pPr algn="ctr"/>
            <a:r>
              <a:rPr lang="en-US" altLang="ko-KR" sz="1000" b="1" dirty="0" smtClean="0">
                <a:solidFill>
                  <a:srgbClr val="0432FF"/>
                </a:solidFill>
              </a:rPr>
              <a:t>STA 2</a:t>
            </a:r>
            <a:endParaRPr lang="ko-KR" altLang="en-US" sz="1000" dirty="0" smtClean="0">
              <a:solidFill>
                <a:srgbClr val="0432FF"/>
              </a:solidFill>
            </a:endParaRPr>
          </a:p>
        </p:txBody>
      </p:sp>
      <p:cxnSp>
        <p:nvCxnSpPr>
          <p:cNvPr id="13" name="Straight Arrow Connector 12"/>
          <p:cNvCxnSpPr/>
          <p:nvPr/>
        </p:nvCxnSpPr>
        <p:spPr bwMode="auto">
          <a:xfrm>
            <a:off x="3702370" y="3208465"/>
            <a:ext cx="0" cy="1267108"/>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4" name="TextBox 13"/>
          <p:cNvSpPr txBox="1"/>
          <p:nvPr/>
        </p:nvSpPr>
        <p:spPr>
          <a:xfrm>
            <a:off x="3417285" y="4046875"/>
            <a:ext cx="1296144" cy="246221"/>
          </a:xfrm>
          <a:prstGeom prst="rect">
            <a:avLst/>
          </a:prstGeom>
          <a:noFill/>
        </p:spPr>
        <p:txBody>
          <a:bodyPr wrap="square" rtlCol="0">
            <a:spAutoFit/>
          </a:bodyPr>
          <a:lstStyle/>
          <a:p>
            <a:r>
              <a:rPr lang="en-US" altLang="ko-KR" sz="1000" b="1" i="1" dirty="0" smtClean="0">
                <a:solidFill>
                  <a:schemeClr val="tx1"/>
                </a:solidFill>
              </a:rPr>
              <a:t>RSSI &lt; OBSS PD</a:t>
            </a:r>
          </a:p>
        </p:txBody>
      </p:sp>
      <p:cxnSp>
        <p:nvCxnSpPr>
          <p:cNvPr id="15" name="Straight Arrow Connector 14"/>
          <p:cNvCxnSpPr/>
          <p:nvPr/>
        </p:nvCxnSpPr>
        <p:spPr bwMode="auto">
          <a:xfrm>
            <a:off x="5290974" y="3861048"/>
            <a:ext cx="0" cy="608608"/>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6" name="Straight Arrow Connector 15"/>
          <p:cNvCxnSpPr/>
          <p:nvPr/>
        </p:nvCxnSpPr>
        <p:spPr bwMode="auto">
          <a:xfrm>
            <a:off x="3182976" y="3208465"/>
            <a:ext cx="558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Arrow Connector 16"/>
          <p:cNvCxnSpPr/>
          <p:nvPr/>
        </p:nvCxnSpPr>
        <p:spPr bwMode="auto">
          <a:xfrm>
            <a:off x="3182976" y="3842386"/>
            <a:ext cx="558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Arrow Connector 17"/>
          <p:cNvCxnSpPr/>
          <p:nvPr/>
        </p:nvCxnSpPr>
        <p:spPr bwMode="auto">
          <a:xfrm>
            <a:off x="3182975" y="4475573"/>
            <a:ext cx="5580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5838913" y="4674025"/>
            <a:ext cx="2810720" cy="276999"/>
          </a:xfrm>
          <a:prstGeom prst="rect">
            <a:avLst/>
          </a:prstGeom>
          <a:noFill/>
        </p:spPr>
        <p:txBody>
          <a:bodyPr wrap="square" rtlCol="0">
            <a:spAutoFit/>
          </a:bodyPr>
          <a:lstStyle/>
          <a:p>
            <a:r>
              <a:rPr lang="en-US" altLang="ko-KR" sz="1200" b="1" dirty="0" smtClean="0">
                <a:solidFill>
                  <a:srgbClr val="0432FF"/>
                </a:solidFill>
              </a:rPr>
              <a:t>3. Enhancing spatial reuse is possible.</a:t>
            </a:r>
          </a:p>
        </p:txBody>
      </p:sp>
      <p:cxnSp>
        <p:nvCxnSpPr>
          <p:cNvPr id="20" name="Straight Arrow Connector 19"/>
          <p:cNvCxnSpPr/>
          <p:nvPr/>
        </p:nvCxnSpPr>
        <p:spPr bwMode="auto">
          <a:xfrm>
            <a:off x="5288425" y="4685680"/>
            <a:ext cx="1448872" cy="0"/>
          </a:xfrm>
          <a:prstGeom prst="straightConnector1">
            <a:avLst/>
          </a:prstGeom>
          <a:solidFill>
            <a:srgbClr val="00B8FF"/>
          </a:solidFill>
          <a:ln w="9525" cap="flat" cmpd="sng" algn="ctr">
            <a:solidFill>
              <a:srgbClr val="0432FF"/>
            </a:solidFill>
            <a:prstDash val="solid"/>
            <a:round/>
            <a:headEnd type="none" w="med" len="med"/>
            <a:tailEnd type="triangle" w="med" len="med"/>
          </a:ln>
          <a:effectLst/>
        </p:spPr>
      </p:cxnSp>
      <p:sp>
        <p:nvSpPr>
          <p:cNvPr id="21" name="TextBox 20"/>
          <p:cNvSpPr txBox="1"/>
          <p:nvPr/>
        </p:nvSpPr>
        <p:spPr>
          <a:xfrm>
            <a:off x="3110408" y="5733256"/>
            <a:ext cx="4608512" cy="461665"/>
          </a:xfrm>
          <a:prstGeom prst="rect">
            <a:avLst/>
          </a:prstGeom>
          <a:noFill/>
        </p:spPr>
        <p:txBody>
          <a:bodyPr wrap="square" rtlCol="0">
            <a:spAutoFit/>
          </a:bodyPr>
          <a:lstStyle/>
          <a:p>
            <a:r>
              <a:rPr lang="en-US" altLang="ko-KR" sz="1200" dirty="0" smtClean="0">
                <a:solidFill>
                  <a:schemeClr val="tx1"/>
                </a:solidFill>
              </a:rPr>
              <a:t>1. STA 2 decodes Trigger frame (RSSI &lt; OBSS PD) until HE-SIG-A</a:t>
            </a:r>
          </a:p>
          <a:p>
            <a:r>
              <a:rPr lang="en-US" altLang="ko-KR" sz="1200" dirty="0" smtClean="0">
                <a:solidFill>
                  <a:schemeClr val="tx1"/>
                </a:solidFill>
              </a:rPr>
              <a:t>and recognizes this frame as </a:t>
            </a:r>
            <a:r>
              <a:rPr lang="en-US" altLang="ko-KR" sz="1200" u="sng" dirty="0" smtClean="0">
                <a:solidFill>
                  <a:schemeClr val="tx1"/>
                </a:solidFill>
              </a:rPr>
              <a:t>DL MU frame from OBSS</a:t>
            </a:r>
            <a:r>
              <a:rPr lang="en-US" altLang="ko-KR" sz="1200" dirty="0" smtClean="0">
                <a:solidFill>
                  <a:schemeClr val="tx1"/>
                </a:solidFill>
              </a:rPr>
              <a:t>.</a:t>
            </a:r>
          </a:p>
        </p:txBody>
      </p:sp>
      <p:cxnSp>
        <p:nvCxnSpPr>
          <p:cNvPr id="22" name="Straight Arrow Connector 21"/>
          <p:cNvCxnSpPr/>
          <p:nvPr/>
        </p:nvCxnSpPr>
        <p:spPr bwMode="auto">
          <a:xfrm flipV="1">
            <a:off x="3702370" y="4475573"/>
            <a:ext cx="0" cy="13000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 name="Straight Arrow Connector 22"/>
          <p:cNvCxnSpPr/>
          <p:nvPr/>
        </p:nvCxnSpPr>
        <p:spPr bwMode="auto">
          <a:xfrm flipV="1">
            <a:off x="5288425" y="4473006"/>
            <a:ext cx="0" cy="612178"/>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24" name="TextBox 23"/>
          <p:cNvSpPr txBox="1"/>
          <p:nvPr/>
        </p:nvSpPr>
        <p:spPr>
          <a:xfrm>
            <a:off x="5121259" y="5014917"/>
            <a:ext cx="3821797" cy="646331"/>
          </a:xfrm>
          <a:prstGeom prst="rect">
            <a:avLst/>
          </a:prstGeom>
          <a:noFill/>
        </p:spPr>
        <p:txBody>
          <a:bodyPr wrap="square" rtlCol="0">
            <a:spAutoFit/>
          </a:bodyPr>
          <a:lstStyle/>
          <a:p>
            <a:r>
              <a:rPr lang="en-US" altLang="ko-KR" sz="1200" dirty="0" smtClean="0">
                <a:solidFill>
                  <a:schemeClr val="tx1"/>
                </a:solidFill>
              </a:rPr>
              <a:t>2. When HE-SIG-A ends, </a:t>
            </a:r>
          </a:p>
          <a:p>
            <a:r>
              <a:rPr lang="en-US" altLang="ko-KR" sz="1200" dirty="0" smtClean="0">
                <a:solidFill>
                  <a:schemeClr val="tx1"/>
                </a:solidFill>
              </a:rPr>
              <a:t>it is confirmed that </a:t>
            </a:r>
            <a:r>
              <a:rPr lang="en-US" altLang="ko-KR" sz="1200" u="sng" dirty="0" smtClean="0">
                <a:solidFill>
                  <a:schemeClr val="tx1"/>
                </a:solidFill>
              </a:rPr>
              <a:t>UL MU PPDU</a:t>
            </a:r>
            <a:r>
              <a:rPr lang="en-US" altLang="ko-KR" sz="1200" dirty="0" smtClean="0">
                <a:solidFill>
                  <a:schemeClr val="tx1"/>
                </a:solidFill>
              </a:rPr>
              <a:t> is</a:t>
            </a:r>
          </a:p>
          <a:p>
            <a:r>
              <a:rPr lang="en-US" altLang="ko-KR" sz="1200" dirty="0" smtClean="0">
                <a:solidFill>
                  <a:schemeClr val="tx1"/>
                </a:solidFill>
              </a:rPr>
              <a:t>from </a:t>
            </a:r>
            <a:r>
              <a:rPr lang="en-US" altLang="ko-KR" sz="1200" u="sng" dirty="0" smtClean="0">
                <a:solidFill>
                  <a:schemeClr val="tx1"/>
                </a:solidFill>
              </a:rPr>
              <a:t>the same </a:t>
            </a:r>
            <a:r>
              <a:rPr lang="en-US" altLang="ko-KR" sz="1200" u="sng" dirty="0" smtClean="0">
                <a:solidFill>
                  <a:schemeClr val="tx1"/>
                </a:solidFill>
              </a:rPr>
              <a:t>OBSS </a:t>
            </a:r>
            <a:r>
              <a:rPr lang="en-US" altLang="ko-KR" sz="1200" u="sng" dirty="0" smtClean="0">
                <a:solidFill>
                  <a:schemeClr val="tx1"/>
                </a:solidFill>
              </a:rPr>
              <a:t>with the previous DL MU frame</a:t>
            </a:r>
            <a:r>
              <a:rPr lang="en-US" altLang="ko-KR" sz="1200" dirty="0" smtClean="0">
                <a:solidFill>
                  <a:schemeClr val="tx1"/>
                </a:solidFill>
              </a:rPr>
              <a:t>.</a:t>
            </a:r>
          </a:p>
        </p:txBody>
      </p:sp>
      <p:sp>
        <p:nvSpPr>
          <p:cNvPr id="26" name="TextBox 25"/>
          <p:cNvSpPr txBox="1"/>
          <p:nvPr/>
        </p:nvSpPr>
        <p:spPr>
          <a:xfrm>
            <a:off x="856444" y="5190042"/>
            <a:ext cx="886285" cy="400110"/>
          </a:xfrm>
          <a:prstGeom prst="rect">
            <a:avLst/>
          </a:prstGeom>
          <a:noFill/>
          <a:ln>
            <a:noFill/>
          </a:ln>
        </p:spPr>
        <p:txBody>
          <a:bodyPr wrap="square" rtlCol="0">
            <a:spAutoFit/>
          </a:bodyPr>
          <a:lstStyle/>
          <a:p>
            <a:pPr algn="ctr"/>
            <a:r>
              <a:rPr lang="en-US" altLang="ko-KR" sz="1000" b="1" dirty="0" smtClean="0">
                <a:solidFill>
                  <a:srgbClr val="0432FF"/>
                </a:solidFill>
              </a:rPr>
              <a:t>STA </a:t>
            </a:r>
            <a:r>
              <a:rPr lang="en-US" altLang="ko-KR" sz="1000" b="1" dirty="0">
                <a:solidFill>
                  <a:srgbClr val="0432FF"/>
                </a:solidFill>
              </a:rPr>
              <a:t>2</a:t>
            </a:r>
            <a:endParaRPr lang="en-US" altLang="ko-KR" sz="1000" b="1" dirty="0" smtClean="0">
              <a:solidFill>
                <a:srgbClr val="0432FF"/>
              </a:solidFill>
            </a:endParaRP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27" name="TextBox 26"/>
          <p:cNvSpPr txBox="1"/>
          <p:nvPr/>
        </p:nvSpPr>
        <p:spPr>
          <a:xfrm>
            <a:off x="1864083" y="3905237"/>
            <a:ext cx="886285" cy="400110"/>
          </a:xfrm>
          <a:prstGeom prst="rect">
            <a:avLst/>
          </a:prstGeom>
          <a:noFill/>
        </p:spPr>
        <p:txBody>
          <a:bodyPr wrap="square" rtlCol="0">
            <a:spAutoFit/>
          </a:bodyPr>
          <a:lstStyle/>
          <a:p>
            <a:pPr algn="ctr"/>
            <a:r>
              <a:rPr lang="en-US" altLang="ko-KR" sz="1000" b="1" dirty="0" smtClean="0">
                <a:solidFill>
                  <a:schemeClr val="tx1"/>
                </a:solidFill>
              </a:rPr>
              <a:t>STA 5</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28" name="TextBox 27"/>
          <p:cNvSpPr txBox="1"/>
          <p:nvPr/>
        </p:nvSpPr>
        <p:spPr>
          <a:xfrm>
            <a:off x="1002726" y="3589526"/>
            <a:ext cx="886285" cy="400110"/>
          </a:xfrm>
          <a:prstGeom prst="rect">
            <a:avLst/>
          </a:prstGeom>
          <a:noFill/>
        </p:spPr>
        <p:txBody>
          <a:bodyPr wrap="square" rtlCol="0">
            <a:spAutoFit/>
          </a:bodyPr>
          <a:lstStyle/>
          <a:p>
            <a:pPr algn="ctr"/>
            <a:r>
              <a:rPr lang="en-US" altLang="ko-KR" sz="1000" b="1" dirty="0" smtClean="0">
                <a:solidFill>
                  <a:schemeClr val="tx1"/>
                </a:solidFill>
              </a:rPr>
              <a:t>AP 1</a:t>
            </a:r>
          </a:p>
          <a:p>
            <a:pPr algn="ctr"/>
            <a:r>
              <a:rPr lang="en-US" altLang="ko-KR" sz="1000" b="1" dirty="0" smtClean="0">
                <a:solidFill>
                  <a:schemeClr val="tx1"/>
                </a:solidFill>
              </a:rPr>
              <a:t>(BSS 1)</a:t>
            </a:r>
            <a:endParaRPr lang="ko-KR" altLang="en-US" sz="1000" dirty="0" smtClean="0">
              <a:solidFill>
                <a:schemeClr val="tx1"/>
              </a:solidFill>
            </a:endParaRPr>
          </a:p>
        </p:txBody>
      </p:sp>
      <p:cxnSp>
        <p:nvCxnSpPr>
          <p:cNvPr id="29" name="Straight Arrow Connector 28"/>
          <p:cNvCxnSpPr/>
          <p:nvPr/>
        </p:nvCxnSpPr>
        <p:spPr bwMode="auto">
          <a:xfrm>
            <a:off x="1641111" y="3863100"/>
            <a:ext cx="440522" cy="1292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0" name="Straight Arrow Connector 29"/>
          <p:cNvCxnSpPr/>
          <p:nvPr/>
        </p:nvCxnSpPr>
        <p:spPr bwMode="auto">
          <a:xfrm>
            <a:off x="1305062" y="5594850"/>
            <a:ext cx="336049" cy="372241"/>
          </a:xfrm>
          <a:prstGeom prst="straightConnector1">
            <a:avLst/>
          </a:prstGeom>
          <a:solidFill>
            <a:srgbClr val="00B8FF"/>
          </a:solidFill>
          <a:ln w="9525" cap="flat" cmpd="sng" algn="ctr">
            <a:solidFill>
              <a:srgbClr val="0432FF"/>
            </a:solidFill>
            <a:prstDash val="solid"/>
            <a:round/>
            <a:headEnd type="none" w="med" len="med"/>
            <a:tailEnd type="none" w="med" len="med"/>
          </a:ln>
          <a:effectLst/>
        </p:spPr>
      </p:cxnSp>
      <p:sp>
        <p:nvSpPr>
          <p:cNvPr id="31" name="TextBox 30"/>
          <p:cNvSpPr txBox="1"/>
          <p:nvPr/>
        </p:nvSpPr>
        <p:spPr>
          <a:xfrm>
            <a:off x="1382018" y="5877272"/>
            <a:ext cx="886285" cy="400110"/>
          </a:xfrm>
          <a:prstGeom prst="rect">
            <a:avLst/>
          </a:prstGeom>
          <a:noFill/>
          <a:ln>
            <a:noFill/>
          </a:ln>
        </p:spPr>
        <p:txBody>
          <a:bodyPr wrap="square" rtlCol="0">
            <a:spAutoFit/>
          </a:bodyPr>
          <a:lstStyle/>
          <a:p>
            <a:pPr algn="ctr"/>
            <a:r>
              <a:rPr lang="en-US" altLang="ko-KR" sz="1000" b="1" smtClean="0">
                <a:solidFill>
                  <a:srgbClr val="0432FF"/>
                </a:solidFill>
              </a:rPr>
              <a:t>AP 2</a:t>
            </a:r>
            <a:endParaRPr lang="en-US" altLang="ko-KR" sz="1000" b="1" dirty="0" smtClean="0">
              <a:solidFill>
                <a:srgbClr val="0432FF"/>
              </a:solidFill>
            </a:endParaRPr>
          </a:p>
          <a:p>
            <a:pPr algn="ctr"/>
            <a:r>
              <a:rPr lang="en-US" altLang="ko-KR" sz="1000" b="1" dirty="0" smtClean="0">
                <a:solidFill>
                  <a:srgbClr val="0432FF"/>
                </a:solidFill>
              </a:rPr>
              <a:t>(BSS 2)</a:t>
            </a:r>
            <a:endParaRPr lang="ko-KR" altLang="en-US" sz="1000" dirty="0" smtClean="0">
              <a:solidFill>
                <a:srgbClr val="0432FF"/>
              </a:solidFill>
            </a:endParaRPr>
          </a:p>
        </p:txBody>
      </p:sp>
      <p:sp>
        <p:nvSpPr>
          <p:cNvPr id="32" name="Oval 31"/>
          <p:cNvSpPr/>
          <p:nvPr/>
        </p:nvSpPr>
        <p:spPr bwMode="auto">
          <a:xfrm>
            <a:off x="251520" y="2636912"/>
            <a:ext cx="2354832" cy="235483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TextBox 32"/>
          <p:cNvSpPr txBox="1"/>
          <p:nvPr/>
        </p:nvSpPr>
        <p:spPr>
          <a:xfrm>
            <a:off x="1368140" y="3872305"/>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cxnSp>
        <p:nvCxnSpPr>
          <p:cNvPr id="34" name="Straight Arrow Connector 33"/>
          <p:cNvCxnSpPr/>
          <p:nvPr/>
        </p:nvCxnSpPr>
        <p:spPr bwMode="auto">
          <a:xfrm flipV="1">
            <a:off x="1525590" y="3274465"/>
            <a:ext cx="363421" cy="3173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1658882" y="3004949"/>
            <a:ext cx="886285" cy="400110"/>
          </a:xfrm>
          <a:prstGeom prst="rect">
            <a:avLst/>
          </a:prstGeom>
          <a:noFill/>
        </p:spPr>
        <p:txBody>
          <a:bodyPr wrap="square" rtlCol="0">
            <a:spAutoFit/>
          </a:bodyPr>
          <a:lstStyle/>
          <a:p>
            <a:pPr algn="ctr"/>
            <a:r>
              <a:rPr lang="en-US" altLang="ko-KR" sz="1000" b="1" dirty="0" smtClean="0">
                <a:solidFill>
                  <a:schemeClr val="tx1"/>
                </a:solidFill>
              </a:rPr>
              <a:t>STA 4</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36" name="TextBox 35"/>
          <p:cNvSpPr txBox="1"/>
          <p:nvPr/>
        </p:nvSpPr>
        <p:spPr>
          <a:xfrm>
            <a:off x="266908" y="3074410"/>
            <a:ext cx="886285" cy="400110"/>
          </a:xfrm>
          <a:prstGeom prst="rect">
            <a:avLst/>
          </a:prstGeom>
          <a:noFill/>
        </p:spPr>
        <p:txBody>
          <a:bodyPr wrap="square" rtlCol="0">
            <a:spAutoFit/>
          </a:bodyPr>
          <a:lstStyle/>
          <a:p>
            <a:pPr algn="ctr"/>
            <a:r>
              <a:rPr lang="en-US" altLang="ko-KR" sz="1000" b="1" dirty="0" smtClean="0">
                <a:solidFill>
                  <a:schemeClr val="tx1"/>
                </a:solidFill>
              </a:rPr>
              <a:t>STA 3</a:t>
            </a:r>
          </a:p>
          <a:p>
            <a:pPr algn="ctr"/>
            <a:r>
              <a:rPr lang="en-US" altLang="ko-KR" sz="1000" b="1" dirty="0" smtClean="0">
                <a:solidFill>
                  <a:schemeClr val="tx1"/>
                </a:solidFill>
              </a:rPr>
              <a:t>(BSS 1)</a:t>
            </a:r>
            <a:endParaRPr lang="ko-KR" altLang="en-US" sz="1000" dirty="0" smtClean="0">
              <a:solidFill>
                <a:schemeClr val="tx1"/>
              </a:solidFill>
            </a:endParaRPr>
          </a:p>
        </p:txBody>
      </p:sp>
      <p:sp>
        <p:nvSpPr>
          <p:cNvPr id="37" name="TextBox 36"/>
          <p:cNvSpPr txBox="1"/>
          <p:nvPr/>
        </p:nvSpPr>
        <p:spPr>
          <a:xfrm>
            <a:off x="415323" y="4251569"/>
            <a:ext cx="886285" cy="400110"/>
          </a:xfrm>
          <a:prstGeom prst="rect">
            <a:avLst/>
          </a:prstGeom>
          <a:noFill/>
        </p:spPr>
        <p:txBody>
          <a:bodyPr wrap="square" rtlCol="0">
            <a:spAutoFit/>
          </a:bodyPr>
          <a:lstStyle/>
          <a:p>
            <a:pPr algn="ctr"/>
            <a:r>
              <a:rPr lang="en-US" altLang="ko-KR" sz="1000" b="1" dirty="0" smtClean="0">
                <a:solidFill>
                  <a:schemeClr val="tx1"/>
                </a:solidFill>
              </a:rPr>
              <a:t>STA 1</a:t>
            </a:r>
          </a:p>
          <a:p>
            <a:pPr algn="ctr"/>
            <a:r>
              <a:rPr lang="en-US" altLang="ko-KR" sz="1000" b="1" dirty="0" smtClean="0">
                <a:solidFill>
                  <a:schemeClr val="tx1"/>
                </a:solidFill>
              </a:rPr>
              <a:t>(BSS 1)</a:t>
            </a:r>
            <a:endParaRPr lang="ko-KR" altLang="en-US" sz="1000" dirty="0" smtClean="0">
              <a:solidFill>
                <a:schemeClr val="tx1"/>
              </a:solidFill>
            </a:endParaRPr>
          </a:p>
        </p:txBody>
      </p:sp>
      <p:cxnSp>
        <p:nvCxnSpPr>
          <p:cNvPr id="38" name="Straight Arrow Connector 37"/>
          <p:cNvCxnSpPr/>
          <p:nvPr/>
        </p:nvCxnSpPr>
        <p:spPr bwMode="auto">
          <a:xfrm flipH="1" flipV="1">
            <a:off x="923060" y="3405059"/>
            <a:ext cx="323849" cy="2841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Arrow Connector 38"/>
          <p:cNvCxnSpPr/>
          <p:nvPr/>
        </p:nvCxnSpPr>
        <p:spPr bwMode="auto">
          <a:xfrm flipH="1">
            <a:off x="1020829" y="3951112"/>
            <a:ext cx="300150" cy="3748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p:cNvSpPr txBox="1"/>
          <p:nvPr/>
        </p:nvSpPr>
        <p:spPr>
          <a:xfrm>
            <a:off x="1463642" y="3334063"/>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41" name="TextBox 40"/>
          <p:cNvSpPr txBox="1"/>
          <p:nvPr/>
        </p:nvSpPr>
        <p:spPr>
          <a:xfrm>
            <a:off x="546383" y="3485718"/>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42" name="TextBox 41"/>
          <p:cNvSpPr txBox="1"/>
          <p:nvPr/>
        </p:nvSpPr>
        <p:spPr>
          <a:xfrm>
            <a:off x="581621" y="3950533"/>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cxnSp>
        <p:nvCxnSpPr>
          <p:cNvPr id="43" name="Straight Arrow Connector 42"/>
          <p:cNvCxnSpPr/>
          <p:nvPr/>
        </p:nvCxnSpPr>
        <p:spPr bwMode="auto">
          <a:xfrm flipH="1">
            <a:off x="1299587" y="3950533"/>
            <a:ext cx="154637" cy="1239509"/>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44" name="TextBox 43"/>
          <p:cNvSpPr txBox="1"/>
          <p:nvPr/>
        </p:nvSpPr>
        <p:spPr>
          <a:xfrm>
            <a:off x="1144003" y="4543438"/>
            <a:ext cx="886285" cy="230832"/>
          </a:xfrm>
          <a:prstGeom prst="rect">
            <a:avLst/>
          </a:prstGeom>
          <a:noFill/>
        </p:spPr>
        <p:txBody>
          <a:bodyPr wrap="square" rtlCol="0">
            <a:spAutoFit/>
          </a:bodyPr>
          <a:lstStyle/>
          <a:p>
            <a:pPr algn="ctr"/>
            <a:r>
              <a:rPr lang="en-US" altLang="ko-KR" sz="900" dirty="0" smtClean="0">
                <a:solidFill>
                  <a:schemeClr val="tx1"/>
                </a:solidFill>
              </a:rPr>
              <a:t>Trigger</a:t>
            </a:r>
            <a:endParaRPr lang="ko-KR" altLang="en-US" sz="900" dirty="0" smtClean="0">
              <a:solidFill>
                <a:schemeClr val="tx1"/>
              </a:solidFill>
            </a:endParaRPr>
          </a:p>
        </p:txBody>
      </p:sp>
      <p:sp>
        <p:nvSpPr>
          <p:cNvPr id="83" name="TextBox 82"/>
          <p:cNvSpPr txBox="1"/>
          <p:nvPr/>
        </p:nvSpPr>
        <p:spPr>
          <a:xfrm>
            <a:off x="4103697" y="6221169"/>
            <a:ext cx="4500750" cy="230832"/>
          </a:xfrm>
          <a:prstGeom prst="rect">
            <a:avLst/>
          </a:prstGeom>
          <a:noFill/>
        </p:spPr>
        <p:txBody>
          <a:bodyPr wrap="square" rtlCol="0">
            <a:spAutoFit/>
          </a:bodyPr>
          <a:lstStyle/>
          <a:p>
            <a:r>
              <a:rPr lang="en-US" altLang="ko-KR" sz="900" dirty="0" smtClean="0">
                <a:solidFill>
                  <a:schemeClr val="tx1"/>
                </a:solidFill>
              </a:rPr>
              <a:t>* It is assumed that MU PPDU can be distinguished btw. UL and DL at the end of HE-SIG-A.</a:t>
            </a:r>
          </a:p>
        </p:txBody>
      </p:sp>
      <p:cxnSp>
        <p:nvCxnSpPr>
          <p:cNvPr id="45" name="Straight Arrow Connector 44"/>
          <p:cNvCxnSpPr/>
          <p:nvPr/>
        </p:nvCxnSpPr>
        <p:spPr bwMode="auto">
          <a:xfrm flipV="1">
            <a:off x="5021200" y="4684945"/>
            <a:ext cx="597827" cy="735"/>
          </a:xfrm>
          <a:prstGeom prst="straightConnector1">
            <a:avLst/>
          </a:prstGeom>
          <a:solidFill>
            <a:srgbClr val="00B8FF"/>
          </a:solidFill>
          <a:ln w="9525" cap="flat" cmpd="sng" algn="ctr">
            <a:solidFill>
              <a:srgbClr val="0432FF"/>
            </a:solidFill>
            <a:prstDash val="dash"/>
            <a:round/>
            <a:headEnd type="none" w="med" len="med"/>
            <a:tailEnd type="none" w="med" len="med"/>
          </a:ln>
          <a:effectLst/>
        </p:spPr>
      </p:cxnSp>
      <p:sp>
        <p:nvSpPr>
          <p:cNvPr id="46" name="TextBox 45"/>
          <p:cNvSpPr txBox="1"/>
          <p:nvPr/>
        </p:nvSpPr>
        <p:spPr>
          <a:xfrm>
            <a:off x="3899856" y="2772187"/>
            <a:ext cx="1096421" cy="144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800" b="1" dirty="0" smtClean="0">
                <a:solidFill>
                  <a:schemeClr val="tx1"/>
                </a:solidFill>
              </a:rPr>
              <a:t>Trigger</a:t>
            </a:r>
            <a:endParaRPr lang="ko-KR" altLang="en-US" sz="800" dirty="0" smtClean="0">
              <a:solidFill>
                <a:schemeClr val="tx1"/>
              </a:solidFill>
            </a:endParaRPr>
          </a:p>
        </p:txBody>
      </p:sp>
      <p:sp>
        <p:nvSpPr>
          <p:cNvPr id="47" name="TextBox 46"/>
          <p:cNvSpPr txBox="1"/>
          <p:nvPr/>
        </p:nvSpPr>
        <p:spPr>
          <a:xfrm>
            <a:off x="4466887" y="2918800"/>
            <a:ext cx="529390" cy="144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800" b="1" dirty="0" smtClean="0">
                <a:solidFill>
                  <a:schemeClr val="tx1"/>
                </a:solidFill>
              </a:rPr>
              <a:t>Trigger</a:t>
            </a:r>
            <a:endParaRPr lang="ko-KR" altLang="en-US" sz="800" dirty="0" smtClean="0">
              <a:solidFill>
                <a:schemeClr val="tx1"/>
              </a:solidFill>
            </a:endParaRPr>
          </a:p>
        </p:txBody>
      </p:sp>
      <p:sp>
        <p:nvSpPr>
          <p:cNvPr id="49" name="TextBox 48"/>
          <p:cNvSpPr txBox="1"/>
          <p:nvPr/>
        </p:nvSpPr>
        <p:spPr>
          <a:xfrm>
            <a:off x="3899857" y="2917771"/>
            <a:ext cx="566852" cy="144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800" b="1" dirty="0" smtClean="0">
                <a:solidFill>
                  <a:schemeClr val="tx1"/>
                </a:solidFill>
              </a:rPr>
              <a:t>DL Data</a:t>
            </a:r>
            <a:endParaRPr lang="ko-KR" altLang="en-US" sz="800" dirty="0" smtClean="0">
              <a:solidFill>
                <a:schemeClr val="tx1"/>
              </a:solidFill>
            </a:endParaRPr>
          </a:p>
        </p:txBody>
      </p:sp>
      <p:sp>
        <p:nvSpPr>
          <p:cNvPr id="50" name="TextBox 49"/>
          <p:cNvSpPr txBox="1"/>
          <p:nvPr/>
        </p:nvSpPr>
        <p:spPr>
          <a:xfrm>
            <a:off x="4466887" y="3064112"/>
            <a:ext cx="529390" cy="144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800" b="1" dirty="0" smtClean="0">
                <a:solidFill>
                  <a:schemeClr val="tx1"/>
                </a:solidFill>
              </a:rPr>
              <a:t>Trigger</a:t>
            </a:r>
            <a:endParaRPr lang="ko-KR" altLang="en-US" sz="800" dirty="0" smtClean="0">
              <a:solidFill>
                <a:schemeClr val="tx1"/>
              </a:solidFill>
            </a:endParaRPr>
          </a:p>
        </p:txBody>
      </p:sp>
      <p:sp>
        <p:nvSpPr>
          <p:cNvPr id="51" name="TextBox 50"/>
          <p:cNvSpPr txBox="1"/>
          <p:nvPr/>
        </p:nvSpPr>
        <p:spPr>
          <a:xfrm>
            <a:off x="3899857" y="3063083"/>
            <a:ext cx="566852" cy="144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800" b="1" dirty="0" smtClean="0">
                <a:solidFill>
                  <a:schemeClr val="tx1"/>
                </a:solidFill>
              </a:rPr>
              <a:t>DL Data</a:t>
            </a:r>
            <a:endParaRPr lang="ko-KR" altLang="en-US" sz="800" dirty="0" smtClean="0">
              <a:solidFill>
                <a:schemeClr val="tx1"/>
              </a:solidFill>
            </a:endParaRPr>
          </a:p>
        </p:txBody>
      </p:sp>
      <p:sp>
        <p:nvSpPr>
          <p:cNvPr id="52" name="TextBox 51"/>
          <p:cNvSpPr txBox="1"/>
          <p:nvPr/>
        </p:nvSpPr>
        <p:spPr>
          <a:xfrm>
            <a:off x="3298923" y="2775731"/>
            <a:ext cx="600798" cy="432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800" b="1" smtClean="0">
                <a:solidFill>
                  <a:schemeClr val="tx1"/>
                </a:solidFill>
              </a:rPr>
              <a:t>Preamble</a:t>
            </a:r>
            <a:endParaRPr lang="ko-KR" altLang="en-US" sz="800" dirty="0" smtClean="0">
              <a:solidFill>
                <a:schemeClr val="tx1"/>
              </a:solidFill>
            </a:endParaRPr>
          </a:p>
        </p:txBody>
      </p:sp>
      <p:sp>
        <p:nvSpPr>
          <p:cNvPr id="53" name="TextBox 52"/>
          <p:cNvSpPr txBox="1"/>
          <p:nvPr/>
        </p:nvSpPr>
        <p:spPr>
          <a:xfrm>
            <a:off x="5021200" y="3410386"/>
            <a:ext cx="2045829" cy="432000"/>
          </a:xfrm>
          <a:prstGeom prst="rect">
            <a:avLst/>
          </a:prstGeom>
          <a:solidFill>
            <a:schemeClr val="bg1">
              <a:lumMod val="95000"/>
            </a:schemeClr>
          </a:solidFill>
          <a:ln>
            <a:solidFill>
              <a:schemeClr val="tx1"/>
            </a:solidFill>
          </a:ln>
        </p:spPr>
        <p:txBody>
          <a:bodyPr wrap="square" rtlCol="0" anchor="ctr" anchorCtr="0">
            <a:noAutofit/>
          </a:bodyPr>
          <a:lstStyle/>
          <a:p>
            <a:pPr algn="ctr"/>
            <a:r>
              <a:rPr lang="en-US" altLang="ko-KR" sz="1000" b="1" dirty="0" smtClean="0">
                <a:solidFill>
                  <a:schemeClr val="tx1"/>
                </a:solidFill>
              </a:rPr>
              <a:t>UL MU PPDU</a:t>
            </a:r>
            <a:endParaRPr lang="ko-KR" altLang="en-US" sz="1000" dirty="0" smtClean="0">
              <a:solidFill>
                <a:schemeClr val="tx1"/>
              </a:solidFill>
            </a:endParaRPr>
          </a:p>
        </p:txBody>
      </p:sp>
      <p:sp>
        <p:nvSpPr>
          <p:cNvPr id="55" name="TextBox 54"/>
          <p:cNvSpPr txBox="1"/>
          <p:nvPr/>
        </p:nvSpPr>
        <p:spPr>
          <a:xfrm>
            <a:off x="8275815" y="3440033"/>
            <a:ext cx="389936" cy="276999"/>
          </a:xfrm>
          <a:prstGeom prst="rect">
            <a:avLst/>
          </a:prstGeom>
          <a:noFill/>
        </p:spPr>
        <p:txBody>
          <a:bodyPr wrap="square" rtlCol="0">
            <a:spAutoFit/>
          </a:bodyPr>
          <a:lstStyle/>
          <a:p>
            <a:r>
              <a:rPr lang="en-US" altLang="ko-KR" sz="1200" b="1" dirty="0" smtClean="0">
                <a:solidFill>
                  <a:schemeClr val="tx1"/>
                </a:solidFill>
              </a:rPr>
              <a:t>…</a:t>
            </a:r>
          </a:p>
        </p:txBody>
      </p:sp>
      <p:sp>
        <p:nvSpPr>
          <p:cNvPr id="56" name="TextBox 55"/>
          <p:cNvSpPr txBox="1"/>
          <p:nvPr/>
        </p:nvSpPr>
        <p:spPr>
          <a:xfrm>
            <a:off x="8286520" y="2852152"/>
            <a:ext cx="389936" cy="276999"/>
          </a:xfrm>
          <a:prstGeom prst="rect">
            <a:avLst/>
          </a:prstGeom>
          <a:noFill/>
        </p:spPr>
        <p:txBody>
          <a:bodyPr wrap="square" rtlCol="0">
            <a:spAutoFit/>
          </a:bodyPr>
          <a:lstStyle/>
          <a:p>
            <a:r>
              <a:rPr lang="en-US" altLang="ko-KR" sz="1200" b="1" dirty="0" smtClean="0">
                <a:solidFill>
                  <a:schemeClr val="tx1"/>
                </a:solidFill>
              </a:rPr>
              <a:t>…</a:t>
            </a:r>
          </a:p>
        </p:txBody>
      </p:sp>
      <p:sp>
        <p:nvSpPr>
          <p:cNvPr id="62" name="TextBox 61"/>
          <p:cNvSpPr txBox="1"/>
          <p:nvPr/>
        </p:nvSpPr>
        <p:spPr>
          <a:xfrm>
            <a:off x="5465717" y="2437268"/>
            <a:ext cx="722954" cy="246221"/>
          </a:xfrm>
          <a:prstGeom prst="rect">
            <a:avLst/>
          </a:prstGeom>
          <a:noFill/>
        </p:spPr>
        <p:txBody>
          <a:bodyPr wrap="square" rtlCol="0">
            <a:spAutoFit/>
          </a:bodyPr>
          <a:lstStyle/>
          <a:p>
            <a:pPr algn="ctr"/>
            <a:r>
              <a:rPr lang="en-US" altLang="ko-KR" sz="1000" dirty="0" smtClean="0">
                <a:solidFill>
                  <a:schemeClr val="tx1"/>
                </a:solidFill>
              </a:rPr>
              <a:t>TXOP</a:t>
            </a:r>
          </a:p>
        </p:txBody>
      </p:sp>
      <p:cxnSp>
        <p:nvCxnSpPr>
          <p:cNvPr id="63" name="Straight Arrow Connector 62"/>
          <p:cNvCxnSpPr/>
          <p:nvPr/>
        </p:nvCxnSpPr>
        <p:spPr bwMode="auto">
          <a:xfrm>
            <a:off x="3298745" y="2641329"/>
            <a:ext cx="546423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Tree>
    <p:extLst>
      <p:ext uri="{BB962C8B-B14F-4D97-AF65-F5344CB8AC3E}">
        <p14:creationId xmlns:p14="http://schemas.microsoft.com/office/powerpoint/2010/main" val="6426332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Conclusions</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Considering the potential interference to the recipient of OBSS frame, spatial reuse may be improved.</a:t>
            </a:r>
          </a:p>
          <a:p>
            <a:pPr>
              <a:buFont typeface="Arial" charset="0"/>
              <a:buChar char="•"/>
            </a:pPr>
            <a:endParaRPr lang="en-US" dirty="0" smtClean="0"/>
          </a:p>
          <a:p>
            <a:pPr>
              <a:buFont typeface="Arial" charset="0"/>
              <a:buChar char="•"/>
            </a:pPr>
            <a:r>
              <a:rPr lang="en-US" dirty="0" smtClean="0"/>
              <a:t>In case that RSSI of OBSS frame that triggered UL MU PPDU is below OBSS PD, STA may revise NAV from the middle of the UL MU PPDU regardless of RSSI of the UL MU PPDU.</a:t>
            </a:r>
          </a:p>
          <a:p>
            <a:pPr lvl="1">
              <a:buFont typeface="Arial" charset="0"/>
              <a:buChar char="•"/>
            </a:pPr>
            <a:r>
              <a:rPr lang="en-US" dirty="0" smtClean="0"/>
              <a:t>Not only for standalone Trigger frame but OFDMA Trigger frame in cascading</a:t>
            </a:r>
          </a:p>
          <a:p>
            <a:pPr lvl="1">
              <a:buFont typeface="Arial" charset="0"/>
              <a:buChar char="•"/>
            </a:pPr>
            <a:r>
              <a:rPr lang="en-US" dirty="0" smtClean="0"/>
              <a:t>The duration of enhanced spatial reuse frame exchange may be limited by the end time of UL MU PPDU.</a:t>
            </a:r>
            <a:endParaRPr lang="en-US" dirty="0"/>
          </a:p>
          <a:p>
            <a:pPr>
              <a:buFont typeface="Arial"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Tree>
    <p:extLst>
      <p:ext uri="{BB962C8B-B14F-4D97-AF65-F5344CB8AC3E}">
        <p14:creationId xmlns:p14="http://schemas.microsoft.com/office/powerpoint/2010/main" val="699216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 11-15/0132r9 Specification Framework for </a:t>
            </a:r>
            <a:r>
              <a:rPr lang="en-US" dirty="0" err="1" smtClean="0"/>
              <a:t>TGax</a:t>
            </a:r>
            <a:endParaRPr lang="en-US" dirty="0" smtClean="0"/>
          </a:p>
          <a:p>
            <a:r>
              <a:rPr lang="en-US" dirty="0" smtClean="0"/>
              <a:t>[2] 11-15/1104r4 TXOP Consideration for Spatial Reuse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Tree>
    <p:extLst>
      <p:ext uri="{BB962C8B-B14F-4D97-AF65-F5344CB8AC3E}">
        <p14:creationId xmlns:p14="http://schemas.microsoft.com/office/powerpoint/2010/main" val="226222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6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74656</TotalTime>
  <Words>1133</Words>
  <Application>Microsoft Macintosh PowerPoint</Application>
  <PresentationFormat>On-screen Show (4:3)</PresentationFormat>
  <Paragraphs>210</Paragraphs>
  <Slides>10</Slides>
  <Notes>1</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10</vt:i4>
      </vt:variant>
    </vt:vector>
  </HeadingPairs>
  <TitlesOfParts>
    <vt:vector size="20" baseType="lpstr">
      <vt:lpstr>Arial Unicode MS</vt:lpstr>
      <vt:lpstr>MS Gothic</vt:lpstr>
      <vt:lpstr>ＭＳ Ｐゴシック</vt:lpstr>
      <vt:lpstr>Arial</vt:lpstr>
      <vt:lpstr>Times New Roman</vt:lpstr>
      <vt:lpstr>Wingdings</vt:lpstr>
      <vt:lpstr>Office Theme</vt:lpstr>
      <vt:lpstr>6_802-11-Submission</vt:lpstr>
      <vt:lpstr>7_802-11-Submission</vt:lpstr>
      <vt:lpstr>Document</vt:lpstr>
      <vt:lpstr>Improving Spatial Reuse During OBSS UL MU Procedure</vt:lpstr>
      <vt:lpstr>Introduction</vt:lpstr>
      <vt:lpstr>Recap: Revising NAV During TXOP [2]</vt:lpstr>
      <vt:lpstr>Spatial Reuse During OBSS UL MU Procedure</vt:lpstr>
      <vt:lpstr>Standalone Trigger Case (1)</vt:lpstr>
      <vt:lpstr>Standalone Trigger Case (2)</vt:lpstr>
      <vt:lpstr>Trigger in Cascading Structure Case</vt:lpstr>
      <vt:lpstr>Conclusions</vt:lpstr>
      <vt:lpstr>References</vt:lpstr>
      <vt:lpstr>Straw poll</vt:lpstr>
    </vt:vector>
  </TitlesOfParts>
  <Company>WILUS Institute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Experiments on CCA levels</dc:title>
  <dc:creator>John Son</dc:creator>
  <cp:lastModifiedBy>InfoInfo</cp:lastModifiedBy>
  <cp:revision>1864</cp:revision>
  <cp:lastPrinted>2015-11-07T07:45:58Z</cp:lastPrinted>
  <dcterms:created xsi:type="dcterms:W3CDTF">2014-04-14T10:59:07Z</dcterms:created>
  <dcterms:modified xsi:type="dcterms:W3CDTF">2015-11-11T16:06:55Z</dcterms:modified>
</cp:coreProperties>
</file>