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4"/>
  </p:notesMasterIdLst>
  <p:handoutMasterIdLst>
    <p:handoutMasterId r:id="rId15"/>
  </p:handoutMasterIdLst>
  <p:sldIdLst>
    <p:sldId id="256" r:id="rId4"/>
    <p:sldId id="477" r:id="rId5"/>
    <p:sldId id="476" r:id="rId6"/>
    <p:sldId id="465" r:id="rId7"/>
    <p:sldId id="481" r:id="rId8"/>
    <p:sldId id="479" r:id="rId9"/>
    <p:sldId id="482" r:id="rId10"/>
    <p:sldId id="473" r:id="rId11"/>
    <p:sldId id="462" r:id="rId12"/>
    <p:sldId id="45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62" autoAdjust="0"/>
    <p:restoredTop sz="95131" autoAdjust="0"/>
  </p:normalViewPr>
  <p:slideViewPr>
    <p:cSldViewPr>
      <p:cViewPr varScale="1">
        <p:scale>
          <a:sx n="102" d="100"/>
          <a:sy n="102" d="100"/>
        </p:scale>
        <p:origin x="1160"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802.11-15/1338r1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Geonjung Ko, WILUS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802.11-15/1338r1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Geonjung Ko, WILUS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802.11-15/1338r1</a:t>
            </a:r>
            <a:endParaRPr lang="en-US"/>
          </a:p>
        </p:txBody>
      </p:sp>
      <p:sp>
        <p:nvSpPr>
          <p:cNvPr id="5" name="Rectangle 3"/>
          <p:cNvSpPr>
            <a:spLocks noGrp="1" noChangeArrowheads="1"/>
          </p:cNvSpPr>
          <p:nvPr>
            <p:ph type="dt"/>
          </p:nvPr>
        </p:nvSpPr>
        <p:spPr>
          <a:ln/>
        </p:spPr>
        <p:txBody>
          <a:bodyPr/>
          <a:lstStyle/>
          <a:p>
            <a:r>
              <a:rPr lang="en-US" altLang="ko-KR" smtClean="0"/>
              <a:t>November 2015</a:t>
            </a:r>
            <a:endParaRPr lang="en-US"/>
          </a:p>
        </p:txBody>
      </p:sp>
      <p:sp>
        <p:nvSpPr>
          <p:cNvPr id="6" name="Rectangle 6"/>
          <p:cNvSpPr>
            <a:spLocks noGrp="1" noChangeArrowheads="1"/>
          </p:cNvSpPr>
          <p:nvPr>
            <p:ph type="ftr"/>
          </p:nvPr>
        </p:nvSpPr>
        <p:spPr>
          <a:ln/>
        </p:spPr>
        <p:txBody>
          <a:bodyPr/>
          <a:lstStyle/>
          <a:p>
            <a:r>
              <a:rPr lang="en-US" smtClean="0"/>
              <a:t>Geonjung Ko, WILUS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D0A3039D-220E-2E4B-A32F-653B281659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41917976-4584-804F-812C-3B0AEE3E82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A847C7B0-EA6D-A743-8CF2-A52F5B2C8C0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7C894677-B2B7-E947-8665-6BAA324C5DF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a:solidFill>
                  <a:srgbClr val="000000"/>
                </a:solidFill>
              </a:rPr>
              <a:t>Slide </a:t>
            </a:r>
            <a:fld id="{79A8BAA5-99CA-2F4A-AE93-F1F6E82A3D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a:solidFill>
                  <a:srgbClr val="000000"/>
                </a:solidFill>
              </a:rPr>
              <a:t>Slide </a:t>
            </a:r>
            <a:fld id="{91215B88-911F-F64A-A560-268D922C6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a:solidFill>
                  <a:srgbClr val="000000"/>
                </a:solidFill>
              </a:rPr>
              <a:t>Slide </a:t>
            </a:r>
            <a:fld id="{6F7BEA10-D29A-4641-9FFA-5406324E72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E8A61389-9F7D-9248-A859-F7C59EB21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1DA20707-7027-2143-B1E6-24C884050AEA}" type="slidenum">
              <a:rPr lang="en-US">
                <a:solidFill>
                  <a:srgbClr val="000000"/>
                </a:solidFill>
              </a:rPr>
              <a:pPr/>
              <a:t>‹#›</a:t>
            </a:fld>
            <a:endParaRPr lang="en-US">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932E9FFD-435F-C047-AB00-CDE6BAA00D15}" type="slidenum">
              <a:rPr lang="en-US">
                <a:solidFill>
                  <a:srgbClr val="000000"/>
                </a:solidFill>
              </a:rPr>
              <a:pPr/>
              <a:t>‹#›</a:t>
            </a:fld>
            <a:endParaRPr lang="en-US">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Geonjung Ko,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5FCE43E3-1916-1C44-870D-14DD04713867}" type="slidenum">
              <a:rPr lang="en-US">
                <a:solidFill>
                  <a:srgbClr val="000000"/>
                </a:solidFill>
              </a:rPr>
              <a:pPr/>
              <a:t>‹#›</a:t>
            </a:fld>
            <a:endParaRPr lang="en-US">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D0A3039D-220E-2E4B-A32F-653B281659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41917976-4584-804F-812C-3B0AEE3E82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A847C7B0-EA6D-A743-8CF2-A52F5B2C8C0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7C894677-B2B7-E947-8665-6BAA324C5DF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a:solidFill>
                  <a:srgbClr val="000000"/>
                </a:solidFill>
              </a:rPr>
              <a:t>Slide </a:t>
            </a:r>
            <a:fld id="{79A8BAA5-99CA-2F4A-AE93-F1F6E82A3D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a:solidFill>
                  <a:srgbClr val="000000"/>
                </a:solidFill>
              </a:rPr>
              <a:t>Slide </a:t>
            </a:r>
            <a:fld id="{91215B88-911F-F64A-A560-268D922C6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a:solidFill>
                  <a:srgbClr val="000000"/>
                </a:solidFill>
              </a:rPr>
              <a:t>Slide </a:t>
            </a:r>
            <a:fld id="{6F7BEA10-D29A-4641-9FFA-5406324E72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E8A61389-9F7D-9248-A859-F7C59EB21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1DA20707-7027-2143-B1E6-24C884050A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932E9FFD-435F-C047-AB00-CDE6BAA00D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5FCE43E3-1916-1C44-870D-14DD0471386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2015</a:t>
            </a:r>
            <a:endParaRPr lang="en-GB" dirty="0"/>
          </a:p>
        </p:txBody>
      </p:sp>
      <p:sp>
        <p:nvSpPr>
          <p:cNvPr id="6" name="Footer Placeholder 5"/>
          <p:cNvSpPr>
            <a:spLocks noGrp="1"/>
          </p:cNvSpPr>
          <p:nvPr>
            <p:ph type="ftr" idx="11"/>
          </p:nvPr>
        </p:nvSpPr>
        <p:spPr/>
        <p:txBody>
          <a:bodyPr/>
          <a:lstStyle>
            <a:lvl1pPr>
              <a:defRPr/>
            </a:lvl1pPr>
          </a:lstStyle>
          <a:p>
            <a:r>
              <a:rPr lang="en-GB" smtClean="0"/>
              <a:t>Geonjung Ko, WILUS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smtClean="0"/>
              <a:t>Geonjung Ko,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2015</a:t>
            </a:r>
            <a:endParaRPr lang="en-GB" dirty="0"/>
          </a:p>
        </p:txBody>
      </p:sp>
      <p:sp>
        <p:nvSpPr>
          <p:cNvPr id="4" name="Footer Placeholder 3"/>
          <p:cNvSpPr>
            <a:spLocks noGrp="1"/>
          </p:cNvSpPr>
          <p:nvPr>
            <p:ph type="ftr" idx="11"/>
          </p:nvPr>
        </p:nvSpPr>
        <p:spPr/>
        <p:txBody>
          <a:bodyPr/>
          <a:lstStyle>
            <a:lvl1pPr>
              <a:defRPr/>
            </a:lvl1pPr>
          </a:lstStyle>
          <a:p>
            <a:r>
              <a:rPr lang="en-GB" altLang="ja-JP" smtClean="0"/>
              <a:t>Geonjung Ko, WILUS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2015</a:t>
            </a:r>
            <a:endParaRPr lang="en-GB" dirty="0"/>
          </a:p>
        </p:txBody>
      </p:sp>
      <p:sp>
        <p:nvSpPr>
          <p:cNvPr id="3" name="Footer Placeholder 2"/>
          <p:cNvSpPr>
            <a:spLocks noGrp="1"/>
          </p:cNvSpPr>
          <p:nvPr>
            <p:ph type="ftr" idx="11"/>
          </p:nvPr>
        </p:nvSpPr>
        <p:spPr/>
        <p:txBody>
          <a:bodyPr/>
          <a:lstStyle>
            <a:lvl1pPr>
              <a:defRPr/>
            </a:lvl1pPr>
          </a:lstStyle>
          <a:p>
            <a:r>
              <a:rPr lang="en-GB" altLang="ja-JP" smtClean="0"/>
              <a:t>Geonjung Ko, WILUS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altLang="ja-JP"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altLang="ja-JP"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Geonjung Ko,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802.11-15/1338r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smtClean="0">
                <a:solidFill>
                  <a:srgbClr val="000000"/>
                </a:solidFill>
              </a:rPr>
              <a:t>Geonjung Ko, WILUS</a:t>
            </a:r>
            <a:endParaRPr lang="en-US" sz="120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smtClean="0">
                <a:solidFill>
                  <a:srgbClr val="000000"/>
                </a:solidFill>
              </a:rPr>
              <a:t>November 2015</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smtClean="0">
                <a:solidFill>
                  <a:srgbClr val="000000"/>
                </a:solidFill>
              </a:rPr>
              <a:t>Geonjung Ko, WILUS</a:t>
            </a:r>
            <a:endParaRPr lang="en-US" sz="120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Geonjung Ko,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dirty="0" smtClean="0"/>
              <a:t>Improving </a:t>
            </a:r>
            <a:r>
              <a:rPr lang="en-US" smtClean="0"/>
              <a:t>Spatial Reuse</a:t>
            </a:r>
            <a:br>
              <a:rPr lang="en-US" smtClean="0"/>
            </a:br>
            <a:r>
              <a:rPr lang="en-US" smtClean="0"/>
              <a:t>During </a:t>
            </a:r>
            <a:r>
              <a:rPr lang="en-US" dirty="0" smtClean="0"/>
              <a:t>OBSS UL MU Procedure</a:t>
            </a:r>
            <a:endParaRPr lang="en-US"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a:t>
            </a:r>
            <a:r>
              <a:rPr lang="en-US" altLang="ko-KR" sz="2000" b="0" dirty="0" smtClean="0"/>
              <a:t>1</a:t>
            </a:r>
            <a:r>
              <a:rPr lang="en-GB" sz="2000" b="0" dirty="0" smtClean="0"/>
              <a:t>-</a:t>
            </a:r>
            <a:r>
              <a:rPr lang="en-US" sz="2000" b="0" dirty="0" smtClean="0"/>
              <a:t>09</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992629866"/>
              </p:ext>
            </p:extLst>
          </p:nvPr>
        </p:nvGraphicFramePr>
        <p:xfrm>
          <a:off x="506413" y="3236913"/>
          <a:ext cx="8097837" cy="2370137"/>
        </p:xfrm>
        <a:graphic>
          <a:graphicData uri="http://schemas.openxmlformats.org/presentationml/2006/ole">
            <mc:AlternateContent xmlns:mc="http://schemas.openxmlformats.org/markup-compatibility/2006">
              <mc:Choice xmlns:v="urn:schemas-microsoft-com:vml" Requires="v">
                <p:oleObj spid="_x0000_s1718" name="Document" r:id="rId4" imgW="8255000" imgH="2514600" progId="Word.Document.8">
                  <p:embed/>
                </p:oleObj>
              </mc:Choice>
              <mc:Fallback>
                <p:oleObj name="Document" r:id="rId4" imgW="8255000" imgH="2514600" progId="Word.Document.8">
                  <p:embed/>
                  <p:pic>
                    <p:nvPicPr>
                      <p:cNvPr id="0" name=""/>
                      <p:cNvPicPr>
                        <a:picLocks noChangeAspect="1" noChangeArrowheads="1"/>
                      </p:cNvPicPr>
                      <p:nvPr/>
                    </p:nvPicPr>
                    <p:blipFill>
                      <a:blip r:embed="rId5"/>
                      <a:srcRect/>
                      <a:stretch>
                        <a:fillRect/>
                      </a:stretch>
                    </p:blipFill>
                    <p:spPr bwMode="auto">
                      <a:xfrm>
                        <a:off x="506413" y="3236913"/>
                        <a:ext cx="8097837" cy="23701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165146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According to the current SFD [1],</a:t>
            </a:r>
          </a:p>
          <a:p>
            <a:pPr lvl="1">
              <a:buFont typeface="Arial" charset="0"/>
              <a:buChar char="•"/>
            </a:pPr>
            <a:r>
              <a:rPr lang="en-US" sz="1800" dirty="0"/>
              <a:t>HE STA can </a:t>
            </a:r>
            <a:r>
              <a:rPr lang="en-US" sz="1800" dirty="0" smtClean="0"/>
              <a:t>determine </a:t>
            </a:r>
            <a:r>
              <a:rPr lang="en-US" sz="1800" dirty="0"/>
              <a:t>whether HE PPDU is from OBSS using BSS Color in HE-SIG-A field.</a:t>
            </a:r>
          </a:p>
          <a:p>
            <a:pPr lvl="1">
              <a:buFont typeface="Arial" charset="0"/>
              <a:buChar char="•"/>
            </a:pPr>
            <a:r>
              <a:rPr lang="en-US" sz="1800" dirty="0"/>
              <a:t>Revising NAV may be considered depending on conditions at the recipient of the ongoing OBSS frame</a:t>
            </a:r>
            <a:r>
              <a:rPr lang="en-US" sz="1800" dirty="0" smtClean="0"/>
              <a:t>.</a:t>
            </a:r>
            <a:endParaRPr lang="en-US" sz="1800" dirty="0"/>
          </a:p>
          <a:p>
            <a:pPr>
              <a:buFont typeface="Arial" charset="0"/>
              <a:buChar char="•"/>
            </a:pPr>
            <a:r>
              <a:rPr lang="en-US" sz="2000" dirty="0" smtClean="0"/>
              <a:t>The conditions for revising NAV considering the recipient of OBSS frame have not been defined so far.</a:t>
            </a:r>
            <a:endParaRPr lang="en-US" sz="2000" dirty="0"/>
          </a:p>
          <a:p>
            <a:pPr>
              <a:buFont typeface="Arial" charset="0"/>
              <a:buChar char="•"/>
            </a:pPr>
            <a:r>
              <a:rPr lang="en-US" sz="2000" dirty="0"/>
              <a:t>We need further </a:t>
            </a:r>
            <a:r>
              <a:rPr lang="en-US" sz="2000" dirty="0" smtClean="0"/>
              <a:t>discussions </a:t>
            </a:r>
            <a:r>
              <a:rPr lang="en-US" sz="2000" dirty="0"/>
              <a:t>on considering the potential interference to the recipient of OBSS frame to improve spatial reuse</a:t>
            </a:r>
            <a:r>
              <a:rPr lang="en-US" sz="2000" dirty="0" smtClean="0"/>
              <a:t>.</a:t>
            </a:r>
            <a:endParaRPr lang="en-US" sz="2000" dirty="0"/>
          </a:p>
          <a:p>
            <a:pPr>
              <a:buFont typeface="Arial" charset="0"/>
              <a:buChar char="•"/>
            </a:pPr>
            <a:r>
              <a:rPr lang="en-US" sz="2000" dirty="0"/>
              <a:t>In this contribution, it is </a:t>
            </a:r>
            <a:r>
              <a:rPr lang="en-US" sz="2000" dirty="0" smtClean="0"/>
              <a:t>shown that </a:t>
            </a:r>
            <a:r>
              <a:rPr lang="en-US" sz="2000" dirty="0"/>
              <a:t>revising NAV is possible during OBSS UL MU procedure</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324039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Revising NAV During TXOP [2]</a:t>
            </a:r>
            <a:endParaRPr lang="en-US" dirty="0"/>
          </a:p>
        </p:txBody>
      </p:sp>
      <p:sp>
        <p:nvSpPr>
          <p:cNvPr id="3" name="Content Placeholder 2"/>
          <p:cNvSpPr>
            <a:spLocks noGrp="1"/>
          </p:cNvSpPr>
          <p:nvPr>
            <p:ph idx="1"/>
          </p:nvPr>
        </p:nvSpPr>
        <p:spPr/>
        <p:txBody>
          <a:bodyPr/>
          <a:lstStyle/>
          <a:p>
            <a:pPr>
              <a:buFont typeface="Arial" charset="0"/>
              <a:buChar char="•"/>
            </a:pPr>
            <a:endParaRPr lang="en-US" sz="2800" dirty="0" smtClean="0"/>
          </a:p>
          <a:p>
            <a:pPr>
              <a:buFont typeface="Arial" charset="0"/>
              <a:buChar char="•"/>
            </a:pPr>
            <a:endParaRPr lang="en-US" sz="1400" dirty="0" smtClean="0"/>
          </a:p>
          <a:p>
            <a:pPr>
              <a:buFont typeface="Arial" charset="0"/>
              <a:buChar char="•"/>
            </a:pPr>
            <a:endParaRPr lang="en-US" sz="1400" dirty="0" smtClean="0"/>
          </a:p>
          <a:p>
            <a:pPr>
              <a:buFont typeface="Arial" charset="0"/>
              <a:buChar char="•"/>
            </a:pPr>
            <a:endParaRPr lang="en-US" sz="1400" dirty="0"/>
          </a:p>
          <a:p>
            <a:pPr>
              <a:buFont typeface="Arial" charset="0"/>
              <a:buChar char="•"/>
            </a:pPr>
            <a:endParaRPr lang="en-US" sz="1400" dirty="0"/>
          </a:p>
          <a:p>
            <a:pPr>
              <a:buFont typeface="Arial" charset="0"/>
              <a:buChar char="•"/>
            </a:pPr>
            <a:endParaRPr lang="en-US" sz="1400" dirty="0" smtClean="0"/>
          </a:p>
          <a:p>
            <a:pPr>
              <a:buFont typeface="Arial" charset="0"/>
              <a:buChar char="•"/>
            </a:pPr>
            <a:r>
              <a:rPr lang="en-US" sz="1400" dirty="0" smtClean="0"/>
              <a:t>With the current CCA rule</a:t>
            </a:r>
          </a:p>
          <a:p>
            <a:pPr lvl="1">
              <a:buFont typeface="Arial" charset="0"/>
              <a:buChar char="•"/>
            </a:pPr>
            <a:r>
              <a:rPr lang="en-US" sz="1200" dirty="0" smtClean="0"/>
              <a:t>STA determines the channel status regardless of the destination of the frame.</a:t>
            </a:r>
          </a:p>
          <a:p>
            <a:pPr lvl="1">
              <a:buFont typeface="Arial" charset="0"/>
              <a:buChar char="•"/>
            </a:pPr>
            <a:r>
              <a:rPr lang="en-US" sz="1200" dirty="0" smtClean="0"/>
              <a:t>The transmission to OBSS hidden node blocks STA’s transmission.</a:t>
            </a:r>
          </a:p>
          <a:p>
            <a:pPr lvl="2">
              <a:buFont typeface="Arial" charset="0"/>
              <a:buChar char="•"/>
            </a:pPr>
            <a:r>
              <a:rPr lang="en-US" sz="1100" dirty="0" smtClean="0"/>
              <a:t>Although transmission of STA C may not interfere the frame from STA A to STA B, if STA A is in the coverage of STA C, then STA C does not transmit a frame.</a:t>
            </a:r>
          </a:p>
          <a:p>
            <a:pPr>
              <a:buFont typeface="Arial" charset="0"/>
              <a:buChar char="•"/>
            </a:pPr>
            <a:r>
              <a:rPr lang="en-US" sz="1400" dirty="0" smtClean="0"/>
              <a:t>With the recipient consideration</a:t>
            </a:r>
          </a:p>
          <a:p>
            <a:pPr lvl="1">
              <a:buFont typeface="Arial" charset="0"/>
              <a:buChar char="•"/>
            </a:pPr>
            <a:r>
              <a:rPr lang="en-US" sz="1200" dirty="0" smtClean="0"/>
              <a:t>Most of frame exchanges are multiple exchanges. </a:t>
            </a:r>
            <a:r>
              <a:rPr lang="en-US" sz="1200" dirty="0"/>
              <a:t>e</a:t>
            </a:r>
            <a:r>
              <a:rPr lang="en-US" sz="1200" dirty="0" smtClean="0"/>
              <a:t>.g. (Data + </a:t>
            </a:r>
            <a:r>
              <a:rPr lang="en-US" sz="1200" dirty="0" err="1" smtClean="0"/>
              <a:t>Ack</a:t>
            </a:r>
            <a:r>
              <a:rPr lang="en-US" sz="1200" dirty="0" smtClean="0"/>
              <a:t>), (RTS + CTS + Data + </a:t>
            </a:r>
            <a:r>
              <a:rPr lang="en-US" sz="1200" dirty="0" err="1" smtClean="0"/>
              <a:t>Ack</a:t>
            </a:r>
            <a:r>
              <a:rPr lang="en-US" sz="1200" dirty="0" smtClean="0"/>
              <a:t>)</a:t>
            </a:r>
          </a:p>
          <a:p>
            <a:pPr lvl="1">
              <a:buFont typeface="Arial" charset="0"/>
              <a:buChar char="•"/>
            </a:pPr>
            <a:r>
              <a:rPr lang="en-US" sz="1200" dirty="0" smtClean="0"/>
              <a:t>The STA is far enough from the OBSS recipient and if some conditions are met, spatial reuse is enhanced, e.g.,</a:t>
            </a:r>
          </a:p>
          <a:p>
            <a:pPr lvl="2">
              <a:buFont typeface="Arial" charset="0"/>
              <a:buChar char="•"/>
            </a:pPr>
            <a:r>
              <a:rPr lang="en-US" sz="1100" dirty="0" smtClean="0"/>
              <a:t>After measuring RSSI of two OBSS frame exchanges, if it is determined that STA B is far from STA C, STA C enhances spatial reuse.</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11" name="TextBox 10"/>
          <p:cNvSpPr txBox="1"/>
          <p:nvPr/>
        </p:nvSpPr>
        <p:spPr>
          <a:xfrm>
            <a:off x="4499992" y="2586313"/>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C</a:t>
            </a: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12" name="TextBox 11"/>
          <p:cNvSpPr txBox="1"/>
          <p:nvPr/>
        </p:nvSpPr>
        <p:spPr>
          <a:xfrm>
            <a:off x="2627784" y="2584318"/>
            <a:ext cx="886285" cy="400110"/>
          </a:xfrm>
          <a:prstGeom prst="rect">
            <a:avLst/>
          </a:prstGeom>
          <a:noFill/>
        </p:spPr>
        <p:txBody>
          <a:bodyPr wrap="square" rtlCol="0">
            <a:spAutoFit/>
          </a:bodyPr>
          <a:lstStyle/>
          <a:p>
            <a:pPr algn="ctr"/>
            <a:r>
              <a:rPr lang="en-US" altLang="ko-KR" sz="1000" b="1" smtClean="0">
                <a:solidFill>
                  <a:schemeClr val="tx1"/>
                </a:solidFill>
              </a:rPr>
              <a:t>STA B</a:t>
            </a:r>
            <a:endParaRPr lang="en-US" altLang="ko-KR" sz="1000" b="1" dirty="0" smtClean="0">
              <a:solidFill>
                <a:schemeClr val="tx1"/>
              </a:solidFill>
            </a:endParaRP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13" name="TextBox 12"/>
          <p:cNvSpPr txBox="1"/>
          <p:nvPr/>
        </p:nvSpPr>
        <p:spPr>
          <a:xfrm>
            <a:off x="3657568" y="2584318"/>
            <a:ext cx="886285" cy="400110"/>
          </a:xfrm>
          <a:prstGeom prst="rect">
            <a:avLst/>
          </a:prstGeom>
          <a:noFill/>
        </p:spPr>
        <p:txBody>
          <a:bodyPr wrap="square" rtlCol="0">
            <a:spAutoFit/>
          </a:bodyPr>
          <a:lstStyle/>
          <a:p>
            <a:pPr algn="ctr"/>
            <a:r>
              <a:rPr lang="en-US" altLang="ko-KR" sz="1000" b="1" dirty="0" smtClean="0">
                <a:solidFill>
                  <a:schemeClr val="tx1"/>
                </a:solidFill>
              </a:rPr>
              <a:t>STA A</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15" name="Straight Arrow Connector 14"/>
          <p:cNvCxnSpPr/>
          <p:nvPr/>
        </p:nvCxnSpPr>
        <p:spPr bwMode="auto">
          <a:xfrm flipH="1">
            <a:off x="3303849" y="2731245"/>
            <a:ext cx="54726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a:off x="5159092" y="2775041"/>
            <a:ext cx="458326" cy="0"/>
          </a:xfrm>
          <a:prstGeom prst="straightConnector1">
            <a:avLst/>
          </a:prstGeom>
          <a:solidFill>
            <a:srgbClr val="00B8FF"/>
          </a:solidFill>
          <a:ln w="9525" cap="flat" cmpd="sng" algn="ctr">
            <a:solidFill>
              <a:srgbClr val="0432FF"/>
            </a:solidFill>
            <a:prstDash val="solid"/>
            <a:round/>
            <a:headEnd type="none" w="med" len="med"/>
            <a:tailEnd type="triangle"/>
          </a:ln>
          <a:effectLst/>
        </p:spPr>
      </p:cxnSp>
      <p:sp>
        <p:nvSpPr>
          <p:cNvPr id="18" name="TextBox 17"/>
          <p:cNvSpPr txBox="1"/>
          <p:nvPr/>
        </p:nvSpPr>
        <p:spPr>
          <a:xfrm>
            <a:off x="5413907" y="2586313"/>
            <a:ext cx="886285" cy="400110"/>
          </a:xfrm>
          <a:prstGeom prst="rect">
            <a:avLst/>
          </a:prstGeom>
          <a:noFill/>
          <a:ln>
            <a:noFill/>
          </a:ln>
        </p:spPr>
        <p:txBody>
          <a:bodyPr wrap="square" rtlCol="0">
            <a:spAutoFit/>
          </a:bodyPr>
          <a:lstStyle/>
          <a:p>
            <a:pPr algn="ctr"/>
            <a:r>
              <a:rPr lang="en-US" altLang="ko-KR" sz="1000" b="1" smtClean="0">
                <a:solidFill>
                  <a:srgbClr val="0432FF"/>
                </a:solidFill>
              </a:rPr>
              <a:t>STA D</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8" name="Oval 7"/>
          <p:cNvSpPr/>
          <p:nvPr/>
        </p:nvSpPr>
        <p:spPr bwMode="auto">
          <a:xfrm>
            <a:off x="2822118" y="1535102"/>
            <a:ext cx="2469962" cy="246996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Oval 23"/>
          <p:cNvSpPr/>
          <p:nvPr/>
        </p:nvSpPr>
        <p:spPr bwMode="auto">
          <a:xfrm>
            <a:off x="3710977" y="1535102"/>
            <a:ext cx="2469962" cy="2469962"/>
          </a:xfrm>
          <a:prstGeom prst="ellipse">
            <a:avLst/>
          </a:prstGeom>
          <a:no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TextBox 25"/>
          <p:cNvSpPr txBox="1"/>
          <p:nvPr/>
        </p:nvSpPr>
        <p:spPr>
          <a:xfrm>
            <a:off x="3159833" y="2513017"/>
            <a:ext cx="886285" cy="230832"/>
          </a:xfrm>
          <a:prstGeom prst="rect">
            <a:avLst/>
          </a:prstGeom>
          <a:noFill/>
        </p:spPr>
        <p:txBody>
          <a:bodyPr wrap="square" rtlCol="0">
            <a:spAutoFit/>
          </a:bodyPr>
          <a:lstStyle/>
          <a:p>
            <a:pPr algn="ctr"/>
            <a:r>
              <a:rPr lang="en-US" altLang="ko-KR" sz="900" dirty="0" smtClean="0">
                <a:solidFill>
                  <a:schemeClr val="tx1"/>
                </a:solidFill>
              </a:rPr>
              <a:t>Frame</a:t>
            </a:r>
            <a:endParaRPr lang="ko-KR" altLang="en-US" sz="900" dirty="0" smtClean="0">
              <a:solidFill>
                <a:schemeClr val="tx1"/>
              </a:solidFill>
            </a:endParaRPr>
          </a:p>
        </p:txBody>
      </p:sp>
      <p:sp>
        <p:nvSpPr>
          <p:cNvPr id="30" name="TextBox 29"/>
          <p:cNvSpPr txBox="1"/>
          <p:nvPr/>
        </p:nvSpPr>
        <p:spPr>
          <a:xfrm>
            <a:off x="3159832" y="2774818"/>
            <a:ext cx="886285" cy="369332"/>
          </a:xfrm>
          <a:prstGeom prst="rect">
            <a:avLst/>
          </a:prstGeom>
          <a:noFill/>
        </p:spPr>
        <p:txBody>
          <a:bodyPr wrap="square" rtlCol="0">
            <a:spAutoFit/>
          </a:bodyPr>
          <a:lstStyle/>
          <a:p>
            <a:pPr algn="ctr"/>
            <a:r>
              <a:rPr lang="en-US" altLang="ko-KR" sz="900" smtClean="0">
                <a:solidFill>
                  <a:schemeClr val="tx1"/>
                </a:solidFill>
              </a:rPr>
              <a:t>Response Frame</a:t>
            </a:r>
            <a:endParaRPr lang="ko-KR" altLang="en-US" sz="900" dirty="0" smtClean="0">
              <a:solidFill>
                <a:schemeClr val="tx1"/>
              </a:solidFill>
            </a:endParaRPr>
          </a:p>
        </p:txBody>
      </p:sp>
      <p:cxnSp>
        <p:nvCxnSpPr>
          <p:cNvPr id="31" name="Straight Arrow Connector 30"/>
          <p:cNvCxnSpPr/>
          <p:nvPr/>
        </p:nvCxnSpPr>
        <p:spPr bwMode="auto">
          <a:xfrm>
            <a:off x="3323320" y="2808997"/>
            <a:ext cx="54726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4046770" y="2132856"/>
            <a:ext cx="886285" cy="230832"/>
          </a:xfrm>
          <a:prstGeom prst="rect">
            <a:avLst/>
          </a:prstGeom>
          <a:noFill/>
        </p:spPr>
        <p:txBody>
          <a:bodyPr wrap="square" rtlCol="0">
            <a:spAutoFit/>
          </a:bodyPr>
          <a:lstStyle/>
          <a:p>
            <a:pPr algn="ctr"/>
            <a:r>
              <a:rPr lang="en-US" altLang="ko-KR" sz="900" i="1" smtClean="0">
                <a:solidFill>
                  <a:schemeClr val="tx1"/>
                </a:solidFill>
              </a:rPr>
              <a:t>RSSI AC</a:t>
            </a:r>
            <a:endParaRPr lang="ko-KR" altLang="en-US" sz="900" i="1" dirty="0" smtClean="0">
              <a:solidFill>
                <a:schemeClr val="tx1"/>
              </a:solidFill>
            </a:endParaRPr>
          </a:p>
        </p:txBody>
      </p:sp>
      <p:sp>
        <p:nvSpPr>
          <p:cNvPr id="33" name="TextBox 32"/>
          <p:cNvSpPr txBox="1"/>
          <p:nvPr/>
        </p:nvSpPr>
        <p:spPr>
          <a:xfrm>
            <a:off x="3540475" y="3228648"/>
            <a:ext cx="886285" cy="230832"/>
          </a:xfrm>
          <a:prstGeom prst="rect">
            <a:avLst/>
          </a:prstGeom>
          <a:noFill/>
        </p:spPr>
        <p:txBody>
          <a:bodyPr wrap="square" rtlCol="0">
            <a:spAutoFit/>
          </a:bodyPr>
          <a:lstStyle/>
          <a:p>
            <a:pPr algn="ctr"/>
            <a:r>
              <a:rPr lang="en-US" altLang="ko-KR" sz="900" i="1" dirty="0" smtClean="0">
                <a:solidFill>
                  <a:schemeClr val="tx1"/>
                </a:solidFill>
              </a:rPr>
              <a:t>RSSI BC</a:t>
            </a:r>
            <a:endParaRPr lang="ko-KR" altLang="en-US" sz="900" i="1" dirty="0" smtClean="0">
              <a:solidFill>
                <a:schemeClr val="tx1"/>
              </a:solidFill>
            </a:endParaRPr>
          </a:p>
        </p:txBody>
      </p:sp>
      <p:sp>
        <p:nvSpPr>
          <p:cNvPr id="23" name="Right Brace 22"/>
          <p:cNvSpPr/>
          <p:nvPr/>
        </p:nvSpPr>
        <p:spPr bwMode="auto">
          <a:xfrm rot="5400000">
            <a:off x="3860890" y="2198237"/>
            <a:ext cx="245456" cy="1898873"/>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Right Brace 33"/>
          <p:cNvSpPr/>
          <p:nvPr/>
        </p:nvSpPr>
        <p:spPr bwMode="auto">
          <a:xfrm rot="16200000" flipV="1">
            <a:off x="4380673" y="2024710"/>
            <a:ext cx="245456" cy="859307"/>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2382971" y="1835532"/>
            <a:ext cx="720876" cy="369332"/>
          </a:xfrm>
          <a:prstGeom prst="rect">
            <a:avLst/>
          </a:prstGeom>
          <a:noFill/>
        </p:spPr>
        <p:txBody>
          <a:bodyPr wrap="square" rtlCol="0">
            <a:spAutoFit/>
          </a:bodyPr>
          <a:lstStyle/>
          <a:p>
            <a:pPr algn="ctr"/>
            <a:r>
              <a:rPr lang="en-US" altLang="ko-KR" sz="900" dirty="0" smtClean="0">
                <a:solidFill>
                  <a:schemeClr val="tx1"/>
                </a:solidFill>
              </a:rPr>
              <a:t>Coverage of STA A</a:t>
            </a:r>
            <a:endParaRPr lang="ko-KR" altLang="en-US" sz="900" dirty="0" smtClean="0">
              <a:solidFill>
                <a:schemeClr val="tx1"/>
              </a:solidFill>
            </a:endParaRPr>
          </a:p>
        </p:txBody>
      </p:sp>
      <p:sp>
        <p:nvSpPr>
          <p:cNvPr id="25" name="TextBox 24"/>
          <p:cNvSpPr txBox="1"/>
          <p:nvPr/>
        </p:nvSpPr>
        <p:spPr>
          <a:xfrm>
            <a:off x="5896137" y="1835532"/>
            <a:ext cx="720876" cy="369332"/>
          </a:xfrm>
          <a:prstGeom prst="rect">
            <a:avLst/>
          </a:prstGeom>
          <a:noFill/>
        </p:spPr>
        <p:txBody>
          <a:bodyPr wrap="square" rtlCol="0">
            <a:spAutoFit/>
          </a:bodyPr>
          <a:lstStyle/>
          <a:p>
            <a:pPr algn="ctr"/>
            <a:r>
              <a:rPr lang="en-US" altLang="ko-KR" sz="900" dirty="0" smtClean="0">
                <a:solidFill>
                  <a:srgbClr val="0432FF"/>
                </a:solidFill>
              </a:rPr>
              <a:t>Coverage of STA C</a:t>
            </a:r>
            <a:endParaRPr lang="ko-KR" altLang="en-US" sz="900" dirty="0" smtClean="0">
              <a:solidFill>
                <a:srgbClr val="0432FF"/>
              </a:solidFill>
            </a:endParaRPr>
          </a:p>
        </p:txBody>
      </p:sp>
    </p:spTree>
    <p:extLst>
      <p:ext uri="{BB962C8B-B14F-4D97-AF65-F5344CB8AC3E}">
        <p14:creationId xmlns:p14="http://schemas.microsoft.com/office/powerpoint/2010/main" val="160918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During OBSS UL MU Procedure</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During OBSS UL MU procedure, earlier decision to improve spatial reuse may be possible.</a:t>
            </a:r>
          </a:p>
          <a:p>
            <a:pPr lvl="1">
              <a:buFont typeface="Arial" charset="0"/>
              <a:buChar char="•"/>
            </a:pPr>
            <a:r>
              <a:rPr lang="en-US" dirty="0" smtClean="0"/>
              <a:t>In </a:t>
            </a:r>
            <a:r>
              <a:rPr lang="en-US" dirty="0"/>
              <a:t>11ax, we defined </a:t>
            </a:r>
            <a:r>
              <a:rPr lang="en-US" dirty="0" smtClean="0"/>
              <a:t>UL </a:t>
            </a:r>
            <a:r>
              <a:rPr lang="en-US" dirty="0"/>
              <a:t>MU </a:t>
            </a:r>
            <a:r>
              <a:rPr lang="en-US" dirty="0" smtClean="0"/>
              <a:t>procedure [1].</a:t>
            </a:r>
            <a:endParaRPr lang="en-US" dirty="0"/>
          </a:p>
          <a:p>
            <a:pPr lvl="1">
              <a:buFont typeface="Arial" charset="0"/>
              <a:buChar char="•"/>
            </a:pPr>
            <a:r>
              <a:rPr lang="en-US" dirty="0" smtClean="0"/>
              <a:t>Recipient of a data frame starts the frame exchange sequence by transmitting a Trigger frame.</a:t>
            </a:r>
          </a:p>
          <a:p>
            <a:pPr lvl="2">
              <a:buFont typeface="Arial" charset="0"/>
              <a:buChar char="•"/>
            </a:pPr>
            <a:r>
              <a:rPr lang="en-US" dirty="0" smtClean="0"/>
              <a:t>Receiver-initiated trigger frame transmission is different from the conventional frame exchange sequences such as (RTS + CTS + Data + </a:t>
            </a:r>
            <a:r>
              <a:rPr lang="en-US" dirty="0" err="1" smtClean="0"/>
              <a:t>Ack</a:t>
            </a:r>
            <a:r>
              <a:rPr lang="en-US" dirty="0" smtClean="0"/>
              <a:t>) and (Data + </a:t>
            </a:r>
            <a:r>
              <a:rPr lang="en-US" dirty="0" err="1" smtClean="0"/>
              <a:t>Ack</a:t>
            </a:r>
            <a:r>
              <a:rPr lang="en-US" dirty="0" smtClean="0"/>
              <a:t>).</a:t>
            </a:r>
          </a:p>
          <a:p>
            <a:pPr lvl="1">
              <a:buFont typeface="Arial" charset="0"/>
              <a:buChar char="•"/>
            </a:pPr>
            <a:r>
              <a:rPr lang="en-US" dirty="0" smtClean="0"/>
              <a:t>STAs of another BSS</a:t>
            </a:r>
            <a:r>
              <a:rPr lang="ko-KR" altLang="en-US" dirty="0" smtClean="0"/>
              <a:t> </a:t>
            </a:r>
            <a:r>
              <a:rPr lang="en-US" altLang="ko-KR" dirty="0" smtClean="0"/>
              <a:t>can decide whether to improve spatial reuse</a:t>
            </a:r>
            <a:r>
              <a:rPr lang="en-US" dirty="0" smtClean="0"/>
              <a:t> before the end of two frame exchanges (in the middle of the second frame (UL MU) transmission).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472811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Trigger Case (1)</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11ax PHY format Trigger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886368"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893627" y="3322284"/>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9" name="TextBox 8"/>
          <p:cNvSpPr txBox="1"/>
          <p:nvPr/>
        </p:nvSpPr>
        <p:spPr>
          <a:xfrm>
            <a:off x="3690878" y="2966604"/>
            <a:ext cx="704121"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Trigger</a:t>
            </a:r>
            <a:endParaRPr lang="ko-KR" altLang="en-US" sz="1000" dirty="0" smtClean="0">
              <a:solidFill>
                <a:schemeClr val="tx1"/>
              </a:solidFill>
            </a:endParaRPr>
          </a:p>
        </p:txBody>
      </p:sp>
      <p:sp>
        <p:nvSpPr>
          <p:cNvPr id="10" name="TextBox 9"/>
          <p:cNvSpPr txBox="1"/>
          <p:nvPr/>
        </p:nvSpPr>
        <p:spPr>
          <a:xfrm>
            <a:off x="4424445" y="3320056"/>
            <a:ext cx="2955886"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11" name="TextBox 10"/>
          <p:cNvSpPr txBox="1"/>
          <p:nvPr/>
        </p:nvSpPr>
        <p:spPr>
          <a:xfrm>
            <a:off x="7452339" y="2966604"/>
            <a:ext cx="993993"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smtClean="0">
                <a:solidFill>
                  <a:schemeClr val="tx1"/>
                </a:solidFill>
              </a:rPr>
              <a:t>Multi-STA BA</a:t>
            </a:r>
            <a:endParaRPr lang="ko-KR" altLang="en-US" sz="1000" dirty="0" smtClean="0">
              <a:solidFill>
                <a:schemeClr val="tx1"/>
              </a:solidFill>
            </a:endParaRPr>
          </a:p>
        </p:txBody>
      </p:sp>
      <p:sp>
        <p:nvSpPr>
          <p:cNvPr id="12" name="TextBox 11"/>
          <p:cNvSpPr txBox="1"/>
          <p:nvPr/>
        </p:nvSpPr>
        <p:spPr>
          <a:xfrm>
            <a:off x="2893626" y="3712521"/>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3871432" y="3208465"/>
            <a:ext cx="0" cy="71673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582733" y="3636109"/>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4957757" y="3316587"/>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564448" y="320846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564448" y="3568461"/>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564447" y="392519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505696" y="4129564"/>
            <a:ext cx="2810720" cy="276999"/>
          </a:xfrm>
          <a:prstGeom prst="rect">
            <a:avLst/>
          </a:prstGeom>
          <a:noFill/>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4955208" y="4141219"/>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275856" y="5518393"/>
            <a:ext cx="4608512" cy="461665"/>
          </a:xfrm>
          <a:prstGeom prst="rect">
            <a:avLst/>
          </a:prstGeom>
          <a:noFill/>
        </p:spPr>
        <p:txBody>
          <a:bodyPr wrap="square" rtlCol="0">
            <a:spAutoFit/>
          </a:bodyPr>
          <a:lstStyle/>
          <a:p>
            <a:r>
              <a:rPr lang="en-US" altLang="ko-KR" sz="1200" dirty="0" smtClean="0">
                <a:solidFill>
                  <a:schemeClr val="tx1"/>
                </a:solidFill>
              </a:rPr>
              <a:t>1. STA 2 decodes Trigger frame (RSSI &lt; OBSS PD) until HE-SIG-A</a:t>
            </a:r>
          </a:p>
          <a:p>
            <a:r>
              <a:rPr lang="en-US" altLang="ko-KR" sz="1200" dirty="0" smtClean="0">
                <a:solidFill>
                  <a:schemeClr val="tx1"/>
                </a:solidFill>
              </a:rPr>
              <a:t>and recognizes this frame as </a:t>
            </a:r>
            <a:r>
              <a:rPr lang="en-US" altLang="ko-KR" sz="1200" u="sng" dirty="0" smtClean="0">
                <a:solidFill>
                  <a:schemeClr val="tx1"/>
                </a:solidFill>
              </a:rPr>
              <a:t>DL SU frame from OBSS</a:t>
            </a:r>
            <a:r>
              <a:rPr lang="en-US" altLang="ko-KR" sz="1200" dirty="0" smtClean="0">
                <a:solidFill>
                  <a:schemeClr val="tx1"/>
                </a:solidFill>
              </a:rPr>
              <a:t>.</a:t>
            </a:r>
          </a:p>
        </p:txBody>
      </p:sp>
      <p:cxnSp>
        <p:nvCxnSpPr>
          <p:cNvPr id="22" name="Straight Arrow Connector 21"/>
          <p:cNvCxnSpPr/>
          <p:nvPr/>
        </p:nvCxnSpPr>
        <p:spPr bwMode="auto">
          <a:xfrm flipV="1">
            <a:off x="3871432" y="3925196"/>
            <a:ext cx="0" cy="1593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4955208" y="3928545"/>
            <a:ext cx="0" cy="72313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4788042" y="465487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a:t>
            </a:r>
            <a:r>
              <a:rPr lang="en-US" altLang="ko-KR" sz="1200" u="sng" dirty="0" smtClean="0">
                <a:solidFill>
                  <a:schemeClr val="tx1"/>
                </a:solidFill>
              </a:rPr>
              <a:t>OBSS </a:t>
            </a:r>
            <a:r>
              <a:rPr lang="en-US" altLang="ko-KR" sz="1200" u="sng" dirty="0" smtClean="0">
                <a:solidFill>
                  <a:schemeClr val="tx1"/>
                </a:solidFill>
              </a:rPr>
              <a:t>with the previous Trigger frame</a:t>
            </a:r>
            <a:r>
              <a:rPr lang="en-US" altLang="ko-KR" sz="1200" dirty="0" smtClean="0">
                <a:solidFill>
                  <a:schemeClr val="tx1"/>
                </a:solidFill>
              </a:rPr>
              <a:t>.</a:t>
            </a:r>
          </a:p>
        </p:txBody>
      </p:sp>
      <p:sp>
        <p:nvSpPr>
          <p:cNvPr id="26" name="TextBox 25"/>
          <p:cNvSpPr txBox="1"/>
          <p:nvPr/>
        </p:nvSpPr>
        <p:spPr>
          <a:xfrm>
            <a:off x="1237916"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2245555" y="3905237"/>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384198"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2022583"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686534"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763490"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632992"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749612"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907062"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2040354" y="3004949"/>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648380" y="3074410"/>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796795" y="4251569"/>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1304532"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402301"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845114"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927855"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963093"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681059"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525475"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83" name="TextBox 82"/>
          <p:cNvSpPr txBox="1"/>
          <p:nvPr/>
        </p:nvSpPr>
        <p:spPr>
          <a:xfrm>
            <a:off x="4103697" y="6221169"/>
            <a:ext cx="4500750" cy="230832"/>
          </a:xfrm>
          <a:prstGeom prst="rect">
            <a:avLst/>
          </a:prstGeom>
          <a:noFill/>
        </p:spPr>
        <p:txBody>
          <a:bodyPr wrap="square" rtlCol="0">
            <a:spAutoFit/>
          </a:bodyPr>
          <a:lstStyle/>
          <a:p>
            <a:r>
              <a:rPr lang="en-US" altLang="ko-KR" sz="900" dirty="0" smtClean="0">
                <a:solidFill>
                  <a:schemeClr val="tx1"/>
                </a:solidFill>
              </a:rPr>
              <a:t>* It is assumed that MU PPDU can be distinguished btw. UL and DL at the end of HE-SIG-A.</a:t>
            </a:r>
          </a:p>
        </p:txBody>
      </p:sp>
      <p:cxnSp>
        <p:nvCxnSpPr>
          <p:cNvPr id="84" name="Straight Arrow Connector 83"/>
          <p:cNvCxnSpPr/>
          <p:nvPr/>
        </p:nvCxnSpPr>
        <p:spPr bwMode="auto">
          <a:xfrm>
            <a:off x="4469557" y="4140484"/>
            <a:ext cx="947877" cy="0"/>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Tree>
    <p:extLst>
      <p:ext uri="{BB962C8B-B14F-4D97-AF65-F5344CB8AC3E}">
        <p14:creationId xmlns:p14="http://schemas.microsoft.com/office/powerpoint/2010/main" val="1332212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Trigger Case (2)</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Legacy PHY format Trigger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886368"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893627" y="3322284"/>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9" name="TextBox 8"/>
          <p:cNvSpPr txBox="1"/>
          <p:nvPr/>
        </p:nvSpPr>
        <p:spPr>
          <a:xfrm>
            <a:off x="3690878" y="2966604"/>
            <a:ext cx="704121"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Trigger</a:t>
            </a:r>
            <a:endParaRPr lang="ko-KR" altLang="en-US" sz="1000" dirty="0" smtClean="0">
              <a:solidFill>
                <a:schemeClr val="tx1"/>
              </a:solidFill>
            </a:endParaRPr>
          </a:p>
        </p:txBody>
      </p:sp>
      <p:sp>
        <p:nvSpPr>
          <p:cNvPr id="10" name="TextBox 9"/>
          <p:cNvSpPr txBox="1"/>
          <p:nvPr/>
        </p:nvSpPr>
        <p:spPr>
          <a:xfrm>
            <a:off x="4424445" y="3320056"/>
            <a:ext cx="2955886"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11" name="TextBox 10"/>
          <p:cNvSpPr txBox="1"/>
          <p:nvPr/>
        </p:nvSpPr>
        <p:spPr>
          <a:xfrm>
            <a:off x="7452339" y="2966604"/>
            <a:ext cx="993993"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smtClean="0">
                <a:solidFill>
                  <a:schemeClr val="tx1"/>
                </a:solidFill>
              </a:rPr>
              <a:t>Multi-STA BA</a:t>
            </a:r>
            <a:endParaRPr lang="ko-KR" altLang="en-US" sz="1000" dirty="0" smtClean="0">
              <a:solidFill>
                <a:schemeClr val="tx1"/>
              </a:solidFill>
            </a:endParaRPr>
          </a:p>
        </p:txBody>
      </p:sp>
      <p:sp>
        <p:nvSpPr>
          <p:cNvPr id="12" name="TextBox 11"/>
          <p:cNvSpPr txBox="1"/>
          <p:nvPr/>
        </p:nvSpPr>
        <p:spPr>
          <a:xfrm>
            <a:off x="2893626" y="3712521"/>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4392836" y="3208465"/>
            <a:ext cx="0" cy="71673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582733" y="3636109"/>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4957757" y="3316587"/>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564448" y="320846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564448" y="3568461"/>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564447" y="392519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505696" y="4129564"/>
            <a:ext cx="2810720" cy="276999"/>
          </a:xfrm>
          <a:prstGeom prst="rect">
            <a:avLst/>
          </a:prstGeom>
          <a:noFill/>
          <a:ln>
            <a:noFill/>
          </a:ln>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4955208" y="4140484"/>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806591" y="5518393"/>
            <a:ext cx="3861753" cy="461665"/>
          </a:xfrm>
          <a:prstGeom prst="rect">
            <a:avLst/>
          </a:prstGeom>
          <a:noFill/>
        </p:spPr>
        <p:txBody>
          <a:bodyPr wrap="square" rtlCol="0">
            <a:spAutoFit/>
          </a:bodyPr>
          <a:lstStyle/>
          <a:p>
            <a:r>
              <a:rPr lang="en-US" altLang="ko-KR" sz="1200" dirty="0" smtClean="0">
                <a:solidFill>
                  <a:schemeClr val="tx1"/>
                </a:solidFill>
              </a:rPr>
              <a:t>1. STA 2 decodes Trigger frame (RSSI &lt; OBSS PD) </a:t>
            </a:r>
          </a:p>
          <a:p>
            <a:r>
              <a:rPr lang="en-US" altLang="ko-KR" sz="1200" dirty="0" smtClean="0">
                <a:solidFill>
                  <a:schemeClr val="tx1"/>
                </a:solidFill>
              </a:rPr>
              <a:t>and recognizes this frame as </a:t>
            </a:r>
            <a:r>
              <a:rPr lang="en-US" altLang="ko-KR" sz="1200" u="sng" dirty="0" smtClean="0">
                <a:solidFill>
                  <a:schemeClr val="tx1"/>
                </a:solidFill>
              </a:rPr>
              <a:t>Trigger frame from OBSS</a:t>
            </a:r>
            <a:r>
              <a:rPr lang="en-US" altLang="ko-KR" sz="1200" dirty="0" smtClean="0">
                <a:solidFill>
                  <a:schemeClr val="tx1"/>
                </a:solidFill>
              </a:rPr>
              <a:t>.</a:t>
            </a:r>
          </a:p>
        </p:txBody>
      </p:sp>
      <p:cxnSp>
        <p:nvCxnSpPr>
          <p:cNvPr id="22" name="Straight Arrow Connector 21"/>
          <p:cNvCxnSpPr/>
          <p:nvPr/>
        </p:nvCxnSpPr>
        <p:spPr bwMode="auto">
          <a:xfrm flipV="1">
            <a:off x="4398553" y="3925196"/>
            <a:ext cx="0" cy="1593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4955208" y="3928545"/>
            <a:ext cx="0" cy="72313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6" name="TextBox 25"/>
          <p:cNvSpPr txBox="1"/>
          <p:nvPr/>
        </p:nvSpPr>
        <p:spPr>
          <a:xfrm>
            <a:off x="1237916"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2245555" y="3905237"/>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384198"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2022583"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686534"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763490"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632992"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749612"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907062"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2040354" y="3004949"/>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648380" y="3074410"/>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796795" y="4251569"/>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1304532"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402301"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845114"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927855"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963093"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681059"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525475"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8" name="Straight Arrow Connector 47"/>
          <p:cNvCxnSpPr/>
          <p:nvPr/>
        </p:nvCxnSpPr>
        <p:spPr bwMode="auto">
          <a:xfrm>
            <a:off x="4469557" y="4140484"/>
            <a:ext cx="947877" cy="0"/>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
        <p:nvSpPr>
          <p:cNvPr id="45" name="TextBox 44"/>
          <p:cNvSpPr txBox="1"/>
          <p:nvPr/>
        </p:nvSpPr>
        <p:spPr>
          <a:xfrm>
            <a:off x="4788042" y="465487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a:t>
            </a:r>
            <a:r>
              <a:rPr lang="en-US" altLang="ko-KR" sz="1200" u="sng" dirty="0" smtClean="0">
                <a:solidFill>
                  <a:schemeClr val="tx1"/>
                </a:solidFill>
              </a:rPr>
              <a:t>OBSS </a:t>
            </a:r>
            <a:r>
              <a:rPr lang="en-US" altLang="ko-KR" sz="1200" u="sng" dirty="0" smtClean="0">
                <a:solidFill>
                  <a:schemeClr val="tx1"/>
                </a:solidFill>
              </a:rPr>
              <a:t>with the previous Trigger frame</a:t>
            </a:r>
            <a:r>
              <a:rPr lang="en-US" altLang="ko-KR" sz="1200" dirty="0" smtClean="0">
                <a:solidFill>
                  <a:schemeClr val="tx1"/>
                </a:solidFill>
              </a:rPr>
              <a:t>.</a:t>
            </a:r>
          </a:p>
        </p:txBody>
      </p:sp>
    </p:spTree>
    <p:extLst>
      <p:ext uri="{BB962C8B-B14F-4D97-AF65-F5344CB8AC3E}">
        <p14:creationId xmlns:p14="http://schemas.microsoft.com/office/powerpoint/2010/main" val="1001755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a:t>
            </a:r>
            <a:r>
              <a:rPr lang="ko-KR" altLang="en-US" dirty="0" smtClean="0"/>
              <a:t> </a:t>
            </a:r>
            <a:r>
              <a:rPr lang="en-US" altLang="ko-KR" dirty="0" smtClean="0"/>
              <a:t>in Cascading Structure</a:t>
            </a:r>
            <a:r>
              <a:rPr lang="en-US" dirty="0" smtClean="0"/>
              <a:t> Case</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Trigger in cascading structure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504896"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512155" y="3579538"/>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11" name="TextBox 10"/>
          <p:cNvSpPr txBox="1"/>
          <p:nvPr/>
        </p:nvSpPr>
        <p:spPr>
          <a:xfrm>
            <a:off x="7092280" y="2780976"/>
            <a:ext cx="1080120"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1000" b="1" dirty="0" smtClean="0">
                <a:solidFill>
                  <a:schemeClr val="tx1"/>
                </a:solidFill>
              </a:rPr>
              <a:t>DL MU PPDU</a:t>
            </a:r>
          </a:p>
          <a:p>
            <a:pPr algn="ctr"/>
            <a:r>
              <a:rPr lang="en-US" altLang="ko-KR" sz="1000" b="1" dirty="0" smtClean="0">
                <a:solidFill>
                  <a:schemeClr val="tx1"/>
                </a:solidFill>
              </a:rPr>
              <a:t>(incl. Trigger)</a:t>
            </a:r>
            <a:endParaRPr lang="ko-KR" altLang="en-US" sz="1000" dirty="0" smtClean="0">
              <a:solidFill>
                <a:schemeClr val="tx1"/>
              </a:solidFill>
            </a:endParaRPr>
          </a:p>
        </p:txBody>
      </p:sp>
      <p:sp>
        <p:nvSpPr>
          <p:cNvPr id="12" name="TextBox 11"/>
          <p:cNvSpPr txBox="1"/>
          <p:nvPr/>
        </p:nvSpPr>
        <p:spPr>
          <a:xfrm>
            <a:off x="2512154" y="4262899"/>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3702370" y="3208465"/>
            <a:ext cx="0" cy="12671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417285" y="4046875"/>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5290974" y="3861048"/>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182976" y="3208465"/>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182976" y="3842386"/>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182975" y="4475573"/>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838913" y="4674025"/>
            <a:ext cx="2810720" cy="276999"/>
          </a:xfrm>
          <a:prstGeom prst="rect">
            <a:avLst/>
          </a:prstGeom>
          <a:noFill/>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5288425" y="4685680"/>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110408" y="5733256"/>
            <a:ext cx="4608512" cy="461665"/>
          </a:xfrm>
          <a:prstGeom prst="rect">
            <a:avLst/>
          </a:prstGeom>
          <a:noFill/>
        </p:spPr>
        <p:txBody>
          <a:bodyPr wrap="square" rtlCol="0">
            <a:spAutoFit/>
          </a:bodyPr>
          <a:lstStyle/>
          <a:p>
            <a:r>
              <a:rPr lang="en-US" altLang="ko-KR" sz="1200" dirty="0" smtClean="0">
                <a:solidFill>
                  <a:schemeClr val="tx1"/>
                </a:solidFill>
              </a:rPr>
              <a:t>1. STA 2 decodes Trigger frame (RSSI &lt; OBSS PD) until HE-SIG-A</a:t>
            </a:r>
          </a:p>
          <a:p>
            <a:r>
              <a:rPr lang="en-US" altLang="ko-KR" sz="1200" dirty="0" smtClean="0">
                <a:solidFill>
                  <a:schemeClr val="tx1"/>
                </a:solidFill>
              </a:rPr>
              <a:t>and recognizes this frame as </a:t>
            </a:r>
            <a:r>
              <a:rPr lang="en-US" altLang="ko-KR" sz="1200" u="sng" dirty="0" smtClean="0">
                <a:solidFill>
                  <a:schemeClr val="tx1"/>
                </a:solidFill>
              </a:rPr>
              <a:t>DL MU frame from OBSS</a:t>
            </a:r>
            <a:r>
              <a:rPr lang="en-US" altLang="ko-KR" sz="1200" dirty="0" smtClean="0">
                <a:solidFill>
                  <a:schemeClr val="tx1"/>
                </a:solidFill>
              </a:rPr>
              <a:t>.</a:t>
            </a:r>
          </a:p>
        </p:txBody>
      </p:sp>
      <p:cxnSp>
        <p:nvCxnSpPr>
          <p:cNvPr id="22" name="Straight Arrow Connector 21"/>
          <p:cNvCxnSpPr/>
          <p:nvPr/>
        </p:nvCxnSpPr>
        <p:spPr bwMode="auto">
          <a:xfrm flipV="1">
            <a:off x="3702370" y="4475573"/>
            <a:ext cx="0" cy="13000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5288425" y="4473006"/>
            <a:ext cx="0" cy="612178"/>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5121259" y="501491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a:t>
            </a:r>
            <a:r>
              <a:rPr lang="en-US" altLang="ko-KR" sz="1200" u="sng" dirty="0" smtClean="0">
                <a:solidFill>
                  <a:schemeClr val="tx1"/>
                </a:solidFill>
              </a:rPr>
              <a:t>OBSS </a:t>
            </a:r>
            <a:r>
              <a:rPr lang="en-US" altLang="ko-KR" sz="1200" u="sng" dirty="0" smtClean="0">
                <a:solidFill>
                  <a:schemeClr val="tx1"/>
                </a:solidFill>
              </a:rPr>
              <a:t>with the previous DL MU frame</a:t>
            </a:r>
            <a:r>
              <a:rPr lang="en-US" altLang="ko-KR" sz="1200" dirty="0" smtClean="0">
                <a:solidFill>
                  <a:schemeClr val="tx1"/>
                </a:solidFill>
              </a:rPr>
              <a:t>.</a:t>
            </a:r>
          </a:p>
        </p:txBody>
      </p:sp>
      <p:sp>
        <p:nvSpPr>
          <p:cNvPr id="26" name="TextBox 25"/>
          <p:cNvSpPr txBox="1"/>
          <p:nvPr/>
        </p:nvSpPr>
        <p:spPr>
          <a:xfrm>
            <a:off x="856444"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1864083" y="3905237"/>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002726"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1641111"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305062"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382018"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251520"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368140"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525590"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658882" y="3004949"/>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266908" y="3074410"/>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415323" y="4251569"/>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923060"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020829"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463642"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546383"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581621"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299587"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144003"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83" name="TextBox 82"/>
          <p:cNvSpPr txBox="1"/>
          <p:nvPr/>
        </p:nvSpPr>
        <p:spPr>
          <a:xfrm>
            <a:off x="4103697" y="6221169"/>
            <a:ext cx="4500750" cy="230832"/>
          </a:xfrm>
          <a:prstGeom prst="rect">
            <a:avLst/>
          </a:prstGeom>
          <a:noFill/>
        </p:spPr>
        <p:txBody>
          <a:bodyPr wrap="square" rtlCol="0">
            <a:spAutoFit/>
          </a:bodyPr>
          <a:lstStyle/>
          <a:p>
            <a:r>
              <a:rPr lang="en-US" altLang="ko-KR" sz="900" dirty="0" smtClean="0">
                <a:solidFill>
                  <a:schemeClr val="tx1"/>
                </a:solidFill>
              </a:rPr>
              <a:t>* It is assumed that MU PPDU can be distinguished btw. UL and DL at the end of HE-SIG-A.</a:t>
            </a:r>
          </a:p>
        </p:txBody>
      </p:sp>
      <p:cxnSp>
        <p:nvCxnSpPr>
          <p:cNvPr id="45" name="Straight Arrow Connector 44"/>
          <p:cNvCxnSpPr/>
          <p:nvPr/>
        </p:nvCxnSpPr>
        <p:spPr bwMode="auto">
          <a:xfrm flipV="1">
            <a:off x="5021200" y="4684945"/>
            <a:ext cx="597827" cy="735"/>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
        <p:nvSpPr>
          <p:cNvPr id="46" name="TextBox 45"/>
          <p:cNvSpPr txBox="1"/>
          <p:nvPr/>
        </p:nvSpPr>
        <p:spPr>
          <a:xfrm>
            <a:off x="3899856" y="2772187"/>
            <a:ext cx="1096421"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47" name="TextBox 46"/>
          <p:cNvSpPr txBox="1"/>
          <p:nvPr/>
        </p:nvSpPr>
        <p:spPr>
          <a:xfrm>
            <a:off x="4466887" y="2918800"/>
            <a:ext cx="529390"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49" name="TextBox 48"/>
          <p:cNvSpPr txBox="1"/>
          <p:nvPr/>
        </p:nvSpPr>
        <p:spPr>
          <a:xfrm>
            <a:off x="3899857" y="2917771"/>
            <a:ext cx="566852"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DL Data</a:t>
            </a:r>
            <a:endParaRPr lang="ko-KR" altLang="en-US" sz="800" dirty="0" smtClean="0">
              <a:solidFill>
                <a:schemeClr val="tx1"/>
              </a:solidFill>
            </a:endParaRPr>
          </a:p>
        </p:txBody>
      </p:sp>
      <p:sp>
        <p:nvSpPr>
          <p:cNvPr id="50" name="TextBox 49"/>
          <p:cNvSpPr txBox="1"/>
          <p:nvPr/>
        </p:nvSpPr>
        <p:spPr>
          <a:xfrm>
            <a:off x="4466887" y="3064112"/>
            <a:ext cx="529390"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51" name="TextBox 50"/>
          <p:cNvSpPr txBox="1"/>
          <p:nvPr/>
        </p:nvSpPr>
        <p:spPr>
          <a:xfrm>
            <a:off x="3899857" y="3063083"/>
            <a:ext cx="566852"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DL Data</a:t>
            </a:r>
            <a:endParaRPr lang="ko-KR" altLang="en-US" sz="800" dirty="0" smtClean="0">
              <a:solidFill>
                <a:schemeClr val="tx1"/>
              </a:solidFill>
            </a:endParaRPr>
          </a:p>
        </p:txBody>
      </p:sp>
      <p:sp>
        <p:nvSpPr>
          <p:cNvPr id="52" name="TextBox 51"/>
          <p:cNvSpPr txBox="1"/>
          <p:nvPr/>
        </p:nvSpPr>
        <p:spPr>
          <a:xfrm>
            <a:off x="3298923" y="2775731"/>
            <a:ext cx="600798"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smtClean="0">
                <a:solidFill>
                  <a:schemeClr val="tx1"/>
                </a:solidFill>
              </a:rPr>
              <a:t>Preamble</a:t>
            </a:r>
            <a:endParaRPr lang="ko-KR" altLang="en-US" sz="800" dirty="0" smtClean="0">
              <a:solidFill>
                <a:schemeClr val="tx1"/>
              </a:solidFill>
            </a:endParaRPr>
          </a:p>
        </p:txBody>
      </p:sp>
      <p:sp>
        <p:nvSpPr>
          <p:cNvPr id="53" name="TextBox 52"/>
          <p:cNvSpPr txBox="1"/>
          <p:nvPr/>
        </p:nvSpPr>
        <p:spPr>
          <a:xfrm>
            <a:off x="5021200" y="3410386"/>
            <a:ext cx="2045829"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55" name="TextBox 54"/>
          <p:cNvSpPr txBox="1"/>
          <p:nvPr/>
        </p:nvSpPr>
        <p:spPr>
          <a:xfrm>
            <a:off x="8275815" y="3440033"/>
            <a:ext cx="389936" cy="276999"/>
          </a:xfrm>
          <a:prstGeom prst="rect">
            <a:avLst/>
          </a:prstGeom>
          <a:noFill/>
        </p:spPr>
        <p:txBody>
          <a:bodyPr wrap="square" rtlCol="0">
            <a:spAutoFit/>
          </a:bodyPr>
          <a:lstStyle/>
          <a:p>
            <a:r>
              <a:rPr lang="en-US" altLang="ko-KR" sz="1200" b="1" dirty="0" smtClean="0">
                <a:solidFill>
                  <a:schemeClr val="tx1"/>
                </a:solidFill>
              </a:rPr>
              <a:t>…</a:t>
            </a:r>
          </a:p>
        </p:txBody>
      </p:sp>
      <p:sp>
        <p:nvSpPr>
          <p:cNvPr id="56" name="TextBox 55"/>
          <p:cNvSpPr txBox="1"/>
          <p:nvPr/>
        </p:nvSpPr>
        <p:spPr>
          <a:xfrm>
            <a:off x="8286520" y="2852152"/>
            <a:ext cx="389936" cy="276999"/>
          </a:xfrm>
          <a:prstGeom prst="rect">
            <a:avLst/>
          </a:prstGeom>
          <a:noFill/>
        </p:spPr>
        <p:txBody>
          <a:bodyPr wrap="square" rtlCol="0">
            <a:spAutoFit/>
          </a:bodyPr>
          <a:lstStyle/>
          <a:p>
            <a:r>
              <a:rPr lang="en-US" altLang="ko-KR" sz="1200" b="1" dirty="0" smtClean="0">
                <a:solidFill>
                  <a:schemeClr val="tx1"/>
                </a:solidFill>
              </a:rPr>
              <a:t>…</a:t>
            </a:r>
          </a:p>
        </p:txBody>
      </p:sp>
      <p:sp>
        <p:nvSpPr>
          <p:cNvPr id="62" name="TextBox 61"/>
          <p:cNvSpPr txBox="1"/>
          <p:nvPr/>
        </p:nvSpPr>
        <p:spPr>
          <a:xfrm>
            <a:off x="5465717" y="2437268"/>
            <a:ext cx="722954" cy="246221"/>
          </a:xfrm>
          <a:prstGeom prst="rect">
            <a:avLst/>
          </a:prstGeom>
          <a:noFill/>
        </p:spPr>
        <p:txBody>
          <a:bodyPr wrap="square" rtlCol="0">
            <a:spAutoFit/>
          </a:bodyPr>
          <a:lstStyle/>
          <a:p>
            <a:pPr algn="ctr"/>
            <a:r>
              <a:rPr lang="en-US" altLang="ko-KR" sz="1000" dirty="0" smtClean="0">
                <a:solidFill>
                  <a:schemeClr val="tx1"/>
                </a:solidFill>
              </a:rPr>
              <a:t>TXOP</a:t>
            </a:r>
          </a:p>
        </p:txBody>
      </p:sp>
      <p:cxnSp>
        <p:nvCxnSpPr>
          <p:cNvPr id="63" name="Straight Arrow Connector 62"/>
          <p:cNvCxnSpPr/>
          <p:nvPr/>
        </p:nvCxnSpPr>
        <p:spPr bwMode="auto">
          <a:xfrm>
            <a:off x="3298745" y="2641329"/>
            <a:ext cx="546423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64263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Considering the potential interference to the recipient of OBSS frame, spatial reuse may be improved.</a:t>
            </a:r>
          </a:p>
          <a:p>
            <a:pPr>
              <a:buFont typeface="Arial" charset="0"/>
              <a:buChar char="•"/>
            </a:pPr>
            <a:endParaRPr lang="en-US" dirty="0" smtClean="0"/>
          </a:p>
          <a:p>
            <a:pPr>
              <a:buFont typeface="Arial" charset="0"/>
              <a:buChar char="•"/>
            </a:pPr>
            <a:r>
              <a:rPr lang="en-US" dirty="0" smtClean="0"/>
              <a:t>In case that RSSI of OBSS frame that triggered UL MU PPDU is below OBSS PD, STA may revise NAV from the middle of the UL MU PPDU regardless of RSSI of the UL MU PPDU.</a:t>
            </a:r>
          </a:p>
          <a:p>
            <a:pPr lvl="1">
              <a:buFont typeface="Arial" charset="0"/>
              <a:buChar char="•"/>
            </a:pPr>
            <a:r>
              <a:rPr lang="en-US" dirty="0" smtClean="0"/>
              <a:t>Not only for standalone Trigger frame but OFDMA Trigger frame in cascading</a:t>
            </a:r>
          </a:p>
          <a:p>
            <a:pPr lvl="1">
              <a:buFont typeface="Arial" charset="0"/>
              <a:buChar char="•"/>
            </a:pPr>
            <a:r>
              <a:rPr lang="en-US" dirty="0" smtClean="0"/>
              <a:t>The duration of enhanced spatial reuse frame exchange may be limited by the end time of UL MU PPDU.</a:t>
            </a: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69921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11-15/0132r9 Specification Framework for </a:t>
            </a:r>
            <a:r>
              <a:rPr lang="en-US" dirty="0" err="1" smtClean="0"/>
              <a:t>TGax</a:t>
            </a:r>
            <a:endParaRPr lang="en-US" dirty="0" smtClean="0"/>
          </a:p>
          <a:p>
            <a:r>
              <a:rPr lang="en-US" dirty="0" smtClean="0"/>
              <a:t>[2] 11-15/1104r4 TXOP Consideration for Spatial Reuse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2262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74656</TotalTime>
  <Words>1133</Words>
  <Application>Microsoft Macintosh PowerPoint</Application>
  <PresentationFormat>On-screen Show (4:3)</PresentationFormat>
  <Paragraphs>210</Paragraphs>
  <Slides>10</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MS Gothic</vt:lpstr>
      <vt:lpstr>ＭＳ Ｐゴシック</vt:lpstr>
      <vt:lpstr>Arial</vt:lpstr>
      <vt:lpstr>Times New Roman</vt:lpstr>
      <vt:lpstr>Wingdings</vt:lpstr>
      <vt:lpstr>Office Theme</vt:lpstr>
      <vt:lpstr>6_802-11-Submission</vt:lpstr>
      <vt:lpstr>7_802-11-Submission</vt:lpstr>
      <vt:lpstr>Document</vt:lpstr>
      <vt:lpstr>Improving Spatial Reuse During OBSS UL MU Procedure</vt:lpstr>
      <vt:lpstr>Introduction</vt:lpstr>
      <vt:lpstr>Recap: Revising NAV During TXOP [2]</vt:lpstr>
      <vt:lpstr>Spatial Reuse During OBSS UL MU Procedure</vt:lpstr>
      <vt:lpstr>Standalone Trigger Case (1)</vt:lpstr>
      <vt:lpstr>Standalone Trigger Case (2)</vt:lpstr>
      <vt:lpstr>Trigger in Cascading Structure Case</vt:lpstr>
      <vt:lpstr>Conclusions</vt:lpstr>
      <vt:lpstr>References</vt:lpstr>
      <vt:lpstr>Straw poll</vt:lpstr>
    </vt:vector>
  </TitlesOfParts>
  <Company>WILUS Institute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InfoInfo</cp:lastModifiedBy>
  <cp:revision>1864</cp:revision>
  <cp:lastPrinted>2015-11-07T07:45:58Z</cp:lastPrinted>
  <dcterms:created xsi:type="dcterms:W3CDTF">2014-04-14T10:59:07Z</dcterms:created>
  <dcterms:modified xsi:type="dcterms:W3CDTF">2015-11-11T16:06:55Z</dcterms:modified>
</cp:coreProperties>
</file>