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362" r:id="rId3"/>
    <p:sldId id="385" r:id="rId4"/>
    <p:sldId id="368" r:id="rId5"/>
    <p:sldId id="381" r:id="rId6"/>
    <p:sldId id="388" r:id="rId7"/>
    <p:sldId id="387" r:id="rId8"/>
    <p:sldId id="369" r:id="rId9"/>
    <p:sldId id="370" r:id="rId10"/>
    <p:sldId id="371" r:id="rId11"/>
    <p:sldId id="391" r:id="rId12"/>
    <p:sldId id="372" r:id="rId13"/>
    <p:sldId id="373" r:id="rId14"/>
    <p:sldId id="382" r:id="rId15"/>
    <p:sldId id="377" r:id="rId16"/>
    <p:sldId id="376" r:id="rId17"/>
    <p:sldId id="374" r:id="rId18"/>
    <p:sldId id="375" r:id="rId19"/>
    <p:sldId id="365" r:id="rId20"/>
    <p:sldId id="393" r:id="rId21"/>
    <p:sldId id="392" r:id="rId22"/>
    <p:sldId id="383" r:id="rId23"/>
    <p:sldId id="367" r:id="rId24"/>
    <p:sldId id="364" r:id="rId25"/>
  </p:sldIdLst>
  <p:sldSz cx="9144000" cy="6858000" type="screen4x3"/>
  <p:notesSz cx="6985000" cy="92837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E07D"/>
    <a:srgbClr val="000000"/>
    <a:srgbClr val="FF9900"/>
    <a:srgbClr val="FF00FF"/>
    <a:srgbClr val="99CCFF"/>
    <a:srgbClr val="66CCFF"/>
    <a:srgbClr val="3399FF"/>
    <a:srgbClr val="ABE7FF"/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233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-144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44" y="12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9" y="0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404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9" y="8818404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32" tIns="45866" rIns="91732" bIns="4586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10" y="96871"/>
            <a:ext cx="644449" cy="211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2" y="96871"/>
            <a:ext cx="831547" cy="211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6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99" tIns="46227" rIns="93899" bIns="4622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5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661" algn="l"/>
                <a:tab pos="1375983" algn="l"/>
                <a:tab pos="2293305" algn="l"/>
                <a:tab pos="3210627" algn="l"/>
                <a:tab pos="4127950" algn="l"/>
                <a:tab pos="5045271" algn="l"/>
                <a:tab pos="5962593" algn="l"/>
                <a:tab pos="6879915" algn="l"/>
                <a:tab pos="7797238" algn="l"/>
                <a:tab pos="8714560" algn="l"/>
                <a:tab pos="9631881" algn="l"/>
                <a:tab pos="1054920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5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6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3" y="8986737"/>
            <a:ext cx="5526594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32" tIns="45866" rIns="91732" bIns="4586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6" y="296965"/>
            <a:ext cx="5680109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32" tIns="45866" rIns="91732" bIns="4586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3263"/>
            <a:ext cx="4621213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9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595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7770813" cy="46190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539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0991"/>
            <a:ext cx="3808413" cy="4613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0991"/>
            <a:ext cx="3810000" cy="4613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595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Chuck Lukaszewski Aruba, a HP Enterprise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802.11-15/1336r1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  <p:sldLayoutId id="2147483653" r:id="rId6"/>
    <p:sldLayoutId id="2147483655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ekwire.com/2015/wifi-analytics-seahawks-front-office-sees-gameda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0813" cy="1065213"/>
          </a:xfrm>
        </p:spPr>
        <p:txBody>
          <a:bodyPr/>
          <a:lstStyle/>
          <a:p>
            <a:r>
              <a:rPr lang="en-US" dirty="0" smtClean="0"/>
              <a:t>BSS Color Field Size Measurements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2015-11-08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000750"/>
              </p:ext>
            </p:extLst>
          </p:nvPr>
        </p:nvGraphicFramePr>
        <p:xfrm>
          <a:off x="582613" y="3452813"/>
          <a:ext cx="8088312" cy="260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Document" r:id="rId4" imgW="8145237" imgH="2626586" progId="Word.Document.8">
                  <p:embed/>
                </p:oleObj>
              </mc:Choice>
              <mc:Fallback>
                <p:oleObj name="Document" r:id="rId4" imgW="8145237" imgH="26265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452813"/>
                        <a:ext cx="8088312" cy="2601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442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CentralWorld</a:t>
            </a:r>
            <a:r>
              <a:rPr lang="en-US" dirty="0" smtClean="0"/>
              <a:t> - 7</a:t>
            </a:r>
            <a:r>
              <a:rPr lang="en-US" baseline="30000" dirty="0" smtClean="0"/>
              <a:t>th</a:t>
            </a:r>
            <a:r>
              <a:rPr lang="en-US" dirty="0" smtClean="0"/>
              <a:t> Floor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324353"/>
              </p:ext>
            </p:extLst>
          </p:nvPr>
        </p:nvGraphicFramePr>
        <p:xfrm>
          <a:off x="7315200" y="2086192"/>
          <a:ext cx="1828800" cy="37376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0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Suvarnabhumi</a:t>
            </a:r>
            <a:r>
              <a:rPr lang="en-US" dirty="0"/>
              <a:t> Airport, </a:t>
            </a:r>
            <a:r>
              <a:rPr lang="en-US" dirty="0" smtClean="0"/>
              <a:t>Bangkok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" y="1501140"/>
            <a:ext cx="2205907" cy="45932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 physical APs per check-in counter (1 per queue)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23 counters = 460 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 Wi-Fi vendors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 Wi-Fi operators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2" descr="F:\DCIM\101MSDCF\DSC03881-circle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2128" y="1592579"/>
            <a:ext cx="6625672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316480" y="2582333"/>
            <a:ext cx="3101340" cy="77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16480" y="2940473"/>
            <a:ext cx="480060" cy="4732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BKK Arrival Hall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705779"/>
              </p:ext>
            </p:extLst>
          </p:nvPr>
        </p:nvGraphicFramePr>
        <p:xfrm>
          <a:off x="7315200" y="2086192"/>
          <a:ext cx="1828800" cy="37376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BKK Gates E5-E6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507395"/>
              </p:ext>
            </p:extLst>
          </p:nvPr>
        </p:nvGraphicFramePr>
        <p:xfrm>
          <a:off x="7315200" y="2086192"/>
          <a:ext cx="1828800" cy="33566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0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GITEX 2015 @ Dubai World Trade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2572789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130,000 attendees, largest IT trade show in Middle East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31,000 m</a:t>
            </a:r>
            <a:r>
              <a:rPr lang="en-US" baseline="30000" dirty="0" smtClean="0"/>
              <a:t>2</a:t>
            </a:r>
            <a:r>
              <a:rPr lang="en-US" dirty="0" smtClean="0"/>
              <a:t> main hall, largest in Middle East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350 APs in ceiling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4338" name="Picture 2" descr="D:\2015.10.19 BSS Color Captures\GITEX Captures\GITEX 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077" y="157353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811452" y="3486493"/>
            <a:ext cx="674947" cy="522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249786" y="4508207"/>
            <a:ext cx="1173903" cy="676212"/>
          </a:xfrm>
          <a:prstGeom prst="wedgeRoundRectCallout">
            <a:avLst>
              <a:gd name="adj1" fmla="val -134890"/>
              <a:gd name="adj2" fmla="val -150208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Capture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location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GITEX 2015 Show Floor (2.4 GHz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773322"/>
              </p:ext>
            </p:extLst>
          </p:nvPr>
        </p:nvGraphicFramePr>
        <p:xfrm>
          <a:off x="7315200" y="2086192"/>
          <a:ext cx="1828800" cy="31661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 bwMode="auto">
          <a:xfrm>
            <a:off x="5195455" y="5838399"/>
            <a:ext cx="2410691" cy="972195"/>
          </a:xfrm>
          <a:prstGeom prst="wedgeRoundRectCallout">
            <a:avLst>
              <a:gd name="adj1" fmla="val 54160"/>
              <a:gd name="adj2" fmla="val -176049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Would be 94 APs/channel with 3 channel plan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2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GITEX 2015 Floor Booth (5-GHz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84144"/>
              </p:ext>
            </p:extLst>
          </p:nvPr>
        </p:nvGraphicFramePr>
        <p:xfrm>
          <a:off x="7315200" y="1651852"/>
          <a:ext cx="1828800" cy="4154805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0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Hong Kong International Food Court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38242"/>
              </p:ext>
            </p:extLst>
          </p:nvPr>
        </p:nvGraphicFramePr>
        <p:xfrm>
          <a:off x="7315200" y="2086192"/>
          <a:ext cx="1828800" cy="1678305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8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Levi’s Stadium (Seating Bowl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195250"/>
              </p:ext>
            </p:extLst>
          </p:nvPr>
        </p:nvGraphicFramePr>
        <p:xfrm>
          <a:off x="7315200" y="1370320"/>
          <a:ext cx="1828800" cy="50711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104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149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26" marR="8226" marT="8226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3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" y="685801"/>
            <a:ext cx="8861367" cy="559578"/>
          </a:xfrm>
        </p:spPr>
        <p:txBody>
          <a:bodyPr/>
          <a:lstStyle/>
          <a:p>
            <a:r>
              <a:rPr lang="en-US" dirty="0" smtClean="0"/>
              <a:t>Levi’s Stadium – Top 10 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11190"/>
            <a:ext cx="8391698" cy="2646810"/>
          </a:xfrm>
          <a:solidFill>
            <a:schemeClr val="bg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Data </a:t>
            </a:r>
            <a:r>
              <a:rPr lang="en-US" sz="2000" dirty="0"/>
              <a:t>from 10 most heavily-loaded </a:t>
            </a:r>
            <a:r>
              <a:rPr lang="en-US" sz="2000" dirty="0" smtClean="0"/>
              <a:t>2.4-Ghz and 5-GHz radios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Charts show SINR for all APs that are </a:t>
            </a:r>
            <a:r>
              <a:rPr lang="en-US" sz="2000" u="sng" dirty="0"/>
              <a:t>audible</a:t>
            </a:r>
            <a:r>
              <a:rPr lang="en-US" sz="2000" dirty="0"/>
              <a:t> from each of the 10 APs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On 2.4-GHz, each of the top 10 can hear &gt;180 other 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On 5-GHz, each of the top 10 can hear &gt;130 other APs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863" y="1356301"/>
            <a:ext cx="4389120" cy="266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4718134" y="2786250"/>
            <a:ext cx="4302849" cy="921920"/>
          </a:xfrm>
          <a:prstGeom prst="roundRect">
            <a:avLst>
              <a:gd name="adj" fmla="val 729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03" y="1353573"/>
            <a:ext cx="4389120" cy="265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199474" y="2860964"/>
            <a:ext cx="4302849" cy="839586"/>
          </a:xfrm>
          <a:prstGeom prst="roundRect">
            <a:avLst>
              <a:gd name="adj" fmla="val 729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18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53715"/>
          </a:xfrm>
        </p:spPr>
        <p:txBody>
          <a:bodyPr/>
          <a:lstStyle/>
          <a:p>
            <a:r>
              <a:rPr lang="en-US" smtClean="0"/>
              <a:t>Abstract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6415"/>
            <a:ext cx="8229600" cy="4647999"/>
          </a:xfrm>
        </p:spPr>
        <p:txBody>
          <a:bodyPr/>
          <a:lstStyle/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At September meeting, BSS coloring was motioned into the SFD. However, there was debate about the minimum size of the BSS color field in HE-SIG-A. PHY Motion #50 failed to pass (Y-52/N-18/A-24)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Several companies presented simulation results in [1] based on SS#3 that “</a:t>
            </a:r>
            <a:r>
              <a:rPr lang="en-US" altLang="ja-JP" sz="2000" dirty="0" smtClean="0"/>
              <a:t>the number of  BSS Color bits should be </a:t>
            </a:r>
            <a:r>
              <a:rPr lang="en-US" altLang="ja-JP" sz="2000" u="sng" dirty="0" smtClean="0"/>
              <a:t>at least </a:t>
            </a:r>
            <a:r>
              <a:rPr lang="en-US" altLang="ja-JP" sz="2000" dirty="0" smtClean="0"/>
              <a:t>6.</a:t>
            </a:r>
            <a:r>
              <a:rPr lang="en-US" sz="2000" dirty="0" smtClean="0"/>
              <a:t>”  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In [2] we presented data from a medium size stadium showing &gt;130 audible APs in 5-GHz and &gt;180 audible APs in 2.4-GHz. We also presented  a list of 11 stadiums with over 100 physical APs deployed per channel in reuse=3 plan (e.g. 2.4 GHz).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contribution presents additional field measurements of APs from several large real-world WLANs.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Based on these measurements, a BSS color field of 8 bits is highly recommended.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Stadium AP Counts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880787"/>
              </p:ext>
            </p:extLst>
          </p:nvPr>
        </p:nvGraphicFramePr>
        <p:xfrm>
          <a:off x="409075" y="1474788"/>
          <a:ext cx="8614608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96"/>
                <a:gridCol w="1862051"/>
                <a:gridCol w="989214"/>
                <a:gridCol w="955964"/>
                <a:gridCol w="756458"/>
                <a:gridCol w="1338349"/>
                <a:gridCol w="5280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Venue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Seats/AP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2.4G APs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/ Channel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Dodger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Los Angeles, 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333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[3]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Lambeau</a:t>
                      </a:r>
                      <a:r>
                        <a:rPr lang="en-US" sz="1600" baseline="0" dirty="0" smtClean="0"/>
                        <a:t> Field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Green Bay,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80,735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[4]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M&amp;T Bank</a:t>
                      </a:r>
                      <a:r>
                        <a:rPr lang="en-US" sz="1600" baseline="0" dirty="0" smtClean="0"/>
                        <a:t>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Baltimore,</a:t>
                      </a:r>
                      <a:r>
                        <a:rPr lang="en-US" sz="1600" baseline="0" dirty="0" smtClean="0"/>
                        <a:t> 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 800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~ 265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[5]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Levi’s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</a:t>
                      </a:r>
                      <a:r>
                        <a:rPr lang="en-US" sz="1600" baseline="0" dirty="0" smtClean="0"/>
                        <a:t> Jose, 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</a:t>
                      </a:r>
                      <a:r>
                        <a:rPr lang="en-US" sz="1600" baseline="0" dirty="0" smtClean="0"/>
                        <a:t> 1,200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400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[8]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AT&amp;T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Dallas, TX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1,600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533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[8]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AT&amp;T Park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 Francisco, 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1,700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566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[6]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Kaufmann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Kansas</a:t>
                      </a:r>
                      <a:r>
                        <a:rPr lang="en-US" sz="1600" baseline="0" dirty="0" smtClean="0"/>
                        <a:t> City, 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32,903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192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[7]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Kyle Field, Texas</a:t>
                      </a:r>
                      <a:r>
                        <a:rPr lang="en-US" sz="1600" baseline="0" dirty="0" smtClean="0"/>
                        <a:t> A&amp;M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College Station,</a:t>
                      </a:r>
                      <a:r>
                        <a:rPr lang="en-US" sz="1600" baseline="0" dirty="0" smtClean="0"/>
                        <a:t> TX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102,500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1,600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533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[9]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r>
                        <a:rPr lang="en-US" sz="1600" baseline="0" dirty="0" smtClean="0"/>
                        <a:t>niv. Phoenix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Phoenix,</a:t>
                      </a:r>
                      <a:r>
                        <a:rPr lang="en-US" sz="1600" baseline="0" dirty="0" smtClean="0"/>
                        <a:t> AZ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63,400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&gt; 750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250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[10]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Baylor Univ. Stadium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Waco, TX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45,140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&gt; 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&gt; 100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[11]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CenturyLink</a:t>
                      </a:r>
                      <a:r>
                        <a:rPr lang="en-US" sz="1600" baseline="0" dirty="0" smtClean="0"/>
                        <a:t> Field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Seattle, WA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757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~ 252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[12]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Look at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6 bits is fine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We are not designing 11ax for stadiums or high density venues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We do not expect further </a:t>
            </a:r>
            <a:r>
              <a:rPr lang="en-US" sz="2000" dirty="0" smtClean="0"/>
              <a:t>significant densification </a:t>
            </a:r>
            <a:r>
              <a:rPr lang="en-US" sz="2000" dirty="0" smtClean="0"/>
              <a:t>of 802.11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Overlapping multi-operator ESS are not expected to grow in any global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Impact of duplicate color in same collision domain is limited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6613" y="1480991"/>
            <a:ext cx="4189816" cy="4613423"/>
          </a:xfrm>
        </p:spPr>
        <p:txBody>
          <a:bodyPr/>
          <a:lstStyle/>
          <a:p>
            <a:r>
              <a:rPr lang="en-US" sz="2000" dirty="0" smtClean="0"/>
              <a:t>6 bits is not enough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Simulations in [1] used only -82 dBm, and did not consider multiple OESS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Multiple high density venues types are already exceeding 64 physical APs in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5-GHz data only looks OK because it uses 20-MHz channels. Future HE80 would resemble 2.4-GHz today.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Densification is increasing. Wi-Fi hotspots growing at 13% CAGR out to 2018 (11ax ratification) [13]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8134004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TGax</a:t>
            </a:r>
            <a:r>
              <a:rPr lang="en-US" dirty="0" smtClean="0"/>
              <a:t> should adopt a BSS color field of 8 bits.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is a safe compromise between resource consumption and future effectiveness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Many WLANs in high-density areas already exceed 6 bits within a single collision domain (e.g. not ESS-wide)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largest stadium WLANs require 10 bits in 2.4-GHz or for a reuse=3 plan.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Densification will increase before 11ax is ratified, and by end of 11ax lifetime</a:t>
            </a:r>
            <a:r>
              <a:rPr lang="en-US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Mobile hotspots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Vehicular impact on municipal / city background loads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Straw 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ja-JP" dirty="0"/>
              <a:t>Do you support to assign </a:t>
            </a:r>
            <a:r>
              <a:rPr lang="en-US" altLang="ja-JP" dirty="0" smtClean="0"/>
              <a:t>8 </a:t>
            </a:r>
            <a:r>
              <a:rPr lang="en-US" altLang="ja-JP" dirty="0"/>
              <a:t>bits for BSS </a:t>
            </a:r>
            <a:r>
              <a:rPr lang="en-US" altLang="ja-JP" dirty="0" smtClean="0"/>
              <a:t>Color?</a:t>
            </a:r>
            <a:endParaRPr lang="en-US" altLang="ja-JP" dirty="0"/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ja-JP" dirty="0"/>
              <a:t>Y: </a:t>
            </a:r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ja-JP" dirty="0"/>
              <a:t>N: </a:t>
            </a:r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ja-JP" dirty="0"/>
              <a:t>A: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4294967295"/>
          </p:nvPr>
        </p:nvSpPr>
        <p:spPr>
          <a:xfrm>
            <a:off x="664827" y="301291"/>
            <a:ext cx="193399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smtClean="0">
                <a:solidFill>
                  <a:schemeClr val="tx1"/>
                </a:solidFill>
              </a:rPr>
              <a:t>November, 2015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15/1075r1 – “</a:t>
            </a:r>
            <a:r>
              <a:rPr lang="en-GB" sz="1200" dirty="0"/>
              <a:t>Number of BSS </a:t>
            </a:r>
            <a:r>
              <a:rPr lang="en-GB" sz="1200" dirty="0" err="1"/>
              <a:t>Color</a:t>
            </a:r>
            <a:r>
              <a:rPr lang="en-GB" sz="1200" dirty="0"/>
              <a:t> </a:t>
            </a:r>
            <a:r>
              <a:rPr lang="en-GB" sz="1200" dirty="0" smtClean="0"/>
              <a:t>bits”, Yasuhiko </a:t>
            </a:r>
            <a:r>
              <a:rPr lang="en-US" sz="1200" dirty="0" smtClean="0"/>
              <a:t>Inoue et al, Sep 2015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/>
              <a:t>15/1083r3 – “</a:t>
            </a:r>
            <a:r>
              <a:rPr lang="en-US" sz="1200" dirty="0">
                <a:solidFill>
                  <a:schemeClr val="tx1"/>
                </a:solidFill>
              </a:rPr>
              <a:t>Cost/Benefit Analysis of SR </a:t>
            </a:r>
            <a:r>
              <a:rPr lang="en-US" sz="1200" dirty="0" smtClean="0">
                <a:solidFill>
                  <a:schemeClr val="tx1"/>
                </a:solidFill>
              </a:rPr>
              <a:t>Techniques”, C. Lukaszewski et al, Sep 2015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http://www.mobilesportsreport.com/2015/09/stadium-tech-report-los-angeles-dodgers-hit-it-out-of-the-park-with-cisco-aruba-wi-fi/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http://www.mobilesportsreport.com/2015/08/wi-fi-for-the-frozen-tundra-extreme-verizon-bring-wi-fi-to-green-bay-packers-lambeau-field/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http://www.mobilesportsreport.com/2015/08/baltimore-ravens-pick-extreme-networks-for-mt-bank-stadium-wi-fi/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http://www.mobilesportsreport.com/2015/07/stadium-tech-report-world-series-set-new-wireless-records-at-att-park/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http://www.mobilesportsreport.com/2015/06/stadium-tech-report-kauffman-stadium-gets-a-royal-wi-fi-upgrade/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http://www.mobilesportsreport.com/2015/01/stadium-tech-report-att-stadiums-massive-antenna-deployment-delivers-solid-wi-fi-das-performance/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http://www.mobilesportsreport.com/2015/01/stadium-tech-report-corning-ibm-bringing-fiber-based-wi-fi-and-das-to-texas-ams-kyle-field/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http://www.mobilesportsreport.com/2014/12/stadium-tech-report-phoenix-cardinals-get-stadium-ready-for-super-bowl-with-wi-fi-upgrade/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/>
              <a:t>http://www.mobilesportsreport.com/2014/12/stadium-tech-report-phoenix-cardinals-get-stadium-ready-for-super-bowl-with-wi-fi-upgrade/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>
                <a:hlinkClick r:id="rId2"/>
              </a:rPr>
              <a:t>http://www.geekwire.com/2015/wifi-analytics-seahawks-front-office-sees-gameday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1200" dirty="0" err="1" smtClean="0"/>
              <a:t>Miravedis</a:t>
            </a:r>
            <a:r>
              <a:rPr lang="en-US" sz="1200" dirty="0" smtClean="0"/>
              <a:t> Rethink, Carrier Wi-Fi State of the Market, December 2014</a:t>
            </a:r>
            <a:endParaRPr lang="en-US" sz="1200" dirty="0"/>
          </a:p>
          <a:p>
            <a:pPr marL="0" indent="0"/>
            <a:endParaRPr lang="en-US" sz="1200" dirty="0"/>
          </a:p>
          <a:p>
            <a:pPr marL="457200" indent="-457200">
              <a:buFont typeface="+mj-lt"/>
              <a:buAutoNum type="arabicPeriod" startAt="11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8201526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CentralWorld</a:t>
            </a:r>
            <a:r>
              <a:rPr lang="en-US" dirty="0" smtClean="0"/>
              <a:t> Mall, Bangkok Thailand – 3 locations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BKK Airport, Bangkok Thailand – 2 locations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Dubai World Trade Center, GITEX Conference – floor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Hong Kong International Airport Food Court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Levi’s Stadium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 captures post-processed to count unique physical APs separately from virtual 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8025063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 virtual APs on a single physical radio can share the same BSS color value.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Color values must either be unique in an ESS </a:t>
            </a:r>
            <a:r>
              <a:rPr lang="en-US" u="sng" dirty="0" smtClean="0"/>
              <a:t>or</a:t>
            </a:r>
            <a:r>
              <a:rPr lang="en-US" dirty="0" smtClean="0"/>
              <a:t> the ESS must have a method to ensure that colors are not reused within a collision domain.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Colors used by overlapping ESS (“OESS”) operated by different service providers must be detected and be unique across all co-located </a:t>
            </a:r>
            <a:r>
              <a:rPr lang="en-US" dirty="0" err="1" smtClean="0"/>
              <a:t>ESSes</a:t>
            </a:r>
            <a:r>
              <a:rPr lang="en-US" dirty="0" smtClean="0"/>
              <a:t> that share the same collision domain.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OESS will include non-802.11 systems that employ CTS-to-self for protection from 802.11 (e.g. LTE-U / LAA)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clukaszewski.ARUBANETWORKS\Desktop\2012.11.17 BKK Central Rama\P101049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6720" y="1433820"/>
            <a:ext cx="6177280" cy="54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Multi-Operator WLAN Overlays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274320" y="1659255"/>
            <a:ext cx="2476500" cy="43307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Central Rama 9 mall, Bangkok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4 </a:t>
            </a:r>
            <a:r>
              <a:rPr lang="en-US" sz="2200" dirty="0" smtClean="0"/>
              <a:t>network operators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3 Wi-Fi vendors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1 AP cluster every ~15 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Common across </a:t>
            </a:r>
            <a:r>
              <a:rPr lang="en-US" sz="2200" dirty="0" smtClean="0"/>
              <a:t>many countries </a:t>
            </a:r>
            <a:r>
              <a:rPr lang="en-US" sz="2200" dirty="0" smtClean="0"/>
              <a:t>in Asia and Middle East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0" indent="0"/>
            <a:endParaRPr lang="en-US" sz="22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618509" y="1901614"/>
            <a:ext cx="3477491" cy="9397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156960" y="1561252"/>
            <a:ext cx="508000" cy="680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88000" y="2241972"/>
            <a:ext cx="508000" cy="680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0000" y="2841412"/>
            <a:ext cx="508000" cy="680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18509" y="2509520"/>
            <a:ext cx="2878051" cy="3318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18509" y="2841412"/>
            <a:ext cx="2354811" cy="3403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770245" y="3400212"/>
            <a:ext cx="3810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18508" y="2841412"/>
            <a:ext cx="3075710" cy="9325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5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685800"/>
            <a:ext cx="8366760" cy="559579"/>
          </a:xfrm>
        </p:spPr>
        <p:txBody>
          <a:bodyPr/>
          <a:lstStyle/>
          <a:p>
            <a:r>
              <a:rPr lang="en-US" dirty="0" err="1" smtClean="0"/>
              <a:t>CentralWorld</a:t>
            </a:r>
            <a:r>
              <a:rPr lang="en-US" dirty="0" smtClean="0"/>
              <a:t> – 5 Operators w/Discrete APs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</a:t>
            </a:r>
          </a:p>
          <a:p>
            <a:r>
              <a:rPr lang="en-US" smtClean="0"/>
              <a:t>Aruba, a HP Enterprise Company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2" descr="C:\Users\clukaszewski\Desktop\IEEE Bangkok\AP Photos\IMG_56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23" y="1836737"/>
            <a:ext cx="5110057" cy="383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ukaszewski\Desktop\IEEE Bangkok\AP Photos\IMG_56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100" y="4153217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clukaszewski\Desktop\IEEE Bangkok\AP Photos\IMG_562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3100" y="1692593"/>
            <a:ext cx="2743200" cy="22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861820" y="2181012"/>
            <a:ext cx="660400" cy="577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91360" y="2674620"/>
            <a:ext cx="538480" cy="3877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22500" y="3356451"/>
            <a:ext cx="456989" cy="3432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51040" y="2259389"/>
            <a:ext cx="660400" cy="693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20840" y="4819709"/>
            <a:ext cx="868680" cy="849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114300" y="2217421"/>
            <a:ext cx="1173903" cy="502919"/>
          </a:xfrm>
          <a:prstGeom prst="wedgeRoundRectCallout">
            <a:avLst>
              <a:gd name="adj1" fmla="val 110417"/>
              <a:gd name="adj2" fmla="val 10216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Vendor A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14299" y="2889794"/>
            <a:ext cx="1173903" cy="502919"/>
          </a:xfrm>
          <a:prstGeom prst="wedgeRoundRectCallout">
            <a:avLst>
              <a:gd name="adj1" fmla="val 116259"/>
              <a:gd name="adj2" fmla="val -44330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Vendor B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114300" y="3528059"/>
            <a:ext cx="1173903" cy="502919"/>
          </a:xfrm>
          <a:prstGeom prst="wedgeRoundRectCallout">
            <a:avLst>
              <a:gd name="adj1" fmla="val 131189"/>
              <a:gd name="adj2" fmla="val -47360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Vendor C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5364480" y="2423160"/>
            <a:ext cx="1173903" cy="502919"/>
          </a:xfrm>
          <a:prstGeom prst="wedgeRoundRectCallout">
            <a:avLst>
              <a:gd name="adj1" fmla="val 110417"/>
              <a:gd name="adj2" fmla="val 10216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Vendor D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166148" y="5151121"/>
            <a:ext cx="1173903" cy="502919"/>
          </a:xfrm>
          <a:prstGeom prst="wedgeRoundRectCallout">
            <a:avLst>
              <a:gd name="adj1" fmla="val 110417"/>
              <a:gd name="adj2" fmla="val 10216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Vendor E</a:t>
            </a:r>
          </a:p>
        </p:txBody>
      </p:sp>
    </p:spTree>
    <p:extLst>
      <p:ext uri="{BB962C8B-B14F-4D97-AF65-F5344CB8AC3E}">
        <p14:creationId xmlns:p14="http://schemas.microsoft.com/office/powerpoint/2010/main" val="17452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CentralWorld</a:t>
            </a:r>
            <a:r>
              <a:rPr lang="en-US" dirty="0" smtClean="0"/>
              <a:t> Mall Capture Sites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Picture 2" descr="C:\Users\clukaszewski\Desktop\IEEE Bangkok\AP Photos\IMG_56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1491712"/>
            <a:ext cx="2743200" cy="45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lukaszewski\Desktop\IEEE Bangkok\AP Photos\IMG_56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735" y="4380361"/>
            <a:ext cx="5486400" cy="162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lukaszewski\Desktop\IEEE Bangkok\AP Photos\IMG_56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735" y="1491712"/>
            <a:ext cx="5486400" cy="18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1825" y="6002015"/>
            <a:ext cx="2614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</a:t>
            </a:r>
            <a:r>
              <a:rPr lang="en-US" sz="2000" b="1" baseline="30000" dirty="0">
                <a:solidFill>
                  <a:schemeClr val="tx1"/>
                </a:solidFill>
              </a:rPr>
              <a:t>st</a:t>
            </a:r>
            <a:r>
              <a:rPr lang="en-US" sz="2000" b="1" dirty="0">
                <a:solidFill>
                  <a:schemeClr val="tx1"/>
                </a:solidFill>
              </a:rPr>
              <a:t> Floor @ </a:t>
            </a:r>
            <a:r>
              <a:rPr lang="en-US" sz="2000" b="1" dirty="0" err="1">
                <a:solidFill>
                  <a:schemeClr val="tx1"/>
                </a:solidFill>
              </a:rPr>
              <a:t>Twinings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5260" y="3419124"/>
            <a:ext cx="422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2nd </a:t>
            </a:r>
            <a:r>
              <a:rPr lang="en-US" sz="2000" b="1" dirty="0">
                <a:solidFill>
                  <a:schemeClr val="tx1"/>
                </a:solidFill>
              </a:rPr>
              <a:t>Floor </a:t>
            </a:r>
            <a:r>
              <a:rPr lang="en-US" sz="2000" b="1" dirty="0" smtClean="0">
                <a:solidFill>
                  <a:schemeClr val="tx1"/>
                </a:solidFill>
              </a:rPr>
              <a:t>Above Bicycle Exhibit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(photo taken from capture location)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0195" y="6007379"/>
            <a:ext cx="422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7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</a:rPr>
              <a:t> Floor In Center of Mall Wing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49880" y="4808218"/>
            <a:ext cx="469900" cy="382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988060" y="5331167"/>
            <a:ext cx="1173903" cy="676212"/>
          </a:xfrm>
          <a:prstGeom prst="wedgeRoundRectCallout">
            <a:avLst>
              <a:gd name="adj1" fmla="val 121452"/>
              <a:gd name="adj2" fmla="val -77679"/>
              <a:gd name="adj3" fmla="val 16667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Capture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location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61049" y="5074918"/>
            <a:ext cx="469900" cy="382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CentralWorld</a:t>
            </a:r>
            <a:r>
              <a:rPr lang="en-US" dirty="0" smtClean="0"/>
              <a:t> - 1</a:t>
            </a:r>
            <a:r>
              <a:rPr lang="en-US" baseline="30000" dirty="0" smtClean="0"/>
              <a:t>st</a:t>
            </a:r>
            <a:r>
              <a:rPr lang="en-US" dirty="0" smtClean="0"/>
              <a:t> Floor </a:t>
            </a:r>
            <a:r>
              <a:rPr lang="en-US" dirty="0" err="1" smtClean="0"/>
              <a:t>Twinings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638517"/>
              </p:ext>
            </p:extLst>
          </p:nvPr>
        </p:nvGraphicFramePr>
        <p:xfrm>
          <a:off x="7315200" y="2086192"/>
          <a:ext cx="1828800" cy="37376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3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CentralWorld</a:t>
            </a:r>
            <a:r>
              <a:rPr lang="en-US" dirty="0" smtClean="0"/>
              <a:t> - 2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 Aruba, a HP Enterprise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0987"/>
            <a:ext cx="7315200" cy="43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819443"/>
              </p:ext>
            </p:extLst>
          </p:nvPr>
        </p:nvGraphicFramePr>
        <p:xfrm>
          <a:off x="7315200" y="2086192"/>
          <a:ext cx="1828800" cy="373761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Channel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 count</a:t>
                      </a:r>
                      <a:endParaRPr lang="en-US" sz="11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BSSID count</a:t>
                      </a:r>
                      <a:endParaRPr lang="en-US" sz="11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0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2.4G</a:t>
                      </a:r>
                    </a:p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9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24299</TotalTime>
  <Words>1862</Words>
  <Application>Microsoft Office PowerPoint</Application>
  <PresentationFormat>On-screen Show (4:3)</PresentationFormat>
  <Paragraphs>755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802-11-Submission</vt:lpstr>
      <vt:lpstr>Document</vt:lpstr>
      <vt:lpstr>BSS Color Field Size Measurements</vt:lpstr>
      <vt:lpstr>Abstract</vt:lpstr>
      <vt:lpstr>Measurement Summary</vt:lpstr>
      <vt:lpstr>Assumptions</vt:lpstr>
      <vt:lpstr>Multi-Operator WLAN Overlays</vt:lpstr>
      <vt:lpstr>CentralWorld – 5 Operators w/Discrete APs</vt:lpstr>
      <vt:lpstr>CentralWorld Mall Capture Sites</vt:lpstr>
      <vt:lpstr>CentralWorld - 1st Floor Twinings</vt:lpstr>
      <vt:lpstr>CentralWorld - 2nd Floor</vt:lpstr>
      <vt:lpstr>CentralWorld - 7th Floor</vt:lpstr>
      <vt:lpstr>Suvarnabhumi Airport, Bangkok</vt:lpstr>
      <vt:lpstr>BKK Arrival Hall</vt:lpstr>
      <vt:lpstr>BKK Gates E5-E6</vt:lpstr>
      <vt:lpstr>GITEX 2015 @ Dubai World Trade Center</vt:lpstr>
      <vt:lpstr>GITEX 2015 Show Floor (2.4 GHz Only)</vt:lpstr>
      <vt:lpstr>GITEX 2015 Floor Booth (5-GHz Only)</vt:lpstr>
      <vt:lpstr>Hong Kong International Food Court</vt:lpstr>
      <vt:lpstr>Levi’s Stadium (Seating Bowl Only)</vt:lpstr>
      <vt:lpstr>Levi’s Stadium – Top 10 APs</vt:lpstr>
      <vt:lpstr>Real World Stadium AP Counts</vt:lpstr>
      <vt:lpstr>Two Ways to Look at Data</vt:lpstr>
      <vt:lpstr>Conclusions</vt:lpstr>
      <vt:lpstr>Straw Poll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BSS Color Field Size Measurements</dc:title>
  <dc:creator>Chuck Lukaszewski</dc:creator>
  <cp:lastModifiedBy>clukaszewski</cp:lastModifiedBy>
  <cp:revision>305</cp:revision>
  <cp:lastPrinted>2015-08-25T06:16:53Z</cp:lastPrinted>
  <dcterms:created xsi:type="dcterms:W3CDTF">2014-05-13T18:39:25Z</dcterms:created>
  <dcterms:modified xsi:type="dcterms:W3CDTF">2015-11-10T19:35:02Z</dcterms:modified>
</cp:coreProperties>
</file>