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609" r:id="rId3"/>
    <p:sldId id="595" r:id="rId4"/>
    <p:sldId id="596" r:id="rId5"/>
    <p:sldId id="604" r:id="rId6"/>
    <p:sldId id="605" r:id="rId7"/>
    <p:sldId id="606" r:id="rId8"/>
    <p:sldId id="607" r:id="rId9"/>
    <p:sldId id="608" r:id="rId10"/>
    <p:sldId id="582" r:id="rId11"/>
    <p:sldId id="578" r:id="rId12"/>
    <p:sldId id="603" r:id="rId13"/>
    <p:sldId id="575" r:id="rId14"/>
    <p:sldId id="576" r:id="rId15"/>
    <p:sldId id="579" r:id="rId16"/>
    <p:sldId id="580" r:id="rId17"/>
    <p:sldId id="581" r:id="rId18"/>
    <p:sldId id="587" r:id="rId19"/>
    <p:sldId id="602" r:id="rId20"/>
    <p:sldId id="546" r:id="rId21"/>
    <p:sldId id="588" r:id="rId22"/>
    <p:sldId id="593" r:id="rId23"/>
    <p:sldId id="58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2105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802.11-15/1335r1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HE-SIG-B Contents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6170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90600" y="2362200"/>
          <a:ext cx="7467600" cy="38032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23185"/>
                <a:gridCol w="1163855"/>
                <a:gridCol w="1807945"/>
              </a:tblGrid>
              <a:tr h="2380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b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86-18028794213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ganming@huawei.com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Meilu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linmeilu@huawei.com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3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Re-cap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1800" dirty="0" smtClean="0"/>
              <a:t>Agreement on HE-SIG-B common field [1]</a:t>
            </a:r>
          </a:p>
          <a:p>
            <a:pPr lvl="1"/>
            <a:r>
              <a:rPr lang="en-GB" altLang="zh-CN" sz="1600" dirty="0" smtClean="0"/>
              <a:t>The RU allocation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in the common field of HE-SIG-B signals an 8 bit per 20 MHz PPDU BW for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The RU arrangement in frequency domain 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Number of MU-MIMO allocations: The RUs allocated for MU-MIMO and the number of users in the MU-MIMO allocations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The exact mapping of the 8 bit to the arrangement and the number of MU-MIMO allocations is TBD.</a:t>
            </a:r>
            <a:endParaRPr lang="zh-CN" altLang="zh-CN" sz="1600" dirty="0" smtClean="0"/>
          </a:p>
          <a:p>
            <a:pPr lvl="1"/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for the </a:t>
            </a:r>
            <a:r>
              <a:rPr lang="en-GB" altLang="zh-CN" sz="1600" dirty="0" err="1" smtClean="0"/>
              <a:t>center</a:t>
            </a:r>
            <a:r>
              <a:rPr lang="en-GB" altLang="zh-CN" sz="1600" dirty="0" smtClean="0"/>
              <a:t> 26 unit in 80 MHz is TBD.</a:t>
            </a:r>
          </a:p>
          <a:p>
            <a:r>
              <a:rPr lang="en-GB" altLang="zh-CN" sz="1800" dirty="0" smtClean="0"/>
              <a:t>Agreement on HE-SIG-B user specific field [1]</a:t>
            </a:r>
          </a:p>
          <a:p>
            <a:pPr lvl="1"/>
            <a:r>
              <a:rPr lang="en-GB" altLang="zh-CN" sz="1600" dirty="0" smtClean="0"/>
              <a:t>The user specific subfields of HE-SIG-B containing the per user dedicated information include the following fields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STA-ID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single-user allocations in a RU:  NSTS (Number of Spatial Streams), </a:t>
            </a:r>
            <a:r>
              <a:rPr lang="en-GB" altLang="zh-CN" sz="1400" dirty="0" err="1" smtClean="0"/>
              <a:t>TxBF</a:t>
            </a:r>
            <a:r>
              <a:rPr lang="en-GB" altLang="zh-CN" sz="1400" dirty="0" smtClean="0"/>
              <a:t> (transmit </a:t>
            </a:r>
            <a:r>
              <a:rPr lang="en-GB" altLang="zh-CN" sz="1400" dirty="0" err="1" smtClean="0"/>
              <a:t>beamforming</a:t>
            </a:r>
            <a:r>
              <a:rPr lang="en-GB" altLang="zh-CN" sz="1400" dirty="0" smtClean="0"/>
              <a:t> ), MCS (Modulation and Coding Scheme) and Coding (Use of LDPC)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each user in a multi-user allocation in a RU:  Spatial </a:t>
            </a:r>
            <a:r>
              <a:rPr lang="en-GB" altLang="zh-CN" sz="1400" dirty="0" err="1" smtClean="0"/>
              <a:t>Configuraiton</a:t>
            </a:r>
            <a:r>
              <a:rPr lang="en-GB" altLang="zh-CN" sz="1400" dirty="0" smtClean="0"/>
              <a:t> Fields, MCS and Coding.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Other fields are TBD.</a:t>
            </a:r>
          </a:p>
          <a:p>
            <a:endParaRPr lang="en-GB" altLang="zh-CN" dirty="0" smtClean="0"/>
          </a:p>
          <a:p>
            <a:endParaRPr lang="zh-CN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further discuss the details based on th</a:t>
            </a:r>
            <a:r>
              <a:rPr lang="en-US" sz="1800" dirty="0" smtClean="0"/>
              <a:t>e agreements</a:t>
            </a:r>
            <a:r>
              <a:rPr lang="en-US" sz="1800" b="0" dirty="0" smtClean="0"/>
              <a:t> from the last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Based on the tone plan and RU pattern in 20MHz [2], we design ‘t</a:t>
            </a:r>
            <a:r>
              <a:rPr lang="en-GB" altLang="zh-CN" dirty="0" smtClean="0"/>
              <a:t>he exact mapping of the 8 bit to the arrangement and the number of MU-MIMO allocations’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400" dirty="0" smtClean="0"/>
              <a:t>Specify the size of STA-ID</a:t>
            </a: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Add DCM indication for data portion with reliable performance</a:t>
            </a:r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endParaRPr lang="en-US" sz="1600" dirty="0" smtClean="0"/>
          </a:p>
          <a:p>
            <a:pPr marL="0" indent="0"/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grpSp>
        <p:nvGrpSpPr>
          <p:cNvPr id="9" name="Group 571"/>
          <p:cNvGrpSpPr/>
          <p:nvPr/>
        </p:nvGrpSpPr>
        <p:grpSpPr>
          <a:xfrm>
            <a:off x="2362199" y="3200398"/>
            <a:ext cx="4800600" cy="1719131"/>
            <a:chOff x="479015" y="3047997"/>
            <a:chExt cx="3794929" cy="1358992"/>
          </a:xfrm>
        </p:grpSpPr>
        <p:grpSp>
          <p:nvGrpSpPr>
            <p:cNvPr id="10" name="Group 572"/>
            <p:cNvGrpSpPr/>
            <p:nvPr/>
          </p:nvGrpSpPr>
          <p:grpSpPr>
            <a:xfrm>
              <a:off x="479015" y="3047997"/>
              <a:ext cx="3794929" cy="1121096"/>
              <a:chOff x="6708168" y="4120079"/>
              <a:chExt cx="5058587" cy="138125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042105" y="4833569"/>
                <a:ext cx="382043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13" name="Trapezoid 574"/>
              <p:cNvSpPr/>
              <p:nvPr/>
            </p:nvSpPr>
            <p:spPr bwMode="auto">
              <a:xfrm>
                <a:off x="8460513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4" name="Trapezoid 575"/>
              <p:cNvSpPr/>
              <p:nvPr/>
            </p:nvSpPr>
            <p:spPr bwMode="auto">
              <a:xfrm>
                <a:off x="9687641" y="4179940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" name="Trapezoid 576"/>
              <p:cNvSpPr/>
              <p:nvPr/>
            </p:nvSpPr>
            <p:spPr bwMode="auto">
              <a:xfrm>
                <a:off x="9998151" y="4181872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" name="Trapezoid 577"/>
              <p:cNvSpPr/>
              <p:nvPr/>
            </p:nvSpPr>
            <p:spPr bwMode="auto">
              <a:xfrm>
                <a:off x="7769661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7" name="Trapezoid 578"/>
              <p:cNvSpPr/>
              <p:nvPr/>
            </p:nvSpPr>
            <p:spPr bwMode="auto">
              <a:xfrm>
                <a:off x="8164399" y="4183811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" name="Trapezoid 579"/>
              <p:cNvSpPr/>
              <p:nvPr/>
            </p:nvSpPr>
            <p:spPr bwMode="auto">
              <a:xfrm>
                <a:off x="10406458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9" name="Trapezoid 580"/>
              <p:cNvSpPr/>
              <p:nvPr/>
            </p:nvSpPr>
            <p:spPr bwMode="auto">
              <a:xfrm>
                <a:off x="10680881" y="4183811"/>
                <a:ext cx="29391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0" name="Trapezoid 581"/>
              <p:cNvSpPr/>
              <p:nvPr/>
            </p:nvSpPr>
            <p:spPr bwMode="auto">
              <a:xfrm>
                <a:off x="7469730" y="4471445"/>
                <a:ext cx="593799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1" name="Trapezoid 582"/>
              <p:cNvSpPr/>
              <p:nvPr/>
            </p:nvSpPr>
            <p:spPr bwMode="auto">
              <a:xfrm>
                <a:off x="8169598" y="4471444"/>
                <a:ext cx="590306" cy="2449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2" name="Trapezoid 583"/>
              <p:cNvSpPr/>
              <p:nvPr/>
            </p:nvSpPr>
            <p:spPr bwMode="auto">
              <a:xfrm>
                <a:off x="9694190" y="4471445"/>
                <a:ext cx="598618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3" name="Trapezoid 584"/>
              <p:cNvSpPr/>
              <p:nvPr/>
            </p:nvSpPr>
            <p:spPr bwMode="auto">
              <a:xfrm>
                <a:off x="10404209" y="4471445"/>
                <a:ext cx="584744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4" name="Trapezoid 585"/>
              <p:cNvSpPr/>
              <p:nvPr/>
            </p:nvSpPr>
            <p:spPr bwMode="auto">
              <a:xfrm>
                <a:off x="7467755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5" name="Trapezoid 586"/>
              <p:cNvSpPr/>
              <p:nvPr/>
            </p:nvSpPr>
            <p:spPr bwMode="auto">
              <a:xfrm>
                <a:off x="7374290" y="5262329"/>
                <a:ext cx="3713398" cy="23900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+ 3 DC</a:t>
                </a:r>
              </a:p>
            </p:txBody>
          </p:sp>
          <p:sp>
            <p:nvSpPr>
              <p:cNvPr id="26" name="Trapezoid 587"/>
              <p:cNvSpPr/>
              <p:nvPr/>
            </p:nvSpPr>
            <p:spPr bwMode="auto">
              <a:xfrm>
                <a:off x="7383935" y="4856906"/>
                <a:ext cx="1391072" cy="26118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7" name="Trapezoid 588"/>
              <p:cNvSpPr/>
              <p:nvPr/>
            </p:nvSpPr>
            <p:spPr bwMode="auto">
              <a:xfrm>
                <a:off x="9697686" y="4855485"/>
                <a:ext cx="1390001" cy="267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8" name="Trapezoid 589"/>
              <p:cNvSpPr/>
              <p:nvPr/>
            </p:nvSpPr>
            <p:spPr bwMode="auto">
              <a:xfrm>
                <a:off x="8063738" y="4179727"/>
                <a:ext cx="92857" cy="228381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29" name="Trapezoid 590"/>
              <p:cNvSpPr/>
              <p:nvPr/>
            </p:nvSpPr>
            <p:spPr bwMode="auto">
              <a:xfrm>
                <a:off x="7371489" y="4167497"/>
                <a:ext cx="95896" cy="2446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0" name="Trapezoid 591"/>
              <p:cNvSpPr/>
              <p:nvPr/>
            </p:nvSpPr>
            <p:spPr bwMode="auto">
              <a:xfrm>
                <a:off x="10971738" y="4182489"/>
                <a:ext cx="112707" cy="2256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1" name="Trapezoid 592"/>
              <p:cNvSpPr/>
              <p:nvPr/>
            </p:nvSpPr>
            <p:spPr bwMode="auto">
              <a:xfrm>
                <a:off x="10283617" y="4193748"/>
                <a:ext cx="120592" cy="2143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2" name="Trapezoid 593"/>
              <p:cNvSpPr/>
              <p:nvPr/>
            </p:nvSpPr>
            <p:spPr bwMode="auto">
              <a:xfrm>
                <a:off x="9507965" y="4481437"/>
                <a:ext cx="181044" cy="2357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3" name="Trapezoid 594"/>
              <p:cNvSpPr/>
              <p:nvPr/>
            </p:nvSpPr>
            <p:spPr bwMode="auto">
              <a:xfrm>
                <a:off x="8063535" y="4484992"/>
                <a:ext cx="106057" cy="23138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4" name="Trapezoid 595"/>
              <p:cNvSpPr/>
              <p:nvPr/>
            </p:nvSpPr>
            <p:spPr bwMode="auto">
              <a:xfrm>
                <a:off x="7371489" y="4469205"/>
                <a:ext cx="98235" cy="24717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5" name="Trapezoid 596"/>
              <p:cNvSpPr/>
              <p:nvPr/>
            </p:nvSpPr>
            <p:spPr bwMode="auto">
              <a:xfrm>
                <a:off x="10988953" y="4481434"/>
                <a:ext cx="95492" cy="23576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6" name="Trapezoid 597"/>
              <p:cNvSpPr/>
              <p:nvPr/>
            </p:nvSpPr>
            <p:spPr bwMode="auto">
              <a:xfrm>
                <a:off x="10292808" y="4469209"/>
                <a:ext cx="104557" cy="24799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7" name="Trapezoid 599"/>
              <p:cNvSpPr/>
              <p:nvPr/>
            </p:nvSpPr>
            <p:spPr bwMode="auto">
              <a:xfrm>
                <a:off x="8781215" y="4469204"/>
                <a:ext cx="192104" cy="24717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8" name="Trapezoid 601"/>
              <p:cNvSpPr/>
              <p:nvPr/>
            </p:nvSpPr>
            <p:spPr bwMode="auto">
              <a:xfrm>
                <a:off x="9504357" y="4856534"/>
                <a:ext cx="184651" cy="2615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9" name="Trapezoid 603"/>
              <p:cNvSpPr/>
              <p:nvPr/>
            </p:nvSpPr>
            <p:spPr bwMode="auto">
              <a:xfrm>
                <a:off x="8788226" y="4860618"/>
                <a:ext cx="181857" cy="261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1046418" y="4202588"/>
                <a:ext cx="720337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1027764" y="4495175"/>
                <a:ext cx="737339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0944939" y="483765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932908" y="524128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8463" y="4177151"/>
                <a:ext cx="72265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717833" y="4503319"/>
                <a:ext cx="803160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708168" y="484833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717832" y="526166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9051356" y="4450317"/>
                <a:ext cx="377892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49" name="Trapezoid 615"/>
              <p:cNvSpPr/>
              <p:nvPr/>
            </p:nvSpPr>
            <p:spPr bwMode="auto">
              <a:xfrm>
                <a:off x="8771430" y="4183811"/>
                <a:ext cx="202591" cy="2311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0" name="Trapezoid 618"/>
              <p:cNvSpPr/>
              <p:nvPr/>
            </p:nvSpPr>
            <p:spPr bwMode="auto">
              <a:xfrm>
                <a:off x="9504358" y="4179729"/>
                <a:ext cx="177031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9063020" y="4120079"/>
                <a:ext cx="387260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375259" y="4202617"/>
              <a:ext cx="2038943" cy="2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</a:rPr>
                <a:t>HE20 with 7DC for OFDMA</a:t>
              </a:r>
              <a:endPara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63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OFDMA RU Allocation Signalling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3886200"/>
          </a:xfrm>
        </p:spPr>
        <p:txBody>
          <a:bodyPr/>
          <a:lstStyle/>
          <a:p>
            <a:r>
              <a:rPr lang="en-US" altLang="zh-CN" dirty="0" smtClean="0"/>
              <a:t>In case of OFDMA transmission, we design the RU allocation signaling considering the following typical cases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dirty="0" smtClean="0"/>
              <a:t>176 cases</a:t>
            </a:r>
          </a:p>
          <a:p>
            <a:pPr lvl="1"/>
            <a:r>
              <a:rPr lang="en-US" altLang="zh-CN" dirty="0" smtClean="0"/>
              <a:t>All the possible combinations of 26/52/106/242-RU allocation within 20MHz </a:t>
            </a:r>
          </a:p>
          <a:p>
            <a:pPr lvl="1"/>
            <a:r>
              <a:rPr lang="en-US" altLang="zh-CN" dirty="0" smtClean="0"/>
              <a:t>Also the allocation of 484/996/2*996-RU allocation larger than 20MHz</a:t>
            </a:r>
          </a:p>
          <a:p>
            <a:pPr lvl="1"/>
            <a:r>
              <a:rPr lang="en-US" altLang="zh-CN" dirty="0" smtClean="0"/>
              <a:t>MU-MIMO allocation (on RU&gt;=106) position and the number of MU-MIMO STAs </a:t>
            </a:r>
          </a:p>
          <a:p>
            <a:pPr lvl="2"/>
            <a:r>
              <a:rPr lang="en-US" altLang="zh-CN" dirty="0" smtClean="0"/>
              <a:t>Separately indicate the MU-MIMO allocation on the CHs within the RU&gt;242. </a:t>
            </a:r>
          </a:p>
          <a:p>
            <a:pPr lvl="2"/>
            <a:r>
              <a:rPr lang="en-US" altLang="zh-CN" dirty="0" smtClean="0"/>
              <a:t>The total number of MU-MIMO STAs is the summation of the number of MU-MIMO STAs per 20MHz on the RU&gt;242.</a:t>
            </a:r>
          </a:p>
          <a:p>
            <a:r>
              <a:rPr lang="en-US" altLang="zh-CN" dirty="0" smtClean="0"/>
              <a:t>For partial OFDMA (with unallocated RU), the indication of all the possible combination in HE-SIG-B common costs unbearable overhead.</a:t>
            </a:r>
          </a:p>
          <a:p>
            <a:pPr lvl="1"/>
            <a:r>
              <a:rPr lang="en-US" altLang="zh-CN" dirty="0" smtClean="0"/>
              <a:t>There are already 2448 combination cases of partial OFDMA if RU&lt;106.</a:t>
            </a:r>
          </a:p>
          <a:p>
            <a:pPr lvl="1"/>
            <a:r>
              <a:rPr lang="en-US" altLang="zh-CN" dirty="0" smtClean="0"/>
              <a:t>Whether to prioritize and indicate some special cases is TBD.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 smtClean="0"/>
              <a:t>Hierarchical Indication RU allocation signaling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180676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4386616"/>
            <a:ext cx="373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2" indent="-180975"/>
            <a:r>
              <a:rPr lang="en-US" altLang="zh-CN" sz="1400" dirty="0" smtClean="0">
                <a:sym typeface="Wingdings" pitchFamily="2" charset="2"/>
              </a:rPr>
              <a:t>Note: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‘</a:t>
            </a:r>
            <a:r>
              <a:rPr lang="en-US" altLang="zh-CN" sz="1400" dirty="0" err="1" smtClean="0">
                <a:solidFill>
                  <a:srgbClr val="0000FF"/>
                </a:solidFill>
                <a:sym typeface="Wingdings" pitchFamily="2" charset="2"/>
              </a:rPr>
              <a:t>yyy</a:t>
            </a: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’ </a:t>
            </a:r>
            <a:r>
              <a:rPr lang="en-US" altLang="zh-CN" sz="1400" dirty="0" smtClean="0">
                <a:sym typeface="Wingdings" pitchFamily="2" charset="2"/>
              </a:rPr>
              <a:t>indicate the number of STAs on the RU (1-8)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ym typeface="Wingdings" pitchFamily="2" charset="2"/>
              </a:rPr>
              <a:t>If ‘b=0’, ‘</a:t>
            </a:r>
            <a:r>
              <a:rPr lang="en-US" altLang="zh-CN" sz="1400" dirty="0" err="1" smtClean="0">
                <a:solidFill>
                  <a:srgbClr val="008000"/>
                </a:solidFill>
                <a:sym typeface="Wingdings" pitchFamily="2" charset="2"/>
              </a:rPr>
              <a:t>aa</a:t>
            </a:r>
            <a:r>
              <a:rPr lang="en-US" altLang="zh-CN" sz="1400" dirty="0" smtClean="0">
                <a:sym typeface="Wingdings" pitchFamily="2" charset="2"/>
              </a:rPr>
              <a:t>’ is to differentiate 242-RU (00), 484-RU (01), 996-RU (10)  or 2*996-RU(11). </a:t>
            </a:r>
          </a:p>
          <a:p>
            <a:pPr marL="180975" lvl="2" indent="-180975">
              <a:buFontTx/>
              <a:buChar char="-"/>
            </a:pPr>
            <a:r>
              <a:rPr lang="en-US" altLang="zh-CN" sz="1400" dirty="0" smtClean="0">
                <a:sym typeface="Wingdings" pitchFamily="2" charset="2"/>
              </a:rPr>
              <a:t>If ‘b=1’, ‘11,1xxxx’ entries are TBD, e.g., used for special cases such as load balancing with 0STA on 484 and 996-RU</a:t>
            </a:r>
          </a:p>
        </p:txBody>
      </p:sp>
      <p:grpSp>
        <p:nvGrpSpPr>
          <p:cNvPr id="3" name="Group 192"/>
          <p:cNvGrpSpPr/>
          <p:nvPr/>
        </p:nvGrpSpPr>
        <p:grpSpPr>
          <a:xfrm>
            <a:off x="685800" y="1497995"/>
            <a:ext cx="4898408" cy="4979005"/>
            <a:chOff x="766192" y="1268760"/>
            <a:chExt cx="4898408" cy="4979005"/>
          </a:xfrm>
        </p:grpSpPr>
        <p:sp>
          <p:nvSpPr>
            <p:cNvPr id="9" name="TextBox 8"/>
            <p:cNvSpPr txBox="1"/>
            <p:nvPr/>
          </p:nvSpPr>
          <p:spPr>
            <a:xfrm>
              <a:off x="2388116" y="126876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FF0000"/>
                  </a:solidFill>
                </a:rPr>
                <a:t>11</a:t>
              </a:r>
              <a:r>
                <a:rPr lang="en-US" altLang="zh-CN" dirty="0" err="1" smtClean="0"/>
                <a:t>,b,</a:t>
              </a:r>
              <a:r>
                <a:rPr lang="en-US" altLang="zh-CN" dirty="0" err="1" smtClean="0">
                  <a:solidFill>
                    <a:srgbClr val="008000"/>
                  </a:solidFill>
                </a:rPr>
                <a:t>aa</a:t>
              </a:r>
              <a:r>
                <a:rPr lang="en-US" altLang="zh-CN" dirty="0" err="1" smtClean="0"/>
                <a:t>,</a:t>
              </a:r>
              <a:r>
                <a:rPr lang="en-US" altLang="zh-CN" dirty="0" err="1" smtClean="0">
                  <a:solidFill>
                    <a:srgbClr val="0000CC"/>
                  </a:solidFill>
                </a:rPr>
                <a:t>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8693" y="3885565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010,xx,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(106)+(&lt;106)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7736" y="3985461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 </a:t>
              </a:r>
              <a:endParaRPr lang="en-US" altLang="zh-CN" dirty="0" smtClean="0"/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endParaRPr lang="en-US" altLang="zh-CN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45400" y="3990968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CN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0000</a:t>
              </a:r>
              <a:endParaRPr lang="en-US" altLang="zh-CN" dirty="0" smtClean="0"/>
            </a:p>
          </p:txBody>
        </p:sp>
        <p:sp>
          <p:nvSpPr>
            <p:cNvPr id="13" name="矩形 51"/>
            <p:cNvSpPr/>
            <p:nvPr/>
          </p:nvSpPr>
          <p:spPr bwMode="auto">
            <a:xfrm>
              <a:off x="1709936" y="2221260"/>
              <a:ext cx="504056" cy="13822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&gt;=242 or </a:t>
              </a:r>
              <a:b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</a:b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106+106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99592" y="3925461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肘形连接符 54"/>
            <p:cNvCxnSpPr>
              <a:endCxn id="16" idx="1"/>
            </p:cNvCxnSpPr>
            <p:nvPr/>
          </p:nvCxnSpPr>
          <p:spPr bwMode="auto">
            <a:xfrm flipV="1">
              <a:off x="1252736" y="4727918"/>
              <a:ext cx="908712" cy="794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矩形 55"/>
            <p:cNvSpPr/>
            <p:nvPr/>
          </p:nvSpPr>
          <p:spPr bwMode="auto">
            <a:xfrm>
              <a:off x="2161448" y="4422233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Left 106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57"/>
            <p:cNvSpPr/>
            <p:nvPr/>
          </p:nvSpPr>
          <p:spPr bwMode="auto">
            <a:xfrm>
              <a:off x="2161448" y="5192617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Right 106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59"/>
            <p:cNvSpPr/>
            <p:nvPr/>
          </p:nvSpPr>
          <p:spPr bwMode="auto">
            <a:xfrm>
              <a:off x="3533048" y="4422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72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矩形 61"/>
            <p:cNvSpPr/>
            <p:nvPr/>
          </p:nvSpPr>
          <p:spPr bwMode="auto">
            <a:xfrm>
              <a:off x="3533048" y="4727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矩形 62"/>
            <p:cNvSpPr/>
            <p:nvPr/>
          </p:nvSpPr>
          <p:spPr bwMode="auto">
            <a:xfrm>
              <a:off x="3533048" y="5184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矩形 67"/>
            <p:cNvSpPr/>
            <p:nvPr/>
          </p:nvSpPr>
          <p:spPr bwMode="auto">
            <a:xfrm>
              <a:off x="3533048" y="5489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矩形 68"/>
            <p:cNvSpPr/>
            <p:nvPr/>
          </p:nvSpPr>
          <p:spPr bwMode="auto">
            <a:xfrm>
              <a:off x="4904648" y="4422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69"/>
            <p:cNvSpPr/>
            <p:nvPr/>
          </p:nvSpPr>
          <p:spPr bwMode="auto">
            <a:xfrm>
              <a:off x="4904648" y="4575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矩形 70"/>
            <p:cNvSpPr/>
            <p:nvPr/>
          </p:nvSpPr>
          <p:spPr bwMode="auto">
            <a:xfrm>
              <a:off x="4904648" y="4727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74"/>
            <p:cNvSpPr/>
            <p:nvPr/>
          </p:nvSpPr>
          <p:spPr bwMode="auto">
            <a:xfrm>
              <a:off x="4904648" y="4880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75"/>
            <p:cNvSpPr/>
            <p:nvPr/>
          </p:nvSpPr>
          <p:spPr bwMode="auto">
            <a:xfrm>
              <a:off x="49046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76"/>
            <p:cNvSpPr/>
            <p:nvPr/>
          </p:nvSpPr>
          <p:spPr bwMode="auto">
            <a:xfrm>
              <a:off x="35330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77"/>
            <p:cNvSpPr/>
            <p:nvPr/>
          </p:nvSpPr>
          <p:spPr bwMode="auto">
            <a:xfrm>
              <a:off x="21614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肘形连接符 81"/>
            <p:cNvCxnSpPr>
              <a:endCxn id="17" idx="1"/>
            </p:cNvCxnSpPr>
            <p:nvPr/>
          </p:nvCxnSpPr>
          <p:spPr bwMode="auto">
            <a:xfrm rot="16200000" flipH="1">
              <a:off x="757030" y="4088567"/>
              <a:ext cx="1900124" cy="9087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肘形连接符 82"/>
            <p:cNvCxnSpPr>
              <a:stCxn id="16" idx="3"/>
              <a:endCxn id="18" idx="1"/>
            </p:cNvCxnSpPr>
            <p:nvPr/>
          </p:nvCxnSpPr>
          <p:spPr bwMode="auto">
            <a:xfrm flipV="1">
              <a:off x="2542448" y="4575397"/>
              <a:ext cx="990600" cy="15252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肘形连接符 83"/>
            <p:cNvCxnSpPr>
              <a:stCxn id="16" idx="3"/>
              <a:endCxn id="19" idx="1"/>
            </p:cNvCxnSpPr>
            <p:nvPr/>
          </p:nvCxnSpPr>
          <p:spPr bwMode="auto">
            <a:xfrm>
              <a:off x="2542448" y="4727918"/>
              <a:ext cx="990600" cy="15227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肘形连接符 84"/>
            <p:cNvCxnSpPr>
              <a:stCxn id="17" idx="3"/>
              <a:endCxn id="21" idx="1"/>
            </p:cNvCxnSpPr>
            <p:nvPr/>
          </p:nvCxnSpPr>
          <p:spPr bwMode="auto">
            <a:xfrm>
              <a:off x="2542448" y="5492985"/>
              <a:ext cx="990600" cy="14921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肘形连接符 85"/>
            <p:cNvCxnSpPr>
              <a:stCxn id="17" idx="3"/>
              <a:endCxn id="20" idx="1"/>
            </p:cNvCxnSpPr>
            <p:nvPr/>
          </p:nvCxnSpPr>
          <p:spPr bwMode="auto">
            <a:xfrm flipV="1">
              <a:off x="2542448" y="5337397"/>
              <a:ext cx="990600" cy="155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肘形连接符 86"/>
            <p:cNvCxnSpPr>
              <a:stCxn id="18" idx="3"/>
              <a:endCxn id="22" idx="1"/>
            </p:cNvCxnSpPr>
            <p:nvPr/>
          </p:nvCxnSpPr>
          <p:spPr bwMode="auto">
            <a:xfrm flipV="1">
              <a:off x="3914048" y="4499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87"/>
            <p:cNvCxnSpPr>
              <a:stCxn id="18" idx="3"/>
              <a:endCxn id="23" idx="1"/>
            </p:cNvCxnSpPr>
            <p:nvPr/>
          </p:nvCxnSpPr>
          <p:spPr bwMode="auto">
            <a:xfrm>
              <a:off x="3914048" y="4575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肘形连接符 89"/>
            <p:cNvCxnSpPr>
              <a:stCxn id="19" idx="3"/>
              <a:endCxn id="24" idx="1"/>
            </p:cNvCxnSpPr>
            <p:nvPr/>
          </p:nvCxnSpPr>
          <p:spPr bwMode="auto">
            <a:xfrm flipV="1">
              <a:off x="3914048" y="4803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肘形连接符 90"/>
            <p:cNvCxnSpPr>
              <a:stCxn id="19" idx="3"/>
              <a:endCxn id="25" idx="1"/>
            </p:cNvCxnSpPr>
            <p:nvPr/>
          </p:nvCxnSpPr>
          <p:spPr bwMode="auto">
            <a:xfrm>
              <a:off x="3914048" y="4880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矩形 92"/>
            <p:cNvSpPr/>
            <p:nvPr/>
          </p:nvSpPr>
          <p:spPr bwMode="auto">
            <a:xfrm>
              <a:off x="4904648" y="5184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93"/>
            <p:cNvSpPr/>
            <p:nvPr/>
          </p:nvSpPr>
          <p:spPr bwMode="auto">
            <a:xfrm>
              <a:off x="4904648" y="5337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95"/>
            <p:cNvSpPr/>
            <p:nvPr/>
          </p:nvSpPr>
          <p:spPr bwMode="auto">
            <a:xfrm>
              <a:off x="4904648" y="5489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96"/>
            <p:cNvSpPr/>
            <p:nvPr/>
          </p:nvSpPr>
          <p:spPr bwMode="auto">
            <a:xfrm>
              <a:off x="4904648" y="5642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" name="肘形连接符 98"/>
            <p:cNvCxnSpPr>
              <a:stCxn id="20" idx="3"/>
              <a:endCxn id="38" idx="1"/>
            </p:cNvCxnSpPr>
            <p:nvPr/>
          </p:nvCxnSpPr>
          <p:spPr bwMode="auto">
            <a:xfrm flipV="1">
              <a:off x="3914048" y="5261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肘形连接符 99"/>
            <p:cNvCxnSpPr>
              <a:stCxn id="20" idx="3"/>
              <a:endCxn id="39" idx="1"/>
            </p:cNvCxnSpPr>
            <p:nvPr/>
          </p:nvCxnSpPr>
          <p:spPr bwMode="auto">
            <a:xfrm>
              <a:off x="3914048" y="5337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肘形连接符 101"/>
            <p:cNvCxnSpPr>
              <a:stCxn id="21" idx="3"/>
              <a:endCxn id="40" idx="1"/>
            </p:cNvCxnSpPr>
            <p:nvPr/>
          </p:nvCxnSpPr>
          <p:spPr bwMode="auto">
            <a:xfrm flipV="1">
              <a:off x="3914048" y="5565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肘形连接符 102"/>
            <p:cNvCxnSpPr>
              <a:stCxn id="21" idx="3"/>
              <a:endCxn id="41" idx="1"/>
            </p:cNvCxnSpPr>
            <p:nvPr/>
          </p:nvCxnSpPr>
          <p:spPr bwMode="auto">
            <a:xfrm>
              <a:off x="3914048" y="5642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2488461" y="4346525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83768" y="5120258"/>
              <a:ext cx="814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25504" y="432747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25504" y="4615507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25504" y="5119563"/>
              <a:ext cx="3642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11856" y="540759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99592" y="3195092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9192" y="4751926"/>
              <a:ext cx="8707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9192" y="5513926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54656" y="4542237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70576" y="4898012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50680" y="5320131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52228" y="5624944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59" name="肘形连接符 54"/>
            <p:cNvCxnSpPr>
              <a:endCxn id="13" idx="1"/>
            </p:cNvCxnSpPr>
            <p:nvPr/>
          </p:nvCxnSpPr>
          <p:spPr bwMode="auto">
            <a:xfrm flipV="1">
              <a:off x="795536" y="2912377"/>
              <a:ext cx="914400" cy="68842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0" name="肘形连接符 54"/>
            <p:cNvCxnSpPr>
              <a:stCxn id="13" idx="3"/>
              <a:endCxn id="62" idx="1"/>
            </p:cNvCxnSpPr>
            <p:nvPr/>
          </p:nvCxnSpPr>
          <p:spPr bwMode="auto">
            <a:xfrm flipV="1">
              <a:off x="2213992" y="2145060"/>
              <a:ext cx="784256" cy="76731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2521277" y="167091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62" name="矩形 51"/>
            <p:cNvSpPr/>
            <p:nvPr/>
          </p:nvSpPr>
          <p:spPr bwMode="auto">
            <a:xfrm>
              <a:off x="2998248" y="1764060"/>
              <a:ext cx="388088" cy="761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242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55"/>
            <p:cNvSpPr/>
            <p:nvPr/>
          </p:nvSpPr>
          <p:spPr bwMode="auto">
            <a:xfrm>
              <a:off x="3005336" y="2602260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57"/>
            <p:cNvSpPr/>
            <p:nvPr/>
          </p:nvSpPr>
          <p:spPr bwMode="auto">
            <a:xfrm>
              <a:off x="3005336" y="3372644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77"/>
            <p:cNvSpPr/>
            <p:nvPr/>
          </p:nvSpPr>
          <p:spPr bwMode="auto">
            <a:xfrm>
              <a:off x="3005336" y="3212623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肘形连接符 54"/>
            <p:cNvCxnSpPr>
              <a:stCxn id="13" idx="3"/>
              <a:endCxn id="65" idx="1"/>
            </p:cNvCxnSpPr>
            <p:nvPr/>
          </p:nvCxnSpPr>
          <p:spPr bwMode="auto">
            <a:xfrm>
              <a:off x="2213992" y="2912377"/>
              <a:ext cx="791344" cy="3764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2564934" y="182694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48136" y="3392061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7536" y="4382661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557536" y="5220861"/>
              <a:ext cx="5164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3</a:t>
              </a:r>
              <a:r>
                <a:rPr lang="en-US" sz="1100" baseline="30000" dirty="0" smtClean="0"/>
                <a:t>rd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81536" y="314584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10</a:t>
              </a:r>
              <a:r>
                <a:rPr lang="en-US" altLang="zh-CN" dirty="0" smtClean="0"/>
                <a:t>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yyy,yyy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6192" y="2999326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</a:t>
              </a:r>
              <a:r>
                <a:rPr lang="en-US" sz="1100" baseline="30000" dirty="0" smtClean="0"/>
                <a:t>st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51992" y="57861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001,xx,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(&lt;106)+106</a:t>
              </a:r>
              <a:endParaRPr lang="zh-CN" altLang="en-US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124200" y="4191000"/>
            <a:ext cx="2394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‘</a:t>
            </a:r>
            <a:r>
              <a:rPr lang="en-US" altLang="zh-CN" dirty="0" smtClean="0">
                <a:solidFill>
                  <a:srgbClr val="FF0000"/>
                </a:solidFill>
              </a:rPr>
              <a:t>000</a:t>
            </a:r>
            <a:r>
              <a:rPr lang="en-US" altLang="zh-CN" dirty="0" smtClean="0"/>
              <a:t>,0,</a:t>
            </a:r>
            <a:r>
              <a:rPr lang="en-US" altLang="zh-CN" dirty="0" smtClean="0">
                <a:solidFill>
                  <a:srgbClr val="FF0000"/>
                </a:solidFill>
              </a:rPr>
              <a:t>xxxx</a:t>
            </a:r>
            <a:r>
              <a:rPr lang="en-US" altLang="zh-CN" dirty="0" smtClean="0"/>
              <a:t>’ for (&lt;106)+(&lt;106)</a:t>
            </a:r>
            <a:endParaRPr lang="zh-CN" altLang="en-US" dirty="0"/>
          </a:p>
        </p:txBody>
      </p:sp>
      <p:sp>
        <p:nvSpPr>
          <p:cNvPr id="7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5" name="矩形 74"/>
          <p:cNvSpPr/>
          <p:nvPr/>
        </p:nvSpPr>
        <p:spPr>
          <a:xfrm>
            <a:off x="4572000" y="1820840"/>
            <a:ext cx="3962400" cy="2031325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en-US" altLang="zh-CN" sz="1400" b="1" dirty="0" smtClean="0"/>
              <a:t>Summary of 8-bit RU allocation signaling:</a:t>
            </a:r>
          </a:p>
          <a:p>
            <a:r>
              <a:rPr lang="en-US" altLang="zh-CN" sz="1400" dirty="0" smtClean="0"/>
              <a:t>‘000,0,xxxx’: 26/52 combinations;</a:t>
            </a:r>
          </a:p>
          <a:p>
            <a:r>
              <a:rPr lang="en-US" altLang="zh-CN" sz="1400" dirty="0" smtClean="0"/>
              <a:t>‘010,xx,yyy’: 106 on the left +(26/52 combinations) on the right</a:t>
            </a:r>
          </a:p>
          <a:p>
            <a:r>
              <a:rPr lang="en-US" altLang="zh-CN" sz="1400" dirty="0" smtClean="0"/>
              <a:t>‘001,xx,yyy’: (26/52 combinations) on the left + 106 on the right</a:t>
            </a:r>
          </a:p>
          <a:p>
            <a:r>
              <a:rPr lang="en-US" altLang="zh-CN" sz="1400" dirty="0" smtClean="0"/>
              <a:t>‘10,yyy,yyy’: 106 on the left +106 on the right</a:t>
            </a:r>
            <a:endParaRPr lang="zh-CN" altLang="en-US" sz="1400" dirty="0" smtClean="0"/>
          </a:p>
          <a:p>
            <a:r>
              <a:rPr lang="en-US" altLang="zh-CN" sz="1400" dirty="0" smtClean="0"/>
              <a:t>‘11,0,aa,yyy’: large RU with (&gt;242)</a:t>
            </a:r>
          </a:p>
          <a:p>
            <a:r>
              <a:rPr lang="en-US" altLang="zh-CN" sz="1400" dirty="0" smtClean="0"/>
              <a:t>TBD entries: ‘011,xxxx’, ‘000,1,xxxx’, ‘11,1,xxxx’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altLang="zh-CN" sz="2400" dirty="0" smtClean="0"/>
              <a:t>Lookup Table for 8-bit RU allocation signaling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3276600"/>
          </a:xfrm>
        </p:spPr>
        <p:txBody>
          <a:bodyPr/>
          <a:lstStyle/>
          <a:p>
            <a:r>
              <a:rPr lang="en-US" altLang="zh-CN" sz="1600" dirty="0" smtClean="0"/>
              <a:t>8-bit hierarchical mapping form is equivalent as a table with unique index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95742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397" y="1545266"/>
          <a:ext cx="7772402" cy="45376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bits indices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xxxx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yyy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48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990600" y="6099278"/>
            <a:ext cx="3962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STAID Options for HE-SIG-B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199"/>
            <a:ext cx="8001000" cy="449421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STAID is to identify the user specific subfields for the tended STAs.</a:t>
            </a:r>
          </a:p>
          <a:p>
            <a:pPr lvl="1"/>
            <a:r>
              <a:rPr lang="en-US" altLang="zh-CN" dirty="0" smtClean="0"/>
              <a:t>Option1: MAC address (48bit)</a:t>
            </a:r>
          </a:p>
          <a:p>
            <a:pPr lvl="2"/>
            <a:r>
              <a:rPr lang="en-US" altLang="zh-CN" dirty="0" smtClean="0"/>
              <a:t>unique in the whole network, no ambiguity.</a:t>
            </a:r>
          </a:p>
          <a:p>
            <a:pPr lvl="2"/>
            <a:r>
              <a:rPr lang="en-US" altLang="zh-CN" dirty="0" smtClean="0"/>
              <a:t>but unbearable overhead in PHY preamble</a:t>
            </a:r>
          </a:p>
          <a:p>
            <a:pPr lvl="1"/>
            <a:r>
              <a:rPr lang="en-US" altLang="zh-CN" dirty="0" smtClean="0"/>
              <a:t>Option2: AID (11bit)</a:t>
            </a:r>
          </a:p>
          <a:p>
            <a:pPr lvl="2"/>
            <a:r>
              <a:rPr lang="en-US" altLang="zh-CN" dirty="0" smtClean="0"/>
              <a:t>unique within BSS, </a:t>
            </a:r>
          </a:p>
          <a:p>
            <a:pPr lvl="2"/>
            <a:r>
              <a:rPr lang="en-US" altLang="zh-CN" dirty="0" smtClean="0"/>
              <a:t>already exist in MAC</a:t>
            </a:r>
          </a:p>
          <a:p>
            <a:pPr lvl="2"/>
            <a:r>
              <a:rPr lang="en-US" altLang="zh-CN" dirty="0" smtClean="0"/>
              <a:t>moderate overhead, not always fully used</a:t>
            </a:r>
          </a:p>
          <a:p>
            <a:pPr lvl="1"/>
            <a:r>
              <a:rPr lang="en-US" altLang="zh-CN" dirty="0" smtClean="0"/>
              <a:t>Option3: new defined STAID</a:t>
            </a:r>
          </a:p>
          <a:p>
            <a:pPr lvl="2"/>
            <a:r>
              <a:rPr lang="en-US" altLang="zh-CN" dirty="0" smtClean="0"/>
              <a:t>assigned STAID to the active STA, e.g. STA with MU capability</a:t>
            </a:r>
          </a:p>
          <a:p>
            <a:pPr lvl="2"/>
            <a:r>
              <a:rPr lang="en-US" altLang="zh-CN" dirty="0" smtClean="0"/>
              <a:t>Small overhead or variable overhead</a:t>
            </a:r>
          </a:p>
          <a:p>
            <a:pPr lvl="2"/>
            <a:r>
              <a:rPr lang="en-US" altLang="zh-CN" dirty="0" smtClean="0"/>
              <a:t>AP require special mechanism to manage these ID to avoid ambiguity in scheduling.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854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 ID Ambiguity within BSS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zh-CN" sz="2000" b="0" dirty="0" smtClean="0"/>
              <a:t>Although 9-bit AID is used to generate PAID in 11ac, </a:t>
            </a:r>
            <a:r>
              <a:rPr lang="en-US" altLang="zh-CN" sz="1800" dirty="0" smtClean="0"/>
              <a:t>STAs may have </a:t>
            </a:r>
            <a:r>
              <a:rPr lang="en-US" altLang="zh-CN" sz="1800" dirty="0"/>
              <a:t>same PAID </a:t>
            </a:r>
            <a:r>
              <a:rPr lang="en-US" altLang="zh-CN" sz="1800" dirty="0" smtClean="0"/>
              <a:t>when the number of STA in one BSS is large (even sleeping STA occupies AID), especially for 11ax dense scenarios. </a:t>
            </a:r>
            <a:endParaRPr lang="en-US" altLang="zh-CN" sz="1800" dirty="0"/>
          </a:p>
          <a:p>
            <a:pPr lvl="1"/>
            <a:endParaRPr lang="en-US" altLang="zh-CN" sz="180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The scheduler must set restriction not to schedule more than one STA with same PAID considering </a:t>
            </a:r>
            <a:r>
              <a:rPr lang="en-US" altLang="zh-CN" sz="2000" b="0" dirty="0"/>
              <a:t>the complexity in </a:t>
            </a:r>
            <a:r>
              <a:rPr lang="en-US" altLang="zh-CN" sz="2000" b="0" dirty="0" smtClean="0"/>
              <a:t>STA.</a:t>
            </a:r>
          </a:p>
          <a:p>
            <a:r>
              <a:rPr lang="en-US" altLang="zh-CN" sz="2000" b="0" dirty="0" smtClean="0"/>
              <a:t>Otherwise, we have to </a:t>
            </a:r>
            <a:r>
              <a:rPr lang="en-US" altLang="zh-CN" dirty="0" smtClean="0"/>
              <a:t>rely on</a:t>
            </a:r>
            <a:r>
              <a:rPr lang="en-US" altLang="zh-CN" sz="2000" b="0" dirty="0" smtClean="0"/>
              <a:t> the RA in MAC header to l</a:t>
            </a:r>
            <a:r>
              <a:rPr lang="en-US" altLang="zh-CN" dirty="0" smtClean="0"/>
              <a:t>et the STA </a:t>
            </a:r>
            <a:r>
              <a:rPr lang="en-US" altLang="zh-CN" sz="2000" b="0" dirty="0" smtClean="0"/>
              <a:t>finally identify the packet within BSS. </a:t>
            </a:r>
          </a:p>
          <a:p>
            <a:pPr lvl="1"/>
            <a:r>
              <a:rPr lang="en-US" altLang="zh-CN" sz="1800" b="0" dirty="0" smtClean="0"/>
              <a:t>The overall overhead is not saved. </a:t>
            </a:r>
          </a:p>
          <a:p>
            <a:pPr lvl="1"/>
            <a:r>
              <a:rPr lang="en-US" altLang="zh-CN" sz="2000" b="0" dirty="0" smtClean="0"/>
              <a:t>It is also not energy efficient for the STA with same PAID because he must decode the PSDU not for himself.</a:t>
            </a:r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612066"/>
            <a:ext cx="6096000" cy="762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85800" y="5943600"/>
            <a:ext cx="8410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ym typeface="Wingdings" pitchFamily="2" charset="2"/>
              </a:rPr>
              <a:t></a:t>
            </a:r>
            <a:r>
              <a:rPr lang="en-US" altLang="zh-CN" sz="2000" dirty="0" smtClean="0"/>
              <a:t>Opt2 of 11-bit STAID is preferred to uniquely indicate the scheduled STA.</a:t>
            </a:r>
            <a:endParaRPr lang="zh-CN" altLang="en-US" sz="2000" b="1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4001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for Data payload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962400"/>
          </a:xfrm>
        </p:spPr>
        <p:txBody>
          <a:bodyPr/>
          <a:lstStyle/>
          <a:p>
            <a:r>
              <a:rPr lang="en-US" altLang="zh-CN" dirty="0" smtClean="0"/>
              <a:t>Dual Sub-carrier Modulation (DCM) modulates the same information on a pair of sub-carrier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and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separated far apart, which is beneficial for performance improvement of SIGB as well as data portion [3].</a:t>
            </a:r>
          </a:p>
          <a:p>
            <a:pPr lvl="1"/>
            <a:r>
              <a:rPr lang="en-US" altLang="ko-KR" dirty="0" smtClean="0"/>
              <a:t>Extend range for outdoor scenarios by enhancing the PER performance</a:t>
            </a:r>
          </a:p>
          <a:p>
            <a:pPr lvl="1"/>
            <a:r>
              <a:rPr lang="en-US" altLang="ko-KR" dirty="0" smtClean="0"/>
              <a:t>Improve robustness against narrow-band interferences under dense deployment</a:t>
            </a:r>
          </a:p>
          <a:p>
            <a:pPr lvl="2"/>
            <a:r>
              <a:rPr lang="en-US" altLang="ko-KR" dirty="0" smtClean="0"/>
              <a:t>MU-MIMO detection over RU&gt;=106 also needs robust against instantaneous narrow-band interference.</a:t>
            </a:r>
          </a:p>
          <a:p>
            <a:r>
              <a:rPr lang="en-GB" altLang="zh-CN" dirty="0" smtClean="0"/>
              <a:t>We has passed the motion [Motion 12, September 12, 2015]</a:t>
            </a:r>
          </a:p>
          <a:p>
            <a:pPr lvl="1"/>
            <a:r>
              <a:rPr lang="en-GB" altLang="zh-CN" dirty="0" smtClean="0"/>
              <a:t>Move to include dual sub carrier modulation (DCM) schemes </a:t>
            </a:r>
            <a:r>
              <a:rPr lang="zh-CN" altLang="zh-CN" dirty="0" smtClean="0"/>
              <a:t> </a:t>
            </a:r>
            <a:r>
              <a:rPr lang="en-US" altLang="zh-CN" dirty="0" smtClean="0"/>
              <a:t>for HE-SIGB and Payload </a:t>
            </a:r>
            <a:r>
              <a:rPr lang="en-GB" altLang="zh-CN" dirty="0" smtClean="0"/>
              <a:t>in the SFD</a:t>
            </a:r>
            <a:endParaRPr lang="en-US" altLang="zh-CN" dirty="0" smtClean="0"/>
          </a:p>
          <a:p>
            <a:pPr lvl="2"/>
            <a:r>
              <a:rPr lang="en-GB" altLang="zh-CN" sz="1800" dirty="0" smtClean="0"/>
              <a:t>DCM schemes are optional </a:t>
            </a:r>
          </a:p>
          <a:p>
            <a:pPr lvl="2"/>
            <a:r>
              <a:rPr lang="en-GB" altLang="zh-CN" sz="1800" dirty="0" smtClean="0"/>
              <a:t>DCM schemes are only applied to BPSK, QPSK, and 16-QAM modulations</a:t>
            </a:r>
            <a:endParaRPr lang="zh-CN" altLang="zh-CN" sz="1800" dirty="0" smtClean="0"/>
          </a:p>
          <a:p>
            <a:pPr lvl="1">
              <a:buNone/>
            </a:pPr>
            <a:r>
              <a:rPr lang="en-GB" altLang="zh-CN" dirty="0" smtClean="0"/>
              <a:t>	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Indication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990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altLang="zh-CN" dirty="0" smtClean="0"/>
              <a:t>For each user’s data portion, we need 1-bit DCM indication in per user dedicated info in HE-SIG-B.</a:t>
            </a:r>
          </a:p>
          <a:p>
            <a:pPr lvl="1"/>
            <a:r>
              <a:rPr lang="en-US" altLang="zh-CN" dirty="0" smtClean="0"/>
              <a:t>The per user dedicated info (in SIG-B) includes the following:</a:t>
            </a:r>
            <a:endParaRPr lang="zh-CN" altLang="zh-CN" dirty="0" smtClean="0"/>
          </a:p>
          <a:p>
            <a:pPr lvl="2"/>
            <a:r>
              <a:rPr lang="en-US" altLang="zh-CN" dirty="0" smtClean="0"/>
              <a:t>STA_ID + the following fields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allocation that includes one user – </a:t>
            </a:r>
            <a:r>
              <a:rPr lang="en-US" altLang="zh-CN" dirty="0" err="1" smtClean="0"/>
              <a:t>Nsts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, MCS, DCM, Coding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MU-MIMO allocation – Spatial 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, MCS, DCM, Coding</a:t>
            </a:r>
          </a:p>
          <a:p>
            <a:pPr lvl="2"/>
            <a:r>
              <a:rPr lang="en-GB" altLang="zh-CN" dirty="0" smtClean="0"/>
              <a:t>Other fields are TBD.</a:t>
            </a:r>
            <a:endParaRPr lang="zh-CN" altLang="zh-CN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/>
        </p:nvGraphicFramePr>
        <p:xfrm>
          <a:off x="2510424" y="4648200"/>
          <a:ext cx="4499976" cy="1371600"/>
        </p:xfrm>
        <a:graphic>
          <a:graphicData uri="http://schemas.openxmlformats.org/drawingml/2006/table">
            <a:tbl>
              <a:tblPr/>
              <a:tblGrid>
                <a:gridCol w="2125007"/>
                <a:gridCol w="2374969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2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 per-user specific field of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HE-SIGB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Modulation Schemes of 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 Payload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4600" y="4267200"/>
            <a:ext cx="4660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1-bit DCM bit indicates the modulation of payload </a:t>
            </a:r>
            <a:endParaRPr lang="en-US" sz="1600" b="1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common, we design </a:t>
            </a:r>
            <a:r>
              <a:rPr lang="en-US" altLang="zh-CN" dirty="0" smtClean="0"/>
              <a:t>‘t</a:t>
            </a:r>
            <a:r>
              <a:rPr lang="en-GB" altLang="zh-CN" dirty="0" smtClean="0"/>
              <a:t>he exact mapping of the 8 bit to the arrangement and the number of MU-MIMO allocations’ per 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The 8-bit lookup table is summarized in slide 12.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STAID size is 11bits to uniquely indicate the tended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For SU/MU-MIMO allocation,1-bit DCM indication is added for data portion with reliable performance.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11-15-1066-00-00ax-he-sig-b-contents</a:t>
            </a:r>
          </a:p>
          <a:p>
            <a:pPr>
              <a:buNone/>
            </a:pPr>
            <a:r>
              <a:rPr lang="en-US" dirty="0" smtClean="0"/>
              <a:t>[2] 11-15-0330-05-00ax-ofdma-numerology-and-structure</a:t>
            </a:r>
          </a:p>
          <a:p>
            <a:pPr>
              <a:buNone/>
            </a:pPr>
            <a:r>
              <a:rPr lang="en-US" altLang="zh-CN" dirty="0" smtClean="0"/>
              <a:t>[3] 11-15-1068-01-00ax-reliable-transmission-schemes-for-he-sig-b-and-data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Do you agree</a:t>
            </a:r>
            <a:r>
              <a:rPr lang="en-GB" altLang="zh-CN" dirty="0" smtClean="0"/>
              <a:t> to </a:t>
            </a:r>
            <a:r>
              <a:rPr lang="en-US" altLang="zh-CN" dirty="0" smtClean="0"/>
              <a:t>modify the text in IEEE 802.11ax SFD(r9) as follows </a:t>
            </a:r>
          </a:p>
          <a:p>
            <a:pPr lvl="1"/>
            <a:r>
              <a:rPr lang="en-GB" altLang="zh-CN" sz="1600" dirty="0" smtClean="0"/>
              <a:t>Change “The exact mapping of the 8 bit to the arrangement and the number of MU-MIMO allocations is TBD.” to “The mapping of the 8 bit to the arrangement and the number of MU-MIMO allocations is defined in the following lookup table.”</a:t>
            </a:r>
            <a:endParaRPr lang="zh-CN" altLang="zh-CN" sz="1800" dirty="0" smtClean="0"/>
          </a:p>
          <a:p>
            <a:endParaRPr lang="en-GB" altLang="zh-CN" b="1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85248" y="6221104"/>
            <a:ext cx="39624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20504" y="2362200"/>
          <a:ext cx="6476998" cy="389564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</a:tblGrid>
              <a:tr h="2285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bits indices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yyy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23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7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</a:t>
            </a:r>
            <a:r>
              <a:rPr lang="en-GB" altLang="zh-CN" dirty="0" smtClean="0"/>
              <a:t>he </a:t>
            </a:r>
            <a:r>
              <a:rPr lang="en-US" altLang="zh-CN" dirty="0" smtClean="0"/>
              <a:t>STAID size in the user specific subfields of HE-SIGB is 11bits</a:t>
            </a:r>
            <a:r>
              <a:rPr lang="en-GB" altLang="zh-CN" b="1" dirty="0" smtClean="0"/>
              <a:t>?</a:t>
            </a:r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SP#3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</a:t>
            </a:r>
            <a:r>
              <a:rPr lang="en-US" altLang="zh-CN" dirty="0" smtClean="0"/>
              <a:t>a DCM subfield (1-bit) to the user-specific subfields of HE-SIG-B in IEEE 802.11ax SFD(r9) (as shown in </a:t>
            </a:r>
            <a:r>
              <a:rPr lang="en-US" altLang="zh-CN" dirty="0" smtClean="0">
                <a:solidFill>
                  <a:srgbClr val="FF0000"/>
                </a:solidFill>
              </a:rPr>
              <a:t>red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/>
            <a:r>
              <a:rPr lang="en-US" altLang="zh-CN" dirty="0" smtClean="0"/>
              <a:t>For single-user allocations in a RU:  NSTS (Number of Spatial Streams),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 (transmit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), MCS (Modulation and Coding Scheme), </a:t>
            </a:r>
            <a:r>
              <a:rPr lang="en-US" altLang="zh-CN" dirty="0" smtClean="0">
                <a:solidFill>
                  <a:srgbClr val="FF0000"/>
                </a:solidFill>
              </a:rPr>
              <a:t>DCM (Dual Sub-Carrier Modulation)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and Coding (Use of LDPC)</a:t>
            </a:r>
          </a:p>
          <a:p>
            <a:pPr lvl="1"/>
            <a:r>
              <a:rPr lang="en-US" altLang="zh-CN" dirty="0" smtClean="0"/>
              <a:t>For each user in a multi-user allocation in a RU:  Spatial Configuration Fields, MCS, </a:t>
            </a:r>
            <a:r>
              <a:rPr lang="en-US" altLang="zh-CN" dirty="0" smtClean="0">
                <a:solidFill>
                  <a:srgbClr val="FF0000"/>
                </a:solidFill>
              </a:rPr>
              <a:t>DCM</a:t>
            </a:r>
            <a:r>
              <a:rPr lang="en-US" altLang="zh-CN" dirty="0" smtClean="0"/>
              <a:t> and Coding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90600" y="1295400"/>
          <a:ext cx="73914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1565286"/>
          <a:ext cx="73914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Leo Montreuil</a:t>
                      </a:r>
                      <a:endParaRPr lang="en-US" altLang="zh-CN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leo.montreuil@broadcom.com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Venkateswaran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1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987756" y="3602458"/>
          <a:ext cx="7394244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0644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110255</TotalTime>
  <Words>3174</Words>
  <Application>Microsoft Office PowerPoint</Application>
  <PresentationFormat>全屏显示(4:3)</PresentationFormat>
  <Paragraphs>1231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802-11-Submission</vt:lpstr>
      <vt:lpstr>HE-SIG-B Contents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</vt:lpstr>
      <vt:lpstr>In this presentation</vt:lpstr>
      <vt:lpstr>OFDMA RU Allocation Signalling</vt:lpstr>
      <vt:lpstr>Hierarchical Indication RU allocation signaling</vt:lpstr>
      <vt:lpstr>Lookup Table for 8-bit RU allocation signaling</vt:lpstr>
      <vt:lpstr>STAID Options for HE-SIG-B</vt:lpstr>
      <vt:lpstr>STA ID Ambiguity within BSS</vt:lpstr>
      <vt:lpstr>DCM for Data payload</vt:lpstr>
      <vt:lpstr>DCM Indication</vt:lpstr>
      <vt:lpstr>Conclusion</vt:lpstr>
      <vt:lpstr>References</vt:lpstr>
      <vt:lpstr>SP#1</vt:lpstr>
      <vt:lpstr>SP#2</vt:lpstr>
      <vt:lpstr>SP#3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l00269963</cp:lastModifiedBy>
  <cp:revision>1893</cp:revision>
  <cp:lastPrinted>1998-02-10T13:28:06Z</cp:lastPrinted>
  <dcterms:created xsi:type="dcterms:W3CDTF">2007-05-21T21:00:37Z</dcterms:created>
  <dcterms:modified xsi:type="dcterms:W3CDTF">2015-11-09T14:48:40Z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(3)TJM9sMwBlnNj1rC/Y6lcPKO+gnnv8ajZF7AHQGeLuTBFV/LWAeT3dn5oN26s9eJHL9PqB5R7
lAlTfEusRjU7KvqOZfRjIirVRrloDnUCVJRYAZBxR8mgTHd91f1PkSdEVpQxKEOF6HxUXTYC
gg2K9rNZNbWNG+XxNB1ME5HbMrXsysCyCTtg4jImzskXheM2vaRHIPSI23U5ar3ODein9RpQ
2GzF4cP3Cs4W9jNNkp</vt:lpwstr>
  </property>
  <property fmtid="{D5CDD505-2E9C-101B-9397-08002B2CF9AE}" pid="4" name="_new_ms_pID_725431">
    <vt:lpwstr>RMY88ORUp+HRtqetZYQbpTVLhb94NYMpIGP9dHP3ANoASfhitfPNdS
Vt7/38OUNTd/h0XwHHQdqYd3V4K8yzAVYqGl+754FQ8kzxkEJe46rri8RbkCKm2Gar4lzvuR
76venWEh6XKPWvVafeEa1biQ+SNM5MZYO2VrGTaX3LkaJq8euIT7YWmF1xmqC3Pu88ccWLJ9
OZj45G9mWDJ4makg/lBhWYPupiE1eebmp3q0</vt:lpwstr>
  </property>
  <property fmtid="{D5CDD505-2E9C-101B-9397-08002B2CF9AE}" pid="5" name="_new_ms_pID_725432">
    <vt:lpwstr>MvrD0Om6YWCxm2gczvn2FsIhy0d8lGnpWhry
cNFgG56YdGKIjZsaDTxkQbXaEQW+kkzaUMGubdzkI0/RwHhWVV2M9duag3lG0tUdKe+3SBPd
ogft4XvwmLOvOZYD3XOXVA==</vt:lpwstr>
  </property>
</Properties>
</file>