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70" r:id="rId2"/>
    <p:sldId id="609" r:id="rId3"/>
    <p:sldId id="595" r:id="rId4"/>
    <p:sldId id="596" r:id="rId5"/>
    <p:sldId id="604" r:id="rId6"/>
    <p:sldId id="605" r:id="rId7"/>
    <p:sldId id="606" r:id="rId8"/>
    <p:sldId id="607" r:id="rId9"/>
    <p:sldId id="608" r:id="rId10"/>
    <p:sldId id="582" r:id="rId11"/>
    <p:sldId id="578" r:id="rId12"/>
    <p:sldId id="603" r:id="rId13"/>
    <p:sldId id="575" r:id="rId14"/>
    <p:sldId id="576" r:id="rId15"/>
    <p:sldId id="579" r:id="rId16"/>
    <p:sldId id="580" r:id="rId17"/>
    <p:sldId id="581" r:id="rId18"/>
    <p:sldId id="587" r:id="rId19"/>
    <p:sldId id="602" r:id="rId20"/>
    <p:sldId id="546" r:id="rId21"/>
    <p:sldId id="588" r:id="rId22"/>
    <p:sldId id="593" r:id="rId23"/>
    <p:sldId id="583" r:id="rId2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09" autoAdjust="0"/>
    <p:restoredTop sz="92105" autoAdjust="0"/>
  </p:normalViewPr>
  <p:slideViewPr>
    <p:cSldViewPr>
      <p:cViewPr varScale="1">
        <p:scale>
          <a:sx n="70" d="100"/>
          <a:sy n="70" d="100"/>
        </p:scale>
        <p:origin x="-137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7221" y="6475413"/>
            <a:ext cx="22467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58749" y="6475413"/>
            <a:ext cx="22851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58749" y="6475413"/>
            <a:ext cx="22851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7221" y="6475413"/>
            <a:ext cx="22467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7221" y="6475413"/>
            <a:ext cx="22467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7221" y="6475413"/>
            <a:ext cx="22467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58749" y="6475413"/>
            <a:ext cx="22851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58749" y="6475413"/>
            <a:ext cx="22851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58749" y="6475413"/>
            <a:ext cx="22851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58749" y="6475413"/>
            <a:ext cx="22851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58749" y="6475413"/>
            <a:ext cx="22851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818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7221" y="6475413"/>
            <a:ext cx="22467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802.11-15/1335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HE-SIG-B Contents</a:t>
            </a:r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86170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2015-11-09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676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12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01772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/>
        </p:nvGraphicFramePr>
        <p:xfrm>
          <a:off x="990600" y="2362200"/>
          <a:ext cx="7467600" cy="380328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823185"/>
                <a:gridCol w="1163855"/>
                <a:gridCol w="1807945"/>
              </a:tblGrid>
              <a:tr h="23809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9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Le Liu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Base, </a:t>
                      </a:r>
                      <a:b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86-18028794213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9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Gan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ganming@huawei.com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9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Meilu</a:t>
                      </a: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 Lin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linmeilu@huawei.com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4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Zhang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altLang="zh-CN" sz="10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altLang="zh-CN" sz="10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Shanghai</a:t>
                      </a:r>
                      <a:endParaRPr lang="en-US" altLang="zh-CN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2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Jun </a:t>
                      </a:r>
                      <a:r>
                        <a:rPr lang="en-US" altLang="zh-CN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Luo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jun.l@huawei.com</a:t>
                      </a: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135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44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4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5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Peter Loc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11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Rob Sun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11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Junghoon Suh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0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4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Base,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/>
                      </a:r>
                      <a:b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4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Yi </a:t>
                      </a:r>
                      <a:r>
                        <a:rPr lang="en-US" altLang="zh-CN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Luo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Re-cap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sz="1800" dirty="0" smtClean="0"/>
              <a:t>Agreement on HE-SIG-B common field [1]</a:t>
            </a:r>
          </a:p>
          <a:p>
            <a:pPr lvl="1"/>
            <a:r>
              <a:rPr lang="en-GB" altLang="zh-CN" sz="1600" dirty="0" smtClean="0"/>
              <a:t>The RU allocation </a:t>
            </a:r>
            <a:r>
              <a:rPr lang="en-GB" altLang="zh-CN" sz="1600" dirty="0" err="1" smtClean="0"/>
              <a:t>signaling</a:t>
            </a:r>
            <a:r>
              <a:rPr lang="en-GB" altLang="zh-CN" sz="1600" dirty="0" smtClean="0"/>
              <a:t> in the common field of HE-SIG-B signals an 8 bit per 20 MHz PPDU BW for </a:t>
            </a:r>
            <a:r>
              <a:rPr lang="en-GB" altLang="zh-CN" sz="1600" dirty="0" err="1" smtClean="0"/>
              <a:t>signaling</a:t>
            </a:r>
            <a:r>
              <a:rPr lang="en-GB" altLang="zh-CN" sz="1600" dirty="0" smtClean="0"/>
              <a:t> </a:t>
            </a:r>
            <a:endParaRPr lang="zh-CN" altLang="zh-CN" sz="1600" dirty="0" smtClean="0"/>
          </a:p>
          <a:p>
            <a:pPr lvl="2"/>
            <a:r>
              <a:rPr lang="en-GB" altLang="zh-CN" sz="1400" dirty="0" smtClean="0"/>
              <a:t>The RU arrangement in frequency domain </a:t>
            </a:r>
            <a:endParaRPr lang="zh-CN" altLang="zh-CN" sz="1400" dirty="0" smtClean="0"/>
          </a:p>
          <a:p>
            <a:pPr lvl="2"/>
            <a:r>
              <a:rPr lang="en-GB" altLang="zh-CN" sz="1400" dirty="0" smtClean="0"/>
              <a:t>Number of MU-MIMO allocations: The RUs allocated for MU-MIMO and the number of users in the MU-MIMO allocations</a:t>
            </a:r>
            <a:endParaRPr lang="zh-CN" altLang="zh-CN" sz="1400" dirty="0" smtClean="0"/>
          </a:p>
          <a:p>
            <a:pPr lvl="1"/>
            <a:r>
              <a:rPr lang="en-GB" altLang="zh-CN" sz="1600" dirty="0" smtClean="0"/>
              <a:t>The exact mapping of the 8 bit to the arrangement and the number of MU-MIMO allocations is TBD.</a:t>
            </a:r>
            <a:endParaRPr lang="zh-CN" altLang="zh-CN" sz="1600" dirty="0" smtClean="0"/>
          </a:p>
          <a:p>
            <a:pPr lvl="1"/>
            <a:r>
              <a:rPr lang="en-GB" altLang="zh-CN" sz="1600" dirty="0" err="1" smtClean="0"/>
              <a:t>Signaling</a:t>
            </a:r>
            <a:r>
              <a:rPr lang="en-GB" altLang="zh-CN" sz="1600" dirty="0" smtClean="0"/>
              <a:t> for the </a:t>
            </a:r>
            <a:r>
              <a:rPr lang="en-GB" altLang="zh-CN" sz="1600" dirty="0" err="1" smtClean="0"/>
              <a:t>center</a:t>
            </a:r>
            <a:r>
              <a:rPr lang="en-GB" altLang="zh-CN" sz="1600" dirty="0" smtClean="0"/>
              <a:t> 26 unit in 80 MHz is TBD.</a:t>
            </a:r>
          </a:p>
          <a:p>
            <a:r>
              <a:rPr lang="en-GB" altLang="zh-CN" sz="1800" dirty="0" smtClean="0"/>
              <a:t>Agreement on HE-SIG-B user specific field [1]</a:t>
            </a:r>
          </a:p>
          <a:p>
            <a:pPr lvl="1"/>
            <a:r>
              <a:rPr lang="en-GB" altLang="zh-CN" sz="1600" dirty="0" smtClean="0"/>
              <a:t>The user specific subfields of HE-SIG-B containing the per user dedicated information include the following fields</a:t>
            </a:r>
            <a:endParaRPr lang="zh-CN" altLang="zh-CN" sz="1600" dirty="0" smtClean="0"/>
          </a:p>
          <a:p>
            <a:pPr lvl="2"/>
            <a:r>
              <a:rPr lang="en-GB" altLang="zh-CN" sz="1400" dirty="0" smtClean="0"/>
              <a:t>STA-ID</a:t>
            </a:r>
            <a:endParaRPr lang="zh-CN" altLang="zh-CN" sz="1400" dirty="0" smtClean="0"/>
          </a:p>
          <a:p>
            <a:pPr lvl="2"/>
            <a:r>
              <a:rPr lang="en-GB" altLang="zh-CN" sz="1400" dirty="0" smtClean="0"/>
              <a:t>For single-user allocations in a RU:  NSTS (Number of Spatial Streams), </a:t>
            </a:r>
            <a:r>
              <a:rPr lang="en-GB" altLang="zh-CN" sz="1400" dirty="0" err="1" smtClean="0"/>
              <a:t>TxBF</a:t>
            </a:r>
            <a:r>
              <a:rPr lang="en-GB" altLang="zh-CN" sz="1400" dirty="0" smtClean="0"/>
              <a:t> (transmit </a:t>
            </a:r>
            <a:r>
              <a:rPr lang="en-GB" altLang="zh-CN" sz="1400" dirty="0" err="1" smtClean="0"/>
              <a:t>beamforming</a:t>
            </a:r>
            <a:r>
              <a:rPr lang="en-GB" altLang="zh-CN" sz="1400" dirty="0" smtClean="0"/>
              <a:t> ), MCS (Modulation and Coding Scheme) and Coding (Use of LDPC)</a:t>
            </a:r>
            <a:endParaRPr lang="zh-CN" altLang="zh-CN" sz="1400" dirty="0" smtClean="0"/>
          </a:p>
          <a:p>
            <a:pPr lvl="2"/>
            <a:r>
              <a:rPr lang="en-GB" altLang="zh-CN" sz="1400" dirty="0" smtClean="0"/>
              <a:t>For each user in a multi-user allocation in a RU:  Spatial </a:t>
            </a:r>
            <a:r>
              <a:rPr lang="en-GB" altLang="zh-CN" sz="1400" dirty="0" err="1" smtClean="0"/>
              <a:t>Configuraiton</a:t>
            </a:r>
            <a:r>
              <a:rPr lang="en-GB" altLang="zh-CN" sz="1400" dirty="0" smtClean="0"/>
              <a:t> Fields, MCS and Coding.</a:t>
            </a:r>
            <a:endParaRPr lang="zh-CN" altLang="zh-CN" sz="1400" dirty="0" smtClean="0"/>
          </a:p>
          <a:p>
            <a:pPr lvl="1"/>
            <a:r>
              <a:rPr lang="en-GB" altLang="zh-CN" sz="1600" dirty="0" smtClean="0"/>
              <a:t>Other fields are TBD.</a:t>
            </a:r>
          </a:p>
          <a:p>
            <a:endParaRPr lang="en-GB" altLang="zh-CN" dirty="0" smtClean="0"/>
          </a:p>
          <a:p>
            <a:endParaRPr lang="zh-CN" altLang="zh-CN" sz="1800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this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153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We further discuss the details based on th</a:t>
            </a:r>
            <a:r>
              <a:rPr lang="en-US" sz="1800" dirty="0" smtClean="0"/>
              <a:t>e agreements</a:t>
            </a:r>
            <a:r>
              <a:rPr lang="en-US" sz="1800" b="0" dirty="0" smtClean="0"/>
              <a:t> from the last meeting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zh-CN" dirty="0" smtClean="0"/>
              <a:t>In HE-SIG-B common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 smtClean="0"/>
              <a:t>Based on the tone plan and RU pattern in 20MHz [2], we design ‘t</a:t>
            </a:r>
            <a:r>
              <a:rPr lang="en-GB" altLang="zh-CN" dirty="0" smtClean="0"/>
              <a:t>he exact mapping of the 8 bit to the arrangement and the number of MU-MIMO allocations’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GB" altLang="zh-CN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altLang="zh-CN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altLang="zh-CN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altLang="zh-CN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altLang="zh-CN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altLang="zh-CN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altLang="zh-CN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zh-CN" dirty="0" smtClean="0"/>
              <a:t>In HE-SIG-B user specific field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zh-CN" sz="1400" dirty="0" smtClean="0"/>
              <a:t>Specify the size of STA-ID</a:t>
            </a:r>
            <a:endParaRPr lang="en-US" altLang="zh-CN" sz="14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dirty="0" smtClean="0"/>
              <a:t>Add DCM indication for data portion with reliable performance</a:t>
            </a:r>
            <a:endParaRPr lang="en-US" sz="14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457200" lvl="1" indent="0"/>
            <a:endParaRPr lang="en-US" sz="1600" dirty="0" smtClean="0"/>
          </a:p>
          <a:p>
            <a:pPr marL="0" indent="0"/>
            <a:endParaRPr lang="en-US" sz="1800" b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457200" lvl="1" indent="0">
              <a:buNone/>
            </a:pPr>
            <a:endParaRPr lang="en-US" sz="16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grpSp>
        <p:nvGrpSpPr>
          <p:cNvPr id="9" name="Group 571"/>
          <p:cNvGrpSpPr/>
          <p:nvPr/>
        </p:nvGrpSpPr>
        <p:grpSpPr>
          <a:xfrm>
            <a:off x="2362199" y="3200398"/>
            <a:ext cx="4800600" cy="1719131"/>
            <a:chOff x="479015" y="3047997"/>
            <a:chExt cx="3794929" cy="1358992"/>
          </a:xfrm>
        </p:grpSpPr>
        <p:grpSp>
          <p:nvGrpSpPr>
            <p:cNvPr id="10" name="Group 572"/>
            <p:cNvGrpSpPr/>
            <p:nvPr/>
          </p:nvGrpSpPr>
          <p:grpSpPr>
            <a:xfrm>
              <a:off x="479015" y="3047997"/>
              <a:ext cx="3794929" cy="1121096"/>
              <a:chOff x="6708168" y="4120079"/>
              <a:chExt cx="5058587" cy="1381250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9042105" y="4833569"/>
                <a:ext cx="382043" cy="3577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900" b="1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Qualcomm Office Regular"/>
                  </a:rPr>
                  <a:t>7</a:t>
                </a:r>
                <a:endParaRPr kumimoji="0" lang="en-US" sz="9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DC</a:t>
                </a:r>
              </a:p>
            </p:txBody>
          </p:sp>
          <p:sp>
            <p:nvSpPr>
              <p:cNvPr id="13" name="Trapezoid 574"/>
              <p:cNvSpPr/>
              <p:nvPr/>
            </p:nvSpPr>
            <p:spPr bwMode="auto">
              <a:xfrm>
                <a:off x="8460513" y="4181878"/>
                <a:ext cx="290857" cy="22837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4" name="Trapezoid 575"/>
              <p:cNvSpPr/>
              <p:nvPr/>
            </p:nvSpPr>
            <p:spPr bwMode="auto">
              <a:xfrm>
                <a:off x="9687641" y="4179940"/>
                <a:ext cx="290857" cy="22837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5" name="Trapezoid 576"/>
              <p:cNvSpPr/>
              <p:nvPr/>
            </p:nvSpPr>
            <p:spPr bwMode="auto">
              <a:xfrm>
                <a:off x="9998151" y="4181872"/>
                <a:ext cx="290857" cy="22837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6" name="Trapezoid 577"/>
              <p:cNvSpPr/>
              <p:nvPr/>
            </p:nvSpPr>
            <p:spPr bwMode="auto">
              <a:xfrm>
                <a:off x="7769661" y="4181878"/>
                <a:ext cx="290857" cy="22837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7" name="Trapezoid 578"/>
              <p:cNvSpPr/>
              <p:nvPr/>
            </p:nvSpPr>
            <p:spPr bwMode="auto">
              <a:xfrm>
                <a:off x="8164399" y="4183811"/>
                <a:ext cx="290857" cy="22837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8" name="Trapezoid 579"/>
              <p:cNvSpPr/>
              <p:nvPr/>
            </p:nvSpPr>
            <p:spPr bwMode="auto">
              <a:xfrm>
                <a:off x="10406458" y="4181878"/>
                <a:ext cx="290857" cy="22837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9" name="Trapezoid 580"/>
              <p:cNvSpPr/>
              <p:nvPr/>
            </p:nvSpPr>
            <p:spPr bwMode="auto">
              <a:xfrm>
                <a:off x="10680881" y="4183811"/>
                <a:ext cx="293917" cy="22837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20" name="Trapezoid 581"/>
              <p:cNvSpPr/>
              <p:nvPr/>
            </p:nvSpPr>
            <p:spPr bwMode="auto">
              <a:xfrm>
                <a:off x="7469730" y="4471445"/>
                <a:ext cx="593799" cy="24802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21" name="Trapezoid 582"/>
              <p:cNvSpPr/>
              <p:nvPr/>
            </p:nvSpPr>
            <p:spPr bwMode="auto">
              <a:xfrm>
                <a:off x="8169598" y="4471444"/>
                <a:ext cx="590306" cy="24492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22" name="Trapezoid 583"/>
              <p:cNvSpPr/>
              <p:nvPr/>
            </p:nvSpPr>
            <p:spPr bwMode="auto">
              <a:xfrm>
                <a:off x="9694190" y="4471445"/>
                <a:ext cx="598618" cy="24802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23" name="Trapezoid 584"/>
              <p:cNvSpPr/>
              <p:nvPr/>
            </p:nvSpPr>
            <p:spPr bwMode="auto">
              <a:xfrm>
                <a:off x="10404209" y="4471445"/>
                <a:ext cx="584744" cy="24802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24" name="Trapezoid 585"/>
              <p:cNvSpPr/>
              <p:nvPr/>
            </p:nvSpPr>
            <p:spPr bwMode="auto">
              <a:xfrm>
                <a:off x="7467755" y="4181878"/>
                <a:ext cx="290857" cy="22837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25" name="Trapezoid 586"/>
              <p:cNvSpPr/>
              <p:nvPr/>
            </p:nvSpPr>
            <p:spPr bwMode="auto">
              <a:xfrm>
                <a:off x="7374290" y="5262329"/>
                <a:ext cx="3713398" cy="239000"/>
              </a:xfrm>
              <a:prstGeom prst="trapezoid">
                <a:avLst/>
              </a:prstGeom>
              <a:solidFill>
                <a:srgbClr val="92D05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242 + 3 DC</a:t>
                </a:r>
              </a:p>
            </p:txBody>
          </p:sp>
          <p:sp>
            <p:nvSpPr>
              <p:cNvPr id="26" name="Trapezoid 587"/>
              <p:cNvSpPr/>
              <p:nvPr/>
            </p:nvSpPr>
            <p:spPr bwMode="auto">
              <a:xfrm>
                <a:off x="7383935" y="4856906"/>
                <a:ext cx="1391072" cy="261180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102+4 pilots</a:t>
                </a:r>
              </a:p>
            </p:txBody>
          </p:sp>
          <p:sp>
            <p:nvSpPr>
              <p:cNvPr id="27" name="Trapezoid 588"/>
              <p:cNvSpPr/>
              <p:nvPr/>
            </p:nvSpPr>
            <p:spPr bwMode="auto">
              <a:xfrm>
                <a:off x="9697686" y="4855485"/>
                <a:ext cx="1390001" cy="267550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102+4 pilots</a:t>
                </a:r>
              </a:p>
            </p:txBody>
          </p:sp>
          <p:sp>
            <p:nvSpPr>
              <p:cNvPr id="28" name="Trapezoid 589"/>
              <p:cNvSpPr/>
              <p:nvPr/>
            </p:nvSpPr>
            <p:spPr bwMode="auto">
              <a:xfrm>
                <a:off x="8063738" y="4179727"/>
                <a:ext cx="92857" cy="228381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29" name="Trapezoid 590"/>
              <p:cNvSpPr/>
              <p:nvPr/>
            </p:nvSpPr>
            <p:spPr bwMode="auto">
              <a:xfrm>
                <a:off x="7371489" y="4167497"/>
                <a:ext cx="95896" cy="244693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30" name="Trapezoid 591"/>
              <p:cNvSpPr/>
              <p:nvPr/>
            </p:nvSpPr>
            <p:spPr bwMode="auto">
              <a:xfrm>
                <a:off x="10971738" y="4182489"/>
                <a:ext cx="112707" cy="225619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31" name="Trapezoid 592"/>
              <p:cNvSpPr/>
              <p:nvPr/>
            </p:nvSpPr>
            <p:spPr bwMode="auto">
              <a:xfrm>
                <a:off x="10283617" y="4193748"/>
                <a:ext cx="120592" cy="214360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32" name="Trapezoid 593"/>
              <p:cNvSpPr/>
              <p:nvPr/>
            </p:nvSpPr>
            <p:spPr bwMode="auto">
              <a:xfrm>
                <a:off x="9507965" y="4481437"/>
                <a:ext cx="181044" cy="23576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13</a:t>
                </a:r>
              </a:p>
            </p:txBody>
          </p:sp>
          <p:sp>
            <p:nvSpPr>
              <p:cNvPr id="33" name="Trapezoid 594"/>
              <p:cNvSpPr/>
              <p:nvPr/>
            </p:nvSpPr>
            <p:spPr bwMode="auto">
              <a:xfrm>
                <a:off x="8063535" y="4484992"/>
                <a:ext cx="106057" cy="231382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34" name="Trapezoid 595"/>
              <p:cNvSpPr/>
              <p:nvPr/>
            </p:nvSpPr>
            <p:spPr bwMode="auto">
              <a:xfrm>
                <a:off x="7371489" y="4469205"/>
                <a:ext cx="98235" cy="247170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35" name="Trapezoid 596"/>
              <p:cNvSpPr/>
              <p:nvPr/>
            </p:nvSpPr>
            <p:spPr bwMode="auto">
              <a:xfrm>
                <a:off x="10988953" y="4481434"/>
                <a:ext cx="95492" cy="235765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36" name="Trapezoid 597"/>
              <p:cNvSpPr/>
              <p:nvPr/>
            </p:nvSpPr>
            <p:spPr bwMode="auto">
              <a:xfrm>
                <a:off x="10292808" y="4469209"/>
                <a:ext cx="104557" cy="247990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37" name="Trapezoid 599"/>
              <p:cNvSpPr/>
              <p:nvPr/>
            </p:nvSpPr>
            <p:spPr bwMode="auto">
              <a:xfrm>
                <a:off x="8781215" y="4469204"/>
                <a:ext cx="192104" cy="24717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13</a:t>
                </a:r>
              </a:p>
            </p:txBody>
          </p:sp>
          <p:sp>
            <p:nvSpPr>
              <p:cNvPr id="38" name="Trapezoid 601"/>
              <p:cNvSpPr/>
              <p:nvPr/>
            </p:nvSpPr>
            <p:spPr bwMode="auto">
              <a:xfrm>
                <a:off x="9504357" y="4856534"/>
                <a:ext cx="184651" cy="261553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13</a:t>
                </a:r>
              </a:p>
            </p:txBody>
          </p:sp>
          <p:sp>
            <p:nvSpPr>
              <p:cNvPr id="39" name="Trapezoid 603"/>
              <p:cNvSpPr/>
              <p:nvPr/>
            </p:nvSpPr>
            <p:spPr bwMode="auto">
              <a:xfrm>
                <a:off x="8788226" y="4860618"/>
                <a:ext cx="181857" cy="261550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13</a:t>
                </a: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11046418" y="4202588"/>
                <a:ext cx="720337" cy="2248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5 Edge</a:t>
                </a: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11027764" y="4495175"/>
                <a:ext cx="737339" cy="2248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5 Edge</a:t>
                </a: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10944939" y="4837650"/>
                <a:ext cx="812825" cy="2248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5 Edge</a:t>
                </a: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10932908" y="5241282"/>
                <a:ext cx="812825" cy="2248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5 Edge</a:t>
                </a: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6788463" y="4177151"/>
                <a:ext cx="722655" cy="2248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6 Edge</a:t>
                </a: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6717833" y="4503319"/>
                <a:ext cx="803160" cy="2248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6 Edge</a:t>
                </a: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6708168" y="4848330"/>
                <a:ext cx="812825" cy="2248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6 Edge</a:t>
                </a: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6717832" y="5261662"/>
                <a:ext cx="812825" cy="2248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6 Edge</a:t>
                </a: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9051356" y="4450317"/>
                <a:ext cx="377892" cy="3577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900" b="1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Qualcomm Office Regular"/>
                  </a:rPr>
                  <a:t>7</a:t>
                </a:r>
                <a:r>
                  <a:rPr kumimoji="0" lang="en-US" sz="9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 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DC</a:t>
                </a:r>
              </a:p>
            </p:txBody>
          </p:sp>
          <p:sp>
            <p:nvSpPr>
              <p:cNvPr id="49" name="Trapezoid 615"/>
              <p:cNvSpPr/>
              <p:nvPr/>
            </p:nvSpPr>
            <p:spPr bwMode="auto">
              <a:xfrm>
                <a:off x="8771430" y="4183811"/>
                <a:ext cx="202591" cy="23114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13</a:t>
                </a:r>
              </a:p>
            </p:txBody>
          </p:sp>
          <p:sp>
            <p:nvSpPr>
              <p:cNvPr id="50" name="Trapezoid 618"/>
              <p:cNvSpPr/>
              <p:nvPr/>
            </p:nvSpPr>
            <p:spPr bwMode="auto">
              <a:xfrm>
                <a:off x="9504358" y="4179729"/>
                <a:ext cx="177031" cy="22837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13</a:t>
                </a: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9063020" y="4120079"/>
                <a:ext cx="387260" cy="3577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900" b="1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Qualcomm Office Regular"/>
                  </a:rPr>
                  <a:t>7</a:t>
                </a:r>
                <a:endParaRPr kumimoji="0" lang="en-US" sz="9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DC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375259" y="4202617"/>
              <a:ext cx="2038943" cy="204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225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kern="0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+mn-lt"/>
                </a:rPr>
                <a:t>HE20 with 7DC for OFDMA</a:t>
              </a:r>
              <a:endPara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116398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/>
              <a:t>OFDMA RU Allocation Signalling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924800" cy="3886200"/>
          </a:xfrm>
        </p:spPr>
        <p:txBody>
          <a:bodyPr/>
          <a:lstStyle/>
          <a:p>
            <a:r>
              <a:rPr lang="en-US" altLang="zh-CN" dirty="0" smtClean="0"/>
              <a:t>In case of OFDMA transmission, we design the RU allocation signaling considering the following typical cases </a:t>
            </a:r>
            <a:r>
              <a:rPr lang="en-US" altLang="zh-CN" dirty="0" smtClean="0">
                <a:sym typeface="Wingdings" pitchFamily="2" charset="2"/>
              </a:rPr>
              <a:t> </a:t>
            </a:r>
            <a:r>
              <a:rPr lang="en-US" altLang="zh-CN" dirty="0" smtClean="0"/>
              <a:t>176 cases</a:t>
            </a:r>
          </a:p>
          <a:p>
            <a:pPr lvl="1"/>
            <a:r>
              <a:rPr lang="en-US" altLang="zh-CN" dirty="0" smtClean="0"/>
              <a:t>All the possible combinations of 26/52/106/242-RU allocation within 20MHz </a:t>
            </a:r>
          </a:p>
          <a:p>
            <a:pPr lvl="1"/>
            <a:r>
              <a:rPr lang="en-US" altLang="zh-CN" dirty="0" smtClean="0"/>
              <a:t>Also the allocation of 484/996/2*996-RU allocation larger than 20MHz</a:t>
            </a:r>
          </a:p>
          <a:p>
            <a:pPr lvl="1"/>
            <a:r>
              <a:rPr lang="en-US" altLang="zh-CN" dirty="0" smtClean="0"/>
              <a:t>MU-MIMO allocation (on RU&gt;=106) position and the number of MU-MIMO STAs </a:t>
            </a:r>
          </a:p>
          <a:p>
            <a:pPr lvl="2"/>
            <a:r>
              <a:rPr lang="en-US" altLang="zh-CN" dirty="0" smtClean="0"/>
              <a:t>Separately indicate the MU-MIMO allocation on the CHs within the RU&gt;242. </a:t>
            </a:r>
          </a:p>
          <a:p>
            <a:pPr lvl="2"/>
            <a:r>
              <a:rPr lang="en-US" altLang="zh-CN" dirty="0" smtClean="0"/>
              <a:t>The total number of MU-MIMO STAs is the summation of the number of MU-MIMO STAs per 20MHz on the RU&gt;242.</a:t>
            </a:r>
          </a:p>
          <a:p>
            <a:r>
              <a:rPr lang="en-US" altLang="zh-CN" dirty="0" smtClean="0"/>
              <a:t>For partial OFDMA (with unallocated RU), the indication of all the possible combination in HE-SIG-B common costs unbearable overhead.</a:t>
            </a:r>
          </a:p>
          <a:p>
            <a:pPr lvl="1"/>
            <a:r>
              <a:rPr lang="en-US" altLang="zh-CN" dirty="0" smtClean="0"/>
              <a:t>There are already 2448 combination cases of partial OFDMA if RU&lt;106.</a:t>
            </a:r>
          </a:p>
          <a:p>
            <a:pPr lvl="1"/>
            <a:r>
              <a:rPr lang="en-US" altLang="zh-CN" dirty="0" smtClean="0"/>
              <a:t>Whether to prioritize and indicate some special cases is TBD.</a:t>
            </a:r>
          </a:p>
          <a:p>
            <a:endParaRPr lang="zh-CN" altLang="zh-CN" dirty="0" smtClean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 Liu, Huawei Technologies,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sz="2800" dirty="0" smtClean="0"/>
              <a:t>Hierarchical Indication RU allocation signaling</a:t>
            </a:r>
            <a:endParaRPr lang="zh-CN" altLang="en-US" sz="2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838200" y="1806766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altLang="zh-CN" sz="1400" b="1" i="0" u="none" strike="noStrike" kern="0" cap="none" spc="0" normalizeH="0" baseline="0" noProof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67200" y="2057400"/>
            <a:ext cx="4724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lvl="2" indent="-180975">
              <a:buFontTx/>
              <a:buChar char="-"/>
            </a:pPr>
            <a:r>
              <a:rPr lang="en-US" altLang="zh-CN" sz="1400" dirty="0" smtClean="0">
                <a:solidFill>
                  <a:srgbClr val="0000FF"/>
                </a:solidFill>
                <a:sym typeface="Wingdings" pitchFamily="2" charset="2"/>
              </a:rPr>
              <a:t>‘</a:t>
            </a:r>
            <a:r>
              <a:rPr lang="en-US" altLang="zh-CN" sz="1400" dirty="0" err="1" smtClean="0">
                <a:solidFill>
                  <a:srgbClr val="0000FF"/>
                </a:solidFill>
                <a:sym typeface="Wingdings" pitchFamily="2" charset="2"/>
              </a:rPr>
              <a:t>yyy</a:t>
            </a:r>
            <a:r>
              <a:rPr lang="en-US" altLang="zh-CN" sz="1400" dirty="0" smtClean="0">
                <a:solidFill>
                  <a:srgbClr val="0000FF"/>
                </a:solidFill>
                <a:sym typeface="Wingdings" pitchFamily="2" charset="2"/>
              </a:rPr>
              <a:t>’ </a:t>
            </a:r>
            <a:r>
              <a:rPr lang="en-US" altLang="zh-CN" sz="1400" dirty="0" smtClean="0">
                <a:sym typeface="Wingdings" pitchFamily="2" charset="2"/>
              </a:rPr>
              <a:t>indicate the number of STAs on the RU (1-8)</a:t>
            </a:r>
          </a:p>
          <a:p>
            <a:pPr marL="180975" lvl="2" indent="-180975">
              <a:buFontTx/>
              <a:buChar char="-"/>
            </a:pPr>
            <a:r>
              <a:rPr lang="en-US" altLang="zh-CN" sz="1400" dirty="0" smtClean="0">
                <a:sym typeface="Wingdings" pitchFamily="2" charset="2"/>
              </a:rPr>
              <a:t>If ‘b=0’, ‘</a:t>
            </a:r>
            <a:r>
              <a:rPr lang="en-US" altLang="zh-CN" sz="1400" dirty="0" err="1" smtClean="0">
                <a:solidFill>
                  <a:srgbClr val="008000"/>
                </a:solidFill>
                <a:sym typeface="Wingdings" pitchFamily="2" charset="2"/>
              </a:rPr>
              <a:t>aa</a:t>
            </a:r>
            <a:r>
              <a:rPr lang="en-US" altLang="zh-CN" sz="1400" dirty="0" smtClean="0">
                <a:sym typeface="Wingdings" pitchFamily="2" charset="2"/>
              </a:rPr>
              <a:t>’ is to differentiate 242-RU (00), 484-RU (01), 996-RU (10)  or 2*996-RU(11). </a:t>
            </a:r>
          </a:p>
          <a:p>
            <a:pPr marL="180975" lvl="2" indent="-180975">
              <a:buFontTx/>
              <a:buChar char="-"/>
            </a:pPr>
            <a:r>
              <a:rPr lang="en-US" altLang="zh-CN" sz="1400" dirty="0" smtClean="0">
                <a:sym typeface="Wingdings" pitchFamily="2" charset="2"/>
              </a:rPr>
              <a:t>If ‘b=1’, ‘11,1xxxx’ entries are TBD, e.g., used for special cases such as load balancing with 0STA on 484 and 996-RU</a:t>
            </a:r>
          </a:p>
          <a:p>
            <a:pPr marL="180975" lvl="2" indent="-180975">
              <a:buFontTx/>
              <a:buChar char="-"/>
            </a:pPr>
            <a:r>
              <a:rPr lang="en-US" altLang="zh-CN" sz="1400" dirty="0" smtClean="0">
                <a:sym typeface="Wingdings" pitchFamily="2" charset="2"/>
              </a:rPr>
              <a:t>Also ‘011,xxxx’, ‘000,1,xxxx’entries are TBD</a:t>
            </a:r>
          </a:p>
        </p:txBody>
      </p:sp>
      <p:grpSp>
        <p:nvGrpSpPr>
          <p:cNvPr id="3" name="Group 192"/>
          <p:cNvGrpSpPr/>
          <p:nvPr/>
        </p:nvGrpSpPr>
        <p:grpSpPr>
          <a:xfrm>
            <a:off x="1066800" y="1497995"/>
            <a:ext cx="4953000" cy="4979005"/>
            <a:chOff x="766192" y="1268760"/>
            <a:chExt cx="4953000" cy="4979005"/>
          </a:xfrm>
        </p:grpSpPr>
        <p:sp>
          <p:nvSpPr>
            <p:cNvPr id="9" name="TextBox 8"/>
            <p:cNvSpPr txBox="1"/>
            <p:nvPr/>
          </p:nvSpPr>
          <p:spPr>
            <a:xfrm>
              <a:off x="2388116" y="1268760"/>
              <a:ext cx="16078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err="1" smtClean="0">
                  <a:solidFill>
                    <a:srgbClr val="FF0000"/>
                  </a:solidFill>
                </a:rPr>
                <a:t>11</a:t>
              </a:r>
              <a:r>
                <a:rPr lang="en-US" altLang="zh-CN" dirty="0" err="1" smtClean="0"/>
                <a:t>,b,</a:t>
              </a:r>
              <a:r>
                <a:rPr lang="en-US" altLang="zh-CN" dirty="0" err="1" smtClean="0">
                  <a:solidFill>
                    <a:srgbClr val="008000"/>
                  </a:solidFill>
                </a:rPr>
                <a:t>aa</a:t>
              </a:r>
              <a:r>
                <a:rPr lang="en-US" altLang="zh-CN" dirty="0" err="1" smtClean="0"/>
                <a:t>,</a:t>
              </a:r>
              <a:r>
                <a:rPr lang="en-US" altLang="zh-CN" dirty="0" err="1" smtClean="0">
                  <a:solidFill>
                    <a:srgbClr val="0000CC"/>
                  </a:solidFill>
                </a:rPr>
                <a:t>yyy</a:t>
              </a:r>
              <a:endParaRPr lang="en-US" altLang="zh-CN" dirty="0" smtClean="0"/>
            </a:p>
            <a:p>
              <a:pPr algn="ctr"/>
              <a:r>
                <a:rPr lang="en-US" altLang="zh-CN" dirty="0" smtClean="0"/>
                <a:t>(8bits)</a:t>
              </a:r>
              <a:endParaRPr lang="zh-CN" alt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648693" y="3885565"/>
              <a:ext cx="1524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>
                  <a:solidFill>
                    <a:srgbClr val="FF0000"/>
                  </a:solidFill>
                </a:rPr>
                <a:t>010,xx,</a:t>
              </a:r>
              <a:r>
                <a:rPr lang="en-US" altLang="zh-CN" dirty="0" smtClean="0">
                  <a:solidFill>
                    <a:srgbClr val="0000CC"/>
                  </a:solidFill>
                </a:rPr>
                <a:t>yyy </a:t>
              </a:r>
              <a:br>
                <a:rPr lang="en-US" altLang="zh-CN" dirty="0" smtClean="0">
                  <a:solidFill>
                    <a:srgbClr val="0000CC"/>
                  </a:solidFill>
                </a:rPr>
              </a:br>
              <a:r>
                <a:rPr lang="en-US" altLang="zh-CN" dirty="0" smtClean="0"/>
                <a:t>for (106)+(&lt;106)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157736" y="3985461"/>
              <a:ext cx="1143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7030A0"/>
                  </a:solidFill>
                </a:rPr>
                <a:t> </a:t>
              </a:r>
              <a:endParaRPr lang="en-US" altLang="zh-CN" dirty="0" smtClean="0"/>
            </a:p>
            <a:p>
              <a:pPr algn="ctr"/>
              <a:r>
                <a:rPr lang="en-US" altLang="zh-CN" dirty="0" smtClean="0">
                  <a:solidFill>
                    <a:srgbClr val="FF0000"/>
                  </a:solidFill>
                </a:rPr>
                <a:t>000,</a:t>
              </a:r>
              <a:r>
                <a:rPr lang="en-US" altLang="zh-CN" dirty="0" smtClean="0"/>
                <a:t>0,</a:t>
              </a:r>
              <a:r>
                <a:rPr lang="en-US" altLang="zh-CN" dirty="0" smtClean="0">
                  <a:solidFill>
                    <a:srgbClr val="FF0000"/>
                  </a:solidFill>
                </a:rPr>
                <a:t>1111</a:t>
              </a:r>
              <a:endParaRPr lang="en-US" altLang="zh-CN" dirty="0" smtClean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499992" y="3990968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altLang="zh-CN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en-US" altLang="zh-CN" dirty="0" smtClean="0">
                  <a:solidFill>
                    <a:srgbClr val="FF0000"/>
                  </a:solidFill>
                </a:rPr>
                <a:t>000,</a:t>
              </a:r>
              <a:r>
                <a:rPr lang="en-US" altLang="zh-CN" dirty="0" smtClean="0"/>
                <a:t>0,</a:t>
              </a:r>
              <a:r>
                <a:rPr lang="en-US" altLang="zh-CN" dirty="0" smtClean="0">
                  <a:solidFill>
                    <a:srgbClr val="FF0000"/>
                  </a:solidFill>
                </a:rPr>
                <a:t>0000</a:t>
              </a:r>
              <a:endParaRPr lang="en-US" altLang="zh-CN" dirty="0" smtClean="0"/>
            </a:p>
          </p:txBody>
        </p:sp>
        <p:sp>
          <p:nvSpPr>
            <p:cNvPr id="13" name="矩形 51"/>
            <p:cNvSpPr/>
            <p:nvPr/>
          </p:nvSpPr>
          <p:spPr bwMode="auto">
            <a:xfrm>
              <a:off x="1709936" y="2221260"/>
              <a:ext cx="504056" cy="1382233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&gt;=242 or </a:t>
              </a:r>
              <a:b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</a:b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106+106</a:t>
              </a:r>
              <a:endParaRPr kumimoji="0" lang="zh-CN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99592" y="3925461"/>
              <a:ext cx="34817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100" dirty="0" smtClean="0">
                  <a:solidFill>
                    <a:srgbClr val="FF0000"/>
                  </a:solidFill>
                </a:rPr>
                <a:t>‘0’</a:t>
              </a:r>
              <a:endParaRPr lang="zh-CN" altLang="en-US" sz="1100" dirty="0">
                <a:solidFill>
                  <a:srgbClr val="FF0000"/>
                </a:solidFill>
              </a:endParaRPr>
            </a:p>
          </p:txBody>
        </p:sp>
        <p:cxnSp>
          <p:nvCxnSpPr>
            <p:cNvPr id="15" name="肘形连接符 54"/>
            <p:cNvCxnSpPr>
              <a:endCxn id="16" idx="1"/>
            </p:cNvCxnSpPr>
            <p:nvPr/>
          </p:nvCxnSpPr>
          <p:spPr bwMode="auto">
            <a:xfrm flipV="1">
              <a:off x="1252736" y="4727918"/>
              <a:ext cx="908712" cy="7942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6" name="矩形 55"/>
            <p:cNvSpPr/>
            <p:nvPr/>
          </p:nvSpPr>
          <p:spPr bwMode="auto">
            <a:xfrm>
              <a:off x="2161448" y="4422233"/>
              <a:ext cx="381000" cy="6113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106 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矩形 57"/>
            <p:cNvSpPr/>
            <p:nvPr/>
          </p:nvSpPr>
          <p:spPr bwMode="auto">
            <a:xfrm>
              <a:off x="2161448" y="5192617"/>
              <a:ext cx="381000" cy="60073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106 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矩形 59"/>
            <p:cNvSpPr/>
            <p:nvPr/>
          </p:nvSpPr>
          <p:spPr bwMode="auto">
            <a:xfrm>
              <a:off x="3533048" y="4422997"/>
              <a:ext cx="381000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72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52 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矩形 61"/>
            <p:cNvSpPr/>
            <p:nvPr/>
          </p:nvSpPr>
          <p:spPr bwMode="auto">
            <a:xfrm>
              <a:off x="3533048" y="4727796"/>
              <a:ext cx="381000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52 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矩形 62"/>
            <p:cNvSpPr/>
            <p:nvPr/>
          </p:nvSpPr>
          <p:spPr bwMode="auto">
            <a:xfrm>
              <a:off x="3533048" y="5184997"/>
              <a:ext cx="381000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52 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矩形 67"/>
            <p:cNvSpPr/>
            <p:nvPr/>
          </p:nvSpPr>
          <p:spPr bwMode="auto">
            <a:xfrm>
              <a:off x="3533048" y="5489796"/>
              <a:ext cx="381000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52 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矩形 68"/>
            <p:cNvSpPr/>
            <p:nvPr/>
          </p:nvSpPr>
          <p:spPr bwMode="auto">
            <a:xfrm>
              <a:off x="4904648" y="4422996"/>
              <a:ext cx="381000" cy="152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mtClean="0"/>
                <a:t>26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矩形 69"/>
            <p:cNvSpPr/>
            <p:nvPr/>
          </p:nvSpPr>
          <p:spPr bwMode="auto">
            <a:xfrm>
              <a:off x="4904648" y="4575396"/>
              <a:ext cx="381000" cy="152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26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矩形 70"/>
            <p:cNvSpPr/>
            <p:nvPr/>
          </p:nvSpPr>
          <p:spPr bwMode="auto">
            <a:xfrm>
              <a:off x="4904648" y="4727796"/>
              <a:ext cx="381000" cy="152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26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矩形 74"/>
            <p:cNvSpPr/>
            <p:nvPr/>
          </p:nvSpPr>
          <p:spPr bwMode="auto">
            <a:xfrm>
              <a:off x="4904648" y="4880196"/>
              <a:ext cx="381000" cy="152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26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矩形 75"/>
            <p:cNvSpPr/>
            <p:nvPr/>
          </p:nvSpPr>
          <p:spPr bwMode="auto">
            <a:xfrm>
              <a:off x="4904648" y="5032596"/>
              <a:ext cx="381000" cy="152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26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" name="矩形 76"/>
            <p:cNvSpPr/>
            <p:nvPr/>
          </p:nvSpPr>
          <p:spPr bwMode="auto">
            <a:xfrm>
              <a:off x="3533048" y="5032596"/>
              <a:ext cx="381000" cy="152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26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" name="矩形 77"/>
            <p:cNvSpPr/>
            <p:nvPr/>
          </p:nvSpPr>
          <p:spPr bwMode="auto">
            <a:xfrm>
              <a:off x="2161448" y="5032596"/>
              <a:ext cx="381000" cy="152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26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9" name="肘形连接符 81"/>
            <p:cNvCxnSpPr>
              <a:endCxn id="17" idx="1"/>
            </p:cNvCxnSpPr>
            <p:nvPr/>
          </p:nvCxnSpPr>
          <p:spPr bwMode="auto">
            <a:xfrm rot="16200000" flipH="1">
              <a:off x="757030" y="4088567"/>
              <a:ext cx="1900124" cy="908711"/>
            </a:xfrm>
            <a:prstGeom prst="bentConnector2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0" name="肘形连接符 82"/>
            <p:cNvCxnSpPr>
              <a:stCxn id="16" idx="3"/>
              <a:endCxn id="18" idx="1"/>
            </p:cNvCxnSpPr>
            <p:nvPr/>
          </p:nvCxnSpPr>
          <p:spPr bwMode="auto">
            <a:xfrm flipV="1">
              <a:off x="2542448" y="4575397"/>
              <a:ext cx="990600" cy="152521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1" name="肘形连接符 83"/>
            <p:cNvCxnSpPr>
              <a:stCxn id="16" idx="3"/>
              <a:endCxn id="19" idx="1"/>
            </p:cNvCxnSpPr>
            <p:nvPr/>
          </p:nvCxnSpPr>
          <p:spPr bwMode="auto">
            <a:xfrm>
              <a:off x="2542448" y="4727918"/>
              <a:ext cx="990600" cy="152278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2" name="肘形连接符 84"/>
            <p:cNvCxnSpPr>
              <a:stCxn id="17" idx="3"/>
              <a:endCxn id="21" idx="1"/>
            </p:cNvCxnSpPr>
            <p:nvPr/>
          </p:nvCxnSpPr>
          <p:spPr bwMode="auto">
            <a:xfrm>
              <a:off x="2542448" y="5492985"/>
              <a:ext cx="990600" cy="149211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3" name="肘形连接符 85"/>
            <p:cNvCxnSpPr>
              <a:stCxn id="17" idx="3"/>
              <a:endCxn id="20" idx="1"/>
            </p:cNvCxnSpPr>
            <p:nvPr/>
          </p:nvCxnSpPr>
          <p:spPr bwMode="auto">
            <a:xfrm flipV="1">
              <a:off x="2542448" y="5337397"/>
              <a:ext cx="990600" cy="155588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4" name="肘形连接符 86"/>
            <p:cNvCxnSpPr>
              <a:stCxn id="18" idx="3"/>
              <a:endCxn id="22" idx="1"/>
            </p:cNvCxnSpPr>
            <p:nvPr/>
          </p:nvCxnSpPr>
          <p:spPr bwMode="auto">
            <a:xfrm flipV="1">
              <a:off x="3914048" y="4499196"/>
              <a:ext cx="990600" cy="76201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5" name="肘形连接符 87"/>
            <p:cNvCxnSpPr>
              <a:stCxn id="18" idx="3"/>
              <a:endCxn id="23" idx="1"/>
            </p:cNvCxnSpPr>
            <p:nvPr/>
          </p:nvCxnSpPr>
          <p:spPr bwMode="auto">
            <a:xfrm>
              <a:off x="3914048" y="4575397"/>
              <a:ext cx="990600" cy="76199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6" name="肘形连接符 89"/>
            <p:cNvCxnSpPr>
              <a:stCxn id="19" idx="3"/>
              <a:endCxn id="24" idx="1"/>
            </p:cNvCxnSpPr>
            <p:nvPr/>
          </p:nvCxnSpPr>
          <p:spPr bwMode="auto">
            <a:xfrm flipV="1">
              <a:off x="3914048" y="4803996"/>
              <a:ext cx="990600" cy="7620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7" name="肘形连接符 90"/>
            <p:cNvCxnSpPr>
              <a:stCxn id="19" idx="3"/>
              <a:endCxn id="25" idx="1"/>
            </p:cNvCxnSpPr>
            <p:nvPr/>
          </p:nvCxnSpPr>
          <p:spPr bwMode="auto">
            <a:xfrm>
              <a:off x="3914048" y="4880196"/>
              <a:ext cx="990600" cy="7620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38" name="矩形 92"/>
            <p:cNvSpPr/>
            <p:nvPr/>
          </p:nvSpPr>
          <p:spPr bwMode="auto">
            <a:xfrm>
              <a:off x="4904648" y="5184996"/>
              <a:ext cx="381000" cy="152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26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9" name="矩形 93"/>
            <p:cNvSpPr/>
            <p:nvPr/>
          </p:nvSpPr>
          <p:spPr bwMode="auto">
            <a:xfrm>
              <a:off x="4904648" y="5337396"/>
              <a:ext cx="381000" cy="152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mtClean="0"/>
                <a:t>26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0" name="矩形 95"/>
            <p:cNvSpPr/>
            <p:nvPr/>
          </p:nvSpPr>
          <p:spPr bwMode="auto">
            <a:xfrm>
              <a:off x="4904648" y="5489796"/>
              <a:ext cx="381000" cy="152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26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1" name="矩形 96"/>
            <p:cNvSpPr/>
            <p:nvPr/>
          </p:nvSpPr>
          <p:spPr bwMode="auto">
            <a:xfrm>
              <a:off x="4904648" y="5642196"/>
              <a:ext cx="381000" cy="152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mtClean="0"/>
                <a:t>26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2" name="肘形连接符 98"/>
            <p:cNvCxnSpPr>
              <a:stCxn id="20" idx="3"/>
              <a:endCxn id="38" idx="1"/>
            </p:cNvCxnSpPr>
            <p:nvPr/>
          </p:nvCxnSpPr>
          <p:spPr bwMode="auto">
            <a:xfrm flipV="1">
              <a:off x="3914048" y="5261196"/>
              <a:ext cx="990600" cy="76201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3" name="肘形连接符 99"/>
            <p:cNvCxnSpPr>
              <a:stCxn id="20" idx="3"/>
              <a:endCxn id="39" idx="1"/>
            </p:cNvCxnSpPr>
            <p:nvPr/>
          </p:nvCxnSpPr>
          <p:spPr bwMode="auto">
            <a:xfrm>
              <a:off x="3914048" y="5337397"/>
              <a:ext cx="990600" cy="76199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4" name="肘形连接符 101"/>
            <p:cNvCxnSpPr>
              <a:stCxn id="21" idx="3"/>
              <a:endCxn id="40" idx="1"/>
            </p:cNvCxnSpPr>
            <p:nvPr/>
          </p:nvCxnSpPr>
          <p:spPr bwMode="auto">
            <a:xfrm flipV="1">
              <a:off x="3914048" y="5565996"/>
              <a:ext cx="990600" cy="7620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5" name="肘形连接符 102"/>
            <p:cNvCxnSpPr>
              <a:stCxn id="21" idx="3"/>
              <a:endCxn id="41" idx="1"/>
            </p:cNvCxnSpPr>
            <p:nvPr/>
          </p:nvCxnSpPr>
          <p:spPr bwMode="auto">
            <a:xfrm>
              <a:off x="3914048" y="5642196"/>
              <a:ext cx="990600" cy="7620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6" name="TextBox 45"/>
            <p:cNvSpPr txBox="1"/>
            <p:nvPr/>
          </p:nvSpPr>
          <p:spPr>
            <a:xfrm>
              <a:off x="2488461" y="4346525"/>
              <a:ext cx="8322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2</a:t>
              </a:r>
              <a:r>
                <a:rPr lang="en-US" altLang="zh-CN" baseline="30000" dirty="0" smtClean="0">
                  <a:solidFill>
                    <a:srgbClr val="FF0000"/>
                  </a:solidFill>
                </a:rPr>
                <a:t>nd</a:t>
              </a:r>
              <a:r>
                <a:rPr lang="en-US" altLang="zh-CN" dirty="0" smtClean="0">
                  <a:solidFill>
                    <a:srgbClr val="FF0000"/>
                  </a:solidFill>
                </a:rPr>
                <a:t> bit=‘0’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483768" y="5120258"/>
              <a:ext cx="81464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3</a:t>
              </a:r>
              <a:r>
                <a:rPr lang="en-US" altLang="zh-CN" baseline="30000" dirty="0" smtClean="0">
                  <a:solidFill>
                    <a:srgbClr val="FF0000"/>
                  </a:solidFill>
                </a:rPr>
                <a:t>rd</a:t>
              </a:r>
              <a:r>
                <a:rPr lang="en-US" altLang="zh-CN" dirty="0" smtClean="0">
                  <a:solidFill>
                    <a:srgbClr val="FF0000"/>
                  </a:solidFill>
                </a:rPr>
                <a:t> bit=‘0’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025504" y="4327475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‘0’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025504" y="4615507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‘0’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025504" y="5119563"/>
              <a:ext cx="36420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‘0’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011856" y="5407595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‘0’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899592" y="3195092"/>
              <a:ext cx="34817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100" dirty="0" smtClean="0">
                  <a:solidFill>
                    <a:srgbClr val="FF0000"/>
                  </a:solidFill>
                </a:rPr>
                <a:t>‘1’</a:t>
              </a:r>
              <a:endParaRPr lang="zh-CN" altLang="en-US" sz="1100" dirty="0">
                <a:solidFill>
                  <a:srgbClr val="FF0000"/>
                </a:solidFill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909192" y="4751926"/>
              <a:ext cx="8707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2</a:t>
              </a:r>
              <a:r>
                <a:rPr lang="en-US" altLang="zh-CN" baseline="30000" dirty="0" smtClean="0">
                  <a:solidFill>
                    <a:srgbClr val="FF0000"/>
                  </a:solidFill>
                </a:rPr>
                <a:t>nd</a:t>
              </a:r>
              <a:r>
                <a:rPr lang="en-US" altLang="zh-CN" dirty="0" smtClean="0">
                  <a:solidFill>
                    <a:srgbClr val="FF0000"/>
                  </a:solidFill>
                </a:rPr>
                <a:t> bit= ‘1’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909192" y="5513926"/>
              <a:ext cx="8531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3</a:t>
              </a:r>
              <a:r>
                <a:rPr lang="en-US" altLang="zh-CN" baseline="30000" dirty="0" smtClean="0">
                  <a:solidFill>
                    <a:srgbClr val="FF0000"/>
                  </a:solidFill>
                </a:rPr>
                <a:t>rd</a:t>
              </a:r>
              <a:r>
                <a:rPr lang="en-US" altLang="zh-CN" dirty="0" smtClean="0">
                  <a:solidFill>
                    <a:srgbClr val="FF0000"/>
                  </a:solidFill>
                </a:rPr>
                <a:t> bit= ‘1’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554656" y="4542237"/>
              <a:ext cx="34176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00" dirty="0" smtClean="0">
                  <a:solidFill>
                    <a:srgbClr val="FF0000"/>
                  </a:solidFill>
                </a:rPr>
                <a:t>‘1’</a:t>
              </a:r>
              <a:endParaRPr lang="zh-CN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570576" y="4898012"/>
              <a:ext cx="34176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00" dirty="0" smtClean="0">
                  <a:solidFill>
                    <a:srgbClr val="FF0000"/>
                  </a:solidFill>
                </a:rPr>
                <a:t>‘1’</a:t>
              </a:r>
              <a:endParaRPr lang="zh-CN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550680" y="5320131"/>
              <a:ext cx="34176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00" dirty="0" smtClean="0">
                  <a:solidFill>
                    <a:srgbClr val="FF0000"/>
                  </a:solidFill>
                </a:rPr>
                <a:t>‘1’</a:t>
              </a:r>
              <a:endParaRPr lang="zh-CN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552228" y="5624944"/>
              <a:ext cx="34176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00" dirty="0" smtClean="0">
                  <a:solidFill>
                    <a:srgbClr val="FF0000"/>
                  </a:solidFill>
                </a:rPr>
                <a:t>‘1’</a:t>
              </a:r>
              <a:endParaRPr lang="zh-CN" altLang="en-US" sz="1000" dirty="0">
                <a:solidFill>
                  <a:srgbClr val="FF0000"/>
                </a:solidFill>
              </a:endParaRPr>
            </a:p>
          </p:txBody>
        </p:sp>
        <p:cxnSp>
          <p:nvCxnSpPr>
            <p:cNvPr id="59" name="肘形连接符 54"/>
            <p:cNvCxnSpPr>
              <a:endCxn id="13" idx="1"/>
            </p:cNvCxnSpPr>
            <p:nvPr/>
          </p:nvCxnSpPr>
          <p:spPr bwMode="auto">
            <a:xfrm flipV="1">
              <a:off x="795536" y="2912377"/>
              <a:ext cx="914400" cy="688426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0" name="肘形连接符 54"/>
            <p:cNvCxnSpPr>
              <a:stCxn id="13" idx="3"/>
              <a:endCxn id="62" idx="1"/>
            </p:cNvCxnSpPr>
            <p:nvPr/>
          </p:nvCxnSpPr>
          <p:spPr bwMode="auto">
            <a:xfrm flipV="1">
              <a:off x="2213992" y="2145060"/>
              <a:ext cx="784256" cy="767317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61" name="TextBox 60"/>
            <p:cNvSpPr txBox="1"/>
            <p:nvPr/>
          </p:nvSpPr>
          <p:spPr>
            <a:xfrm>
              <a:off x="2521277" y="1670916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2</a:t>
              </a:r>
              <a:r>
                <a:rPr lang="en-US" sz="1100" baseline="30000" dirty="0" smtClean="0"/>
                <a:t>nd</a:t>
              </a:r>
              <a:r>
                <a:rPr lang="en-US" sz="1100" dirty="0" smtClean="0"/>
                <a:t> bit</a:t>
              </a:r>
              <a:endParaRPr lang="en-US" sz="1100" dirty="0"/>
            </a:p>
          </p:txBody>
        </p:sp>
        <p:sp>
          <p:nvSpPr>
            <p:cNvPr id="62" name="矩形 51"/>
            <p:cNvSpPr/>
            <p:nvPr/>
          </p:nvSpPr>
          <p:spPr bwMode="auto">
            <a:xfrm>
              <a:off x="2998248" y="1764060"/>
              <a:ext cx="388088" cy="76199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&gt;=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242</a:t>
              </a:r>
              <a:endParaRPr kumimoji="0" lang="zh-CN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3" name="矩形 55"/>
            <p:cNvSpPr/>
            <p:nvPr/>
          </p:nvSpPr>
          <p:spPr bwMode="auto">
            <a:xfrm>
              <a:off x="3005336" y="2602260"/>
              <a:ext cx="381000" cy="6113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106 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4" name="矩形 57"/>
            <p:cNvSpPr/>
            <p:nvPr/>
          </p:nvSpPr>
          <p:spPr bwMode="auto">
            <a:xfrm>
              <a:off x="3005336" y="3372644"/>
              <a:ext cx="381000" cy="60073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106 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5" name="矩形 77"/>
            <p:cNvSpPr/>
            <p:nvPr/>
          </p:nvSpPr>
          <p:spPr bwMode="auto">
            <a:xfrm>
              <a:off x="3005336" y="3212623"/>
              <a:ext cx="381000" cy="152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26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66" name="肘形连接符 54"/>
            <p:cNvCxnSpPr>
              <a:stCxn id="13" idx="3"/>
              <a:endCxn id="65" idx="1"/>
            </p:cNvCxnSpPr>
            <p:nvPr/>
          </p:nvCxnSpPr>
          <p:spPr bwMode="auto">
            <a:xfrm>
              <a:off x="2213992" y="2912377"/>
              <a:ext cx="791344" cy="376446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67" name="TextBox 66"/>
            <p:cNvSpPr txBox="1"/>
            <p:nvPr/>
          </p:nvSpPr>
          <p:spPr>
            <a:xfrm>
              <a:off x="2564934" y="1826940"/>
              <a:ext cx="3930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 smtClean="0">
                  <a:solidFill>
                    <a:srgbClr val="FF0000"/>
                  </a:solidFill>
                </a:rPr>
                <a:t>‘1’</a:t>
              </a:r>
              <a:endParaRPr lang="zh-CN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548136" y="3392061"/>
              <a:ext cx="3930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 smtClean="0">
                  <a:solidFill>
                    <a:srgbClr val="FF0000"/>
                  </a:solidFill>
                </a:rPr>
                <a:t>‘0’</a:t>
              </a:r>
              <a:endParaRPr lang="zh-CN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1557536" y="4382661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2</a:t>
              </a:r>
              <a:r>
                <a:rPr lang="en-US" sz="1100" baseline="30000" dirty="0" smtClean="0"/>
                <a:t>nd</a:t>
              </a:r>
              <a:r>
                <a:rPr lang="en-US" sz="1100" dirty="0" smtClean="0"/>
                <a:t> bit</a:t>
              </a:r>
              <a:endParaRPr lang="en-US" sz="1100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557536" y="5220861"/>
              <a:ext cx="51648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3</a:t>
              </a:r>
              <a:r>
                <a:rPr lang="en-US" sz="1100" baseline="30000" dirty="0" smtClean="0"/>
                <a:t>rd</a:t>
              </a:r>
              <a:r>
                <a:rPr lang="en-US" sz="1100" dirty="0" smtClean="0"/>
                <a:t> bit</a:t>
              </a:r>
              <a:endParaRPr lang="en-US" sz="1100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3081536" y="3145840"/>
              <a:ext cx="16078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>
                  <a:solidFill>
                    <a:srgbClr val="FF0000"/>
                  </a:solidFill>
                </a:rPr>
                <a:t>10</a:t>
              </a:r>
              <a:r>
                <a:rPr lang="en-US" altLang="zh-CN" dirty="0" smtClean="0"/>
                <a:t>,</a:t>
              </a:r>
              <a:r>
                <a:rPr lang="en-US" altLang="zh-CN" dirty="0" smtClean="0">
                  <a:solidFill>
                    <a:srgbClr val="0000CC"/>
                  </a:solidFill>
                </a:rPr>
                <a:t>yyy,yyy</a:t>
              </a:r>
              <a:endParaRPr lang="en-US" altLang="zh-CN" dirty="0" smtClean="0"/>
            </a:p>
            <a:p>
              <a:pPr algn="ctr"/>
              <a:r>
                <a:rPr lang="en-US" altLang="zh-CN" dirty="0" smtClean="0"/>
                <a:t>(8bits)</a:t>
              </a:r>
              <a:endParaRPr lang="zh-CN" altLang="en-US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766192" y="2999326"/>
              <a:ext cx="50045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1</a:t>
              </a:r>
              <a:r>
                <a:rPr lang="en-US" sz="1100" baseline="30000" dirty="0" smtClean="0"/>
                <a:t>st</a:t>
              </a:r>
              <a:r>
                <a:rPr lang="en-US" sz="1100" dirty="0" smtClean="0"/>
                <a:t> bit</a:t>
              </a:r>
              <a:endParaRPr lang="en-US" sz="110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1451992" y="5786100"/>
              <a:ext cx="1752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>
                  <a:solidFill>
                    <a:srgbClr val="FF0000"/>
                  </a:solidFill>
                </a:rPr>
                <a:t>001,xx,</a:t>
              </a:r>
              <a:r>
                <a:rPr lang="en-US" altLang="zh-CN" dirty="0" smtClean="0">
                  <a:solidFill>
                    <a:srgbClr val="0000CC"/>
                  </a:solidFill>
                </a:rPr>
                <a:t>yyy </a:t>
              </a:r>
              <a:br>
                <a:rPr lang="en-US" altLang="zh-CN" dirty="0" smtClean="0">
                  <a:solidFill>
                    <a:srgbClr val="0000CC"/>
                  </a:solidFill>
                </a:rPr>
              </a:br>
              <a:r>
                <a:rPr lang="en-US" altLang="zh-CN" dirty="0" smtClean="0"/>
                <a:t>for (&lt;106)+106</a:t>
              </a:r>
              <a:endParaRPr lang="zh-CN" altLang="en-US" dirty="0"/>
            </a:p>
          </p:txBody>
        </p:sp>
      </p:grpSp>
      <p:sp>
        <p:nvSpPr>
          <p:cNvPr id="74" name="矩形 73"/>
          <p:cNvSpPr/>
          <p:nvPr/>
        </p:nvSpPr>
        <p:spPr>
          <a:xfrm>
            <a:off x="4233532" y="1779359"/>
            <a:ext cx="386144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sz="1600" b="1" dirty="0" smtClean="0"/>
              <a:t> 8-bit RU allocation signaling per 20MHz</a:t>
            </a:r>
            <a:endParaRPr lang="zh-CN" altLang="en-US" sz="1600" b="1" dirty="0"/>
          </a:p>
        </p:txBody>
      </p:sp>
      <p:sp>
        <p:nvSpPr>
          <p:cNvPr id="78" name="TextBox 77"/>
          <p:cNvSpPr txBox="1"/>
          <p:nvPr/>
        </p:nvSpPr>
        <p:spPr>
          <a:xfrm>
            <a:off x="3505200" y="4191000"/>
            <a:ext cx="23940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‘</a:t>
            </a:r>
            <a:r>
              <a:rPr lang="en-US" altLang="zh-CN" dirty="0" smtClean="0">
                <a:solidFill>
                  <a:srgbClr val="FF0000"/>
                </a:solidFill>
              </a:rPr>
              <a:t>000</a:t>
            </a:r>
            <a:r>
              <a:rPr lang="en-US" altLang="zh-CN" dirty="0" smtClean="0"/>
              <a:t>,0,</a:t>
            </a:r>
            <a:r>
              <a:rPr lang="en-US" altLang="zh-CN" dirty="0" smtClean="0">
                <a:solidFill>
                  <a:srgbClr val="FF0000"/>
                </a:solidFill>
              </a:rPr>
              <a:t>xxxx</a:t>
            </a:r>
            <a:r>
              <a:rPr lang="en-US" altLang="zh-CN" dirty="0" smtClean="0"/>
              <a:t>’ for (&lt;106)+(&lt;106)</a:t>
            </a:r>
            <a:endParaRPr lang="zh-CN" altLang="en-US" dirty="0"/>
          </a:p>
        </p:txBody>
      </p:sp>
      <p:sp>
        <p:nvSpPr>
          <p:cNvPr id="79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838200"/>
          </a:xfrm>
        </p:spPr>
        <p:txBody>
          <a:bodyPr/>
          <a:lstStyle/>
          <a:p>
            <a:r>
              <a:rPr lang="en-US" altLang="zh-CN" sz="2400" dirty="0" smtClean="0"/>
              <a:t>Lookup Table for 8-bit RU allocation signaling</a:t>
            </a:r>
            <a:endParaRPr lang="zh-CN" alt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219200"/>
            <a:ext cx="7924800" cy="3276600"/>
          </a:xfrm>
        </p:spPr>
        <p:txBody>
          <a:bodyPr/>
          <a:lstStyle/>
          <a:p>
            <a:r>
              <a:rPr lang="en-US" altLang="zh-CN" sz="1600" dirty="0" smtClean="0"/>
              <a:t>8-bit hierarchical mapping form is equivalent as a table with unique index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95742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914397" y="1545266"/>
          <a:ext cx="7772402" cy="4537612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706582"/>
                <a:gridCol w="706582"/>
                <a:gridCol w="706582"/>
                <a:gridCol w="706582"/>
                <a:gridCol w="706582"/>
                <a:gridCol w="706582"/>
                <a:gridCol w="706582"/>
                <a:gridCol w="706582"/>
                <a:gridCol w="706582"/>
                <a:gridCol w="706582"/>
                <a:gridCol w="706582"/>
              </a:tblGrid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 bits indices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#3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#4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#5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#7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#8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#9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Num of entries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000 0 0000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000 0 0001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000 0 0010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000 0 0011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000 0 0100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000 0 0101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000 0 0110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000 0 0111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000 0 1000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000 0 1001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000 0 1010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000 0 1011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000 0 1100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000 0 1101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000 0 1110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000 0 1111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1 xxxx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Definition TBD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00100 yyy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00101 yyy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00110 yyy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00111 yyy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01000 yyy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01001 yyy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01010 yyy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01011 yyy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011 xxxxx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Definition TBD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32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 yyy yyy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64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11 0 00yyy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242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11 0 01yyy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484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11 0 10yyy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996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484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11 0 11yyy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2*996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11 1 </a:t>
                      </a:r>
                      <a:r>
                        <a:rPr lang="en-US" sz="900" dirty="0" err="1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xxxxx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Definition TBD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32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990600" y="6099278"/>
            <a:ext cx="39624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Note: 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‘</a:t>
            </a:r>
            <a:r>
              <a:rPr kumimoji="0" lang="en-US" altLang="zh-CN" sz="1100" b="0" i="0" u="none" strike="noStrike" cap="none" normalizeH="0" baseline="0" dirty="0" err="1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yyy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’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= 000~111 indicates number of MU-MIMO STAs.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     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     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Definition for entries with 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‘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x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’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bits are TBD.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STAID Options for HE-SIG-B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199"/>
            <a:ext cx="8001000" cy="4494213"/>
          </a:xfrm>
        </p:spPr>
        <p:txBody>
          <a:bodyPr>
            <a:normAutofit/>
          </a:bodyPr>
          <a:lstStyle/>
          <a:p>
            <a:r>
              <a:rPr lang="en-US" altLang="zh-CN" sz="2000" dirty="0" smtClean="0"/>
              <a:t>STAID is to identify the user specific subfields for the tended STAs.</a:t>
            </a:r>
          </a:p>
          <a:p>
            <a:pPr lvl="1"/>
            <a:r>
              <a:rPr lang="en-US" altLang="zh-CN" dirty="0" smtClean="0"/>
              <a:t>Option1: MAC address (48bit)</a:t>
            </a:r>
          </a:p>
          <a:p>
            <a:pPr lvl="2"/>
            <a:r>
              <a:rPr lang="en-US" altLang="zh-CN" dirty="0" smtClean="0"/>
              <a:t>unique in the whole network, no ambiguity.</a:t>
            </a:r>
          </a:p>
          <a:p>
            <a:pPr lvl="2"/>
            <a:r>
              <a:rPr lang="en-US" altLang="zh-CN" dirty="0" smtClean="0"/>
              <a:t>but unbearable overhead in PHY preamble</a:t>
            </a:r>
          </a:p>
          <a:p>
            <a:pPr lvl="1"/>
            <a:r>
              <a:rPr lang="en-US" altLang="zh-CN" dirty="0" smtClean="0"/>
              <a:t>Option2: AID (11bit)</a:t>
            </a:r>
          </a:p>
          <a:p>
            <a:pPr lvl="2"/>
            <a:r>
              <a:rPr lang="en-US" altLang="zh-CN" dirty="0" smtClean="0"/>
              <a:t>unique within BSS, </a:t>
            </a:r>
          </a:p>
          <a:p>
            <a:pPr lvl="2"/>
            <a:r>
              <a:rPr lang="en-US" altLang="zh-CN" dirty="0" smtClean="0"/>
              <a:t>already exist in MAC</a:t>
            </a:r>
          </a:p>
          <a:p>
            <a:pPr lvl="2"/>
            <a:r>
              <a:rPr lang="en-US" altLang="zh-CN" dirty="0" smtClean="0"/>
              <a:t>moderate overhead, not always fully used</a:t>
            </a:r>
          </a:p>
          <a:p>
            <a:pPr lvl="1"/>
            <a:r>
              <a:rPr lang="en-US" altLang="zh-CN" dirty="0" smtClean="0"/>
              <a:t>Option3: new defined STAID</a:t>
            </a:r>
          </a:p>
          <a:p>
            <a:pPr lvl="2"/>
            <a:r>
              <a:rPr lang="en-US" altLang="zh-CN" dirty="0" smtClean="0"/>
              <a:t>assigned STAID to the active STA, e.g. STA with MU capability</a:t>
            </a:r>
          </a:p>
          <a:p>
            <a:pPr lvl="2"/>
            <a:r>
              <a:rPr lang="en-US" altLang="zh-CN" dirty="0" smtClean="0"/>
              <a:t>Small overhead or variable overhead</a:t>
            </a:r>
          </a:p>
          <a:p>
            <a:pPr lvl="2"/>
            <a:r>
              <a:rPr lang="en-US" altLang="zh-CN" dirty="0" smtClean="0"/>
              <a:t>AP require special mechanism to manage these ID to avoid ambiguity in scheduling.</a:t>
            </a:r>
          </a:p>
          <a:p>
            <a:pPr lvl="1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</p:spTree>
    <p:extLst>
      <p:ext uri="{BB962C8B-B14F-4D97-AF65-F5344CB8AC3E}">
        <p14:creationId xmlns="" xmlns:p14="http://schemas.microsoft.com/office/powerpoint/2010/main" val="38541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STA ID Ambiguity within BSS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4213"/>
          </a:xfrm>
        </p:spPr>
        <p:txBody>
          <a:bodyPr>
            <a:normAutofit/>
          </a:bodyPr>
          <a:lstStyle/>
          <a:p>
            <a:r>
              <a:rPr lang="en-US" altLang="zh-CN" sz="2000" b="0" dirty="0" smtClean="0"/>
              <a:t>Although 9-bit AID is used to generate PAID in 11ac, </a:t>
            </a:r>
            <a:r>
              <a:rPr lang="en-US" altLang="zh-CN" sz="1800" dirty="0" smtClean="0"/>
              <a:t>STAs may have </a:t>
            </a:r>
            <a:r>
              <a:rPr lang="en-US" altLang="zh-CN" sz="1800" dirty="0"/>
              <a:t>same PAID </a:t>
            </a:r>
            <a:r>
              <a:rPr lang="en-US" altLang="zh-CN" sz="1800" dirty="0" smtClean="0"/>
              <a:t>when the number of STA in one BSS is large (even sleeping STA occupies AID), especially for 11ax dense scenarios. </a:t>
            </a:r>
            <a:endParaRPr lang="en-US" altLang="zh-CN" sz="1800" dirty="0"/>
          </a:p>
          <a:p>
            <a:pPr lvl="1"/>
            <a:endParaRPr lang="en-US" altLang="zh-CN" sz="1800" dirty="0" smtClean="0"/>
          </a:p>
          <a:p>
            <a:endParaRPr lang="en-US" altLang="zh-CN" sz="2000" b="0" dirty="0" smtClean="0"/>
          </a:p>
          <a:p>
            <a:r>
              <a:rPr lang="en-US" altLang="zh-CN" sz="2000" b="0" dirty="0" smtClean="0"/>
              <a:t>The scheduler must set restriction not to schedule more than one STA with same PAID considering </a:t>
            </a:r>
            <a:r>
              <a:rPr lang="en-US" altLang="zh-CN" sz="2000" b="0" dirty="0"/>
              <a:t>the complexity in </a:t>
            </a:r>
            <a:r>
              <a:rPr lang="en-US" altLang="zh-CN" sz="2000" b="0" dirty="0" smtClean="0"/>
              <a:t>STA.</a:t>
            </a:r>
          </a:p>
          <a:p>
            <a:r>
              <a:rPr lang="en-US" altLang="zh-CN" sz="2000" b="0" dirty="0" smtClean="0"/>
              <a:t>Otherwise, we have to </a:t>
            </a:r>
            <a:r>
              <a:rPr lang="en-US" altLang="zh-CN" dirty="0" smtClean="0"/>
              <a:t>rely on</a:t>
            </a:r>
            <a:r>
              <a:rPr lang="en-US" altLang="zh-CN" sz="2000" b="0" dirty="0" smtClean="0"/>
              <a:t> the RA in MAC header to l</a:t>
            </a:r>
            <a:r>
              <a:rPr lang="en-US" altLang="zh-CN" dirty="0" smtClean="0"/>
              <a:t>et the STA </a:t>
            </a:r>
            <a:r>
              <a:rPr lang="en-US" altLang="zh-CN" sz="2000" b="0" dirty="0" smtClean="0"/>
              <a:t>finally identify the packet within BSS. </a:t>
            </a:r>
          </a:p>
          <a:p>
            <a:pPr lvl="1"/>
            <a:r>
              <a:rPr lang="en-US" altLang="zh-CN" sz="1800" b="0" dirty="0" smtClean="0"/>
              <a:t>The overall overhead is not saved. </a:t>
            </a:r>
          </a:p>
          <a:p>
            <a:pPr lvl="1"/>
            <a:r>
              <a:rPr lang="en-US" altLang="zh-CN" sz="2000" b="0" dirty="0" smtClean="0"/>
              <a:t>It is also not energy efficient for the STA with same PAID because he must decode the PSDU not for himself.</a:t>
            </a:r>
          </a:p>
          <a:p>
            <a:endParaRPr lang="zh-CN" altLang="en-US" sz="20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00200" y="2612066"/>
            <a:ext cx="6096000" cy="76200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685800" y="5943600"/>
            <a:ext cx="84106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dirty="0" smtClean="0">
                <a:sym typeface="Wingdings" pitchFamily="2" charset="2"/>
              </a:rPr>
              <a:t></a:t>
            </a:r>
            <a:r>
              <a:rPr lang="en-US" altLang="zh-CN" sz="2000" dirty="0" smtClean="0"/>
              <a:t>Opt2 of 11-bit STAID is preferred to uniquely indicate the scheduled STA.</a:t>
            </a:r>
            <a:endParaRPr lang="zh-CN" altLang="en-US" sz="2000" b="1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</p:spTree>
    <p:extLst>
      <p:ext uri="{BB962C8B-B14F-4D97-AF65-F5344CB8AC3E}">
        <p14:creationId xmlns="" xmlns:p14="http://schemas.microsoft.com/office/powerpoint/2010/main" val="340013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DCM for Data payload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3962400"/>
          </a:xfrm>
        </p:spPr>
        <p:txBody>
          <a:bodyPr/>
          <a:lstStyle/>
          <a:p>
            <a:r>
              <a:rPr lang="en-US" altLang="zh-CN" dirty="0" smtClean="0"/>
              <a:t>Dual Sub-carrier Modulation (DCM) modulates the same information on a pair of sub-carrier </a:t>
            </a:r>
            <a:r>
              <a:rPr lang="en-US" altLang="zh-CN" i="1" dirty="0" smtClean="0"/>
              <a:t>n</a:t>
            </a:r>
            <a:r>
              <a:rPr lang="en-US" altLang="zh-CN" dirty="0" smtClean="0"/>
              <a:t> and </a:t>
            </a:r>
            <a:r>
              <a:rPr lang="en-US" altLang="zh-CN" i="1" dirty="0" smtClean="0"/>
              <a:t>m </a:t>
            </a:r>
            <a:r>
              <a:rPr lang="en-US" altLang="zh-CN" dirty="0" smtClean="0"/>
              <a:t>separated far apart, which is beneficial for performance improvement of SIGB as well as data portion [3].</a:t>
            </a:r>
          </a:p>
          <a:p>
            <a:pPr lvl="1"/>
            <a:r>
              <a:rPr lang="en-US" altLang="ko-KR" dirty="0" smtClean="0"/>
              <a:t>Extend range for outdoor scenarios by enhancing the PER performance</a:t>
            </a:r>
          </a:p>
          <a:p>
            <a:pPr lvl="1"/>
            <a:r>
              <a:rPr lang="en-US" altLang="ko-KR" dirty="0" smtClean="0"/>
              <a:t>Improve robustness against narrow-band interferences under dense deployment</a:t>
            </a:r>
          </a:p>
          <a:p>
            <a:pPr lvl="2"/>
            <a:r>
              <a:rPr lang="en-US" altLang="ko-KR" dirty="0" smtClean="0"/>
              <a:t>MU-MIMO detection over RU&gt;=106 also needs robust against instantaneous narrow-band interference.</a:t>
            </a:r>
          </a:p>
          <a:p>
            <a:r>
              <a:rPr lang="en-GB" altLang="zh-CN" dirty="0" smtClean="0"/>
              <a:t>We has passed the motion [Motion 12, September 12, 2015]</a:t>
            </a:r>
          </a:p>
          <a:p>
            <a:pPr lvl="1"/>
            <a:r>
              <a:rPr lang="en-GB" altLang="zh-CN" dirty="0" smtClean="0"/>
              <a:t>Move to include dual sub carrier modulation (DCM) schemes </a:t>
            </a:r>
            <a:r>
              <a:rPr lang="zh-CN" altLang="zh-CN" dirty="0" smtClean="0"/>
              <a:t> </a:t>
            </a:r>
            <a:r>
              <a:rPr lang="en-US" altLang="zh-CN" dirty="0" smtClean="0"/>
              <a:t>for HE-SIGB and Payload </a:t>
            </a:r>
            <a:r>
              <a:rPr lang="en-GB" altLang="zh-CN" dirty="0" smtClean="0"/>
              <a:t>in the SFD</a:t>
            </a:r>
            <a:endParaRPr lang="en-US" altLang="zh-CN" dirty="0" smtClean="0"/>
          </a:p>
          <a:p>
            <a:pPr lvl="2"/>
            <a:r>
              <a:rPr lang="en-GB" altLang="zh-CN" sz="1800" dirty="0" smtClean="0"/>
              <a:t>DCM schemes are optional </a:t>
            </a:r>
          </a:p>
          <a:p>
            <a:pPr lvl="2"/>
            <a:r>
              <a:rPr lang="en-GB" altLang="zh-CN" sz="1800" dirty="0" smtClean="0"/>
              <a:t>DCM schemes are only applied to BPSK, QPSK, and 16-QAM modulations</a:t>
            </a:r>
            <a:endParaRPr lang="zh-CN" altLang="zh-CN" sz="1800" dirty="0" smtClean="0"/>
          </a:p>
          <a:p>
            <a:pPr lvl="1">
              <a:buNone/>
            </a:pPr>
            <a:r>
              <a:rPr lang="en-GB" altLang="zh-CN" dirty="0" smtClean="0"/>
              <a:t>	</a:t>
            </a:r>
            <a:endParaRPr lang="zh-CN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DCM Indication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077200" cy="990600"/>
          </a:xfrm>
        </p:spPr>
        <p:txBody>
          <a:bodyPr/>
          <a:lstStyle/>
          <a:p>
            <a:pPr>
              <a:buNone/>
            </a:pPr>
            <a:r>
              <a:rPr lang="en-US" sz="2000" dirty="0" smtClean="0"/>
              <a:t> </a:t>
            </a:r>
          </a:p>
          <a:p>
            <a:r>
              <a:rPr lang="en-US" altLang="zh-CN" dirty="0" smtClean="0"/>
              <a:t>For each user’s data portion, we need 1-bit DCM indication in per user dedicated info in HE-SIG-B.</a:t>
            </a:r>
          </a:p>
          <a:p>
            <a:pPr lvl="1"/>
            <a:r>
              <a:rPr lang="en-US" altLang="zh-CN" dirty="0" smtClean="0"/>
              <a:t>The per user dedicated info (in SIG-B) includes the following:</a:t>
            </a:r>
            <a:endParaRPr lang="zh-CN" altLang="zh-CN" dirty="0" smtClean="0"/>
          </a:p>
          <a:p>
            <a:pPr lvl="2"/>
            <a:r>
              <a:rPr lang="en-US" altLang="zh-CN" dirty="0" smtClean="0"/>
              <a:t>STA_ID + the following fields</a:t>
            </a:r>
            <a:endParaRPr lang="zh-CN" altLang="zh-CN" dirty="0" smtClean="0"/>
          </a:p>
          <a:p>
            <a:pPr lvl="3"/>
            <a:r>
              <a:rPr lang="en-US" altLang="zh-CN" dirty="0" smtClean="0"/>
              <a:t>For allocation that includes one user – </a:t>
            </a:r>
            <a:r>
              <a:rPr lang="en-US" altLang="zh-CN" dirty="0" err="1" smtClean="0"/>
              <a:t>Nsts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TxBF</a:t>
            </a:r>
            <a:r>
              <a:rPr lang="en-US" altLang="zh-CN" dirty="0" smtClean="0"/>
              <a:t>, MCS, DCM, Coding</a:t>
            </a:r>
            <a:endParaRPr lang="zh-CN" altLang="zh-CN" dirty="0" smtClean="0"/>
          </a:p>
          <a:p>
            <a:pPr lvl="3"/>
            <a:r>
              <a:rPr lang="en-US" altLang="zh-CN" dirty="0" smtClean="0"/>
              <a:t>For MU-MIMO allocation – Spatial </a:t>
            </a:r>
            <a:r>
              <a:rPr lang="en-US" altLang="zh-CN" dirty="0" err="1" smtClean="0"/>
              <a:t>config</a:t>
            </a:r>
            <a:r>
              <a:rPr lang="en-US" altLang="zh-CN" dirty="0" smtClean="0"/>
              <a:t>, MCS, DCM, Coding</a:t>
            </a:r>
          </a:p>
          <a:p>
            <a:pPr lvl="2"/>
            <a:r>
              <a:rPr lang="en-GB" altLang="zh-CN" dirty="0" smtClean="0"/>
              <a:t>Other fields are TBD.</a:t>
            </a:r>
            <a:endParaRPr lang="zh-CN" altLang="zh-CN" dirty="0" smtClean="0"/>
          </a:p>
          <a:p>
            <a:endParaRPr lang="en-US" sz="2000" dirty="0" smtClean="0"/>
          </a:p>
          <a:p>
            <a:endParaRPr lang="en-US" dirty="0" smtClean="0"/>
          </a:p>
          <a:p>
            <a:endParaRPr lang="en-US" sz="2000" dirty="0" smtClean="0"/>
          </a:p>
          <a:p>
            <a:endParaRPr lang="en-US" dirty="0" smtClean="0"/>
          </a:p>
          <a:p>
            <a:endParaRPr lang="en-US" sz="2000" dirty="0" smtClean="0"/>
          </a:p>
          <a:p>
            <a:endParaRPr lang="en-US" dirty="0" smtClean="0"/>
          </a:p>
          <a:p>
            <a:endParaRPr lang="en-US" sz="2000" dirty="0" smtClean="0"/>
          </a:p>
          <a:p>
            <a:endParaRPr lang="en-US" dirty="0" smtClean="0"/>
          </a:p>
          <a:p>
            <a:endParaRPr lang="en-US" sz="2000" dirty="0" smtClean="0"/>
          </a:p>
          <a:p>
            <a:endParaRPr lang="en-US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 lvl="1"/>
            <a:endParaRPr lang="en-US" sz="1600" dirty="0" smtClean="0"/>
          </a:p>
        </p:txBody>
      </p:sp>
      <p:graphicFrame>
        <p:nvGraphicFramePr>
          <p:cNvPr id="11" name="Table 9"/>
          <p:cNvGraphicFramePr>
            <a:graphicFrameLocks noGrp="1"/>
          </p:cNvGraphicFramePr>
          <p:nvPr/>
        </p:nvGraphicFramePr>
        <p:xfrm>
          <a:off x="2510424" y="4648200"/>
          <a:ext cx="4499976" cy="1371600"/>
        </p:xfrm>
        <a:graphic>
          <a:graphicData uri="http://schemas.openxmlformats.org/drawingml/2006/table">
            <a:tbl>
              <a:tblPr/>
              <a:tblGrid>
                <a:gridCol w="2125007"/>
                <a:gridCol w="2374969"/>
              </a:tblGrid>
              <a:tr h="609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Garamond"/>
                          <a:ea typeface="新細明體"/>
                          <a:cs typeface="Times New Roman"/>
                        </a:rPr>
                        <a:t>DCM </a:t>
                      </a:r>
                      <a:r>
                        <a:rPr lang="en-US" sz="1200" b="1" dirty="0" smtClean="0">
                          <a:latin typeface="Garamond"/>
                          <a:ea typeface="新細明體"/>
                          <a:cs typeface="Times New Roman"/>
                        </a:rPr>
                        <a:t>bit</a:t>
                      </a:r>
                      <a:r>
                        <a:rPr lang="en-US" sz="1200" b="1" baseline="0" dirty="0" smtClean="0">
                          <a:latin typeface="Garamond"/>
                          <a:ea typeface="新細明體"/>
                          <a:cs typeface="Times New Roman"/>
                        </a:rPr>
                        <a:t>  per-user specific field of </a:t>
                      </a:r>
                      <a:r>
                        <a:rPr lang="en-US" sz="1200" b="1" dirty="0" smtClean="0">
                          <a:latin typeface="Garamond"/>
                          <a:ea typeface="新細明體"/>
                          <a:cs typeface="Times New Roman"/>
                        </a:rPr>
                        <a:t>HE-SIGB</a:t>
                      </a:r>
                      <a:endParaRPr lang="en-US" sz="105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C00000"/>
                          </a:solidFill>
                          <a:latin typeface="Garamond"/>
                          <a:ea typeface="新細明體"/>
                          <a:cs typeface="Times New Roman"/>
                        </a:rPr>
                        <a:t>Modulation Schemes of </a:t>
                      </a:r>
                      <a:r>
                        <a:rPr lang="en-US" sz="1200" b="1" baseline="0" dirty="0" smtClean="0">
                          <a:solidFill>
                            <a:srgbClr val="C00000"/>
                          </a:solidFill>
                          <a:latin typeface="Garamond"/>
                          <a:ea typeface="新細明體"/>
                          <a:cs typeface="Times New Roman"/>
                        </a:rPr>
                        <a:t> Payload</a:t>
                      </a:r>
                      <a:endParaRPr lang="en-US" sz="1050" dirty="0">
                        <a:solidFill>
                          <a:srgbClr val="C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</a:tr>
              <a:tr h="2171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Garamond"/>
                          <a:ea typeface="新細明體"/>
                          <a:cs typeface="Times New Roman"/>
                        </a:rPr>
                        <a:t>1</a:t>
                      </a:r>
                      <a:endParaRPr lang="en-US" sz="105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C00000"/>
                          </a:solidFill>
                          <a:latin typeface="Garamond"/>
                          <a:ea typeface="新細明體"/>
                          <a:cs typeface="Times New Roman"/>
                        </a:rPr>
                        <a:t>MCS x with DCM</a:t>
                      </a:r>
                      <a:endParaRPr lang="en-US" sz="1050" dirty="0">
                        <a:solidFill>
                          <a:srgbClr val="C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</a:tr>
              <a:tr h="2178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Garamond"/>
                          <a:ea typeface="新細明體"/>
                          <a:cs typeface="Times New Roman"/>
                        </a:rPr>
                        <a:t>0</a:t>
                      </a:r>
                      <a:endParaRPr lang="en-US" sz="105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C00000"/>
                          </a:solidFill>
                          <a:latin typeface="Garamond"/>
                          <a:ea typeface="新細明體"/>
                          <a:cs typeface="Times New Roman"/>
                        </a:rPr>
                        <a:t>MCS x</a:t>
                      </a:r>
                      <a:endParaRPr lang="en-US" sz="1050" dirty="0">
                        <a:solidFill>
                          <a:srgbClr val="C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514600" y="4267200"/>
            <a:ext cx="46602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1-bit DCM bit indicates the modulation of payload </a:t>
            </a:r>
            <a:endParaRPr lang="en-US" sz="1600" b="1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91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zh-CN" dirty="0" smtClean="0"/>
              <a:t>In HE-SIG-B common, we design </a:t>
            </a:r>
            <a:r>
              <a:rPr lang="en-US" altLang="zh-CN" dirty="0" smtClean="0"/>
              <a:t>‘t</a:t>
            </a:r>
            <a:r>
              <a:rPr lang="en-GB" altLang="zh-CN" dirty="0" smtClean="0"/>
              <a:t>he exact mapping of the 8 bit to the arrangement and the number of MU-MIMO allocations’ per 20MHz.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zh-CN" dirty="0" smtClean="0"/>
              <a:t>The 8-bit lookup table is summarized in slide 12.</a:t>
            </a:r>
          </a:p>
          <a:p>
            <a:pPr>
              <a:buFont typeface="Arial" panose="020B0604020202020204" pitchFamily="34" charset="0"/>
              <a:buChar char="•"/>
            </a:pPr>
            <a:endParaRPr lang="en-GB" altLang="zh-CN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zh-CN" dirty="0" smtClean="0"/>
              <a:t>In HE-SIG-B user specific field, we propose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STAID size is 11bits to uniquely indicate the tended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zh-CN" dirty="0" smtClean="0"/>
              <a:t>For SU/MU-MIMO allocation,1-bit DCM indication is added for data portion with reliable performance.</a:t>
            </a: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 Liu, Huawei Technologies,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01648239"/>
              </p:ext>
            </p:extLst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86938580"/>
              </p:ext>
            </p:extLst>
          </p:nvPr>
        </p:nvGraphicFramePr>
        <p:xfrm>
          <a:off x="789972" y="993996"/>
          <a:ext cx="7239000" cy="36542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Tianyu</a:t>
                      </a:r>
                      <a:r>
                        <a:rPr lang="en-GB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 Wu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altLang="zh-CN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Zhou.lan@mediaTek.com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[1] 11-15-1066-00-00ax-he-sig-b-contents</a:t>
            </a:r>
          </a:p>
          <a:p>
            <a:pPr>
              <a:buNone/>
            </a:pPr>
            <a:r>
              <a:rPr lang="en-US" dirty="0" smtClean="0"/>
              <a:t>[2] 11-15-0330-05-00ax-ofdma-numerology-and-structure</a:t>
            </a:r>
          </a:p>
          <a:p>
            <a:pPr>
              <a:buNone/>
            </a:pPr>
            <a:r>
              <a:rPr lang="en-US" altLang="zh-CN" dirty="0" smtClean="0"/>
              <a:t>[3] 11-15-1068-01-00ax-reliable-transmission-schemes-for-he-sig-b-and-data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01772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SP#1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219200"/>
            <a:ext cx="7924800" cy="4114800"/>
          </a:xfrm>
        </p:spPr>
        <p:txBody>
          <a:bodyPr/>
          <a:lstStyle/>
          <a:p>
            <a:r>
              <a:rPr lang="en-US" altLang="zh-CN" dirty="0" smtClean="0"/>
              <a:t>Do you agree</a:t>
            </a:r>
            <a:r>
              <a:rPr lang="en-GB" altLang="zh-CN" dirty="0" smtClean="0"/>
              <a:t> to </a:t>
            </a:r>
            <a:r>
              <a:rPr lang="en-US" altLang="zh-CN" dirty="0" smtClean="0"/>
              <a:t>modify the text in IEEE 802.11ax SFD(r9) as follows </a:t>
            </a:r>
          </a:p>
          <a:p>
            <a:pPr lvl="1"/>
            <a:r>
              <a:rPr lang="en-GB" altLang="zh-CN" sz="1600" dirty="0" smtClean="0"/>
              <a:t>Change “The exact mapping of the 8 bit to the arrangement and the number of MU-MIMO allocations is TBD.” to “The mapping of the 8 bit to the arrangement and the number of MU-MIMO allocations is defined </a:t>
            </a:r>
            <a:r>
              <a:rPr lang="en-GB" altLang="zh-CN" sz="1600" dirty="0" smtClean="0"/>
              <a:t>in</a:t>
            </a:r>
            <a:r>
              <a:rPr lang="en-GB" altLang="zh-CN" sz="1600" dirty="0" smtClean="0"/>
              <a:t> </a:t>
            </a:r>
            <a:r>
              <a:rPr lang="en-GB" altLang="zh-CN" sz="1600" dirty="0" smtClean="0"/>
              <a:t>the following lookup table.”</a:t>
            </a:r>
            <a:endParaRPr lang="zh-CN" altLang="zh-CN" sz="1800" dirty="0" smtClean="0"/>
          </a:p>
          <a:p>
            <a:endParaRPr lang="en-GB" altLang="zh-CN" b="1" dirty="0" smtClean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385248" y="6221104"/>
            <a:ext cx="3962400" cy="430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Note: 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‘</a:t>
            </a:r>
            <a:r>
              <a:rPr kumimoji="0" lang="en-US" altLang="zh-CN" sz="1100" b="0" i="0" u="none" strike="noStrike" cap="none" normalizeH="0" baseline="0" dirty="0" err="1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yyy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’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= 000~111 indicates number of MU-MIMO STAs.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     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     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Definition for entries with 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‘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x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’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bits are TBD.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420504" y="2362200"/>
          <a:ext cx="6476998" cy="3895642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588818"/>
                <a:gridCol w="588818"/>
                <a:gridCol w="588818"/>
                <a:gridCol w="588818"/>
                <a:gridCol w="588818"/>
                <a:gridCol w="588818"/>
                <a:gridCol w="588818"/>
                <a:gridCol w="588818"/>
                <a:gridCol w="588818"/>
                <a:gridCol w="588818"/>
                <a:gridCol w="588818"/>
              </a:tblGrid>
              <a:tr h="2285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 bits indices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#3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#4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#5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#7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#8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#9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Num of entries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ctr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000 0 0000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000 0 0001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000 0 0010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000 0 0011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000 0 0100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000 0 0101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000 0 0110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000 0 0111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000 0 1000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000 0 1001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000 0 1010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000 0 1011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000 0 1100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000 0 1101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000 0 1110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000 0 1111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1 xxxx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Definition TBD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00100 yyy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00101 yyy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00110 yyy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00111 yyy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01000 yyy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01001 yyy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01010 yyy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01011 yyy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011 xxxxx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Definition TBD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32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 yyy yyy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64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11 0 00yyy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242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11 0 01yyy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484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11 0 10yyy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996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237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11 0 11yyy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2*996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11 1 </a:t>
                      </a:r>
                      <a:r>
                        <a:rPr lang="en-US" sz="700" dirty="0" err="1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xxxxx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Definition TBD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32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SP#2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to add t</a:t>
            </a:r>
            <a:r>
              <a:rPr lang="en-GB" altLang="zh-CN" dirty="0" smtClean="0"/>
              <a:t>he </a:t>
            </a:r>
            <a:r>
              <a:rPr lang="en-US" altLang="zh-CN" dirty="0" smtClean="0"/>
              <a:t>STAID size in the user specific subfields of HE-SIGB is 11bits</a:t>
            </a:r>
            <a:r>
              <a:rPr lang="en-GB" altLang="zh-CN" b="1" dirty="0" smtClean="0"/>
              <a:t>?</a:t>
            </a:r>
          </a:p>
          <a:p>
            <a:endParaRPr lang="en-GB" altLang="zh-CN" b="1" dirty="0" smtClean="0"/>
          </a:p>
          <a:p>
            <a:endParaRPr lang="en-GB" altLang="zh-CN" b="1" dirty="0" smtClean="0"/>
          </a:p>
          <a:p>
            <a:endParaRPr lang="en-GB" altLang="zh-CN" b="1" dirty="0" smtClean="0"/>
          </a:p>
          <a:p>
            <a:endParaRPr lang="en-GB" altLang="zh-CN" b="1" dirty="0" smtClean="0"/>
          </a:p>
          <a:p>
            <a:endParaRPr lang="en-GB" altLang="zh-CN" b="1" dirty="0" smtClean="0"/>
          </a:p>
          <a:p>
            <a:endParaRPr lang="en-GB" altLang="zh-CN" b="1" dirty="0" smtClean="0"/>
          </a:p>
          <a:p>
            <a:r>
              <a:rPr lang="en-GB" altLang="zh-CN" b="1" dirty="0" smtClean="0"/>
              <a:t>Y</a:t>
            </a:r>
          </a:p>
          <a:p>
            <a:r>
              <a:rPr lang="en-GB" altLang="zh-CN" b="1" dirty="0" smtClean="0"/>
              <a:t>N</a:t>
            </a:r>
          </a:p>
          <a:p>
            <a:r>
              <a:rPr lang="en-GB" altLang="zh-CN" b="1" dirty="0" smtClean="0"/>
              <a:t>A</a:t>
            </a:r>
            <a:endParaRPr lang="zh-CN" altLang="zh-CN" dirty="0" smtClean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SP#3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 smtClean="0"/>
              <a:t>Do you agree to add </a:t>
            </a:r>
            <a:r>
              <a:rPr lang="en-US" altLang="zh-CN" dirty="0" smtClean="0"/>
              <a:t>a DCM subfield (1-bit) to the user-specific subfields of HE-SIG-B in IEEE 802.11ax SFD(r9) (as shown in </a:t>
            </a:r>
            <a:r>
              <a:rPr lang="en-US" altLang="zh-CN" dirty="0" smtClean="0">
                <a:solidFill>
                  <a:srgbClr val="FF0000"/>
                </a:solidFill>
              </a:rPr>
              <a:t>red</a:t>
            </a:r>
            <a:r>
              <a:rPr lang="en-US" altLang="zh-CN" dirty="0" smtClean="0"/>
              <a:t>)</a:t>
            </a:r>
            <a:endParaRPr lang="en-US" dirty="0" smtClean="0"/>
          </a:p>
          <a:p>
            <a:pPr lvl="1"/>
            <a:r>
              <a:rPr lang="en-US" altLang="zh-CN" dirty="0" smtClean="0"/>
              <a:t>For single-user allocations in a RU:  NSTS (Number of Spatial Streams), </a:t>
            </a:r>
            <a:r>
              <a:rPr lang="en-US" altLang="zh-CN" dirty="0" err="1" smtClean="0"/>
              <a:t>TxBF</a:t>
            </a:r>
            <a:r>
              <a:rPr lang="en-US" altLang="zh-CN" dirty="0" smtClean="0"/>
              <a:t> (transmit </a:t>
            </a:r>
            <a:r>
              <a:rPr lang="en-US" altLang="zh-CN" dirty="0" err="1" smtClean="0"/>
              <a:t>beamforming</a:t>
            </a:r>
            <a:r>
              <a:rPr lang="en-US" altLang="zh-CN" dirty="0" smtClean="0"/>
              <a:t> ), MCS (Modulation and Coding Scheme), </a:t>
            </a:r>
            <a:r>
              <a:rPr lang="en-US" altLang="zh-CN" dirty="0" smtClean="0">
                <a:solidFill>
                  <a:srgbClr val="FF0000"/>
                </a:solidFill>
              </a:rPr>
              <a:t>DCM (Dual Sub-Carrier Modulation)</a:t>
            </a:r>
            <a:r>
              <a:rPr lang="en-US" altLang="zh-CN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altLang="zh-CN" dirty="0" smtClean="0"/>
              <a:t>and Coding (Use of LDPC)</a:t>
            </a:r>
          </a:p>
          <a:p>
            <a:pPr lvl="1"/>
            <a:r>
              <a:rPr lang="en-US" altLang="zh-CN" dirty="0" smtClean="0"/>
              <a:t>For each user in a multi-user allocation in a RU:  Spatial Configuration Fields, MCS, </a:t>
            </a:r>
            <a:r>
              <a:rPr lang="en-US" altLang="zh-CN" dirty="0" smtClean="0">
                <a:solidFill>
                  <a:srgbClr val="FF0000"/>
                </a:solidFill>
              </a:rPr>
              <a:t>DCM</a:t>
            </a:r>
            <a:r>
              <a:rPr lang="en-US" altLang="zh-CN" dirty="0" smtClean="0"/>
              <a:t> and Coding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GB" altLang="zh-CN" b="1" dirty="0" smtClean="0"/>
              <a:t>Y</a:t>
            </a:r>
          </a:p>
          <a:p>
            <a:r>
              <a:rPr lang="en-GB" altLang="zh-CN" b="1" dirty="0" smtClean="0"/>
              <a:t>N</a:t>
            </a:r>
          </a:p>
          <a:p>
            <a:r>
              <a:rPr lang="en-GB" altLang="zh-CN" b="1" dirty="0" smtClean="0"/>
              <a:t>A</a:t>
            </a:r>
            <a:endParaRPr lang="zh-CN" altLang="zh-CN" dirty="0" smtClean="0"/>
          </a:p>
          <a:p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990600" y="1295400"/>
          <a:ext cx="7391400" cy="264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9050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990600" y="1565286"/>
          <a:ext cx="7391400" cy="2018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9050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Leo Montreuil</a:t>
                      </a:r>
                      <a:endParaRPr lang="en-US" altLang="zh-CN" sz="12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leo.montreuil@broadcom.com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Venkateswaran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Andrew Blanksby 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Matthias Korb 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12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01772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  <p:graphicFrame>
        <p:nvGraphicFramePr>
          <p:cNvPr id="14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08209883"/>
              </p:ext>
            </p:extLst>
          </p:nvPr>
        </p:nvGraphicFramePr>
        <p:xfrm>
          <a:off x="987756" y="3602458"/>
          <a:ext cx="7394244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50644"/>
                <a:gridCol w="1143000"/>
                <a:gridCol w="1600200"/>
                <a:gridCol w="1295400"/>
                <a:gridCol w="19050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47984149"/>
              </p:ext>
            </p:extLst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01772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20611131"/>
              </p:ext>
            </p:extLst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Barriac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0990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0095647"/>
              </p:ext>
            </p:extLst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Vermani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320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03404476"/>
              </p:ext>
            </p:extLst>
          </p:nvPr>
        </p:nvGraphicFramePr>
        <p:xfrm>
          <a:off x="381000" y="1193248"/>
          <a:ext cx="8153400" cy="4751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73606414"/>
              </p:ext>
            </p:extLst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0803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110231</TotalTime>
  <Words>3108</Words>
  <Application>Microsoft Office PowerPoint</Application>
  <PresentationFormat>全屏显示(4:3)</PresentationFormat>
  <Paragraphs>1223</Paragraphs>
  <Slides>23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24" baseType="lpstr">
      <vt:lpstr>802-11-Submission</vt:lpstr>
      <vt:lpstr>HE-SIG-B Contents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Re-cap</vt:lpstr>
      <vt:lpstr>In this presentation</vt:lpstr>
      <vt:lpstr>OFDMA RU Allocation Signalling</vt:lpstr>
      <vt:lpstr>Hierarchical Indication RU allocation signaling</vt:lpstr>
      <vt:lpstr>Lookup Table for 8-bit RU allocation signaling</vt:lpstr>
      <vt:lpstr>STAID Options for HE-SIG-B</vt:lpstr>
      <vt:lpstr>STA ID Ambiguity within BSS</vt:lpstr>
      <vt:lpstr>DCM for Data payload</vt:lpstr>
      <vt:lpstr>DCM Indication</vt:lpstr>
      <vt:lpstr>Conclusion</vt:lpstr>
      <vt:lpstr>References</vt:lpstr>
      <vt:lpstr>SP#1</vt:lpstr>
      <vt:lpstr>SP#2</vt:lpstr>
      <vt:lpstr>SP#3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l00269963</cp:lastModifiedBy>
  <cp:revision>1890</cp:revision>
  <cp:lastPrinted>1998-02-10T13:28:06Z</cp:lastPrinted>
  <dcterms:created xsi:type="dcterms:W3CDTF">2007-05-21T21:00:37Z</dcterms:created>
  <dcterms:modified xsi:type="dcterms:W3CDTF">2015-11-08T16:03:03Z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new_ms_pID_72543">
    <vt:lpwstr>(3)TJM9sMwBlnNj1rC/Y6lcPKO+gnnv8ajZF7AHQGeLuTBFV/LWAeT3dn5oN26s9eJHL9PqB5R7
lAlTfEusRjU7KvqOZfRjIirVRrloDnUCVJRYAZBxR8mgTHd91f1PkSdEVpQxKEOF6HxUXTYC
gg2K9rNZNbWNG+XxNB1ME5HbMrXsysCyCTtg4jImzskXheM2vaRHIPSI23U5ar3ODein9RpQ
2GzF4cP3Cs4W9jNNkp</vt:lpwstr>
  </property>
  <property fmtid="{D5CDD505-2E9C-101B-9397-08002B2CF9AE}" pid="4" name="_new_ms_pID_725431">
    <vt:lpwstr>RMY88ORUp+HRtqetZYQbpTVLhb94NYMpIGP9dHP3ANoASfhitfPNdS
Vt7/38OUNTd/h0XwHHQdqYd3V4K8yzAVYqGl+754FQ8kzxkEJe46rri8RbkCKm2Gar4lzvuR
76venWEh6XKPWvVafeEa1biQ+SNM5MZYO2VrGTaX3LkaJq8euIT7YWmF1xmqC3Pu88ccWLJ9
OZj45G9mWDJ4makg/lBhWYPupiE1eebmp3q0</vt:lpwstr>
  </property>
  <property fmtid="{D5CDD505-2E9C-101B-9397-08002B2CF9AE}" pid="5" name="_new_ms_pID_725432">
    <vt:lpwstr>MvrD0Om6YWCxm2gczvn2FsIhy0d8lGnpWhry
cNFgG56YdGKIjZsaDTxkQbXaEQW+kkzaUMGubdzkI0/RwHhWVV2M9duag3lG0tUdKe+3SBPd
ogft4XvwmLOvOZYD3XOXVA==</vt:lpwstr>
  </property>
</Properties>
</file>