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9"/>
  </p:notesMasterIdLst>
  <p:handoutMasterIdLst>
    <p:handoutMasterId r:id="rId40"/>
  </p:handoutMasterIdLst>
  <p:sldIdLst>
    <p:sldId id="270" r:id="rId2"/>
    <p:sldId id="583" r:id="rId3"/>
    <p:sldId id="584" r:id="rId4"/>
    <p:sldId id="547" r:id="rId5"/>
    <p:sldId id="582" r:id="rId6"/>
    <p:sldId id="585" r:id="rId7"/>
    <p:sldId id="586" r:id="rId8"/>
    <p:sldId id="587" r:id="rId9"/>
    <p:sldId id="588" r:id="rId10"/>
    <p:sldId id="571" r:id="rId11"/>
    <p:sldId id="569" r:id="rId12"/>
    <p:sldId id="560" r:id="rId13"/>
    <p:sldId id="561" r:id="rId14"/>
    <p:sldId id="562" r:id="rId15"/>
    <p:sldId id="563" r:id="rId16"/>
    <p:sldId id="550" r:id="rId17"/>
    <p:sldId id="551" r:id="rId18"/>
    <p:sldId id="552" r:id="rId19"/>
    <p:sldId id="564" r:id="rId20"/>
    <p:sldId id="565" r:id="rId21"/>
    <p:sldId id="566" r:id="rId22"/>
    <p:sldId id="553" r:id="rId23"/>
    <p:sldId id="554" r:id="rId24"/>
    <p:sldId id="555" r:id="rId25"/>
    <p:sldId id="567" r:id="rId26"/>
    <p:sldId id="568" r:id="rId27"/>
    <p:sldId id="556" r:id="rId28"/>
    <p:sldId id="557" r:id="rId29"/>
    <p:sldId id="558" r:id="rId30"/>
    <p:sldId id="574" r:id="rId31"/>
    <p:sldId id="575" r:id="rId32"/>
    <p:sldId id="546" r:id="rId33"/>
    <p:sldId id="576" r:id="rId34"/>
    <p:sldId id="578" r:id="rId35"/>
    <p:sldId id="577" r:id="rId36"/>
    <p:sldId id="573" r:id="rId37"/>
    <p:sldId id="572" r:id="rId3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2105" autoAdjust="0"/>
  </p:normalViewPr>
  <p:slideViewPr>
    <p:cSldViewPr>
      <p:cViewPr>
        <p:scale>
          <a:sx n="75" d="100"/>
          <a:sy n="75" d="100"/>
        </p:scale>
        <p:origin x="-1218" y="84"/>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2" y="8985251"/>
            <a:ext cx="415178"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5"/>
          <p:cNvSpPr>
            <a:spLocks noGrp="1" noChangeArrowheads="1"/>
          </p:cNvSpPr>
          <p:nvPr>
            <p:ph type="ftr" sz="quarter" idx="3"/>
          </p:nvPr>
        </p:nvSpPr>
        <p:spPr bwMode="auto">
          <a:xfrm>
            <a:off x="6297221" y="6475413"/>
            <a:ext cx="22467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9"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258749" y="6475413"/>
            <a:ext cx="2285176" cy="184666"/>
          </a:xfrm>
          <a:ln/>
        </p:spPr>
        <p:txBody>
          <a:bodyPr/>
          <a:lstStyle>
            <a:lvl1pPr>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8"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6258749" y="6475413"/>
            <a:ext cx="2285176" cy="184666"/>
          </a:xfrm>
          <a:ln/>
        </p:spPr>
        <p:txBody>
          <a:bodyPr/>
          <a:lstStyle>
            <a:lvl1pPr>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297221" y="6475413"/>
            <a:ext cx="22467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297221" y="6475413"/>
            <a:ext cx="22467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8"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297221" y="6475413"/>
            <a:ext cx="22467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10"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258749" y="6475413"/>
            <a:ext cx="2285176" cy="184666"/>
          </a:xfrm>
          <a:ln/>
        </p:spPr>
        <p:txBody>
          <a:bodyPr/>
          <a:lstStyle>
            <a:lvl1pPr>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12"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258749" y="6475413"/>
            <a:ext cx="2285176" cy="184666"/>
          </a:xfrm>
          <a:ln/>
        </p:spPr>
        <p:txBody>
          <a:bodyPr/>
          <a:lstStyle>
            <a:lvl1pPr>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7"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258749" y="6475413"/>
            <a:ext cx="2285176" cy="184666"/>
          </a:xfrm>
          <a:ln/>
        </p:spPr>
        <p:txBody>
          <a:bodyPr/>
          <a:lstStyle>
            <a:lvl1pPr>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6"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258749" y="6475413"/>
            <a:ext cx="2285176" cy="184666"/>
          </a:xfrm>
          <a:ln/>
        </p:spPr>
        <p:txBody>
          <a:bodyPr/>
          <a:lstStyle>
            <a:lvl1pPr>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9"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9" name="Rectangle 5"/>
          <p:cNvSpPr>
            <a:spLocks noGrp="1" noChangeArrowheads="1"/>
          </p:cNvSpPr>
          <p:nvPr>
            <p:ph type="ftr" sz="quarter" idx="11"/>
          </p:nvPr>
        </p:nvSpPr>
        <p:spPr>
          <a:xfrm>
            <a:off x="6258749" y="6475413"/>
            <a:ext cx="2285176" cy="184666"/>
          </a:xfrm>
          <a:ln/>
        </p:spPr>
        <p:txBody>
          <a:bodyPr/>
          <a:lstStyle>
            <a:lvl1pPr>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10"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6297221" y="6475413"/>
            <a:ext cx="22467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Le Liu, </a:t>
            </a:r>
            <a:r>
              <a:rPr lang="en-US" altLang="ko-KR" dirty="0" err="1" smtClean="0"/>
              <a:t>Huawei</a:t>
            </a:r>
            <a:r>
              <a:rPr lang="en-US" altLang="ko-KR" dirty="0" smtClean="0"/>
              <a:t> Technologies,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802.11-15/1334r1</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HE-LTF Sequence Design</a:t>
            </a:r>
            <a:endParaRPr lang="en-US" dirty="0"/>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2015-11-09</a:t>
            </a:r>
          </a:p>
        </p:txBody>
      </p:sp>
      <p:sp>
        <p:nvSpPr>
          <p:cNvPr id="8" name="Rectangle 12"/>
          <p:cNvSpPr>
            <a:spLocks noChangeArrowheads="1"/>
          </p:cNvSpPr>
          <p:nvPr/>
        </p:nvSpPr>
        <p:spPr bwMode="auto">
          <a:xfrm>
            <a:off x="1066800" y="1295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nvGraphicFramePr>
        <p:xfrm>
          <a:off x="1066800" y="1636457"/>
          <a:ext cx="7467600" cy="4737142"/>
        </p:xfrm>
        <a:graphic>
          <a:graphicData uri="http://schemas.openxmlformats.org/drawingml/2006/table">
            <a:tbl>
              <a:tblPr firstRow="1" bandRow="1">
                <a:tableStyleId>{F5AB1C69-6EDB-4FF4-983F-18BD219EF322}</a:tableStyleId>
              </a:tblPr>
              <a:tblGrid>
                <a:gridCol w="1493520"/>
                <a:gridCol w="1179095"/>
                <a:gridCol w="1823185"/>
                <a:gridCol w="1163855"/>
                <a:gridCol w="1807945"/>
              </a:tblGrid>
              <a:tr h="23809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989">
                <a:tc>
                  <a:txBody>
                    <a:bodyPr/>
                    <a:lstStyle/>
                    <a:p>
                      <a:pPr marL="0" marR="0" algn="ctr">
                        <a:spcBef>
                          <a:spcPts val="0"/>
                        </a:spcBef>
                        <a:spcAft>
                          <a:spcPts val="0"/>
                        </a:spcAft>
                      </a:pPr>
                      <a:r>
                        <a:rPr lang="en-US" altLang="zh-CN" sz="1200" dirty="0" smtClean="0">
                          <a:latin typeface="+mn-lt"/>
                          <a:ea typeface="Times New Roman"/>
                          <a:cs typeface="Arial"/>
                        </a:rPr>
                        <a:t>Le Liu</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8">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a:t>
                      </a:r>
                      <a:r>
                        <a:rPr lang="en-US" altLang="zh-CN" sz="1100" dirty="0" err="1" smtClean="0">
                          <a:solidFill>
                            <a:srgbClr val="000000"/>
                          </a:solidFill>
                          <a:latin typeface="+mn-lt"/>
                          <a:ea typeface="Times New Roman"/>
                          <a:cs typeface="Arial"/>
                        </a:rPr>
                        <a:t>Huawei</a:t>
                      </a:r>
                      <a:r>
                        <a:rPr lang="en-US" altLang="zh-CN" sz="1100" dirty="0" smtClean="0">
                          <a:solidFill>
                            <a:srgbClr val="000000"/>
                          </a:solidFill>
                          <a:latin typeface="+mn-lt"/>
                          <a:ea typeface="Times New Roman"/>
                          <a:cs typeface="Arial"/>
                        </a:rPr>
                        <a:t> Base, </a:t>
                      </a:r>
                      <a:br>
                        <a:rPr lang="en-US" altLang="zh-CN" sz="1100" dirty="0" smtClean="0">
                          <a:solidFill>
                            <a:srgbClr val="000000"/>
                          </a:solidFill>
                          <a:latin typeface="+mn-lt"/>
                          <a:ea typeface="Times New Roman"/>
                          <a:cs typeface="Arial"/>
                        </a:rPr>
                      </a:b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a:t>
                      </a:r>
                      <a:r>
                        <a:rPr lang="en-US" sz="1000" dirty="0" smtClean="0">
                          <a:solidFill>
                            <a:srgbClr val="000000"/>
                          </a:solidFill>
                          <a:latin typeface="Times New Roman"/>
                          <a:ea typeface="Times New Roman"/>
                          <a:cs typeface="Arial"/>
                        </a:rPr>
                        <a:t>86-18028794213</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989">
                <a:tc>
                  <a:txBody>
                    <a:bodyPr/>
                    <a:lstStyle/>
                    <a:p>
                      <a:pPr marL="0" marR="0" algn="ctr">
                        <a:spcBef>
                          <a:spcPts val="0"/>
                        </a:spcBef>
                        <a:spcAft>
                          <a:spcPts val="0"/>
                        </a:spcAft>
                      </a:pPr>
                      <a:r>
                        <a:rPr lang="en-US" sz="1200" dirty="0" smtClean="0">
                          <a:latin typeface="Times New Roman"/>
                          <a:ea typeface="Times New Roman"/>
                          <a:cs typeface="Arial"/>
                        </a:rPr>
                        <a:t>Xin</a:t>
                      </a:r>
                      <a:r>
                        <a:rPr lang="en-US" sz="1200" baseline="0" dirty="0" smtClean="0">
                          <a:latin typeface="Times New Roman"/>
                          <a:ea typeface="Times New Roman"/>
                          <a:cs typeface="Arial"/>
                        </a:rPr>
                        <a:t> </a:t>
                      </a:r>
                      <a:r>
                        <a:rPr lang="en-US" sz="1200" baseline="0" dirty="0" err="1" smtClean="0">
                          <a:latin typeface="Times New Roman"/>
                          <a:ea typeface="Times New Roman"/>
                          <a:cs typeface="Arial"/>
                        </a:rPr>
                        <a:t>Xue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smtClean="0">
                          <a:latin typeface="Times New Roman"/>
                          <a:ea typeface="Times New Roman"/>
                          <a:cs typeface="Arial"/>
                        </a:rPr>
                        <a:t>xuexin@huawei.com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989">
                <a:tc>
                  <a:txBody>
                    <a:bodyPr/>
                    <a:lstStyle/>
                    <a:p>
                      <a:pPr marL="0" marR="0" algn="ctr">
                        <a:spcBef>
                          <a:spcPts val="0"/>
                        </a:spcBef>
                        <a:spcAft>
                          <a:spcPts val="0"/>
                        </a:spcAft>
                      </a:pPr>
                      <a:r>
                        <a:rPr lang="en-US" sz="1200" dirty="0" err="1" smtClean="0">
                          <a:latin typeface="Times New Roman"/>
                          <a:ea typeface="Times New Roman"/>
                          <a:cs typeface="Arial"/>
                        </a:rPr>
                        <a:t>Ningjuan</a:t>
                      </a:r>
                      <a:r>
                        <a:rPr lang="en-US" sz="1200" dirty="0" smtClean="0">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wangningjuan@huawei.com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9989">
                <a:tc>
                  <a:txBody>
                    <a:bodyPr/>
                    <a:lstStyle/>
                    <a:p>
                      <a:pPr marL="0" marR="0" algn="ctr">
                        <a:spcBef>
                          <a:spcPts val="0"/>
                        </a:spcBef>
                        <a:spcAft>
                          <a:spcPts val="0"/>
                        </a:spcAft>
                      </a:pPr>
                      <a:r>
                        <a:rPr lang="en-US" sz="1200" dirty="0" smtClean="0">
                          <a:latin typeface="Times New Roman"/>
                          <a:ea typeface="Times New Roman"/>
                          <a:cs typeface="Arial"/>
                        </a:rPr>
                        <a:t>Wei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lin.linwei@huawei.com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288">
                <a:tc>
                  <a:txBody>
                    <a:bodyPr/>
                    <a:lstStyle/>
                    <a:p>
                      <a:pPr algn="ctr">
                        <a:spcAft>
                          <a:spcPts val="0"/>
                        </a:spcAft>
                      </a:pPr>
                      <a:r>
                        <a:rPr lang="en-US" sz="1200" kern="1200" dirty="0" smtClean="0">
                          <a:solidFill>
                            <a:schemeClr val="dk1"/>
                          </a:solidFill>
                          <a:latin typeface="Times New Roman"/>
                          <a:ea typeface="Times New Roman"/>
                          <a:cs typeface="Arial"/>
                        </a:rPr>
                        <a:t>Shimi Shilo</a:t>
                      </a:r>
                      <a:endParaRPr lang="zh-CN" sz="1200" kern="1200" dirty="0" smtClean="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rowSpan="3">
                  <a:txBody>
                    <a:bodyPr/>
                    <a:lstStyle/>
                    <a:p>
                      <a:pPr marL="0" marR="0" algn="ctr">
                        <a:spcBef>
                          <a:spcPts val="0"/>
                        </a:spcBef>
                        <a:spcAft>
                          <a:spcPts val="0"/>
                        </a:spcAft>
                      </a:pPr>
                      <a:r>
                        <a:rPr lang="en-US" altLang="zh-CN" sz="1100" dirty="0" smtClean="0"/>
                        <a:t>4 </a:t>
                      </a:r>
                      <a:r>
                        <a:rPr lang="en-US" altLang="zh-CN" sz="1100" dirty="0" err="1" smtClean="0"/>
                        <a:t>Ha'harash</a:t>
                      </a:r>
                      <a:r>
                        <a:rPr lang="en-US" altLang="zh-CN" sz="1100" dirty="0" smtClean="0"/>
                        <a:t> </a:t>
                      </a:r>
                      <a:r>
                        <a:rPr lang="en-US" altLang="zh-CN" sz="1100" dirty="0" err="1" smtClean="0"/>
                        <a:t>st</a:t>
                      </a:r>
                      <a:r>
                        <a:rPr lang="en-US" altLang="zh-CN" sz="1100" dirty="0" smtClean="0"/>
                        <a:t>., </a:t>
                      </a:r>
                      <a:r>
                        <a:rPr lang="en-US" altLang="zh-CN" sz="1100" dirty="0" err="1" smtClean="0"/>
                        <a:t>Hod</a:t>
                      </a:r>
                      <a:r>
                        <a:rPr lang="en-US" altLang="zh-CN" sz="1100" dirty="0" smtClean="0"/>
                        <a:t> </a:t>
                      </a:r>
                      <a:r>
                        <a:rPr lang="en-US" altLang="zh-CN" sz="1100" dirty="0" err="1" smtClean="0"/>
                        <a:t>Hasharon</a:t>
                      </a:r>
                      <a:r>
                        <a:rPr lang="en-US" altLang="zh-CN" sz="1100" dirty="0" smtClean="0"/>
                        <a:t>, Israel</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err="1" smtClean="0">
                          <a:latin typeface="+mn-lt"/>
                          <a:ea typeface="Times New Roman"/>
                          <a:cs typeface="Arial"/>
                        </a:rPr>
                        <a:t>shimi.shilo@huawei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288">
                <a:tc>
                  <a:txBody>
                    <a:bodyPr/>
                    <a:lstStyle/>
                    <a:p>
                      <a:pPr algn="ctr">
                        <a:spcAft>
                          <a:spcPts val="0"/>
                        </a:spcAft>
                      </a:pPr>
                      <a:r>
                        <a:rPr lang="en-US" sz="1200" kern="1200" dirty="0" smtClean="0">
                          <a:solidFill>
                            <a:schemeClr val="dk1"/>
                          </a:solidFill>
                          <a:latin typeface="Times New Roman"/>
                          <a:ea typeface="Times New Roman"/>
                          <a:cs typeface="Arial"/>
                        </a:rPr>
                        <a:t>Genadiy Tsodik</a:t>
                      </a:r>
                      <a:endParaRPr lang="zh-CN" sz="1200" kern="1200" dirty="0" smtClean="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pPr marL="0" marR="0" algn="ctr">
                        <a:spcBef>
                          <a:spcPts val="0"/>
                        </a:spcBef>
                        <a:spcAft>
                          <a:spcPts val="0"/>
                        </a:spcAft>
                      </a:pP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genadiy.tsodic@huawei.com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288">
                <a:tc>
                  <a:txBody>
                    <a:bodyPr/>
                    <a:lstStyle/>
                    <a:p>
                      <a:pPr algn="ctr">
                        <a:spcAft>
                          <a:spcPts val="0"/>
                        </a:spcAft>
                      </a:pPr>
                      <a:r>
                        <a:rPr lang="en-US" sz="1200" kern="1200" dirty="0" smtClean="0">
                          <a:solidFill>
                            <a:schemeClr val="dk1"/>
                          </a:solidFill>
                          <a:latin typeface="Times New Roman"/>
                          <a:ea typeface="Times New Roman"/>
                          <a:cs typeface="Arial"/>
                        </a:rPr>
                        <a:t>Doron Ezri</a:t>
                      </a:r>
                      <a:endParaRPr lang="zh-CN" sz="1200" kern="1200" dirty="0" smtClean="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pPr marL="0" marR="0" algn="ctr">
                        <a:spcBef>
                          <a:spcPts val="0"/>
                        </a:spcBef>
                        <a:spcAft>
                          <a:spcPts val="0"/>
                        </a:spcAft>
                      </a:pP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Doron.Ezri@huawei.com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445">
                <a:tc>
                  <a:txBody>
                    <a:bodyPr/>
                    <a:lstStyle/>
                    <a:p>
                      <a:pPr marL="0" marR="0" algn="ctr">
                        <a:spcBef>
                          <a:spcPts val="0"/>
                        </a:spcBef>
                        <a:spcAft>
                          <a:spcPts val="0"/>
                        </a:spcAft>
                      </a:pPr>
                      <a:r>
                        <a:rPr lang="en-US" altLang="zh-CN" sz="1200" dirty="0" err="1" smtClean="0">
                          <a:solidFill>
                            <a:srgbClr val="000000"/>
                          </a:solidFill>
                          <a:latin typeface="+mn-lt"/>
                          <a:ea typeface="Times New Roman"/>
                          <a:cs typeface="Arial"/>
                        </a:rPr>
                        <a:t>Jiayin</a:t>
                      </a:r>
                      <a:r>
                        <a:rPr lang="en-US" altLang="zh-CN" sz="1200" dirty="0" smtClean="0">
                          <a:solidFill>
                            <a:srgbClr val="000000"/>
                          </a:solidFill>
                          <a:latin typeface="+mn-lt"/>
                          <a:ea typeface="Times New Roman"/>
                          <a:cs typeface="Arial"/>
                        </a:rPr>
                        <a:t> Zhang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altLang="zh-CN" sz="1000" dirty="0" smtClean="0">
                          <a:solidFill>
                            <a:srgbClr val="000000"/>
                          </a:solidFill>
                          <a:latin typeface="+mn-lt"/>
                          <a:ea typeface="Times New Roman"/>
                          <a:cs typeface="Arial"/>
                        </a:rPr>
                        <a:t>5B-N8, No.2222 </a:t>
                      </a:r>
                      <a:r>
                        <a:rPr lang="en-US" altLang="zh-CN" sz="1000" dirty="0" err="1" smtClean="0">
                          <a:solidFill>
                            <a:srgbClr val="000000"/>
                          </a:solidFill>
                          <a:latin typeface="+mn-lt"/>
                          <a:ea typeface="Times New Roman"/>
                          <a:cs typeface="Arial"/>
                        </a:rPr>
                        <a:t>Xinjinqiao</a:t>
                      </a:r>
                      <a:r>
                        <a:rPr lang="en-US" altLang="zh-CN" sz="1000" dirty="0" smtClean="0">
                          <a:solidFill>
                            <a:srgbClr val="000000"/>
                          </a:solidFill>
                          <a:latin typeface="+mn-lt"/>
                          <a:ea typeface="Times New Roman"/>
                          <a:cs typeface="Arial"/>
                        </a:rPr>
                        <a:t> Road, </a:t>
                      </a:r>
                      <a:r>
                        <a:rPr lang="en-US" altLang="zh-CN" sz="1000" dirty="0" err="1" smtClean="0">
                          <a:solidFill>
                            <a:srgbClr val="000000"/>
                          </a:solidFill>
                          <a:latin typeface="+mn-lt"/>
                          <a:ea typeface="Times New Roman"/>
                          <a:cs typeface="Arial"/>
                        </a:rPr>
                        <a:t>Pudong</a:t>
                      </a:r>
                      <a:r>
                        <a:rPr lang="en-US" altLang="zh-CN" sz="1000" dirty="0" smtClean="0">
                          <a:solidFill>
                            <a:srgbClr val="000000"/>
                          </a:solidFill>
                          <a:latin typeface="+mn-lt"/>
                          <a:ea typeface="Times New Roman"/>
                          <a:cs typeface="Arial"/>
                        </a:rPr>
                        <a:t>, Shanghai</a:t>
                      </a:r>
                      <a:endParaRPr lang="en-US"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12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Jun </a:t>
                      </a:r>
                      <a:r>
                        <a:rPr lang="en-US" altLang="zh-CN" sz="1200" dirty="0" err="1" smtClean="0">
                          <a:solidFill>
                            <a:srgbClr val="000000"/>
                          </a:solidFill>
                          <a:latin typeface="+mn-lt"/>
                          <a:ea typeface="Times New Roman"/>
                          <a:cs typeface="Arial"/>
                        </a:rPr>
                        <a:t>Luo</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defTabSz="914400" rtl="0" eaLnBrk="1" latinLnBrk="0" hangingPunct="1">
                        <a:spcBef>
                          <a:spcPts val="0"/>
                        </a:spcBef>
                        <a:spcAft>
                          <a:spcPts val="0"/>
                        </a:spcAft>
                      </a:pP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jun.l@huawei.com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35">
                <a:tc rowSpan="2">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445">
                <a:tc vMerge="1">
                  <a:txBody>
                    <a:bodyPr/>
                    <a:lstStyle/>
                    <a:p>
                      <a:endParaRPr lang="zh-CN" altLang="en-US"/>
                    </a:p>
                  </a:txBody>
                  <a:tcPr/>
                </a:tc>
                <a:tc vMerge="1">
                  <a:txBody>
                    <a:bodyPr/>
                    <a:lstStyle/>
                    <a:p>
                      <a:endParaRPr lang="zh-CN" altLang="en-US"/>
                    </a:p>
                  </a:txBody>
                  <a:tcPr/>
                </a:tc>
                <a:tc vMerge="1">
                  <a:txBody>
                    <a:bodyPr/>
                    <a:lstStyle/>
                    <a:p>
                      <a:pPr marL="0" marR="0" algn="ctr" defTabSz="914400" rtl="0" eaLnBrk="1" latinLnBrk="0" hangingPunct="1">
                        <a:spcBef>
                          <a:spcPts val="0"/>
                        </a:spcBef>
                        <a:spcAft>
                          <a:spcPts val="0"/>
                        </a:spcAft>
                      </a:pP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445">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8560">
                <a:tc>
                  <a:txBody>
                    <a:bodyPr/>
                    <a:lstStyle/>
                    <a:p>
                      <a:pPr marL="0" marR="0" algn="ctr">
                        <a:spcBef>
                          <a:spcPts val="0"/>
                        </a:spcBef>
                        <a:spcAft>
                          <a:spcPts val="0"/>
                        </a:spcAft>
                      </a:pPr>
                      <a:r>
                        <a:rPr lang="en-US" altLang="zh-CN" sz="1200" dirty="0" smtClean="0">
                          <a:latin typeface="+mn-lt"/>
                          <a:ea typeface="Times New Roman"/>
                          <a:cs typeface="Arial"/>
                        </a:rPr>
                        <a:t>Peter Loc</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peterloc@iwirelesstech.com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117">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Rob Sun</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Rob.Sun@huawei.com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811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Junghoon Suh</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Junghoon.Suh@huawei.com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106">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445">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F1-17, </a:t>
                      </a:r>
                      <a:r>
                        <a:rPr lang="en-US" sz="1000" dirty="0" err="1">
                          <a:solidFill>
                            <a:srgbClr val="000000"/>
                          </a:solidFill>
                          <a:latin typeface="Times New Roman"/>
                          <a:ea typeface="Times New Roman"/>
                          <a:cs typeface="Arial"/>
                        </a:rPr>
                        <a:t>Huawei</a:t>
                      </a:r>
                      <a:r>
                        <a:rPr lang="en-US" sz="1000" dirty="0">
                          <a:solidFill>
                            <a:srgbClr val="000000"/>
                          </a:solidFill>
                          <a:latin typeface="Times New Roman"/>
                          <a:ea typeface="Times New Roman"/>
                          <a:cs typeface="Arial"/>
                        </a:rPr>
                        <a:t> Base, </a:t>
                      </a:r>
                      <a:r>
                        <a:rPr lang="en-US" sz="1000" dirty="0" smtClean="0">
                          <a:solidFill>
                            <a:srgbClr val="000000"/>
                          </a:solidFill>
                          <a:latin typeface="Times New Roman"/>
                          <a:ea typeface="Times New Roman"/>
                          <a:cs typeface="Arial"/>
                        </a:rPr>
                        <a:t/>
                      </a:r>
                      <a:br>
                        <a:rPr lang="en-US" sz="1000" dirty="0" smtClean="0">
                          <a:solidFill>
                            <a:srgbClr val="000000"/>
                          </a:solidFill>
                          <a:latin typeface="Times New Roman"/>
                          <a:ea typeface="Times New Roman"/>
                          <a:cs typeface="Arial"/>
                        </a:rPr>
                      </a:br>
                      <a:r>
                        <a:rPr lang="en-US" sz="1000" dirty="0" err="1" smtClean="0">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4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0000"/>
                          </a:solidFill>
                          <a:latin typeface="+mn-lt"/>
                          <a:ea typeface="Times New Roman"/>
                          <a:cs typeface="Arial"/>
                        </a:rPr>
                        <a:t>Yi </a:t>
                      </a:r>
                      <a:r>
                        <a:rPr lang="en-US" altLang="zh-CN" sz="1200" dirty="0" err="1" smtClean="0">
                          <a:solidFill>
                            <a:srgbClr val="000000"/>
                          </a:solidFill>
                          <a:latin typeface="+mn-lt"/>
                          <a:ea typeface="Times New Roman"/>
                          <a:cs typeface="Arial"/>
                        </a:rPr>
                        <a:t>Luo</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Roy.luoyi@huawei.com</a:t>
                      </a:r>
                      <a:endParaRPr lang="en-US" altLang="zh-CN"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2"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a:t>
            </a:fld>
            <a:endParaRPr lang="en-US"/>
          </a:p>
        </p:txBody>
      </p:sp>
      <p:sp>
        <p:nvSpPr>
          <p:cNvPr id="13"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685800" y="685800"/>
            <a:ext cx="7772400" cy="533400"/>
          </a:xfrm>
        </p:spPr>
        <p:txBody>
          <a:bodyPr/>
          <a:lstStyle/>
          <a:p>
            <a:pPr eaLnBrk="1" hangingPunct="1"/>
            <a:r>
              <a:rPr lang="en-US" dirty="0" smtClean="0"/>
              <a:t>Introduction</a:t>
            </a:r>
          </a:p>
        </p:txBody>
      </p:sp>
      <p:sp>
        <p:nvSpPr>
          <p:cNvPr id="13" name="Rectangle 3"/>
          <p:cNvSpPr txBox="1">
            <a:spLocks noChangeArrowheads="1"/>
          </p:cNvSpPr>
          <p:nvPr/>
        </p:nvSpPr>
        <p:spPr bwMode="auto">
          <a:xfrm>
            <a:off x="609600" y="1403261"/>
            <a:ext cx="80010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342900" indent="-342900">
              <a:spcBef>
                <a:spcPct val="20000"/>
              </a:spcBef>
              <a:buFontTx/>
              <a:buChar char="•"/>
              <a:defRPr/>
            </a:pPr>
            <a:r>
              <a:rPr lang="en-US" altLang="zh-CN" sz="1600" dirty="0" smtClean="0"/>
              <a:t>HE-LTF is used for channel estimation of 11ax data portion with 4x symbol length based on latest 20/40/80MHz OFDMA tone plan [1][2]</a:t>
            </a:r>
          </a:p>
          <a:p>
            <a:pPr marL="342900" lvl="1" indent="-342900">
              <a:spcBef>
                <a:spcPct val="20000"/>
              </a:spcBef>
              <a:buFontTx/>
              <a:buChar char="•"/>
              <a:defRPr/>
            </a:pPr>
            <a:r>
              <a:rPr lang="en-US" altLang="zh-CN" sz="1600" dirty="0" smtClean="0"/>
              <a:t>To manage the PA distortion and ensure the channel estimation quality, it is important to reduce the PAPR of HE LTF, at least not larger than that of the HE Data field.</a:t>
            </a:r>
          </a:p>
          <a:p>
            <a:pPr marL="342900" lvl="1" indent="-342900">
              <a:spcBef>
                <a:spcPct val="20000"/>
              </a:spcBef>
              <a:buFontTx/>
              <a:buChar char="•"/>
              <a:defRPr/>
            </a:pPr>
            <a:r>
              <a:rPr lang="en-US" altLang="zh-CN" sz="1600" dirty="0" smtClean="0"/>
              <a:t>For 20MHz, the use of 242-tone VHT-LTF with gamma as 20MHz HE-LTF results in high PAPR.</a:t>
            </a:r>
            <a:endParaRPr lang="en-US" altLang="zh-CN" sz="1600" dirty="0" smtClean="0">
              <a:solidFill>
                <a:srgbClr val="0000CC"/>
              </a:solidFill>
            </a:endParaRPr>
          </a:p>
          <a:p>
            <a:pPr marL="342900" lvl="1" indent="-342900">
              <a:spcBef>
                <a:spcPct val="20000"/>
              </a:spcBef>
              <a:buFontTx/>
              <a:buChar char="•"/>
              <a:defRPr/>
            </a:pPr>
            <a:r>
              <a:rPr lang="en-US" altLang="zh-CN" sz="1600" dirty="0" smtClean="0"/>
              <a:t>For 40/80MHz, VHT-LTF cannot be reused. </a:t>
            </a:r>
            <a:r>
              <a:rPr lang="en-US" altLang="zh-CN" sz="1600" dirty="0" smtClean="0">
                <a:sym typeface="Wingdings" pitchFamily="2" charset="2"/>
              </a:rPr>
              <a:t/>
            </a:r>
            <a:br>
              <a:rPr lang="en-US" altLang="zh-CN" sz="1600" dirty="0" smtClean="0">
                <a:sym typeface="Wingdings" pitchFamily="2" charset="2"/>
              </a:rPr>
            </a:br>
            <a:r>
              <a:rPr lang="en-US" altLang="zh-CN" sz="1600" dirty="0" smtClean="0">
                <a:solidFill>
                  <a:srgbClr val="0000CC"/>
                </a:solidFill>
                <a:sym typeface="Wingdings" pitchFamily="2" charset="2"/>
              </a:rPr>
              <a:t> In this presentation, we propose the 20/40/80MHz HE-LTF sequences.</a:t>
            </a:r>
            <a:endParaRPr lang="en-US" altLang="zh-CN" sz="1600" dirty="0" smtClean="0">
              <a:solidFill>
                <a:srgbClr val="0000CC"/>
              </a:solidFill>
            </a:endParaRPr>
          </a:p>
          <a:p>
            <a:pPr marL="342900" lvl="1" indent="-342900">
              <a:spcBef>
                <a:spcPct val="20000"/>
              </a:spcBef>
              <a:buFontTx/>
              <a:buChar char="•"/>
              <a:defRPr/>
            </a:pPr>
            <a:endParaRPr lang="en-US" altLang="zh-CN" sz="1600" dirty="0" smtClean="0"/>
          </a:p>
          <a:p>
            <a:pPr marL="342900" lvl="1" indent="-342900">
              <a:spcBef>
                <a:spcPct val="20000"/>
              </a:spcBef>
              <a:buFontTx/>
              <a:buChar char="•"/>
              <a:defRPr/>
            </a:pPr>
            <a:endParaRPr lang="en-US" altLang="zh-CN" sz="1600" dirty="0" smtClean="0"/>
          </a:p>
          <a:p>
            <a:pPr marL="342900" lvl="1" indent="-342900">
              <a:spcBef>
                <a:spcPct val="20000"/>
              </a:spcBef>
              <a:buFontTx/>
              <a:buChar char="•"/>
              <a:defRPr/>
            </a:pPr>
            <a:endParaRPr lang="en-US" altLang="zh-CN" sz="1600" dirty="0" smtClean="0"/>
          </a:p>
          <a:p>
            <a:pPr marL="342900" lvl="1" indent="-342900">
              <a:spcBef>
                <a:spcPct val="20000"/>
              </a:spcBef>
              <a:buFontTx/>
              <a:buChar char="•"/>
              <a:defRPr/>
            </a:pPr>
            <a:endParaRPr lang="en-US" altLang="zh-CN" sz="1600" dirty="0" smtClean="0"/>
          </a:p>
          <a:p>
            <a:pPr marL="800100" lvl="1" indent="-342900">
              <a:spcBef>
                <a:spcPct val="20000"/>
              </a:spcBef>
              <a:buFontTx/>
              <a:buChar char="•"/>
              <a:defRPr/>
            </a:pPr>
            <a:endParaRPr lang="en-US" sz="1600" dirty="0" smtClean="0"/>
          </a:p>
        </p:txBody>
      </p:sp>
      <p:graphicFrame>
        <p:nvGraphicFramePr>
          <p:cNvPr id="7" name="표 6"/>
          <p:cNvGraphicFramePr>
            <a:graphicFrameLocks noGrp="1"/>
          </p:cNvGraphicFramePr>
          <p:nvPr>
            <p:extLst>
              <p:ext uri="{D42A27DB-BD31-4B8C-83A1-F6EECF244321}">
                <p14:modId xmlns="" xmlns:p14="http://schemas.microsoft.com/office/powerpoint/2010/main" val="1584557577"/>
              </p:ext>
            </p:extLst>
          </p:nvPr>
        </p:nvGraphicFramePr>
        <p:xfrm>
          <a:off x="5105400" y="5349240"/>
          <a:ext cx="3657600" cy="975360"/>
        </p:xfrm>
        <a:graphic>
          <a:graphicData uri="http://schemas.openxmlformats.org/drawingml/2006/table">
            <a:tbl>
              <a:tblPr firstRow="1" bandRow="1">
                <a:tableStyleId>{8A107856-5554-42FB-B03E-39F5DBC370BA}</a:tableStyleId>
              </a:tblPr>
              <a:tblGrid>
                <a:gridCol w="406400"/>
                <a:gridCol w="406400"/>
                <a:gridCol w="406400"/>
                <a:gridCol w="406400"/>
                <a:gridCol w="406400"/>
                <a:gridCol w="406400"/>
                <a:gridCol w="406400"/>
                <a:gridCol w="406400"/>
                <a:gridCol w="406400"/>
              </a:tblGrid>
              <a:tr h="20478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zh-CN" sz="1000" b="0" dirty="0" smtClean="0">
                          <a:solidFill>
                            <a:schemeClr val="tx1"/>
                          </a:solidFill>
                        </a:rPr>
                        <a:t>5.97</a:t>
                      </a:r>
                      <a:endParaRPr lang="ko-KR" altLang="en-US"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zh-CN" sz="1000" b="0" dirty="0" smtClean="0">
                          <a:solidFill>
                            <a:schemeClr val="tx1"/>
                          </a:solidFill>
                        </a:rPr>
                        <a:t>6.13</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zh-CN" sz="1000" b="0" smtClean="0">
                          <a:solidFill>
                            <a:schemeClr val="tx1"/>
                          </a:solidFill>
                        </a:rPr>
                        <a:t>5.34</a:t>
                      </a:r>
                      <a:endParaRPr lang="ko-KR" altLang="en-US"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zh-CN" sz="1000" b="0" smtClean="0">
                          <a:solidFill>
                            <a:schemeClr val="tx1"/>
                          </a:solidFill>
                        </a:rPr>
                        <a:t>6.52</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ctr" latinLnBrk="1"/>
                      <a:r>
                        <a:rPr lang="en-US" altLang="zh-CN" sz="1000" b="0" smtClean="0">
                          <a:solidFill>
                            <a:schemeClr val="tx1"/>
                          </a:solidFill>
                        </a:rPr>
                        <a:t>7.29</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zh-CN" sz="1000" b="0" dirty="0" smtClean="0">
                          <a:solidFill>
                            <a:schemeClr val="tx1"/>
                          </a:solidFill>
                        </a:rPr>
                        <a:t>7.35</a:t>
                      </a:r>
                      <a:endParaRPr lang="ko-KR" altLang="en-US"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zh-CN" sz="1000" b="0" dirty="0" smtClean="0">
                          <a:solidFill>
                            <a:schemeClr val="tx1"/>
                          </a:solidFill>
                        </a:rPr>
                        <a:t>5.85</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zh-CN" sz="1000" b="0" smtClean="0">
                          <a:solidFill>
                            <a:schemeClr val="tx1"/>
                          </a:solidFill>
                        </a:rPr>
                        <a:t>6.96</a:t>
                      </a:r>
                      <a:endParaRPr lang="ko-KR" altLang="en-US"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zh-CN" sz="1000" b="0" smtClean="0">
                          <a:solidFill>
                            <a:schemeClr val="tx1"/>
                          </a:solidFill>
                        </a:rPr>
                        <a:t>7.03</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4788">
                <a:tc gridSpan="2">
                  <a:txBody>
                    <a:bodyPr/>
                    <a:lstStyle/>
                    <a:p>
                      <a:pPr algn="ctr" latinLnBrk="1"/>
                      <a:r>
                        <a:rPr lang="en-US" altLang="zh-CN" sz="1000" b="0" dirty="0" smtClean="0">
                          <a:solidFill>
                            <a:schemeClr val="tx1"/>
                          </a:solidFill>
                        </a:rPr>
                        <a:t>6.41</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gridSpan="2">
                  <a:txBody>
                    <a:bodyPr/>
                    <a:lstStyle/>
                    <a:p>
                      <a:pPr algn="ctr" latinLnBrk="1"/>
                      <a:r>
                        <a:rPr lang="en-US" altLang="zh-CN" sz="1000" b="0" dirty="0" smtClean="0">
                          <a:solidFill>
                            <a:schemeClr val="tx1"/>
                          </a:solidFill>
                        </a:rPr>
                        <a:t>6.44</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v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latinLnBrk="1"/>
                      <a:r>
                        <a:rPr lang="en-US" altLang="zh-CN" sz="1000" b="0" dirty="0" smtClean="0">
                          <a:solidFill>
                            <a:schemeClr val="tx1"/>
                          </a:solidFill>
                        </a:rPr>
                        <a:t>6.21</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gridSpan="2">
                  <a:txBody>
                    <a:bodyPr/>
                    <a:lstStyle/>
                    <a:p>
                      <a:pPr algn="ctr" latinLnBrk="1"/>
                      <a:r>
                        <a:rPr lang="en-US" altLang="zh-CN" sz="1000" b="0" dirty="0" smtClean="0">
                          <a:solidFill>
                            <a:schemeClr val="tx1"/>
                          </a:solidFill>
                        </a:rPr>
                        <a:t>6.61</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r>
              <a:tr h="204788">
                <a:tc gridSpan="4">
                  <a:txBody>
                    <a:bodyPr/>
                    <a:lstStyle/>
                    <a:p>
                      <a:pPr algn="ctr" latinLnBrk="1"/>
                      <a:r>
                        <a:rPr lang="en-US" altLang="zh-CN" sz="1000" b="0" dirty="0" smtClean="0">
                          <a:solidFill>
                            <a:schemeClr val="tx1"/>
                          </a:solidFill>
                        </a:rPr>
                        <a:t>6.34</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v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ctr" latinLnBrk="1"/>
                      <a:r>
                        <a:rPr lang="en-US" altLang="zh-CN" sz="1000" b="0" dirty="0" smtClean="0">
                          <a:solidFill>
                            <a:schemeClr val="tx1"/>
                          </a:solidFill>
                        </a:rPr>
                        <a:t>5.69</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204788">
                <a:tc gridSpan="9">
                  <a:txBody>
                    <a:bodyPr/>
                    <a:lstStyle/>
                    <a:p>
                      <a:pPr algn="ctr" latinLnBrk="1"/>
                      <a:r>
                        <a:rPr lang="en-US" altLang="zh-CN" sz="1000" b="0" dirty="0" smtClean="0">
                          <a:solidFill>
                            <a:schemeClr val="tx1"/>
                          </a:solidFill>
                        </a:rPr>
                        <a:t>6.53</a:t>
                      </a:r>
                      <a:endParaRPr lang="en-US" altLang="ko-KR" sz="10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bl>
          </a:graphicData>
        </a:graphic>
      </p:graphicFrame>
      <p:sp>
        <p:nvSpPr>
          <p:cNvPr id="10" name="TextBox 9"/>
          <p:cNvSpPr txBox="1"/>
          <p:nvPr/>
        </p:nvSpPr>
        <p:spPr>
          <a:xfrm>
            <a:off x="6553200" y="3998911"/>
            <a:ext cx="1853392" cy="261610"/>
          </a:xfrm>
          <a:prstGeom prst="rect">
            <a:avLst/>
          </a:prstGeom>
          <a:noFill/>
        </p:spPr>
        <p:txBody>
          <a:bodyPr wrap="none" rtlCol="0">
            <a:spAutoFit/>
          </a:bodyPr>
          <a:lstStyle/>
          <a:p>
            <a:r>
              <a:rPr lang="en-US" altLang="zh-CN" sz="1100" dirty="0" smtClean="0"/>
              <a:t>Gamma=[+1</a:t>
            </a:r>
            <a:r>
              <a:rPr lang="en-US" altLang="zh-CN" sz="1100" baseline="-25000" dirty="0" smtClean="0"/>
              <a:t>64</a:t>
            </a:r>
            <a:r>
              <a:rPr lang="en-US" altLang="zh-CN" sz="1100" dirty="0" smtClean="0"/>
              <a:t>,-1</a:t>
            </a:r>
            <a:r>
              <a:rPr lang="en-US" altLang="zh-CN" sz="1100" baseline="-25000" dirty="0" smtClean="0"/>
              <a:t>64</a:t>
            </a:r>
            <a:r>
              <a:rPr lang="en-US" altLang="zh-CN" sz="1100" dirty="0" smtClean="0"/>
              <a:t>, -1</a:t>
            </a:r>
            <a:r>
              <a:rPr lang="en-US" altLang="zh-CN" sz="1100" baseline="-25000" dirty="0" smtClean="0"/>
              <a:t>64</a:t>
            </a:r>
            <a:r>
              <a:rPr lang="en-US" altLang="zh-CN" sz="1100" dirty="0" smtClean="0"/>
              <a:t> ,-1</a:t>
            </a:r>
            <a:r>
              <a:rPr lang="en-US" altLang="zh-CN" sz="1100" baseline="-25000" dirty="0" smtClean="0"/>
              <a:t>64</a:t>
            </a:r>
            <a:r>
              <a:rPr lang="en-US" altLang="zh-CN" sz="1100" dirty="0" smtClean="0"/>
              <a:t>]</a:t>
            </a:r>
            <a:endParaRPr lang="zh-CN" altLang="en-US" sz="1100" dirty="0"/>
          </a:p>
        </p:txBody>
      </p:sp>
      <p:sp>
        <p:nvSpPr>
          <p:cNvPr id="11" name="TextBox 10"/>
          <p:cNvSpPr txBox="1"/>
          <p:nvPr/>
        </p:nvSpPr>
        <p:spPr>
          <a:xfrm>
            <a:off x="5131278" y="5057001"/>
            <a:ext cx="3637984" cy="276999"/>
          </a:xfrm>
          <a:prstGeom prst="rect">
            <a:avLst/>
          </a:prstGeom>
          <a:noFill/>
        </p:spPr>
        <p:txBody>
          <a:bodyPr wrap="none" rtlCol="0">
            <a:spAutoFit/>
          </a:bodyPr>
          <a:lstStyle/>
          <a:p>
            <a:r>
              <a:rPr lang="en-US" altLang="zh-CN" b="1" u="sng" dirty="0" smtClean="0"/>
              <a:t>Worst PAPR of VHT-LTF</a:t>
            </a:r>
            <a:r>
              <a:rPr lang="en-US" altLang="zh-CN" b="1" u="sng" baseline="-25000" dirty="0" smtClean="0"/>
              <a:t>-122,122</a:t>
            </a:r>
            <a:r>
              <a:rPr lang="en-US" b="1" u="sng" dirty="0" smtClean="0"/>
              <a:t>  </a:t>
            </a:r>
            <a:r>
              <a:rPr lang="en-US" altLang="zh-CN" b="1" u="sng" dirty="0" smtClean="0"/>
              <a:t>w/ gamma@20MHz</a:t>
            </a:r>
            <a:endParaRPr lang="en-US" b="1" u="sng" dirty="0"/>
          </a:p>
        </p:txBody>
      </p:sp>
      <p:graphicFrame>
        <p:nvGraphicFramePr>
          <p:cNvPr id="28673" name="Object 1"/>
          <p:cNvGraphicFramePr>
            <a:graphicFrameLocks noChangeAspect="1"/>
          </p:cNvGraphicFramePr>
          <p:nvPr/>
        </p:nvGraphicFramePr>
        <p:xfrm>
          <a:off x="2057400" y="4346783"/>
          <a:ext cx="4953000" cy="693050"/>
        </p:xfrm>
        <a:graphic>
          <a:graphicData uri="http://schemas.openxmlformats.org/presentationml/2006/ole">
            <p:oleObj spid="_x0000_s1026" r:id="rId4" imgW="4978400" imgH="711200" progId="">
              <p:embed/>
            </p:oleObj>
          </a:graphicData>
        </a:graphic>
      </p:graphicFrame>
      <p:pic>
        <p:nvPicPr>
          <p:cNvPr id="14" name="Picture 12"/>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990600" y="5139055"/>
            <a:ext cx="3792220" cy="1414145"/>
          </a:xfrm>
          <a:prstGeom prst="rect">
            <a:avLst/>
          </a:prstGeom>
          <a:noFill/>
        </p:spPr>
      </p:pic>
      <p:graphicFrame>
        <p:nvGraphicFramePr>
          <p:cNvPr id="188419" name="Object 3"/>
          <p:cNvGraphicFramePr>
            <a:graphicFrameLocks noChangeAspect="1"/>
          </p:cNvGraphicFramePr>
          <p:nvPr/>
        </p:nvGraphicFramePr>
        <p:xfrm>
          <a:off x="2057400" y="3846512"/>
          <a:ext cx="4148321" cy="226272"/>
        </p:xfrm>
        <a:graphic>
          <a:graphicData uri="http://schemas.openxmlformats.org/presentationml/2006/ole">
            <p:oleObj spid="_x0000_s1027" r:id="rId6" imgW="4711700" imgH="241300" progId="">
              <p:embed/>
            </p:oleObj>
          </a:graphicData>
        </a:graphic>
      </p:graphicFrame>
      <p:graphicFrame>
        <p:nvGraphicFramePr>
          <p:cNvPr id="188420" name="Object 4"/>
          <p:cNvGraphicFramePr>
            <a:graphicFrameLocks noChangeAspect="1"/>
          </p:cNvGraphicFramePr>
          <p:nvPr/>
        </p:nvGraphicFramePr>
        <p:xfrm>
          <a:off x="2057400" y="4075111"/>
          <a:ext cx="4114799" cy="226272"/>
        </p:xfrm>
        <a:graphic>
          <a:graphicData uri="http://schemas.openxmlformats.org/presentationml/2006/ole">
            <p:oleObj spid="_x0000_s1028" r:id="rId7" imgW="4673600" imgH="241300" progId="">
              <p:embed/>
            </p:oleObj>
          </a:graphicData>
        </a:graphic>
      </p:graphicFrame>
      <p:sp>
        <p:nvSpPr>
          <p:cNvPr id="15"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6"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10</a:t>
            </a:fld>
            <a:endParaRPr lang="en-US"/>
          </a:p>
        </p:txBody>
      </p:sp>
    </p:spTree>
    <p:extLst>
      <p:ext uri="{BB962C8B-B14F-4D97-AF65-F5344CB8AC3E}">
        <p14:creationId xmlns:p14="http://schemas.microsoft.com/office/powerpoint/2010/main" xmlns="" val="3589831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Consideration on </a:t>
            </a:r>
            <a:r>
              <a:rPr lang="en-US" altLang="zh-CN" dirty="0" smtClean="0"/>
              <a:t>HE-LTF Sequence</a:t>
            </a:r>
            <a:endParaRPr lang="zh-CN" altLang="en-US" dirty="0"/>
          </a:p>
        </p:txBody>
      </p:sp>
      <p:sp>
        <p:nvSpPr>
          <p:cNvPr id="3" name="内容占位符 2"/>
          <p:cNvSpPr>
            <a:spLocks noGrp="1"/>
          </p:cNvSpPr>
          <p:nvPr>
            <p:ph idx="1"/>
          </p:nvPr>
        </p:nvSpPr>
        <p:spPr>
          <a:xfrm>
            <a:off x="685800" y="1905000"/>
            <a:ext cx="7924800" cy="4114800"/>
          </a:xfrm>
        </p:spPr>
        <p:txBody>
          <a:bodyPr/>
          <a:lstStyle/>
          <a:p>
            <a:r>
              <a:rPr lang="en-US" altLang="zh-CN" dirty="0" smtClean="0"/>
              <a:t>Optimize </a:t>
            </a:r>
            <a:r>
              <a:rPr lang="en-US" altLang="zh-CN" sz="2000" dirty="0" smtClean="0"/>
              <a:t>PAPR of HE-LTF considering the following cases</a:t>
            </a:r>
          </a:p>
          <a:p>
            <a:pPr lvl="1"/>
            <a:r>
              <a:rPr lang="en-US" altLang="zh-CN" sz="1800" dirty="0" smtClean="0"/>
              <a:t>Single RU of small size and large size for UL OFDMA due to </a:t>
            </a:r>
            <a:r>
              <a:rPr lang="en-US" altLang="zh-CN" sz="1800" dirty="0" smtClean="0">
                <a:sym typeface="Wingdings" pitchFamily="2" charset="2"/>
              </a:rPr>
              <a:t>relatively poor amplifier at STA side</a:t>
            </a:r>
            <a:endParaRPr lang="en-US" altLang="zh-CN" sz="1800" dirty="0" smtClean="0"/>
          </a:p>
          <a:p>
            <a:pPr lvl="1"/>
            <a:r>
              <a:rPr lang="en-US" altLang="zh-CN" sz="1800" dirty="0" smtClean="0"/>
              <a:t>Numerous combinations of RU allocation in DL OFDMA</a:t>
            </a:r>
          </a:p>
          <a:p>
            <a:pPr lvl="2"/>
            <a:r>
              <a:rPr lang="en-US" altLang="zh-CN" dirty="0" smtClean="0"/>
              <a:t>AP may not fill all the OFDMA allocations so that we need examine some typical scenarios.</a:t>
            </a:r>
          </a:p>
          <a:p>
            <a:pPr lvl="1"/>
            <a:r>
              <a:rPr lang="en-US" altLang="zh-CN" sz="1800" dirty="0" smtClean="0"/>
              <a:t>Impact from single stream pilot [3]</a:t>
            </a:r>
          </a:p>
          <a:p>
            <a:pPr lvl="2"/>
            <a:r>
              <a:rPr lang="en-US" altLang="zh-CN" sz="1600" dirty="0" smtClean="0"/>
              <a:t>The tones except single-stream pilot tones are multiplied with P-matrix</a:t>
            </a:r>
          </a:p>
          <a:p>
            <a:r>
              <a:rPr lang="en-US" altLang="zh-CN" dirty="0" smtClean="0"/>
              <a:t>Limit the tone mapping of HE-LTF as well as HE-STF same as that of the payload.</a:t>
            </a:r>
          </a:p>
          <a:p>
            <a:pPr lvl="1"/>
            <a:r>
              <a:rPr lang="en-US" altLang="zh-CN" dirty="0" smtClean="0"/>
              <a:t>It is much simpler and cleaner to only occupy tones that are actually used in the payload and scale power for payload and HE-LTF/STF in the same way.</a:t>
            </a:r>
          </a:p>
          <a:p>
            <a:pPr lvl="1"/>
            <a:r>
              <a:rPr lang="en-US" altLang="zh-CN" dirty="0" smtClean="0"/>
              <a:t>If HE-LTF doesn’t follow the exact allocation it complicates power normalization and adds interference (when large allocations are unused).</a:t>
            </a:r>
          </a:p>
          <a:p>
            <a:pPr lvl="2"/>
            <a:endParaRPr lang="en-US" altLang="zh-CN" sz="1800" dirty="0" smtClean="0"/>
          </a:p>
        </p:txBody>
      </p:sp>
      <p:sp>
        <p:nvSpPr>
          <p:cNvPr id="12"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3"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2895600"/>
            <a:ext cx="7772400" cy="3200400"/>
          </a:xfrm>
        </p:spPr>
        <p:txBody>
          <a:bodyPr/>
          <a:lstStyle/>
          <a:p>
            <a:pPr algn="ctr">
              <a:buNone/>
            </a:pPr>
            <a:r>
              <a:rPr lang="en-US" altLang="zh-CN" sz="3200" b="1" dirty="0" smtClean="0">
                <a:solidFill>
                  <a:schemeClr val="tx2"/>
                </a:solidFill>
                <a:latin typeface="+mj-lt"/>
                <a:ea typeface="+mj-ea"/>
                <a:cs typeface="+mj-cs"/>
              </a:rPr>
              <a:t>HE-LTF of 80MHz</a:t>
            </a:r>
            <a:endParaRPr lang="zh-CN" altLang="en-US" sz="3200" b="1" dirty="0">
              <a:solidFill>
                <a:schemeClr val="tx2"/>
              </a:solidFill>
              <a:latin typeface="+mj-lt"/>
              <a:ea typeface="+mj-ea"/>
              <a:cs typeface="+mj-cs"/>
            </a:endParaRPr>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4x HE-LTF of 80MHz (1/2)</a:t>
            </a:r>
            <a:endParaRPr lang="zh-CN" altLang="en-US" dirty="0"/>
          </a:p>
        </p:txBody>
      </p:sp>
      <p:sp>
        <p:nvSpPr>
          <p:cNvPr id="3" name="内容占位符 2"/>
          <p:cNvSpPr>
            <a:spLocks noGrp="1"/>
          </p:cNvSpPr>
          <p:nvPr>
            <p:ph idx="1"/>
          </p:nvPr>
        </p:nvSpPr>
        <p:spPr>
          <a:xfrm>
            <a:off x="685800" y="1981200"/>
            <a:ext cx="7772400" cy="4267200"/>
          </a:xfrm>
        </p:spPr>
        <p:txBody>
          <a:bodyPr/>
          <a:lstStyle/>
          <a:p>
            <a:pPr marL="342900" lvl="1" indent="-342900">
              <a:buFontTx/>
              <a:buChar char="•"/>
            </a:pPr>
            <a:r>
              <a:rPr lang="en-US" altLang="zh-CN" sz="1600" dirty="0" smtClean="0"/>
              <a:t>4x HE-LTF</a:t>
            </a:r>
            <a:r>
              <a:rPr lang="en-US" altLang="zh-CN" sz="1600" baseline="-25000" dirty="0" smtClean="0"/>
              <a:t>996</a:t>
            </a:r>
            <a:r>
              <a:rPr lang="en-US" altLang="zh-CN" sz="1600" dirty="0" smtClean="0"/>
              <a:t> (-500,500) = </a:t>
            </a:r>
          </a:p>
          <a:p>
            <a:pPr marL="342900" lvl="1" indent="-342900">
              <a:buNone/>
            </a:pPr>
            <a:r>
              <a:rPr lang="en-US" altLang="zh-CN" sz="1200" dirty="0" smtClean="0"/>
              <a:t> </a:t>
            </a:r>
            <a:r>
              <a:rPr lang="en-US" altLang="zh-CN" sz="1200" dirty="0" smtClean="0">
                <a:latin typeface="Simplified Arabic" pitchFamily="18" charset="-78"/>
                <a:cs typeface="Simplified Arabic" pitchFamily="18" charset="-78"/>
              </a:rPr>
              <a:t>{</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0,  0,  0,  0,  0, +1, -1, -1, -1, -1, -1, -1,...</a:t>
            </a:r>
            <a:r>
              <a:rPr lang="zh-CN" altLang="en-US" sz="1200" b="0" dirty="0" smtClean="0">
                <a:latin typeface="Simplified Arabic" pitchFamily="18" charset="-78"/>
                <a:cs typeface="Simplified Arabic" pitchFamily="18" charset="-78"/>
              </a:rPr>
              <a:t> </a:t>
            </a:r>
            <a:endParaRPr lang="zh-CN" altLang="en-US" b="0" dirty="0"/>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8"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4x HE-LTF of 80MHz (2/2)</a:t>
            </a:r>
            <a:endParaRPr lang="zh-CN" altLang="en-US" dirty="0"/>
          </a:p>
        </p:txBody>
      </p:sp>
      <p:sp>
        <p:nvSpPr>
          <p:cNvPr id="3" name="内容占位符 2"/>
          <p:cNvSpPr>
            <a:spLocks noGrp="1"/>
          </p:cNvSpPr>
          <p:nvPr>
            <p:ph idx="1"/>
          </p:nvPr>
        </p:nvSpPr>
        <p:spPr>
          <a:xfrm>
            <a:off x="685800" y="1981200"/>
            <a:ext cx="7772400" cy="4419600"/>
          </a:xfrm>
        </p:spPr>
        <p:txBody>
          <a:bodyPr/>
          <a:lstStyle/>
          <a:p>
            <a:pPr marL="342900" lvl="1" indent="-342900">
              <a:buNone/>
            </a:pPr>
            <a:r>
              <a:rPr lang="en-US" altLang="zh-CN" sz="120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a:t>
            </a:r>
            <a:endParaRPr lang="zh-CN" altLang="en-US" b="0" dirty="0"/>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8"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2x HE-LTF of 80MHz</a:t>
            </a:r>
            <a:endParaRPr lang="zh-CN" altLang="en-US" dirty="0"/>
          </a:p>
        </p:txBody>
      </p:sp>
      <p:sp>
        <p:nvSpPr>
          <p:cNvPr id="3" name="内容占位符 2"/>
          <p:cNvSpPr>
            <a:spLocks noGrp="1"/>
          </p:cNvSpPr>
          <p:nvPr>
            <p:ph idx="1"/>
          </p:nvPr>
        </p:nvSpPr>
        <p:spPr/>
        <p:txBody>
          <a:bodyPr/>
          <a:lstStyle/>
          <a:p>
            <a:pPr marL="342900" lvl="1" indent="-342900">
              <a:buFontTx/>
              <a:buChar char="•"/>
            </a:pPr>
            <a:r>
              <a:rPr lang="en-US" altLang="zh-CN" sz="1600" dirty="0" smtClean="0"/>
              <a:t>2x HE-LTF</a:t>
            </a:r>
            <a:r>
              <a:rPr lang="en-US" altLang="zh-CN" sz="1600" baseline="-25000" dirty="0" smtClean="0"/>
              <a:t>996</a:t>
            </a:r>
            <a:r>
              <a:rPr lang="en-US" altLang="zh-CN" sz="1600" dirty="0" smtClean="0"/>
              <a:t> (-500:2:500) =</a:t>
            </a:r>
          </a:p>
          <a:p>
            <a:pPr>
              <a:buNone/>
            </a:pPr>
            <a:r>
              <a:rPr lang="en-US" altLang="zh-CN" sz="1200" b="0" dirty="0" smtClean="0"/>
              <a:t>{</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0,  0,   0,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 -1,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 +1, +1, +1, -1, -1, -1, -1, +1, +1,...</a:t>
            </a:r>
            <a:r>
              <a:rPr lang="zh-CN" altLang="en-US" sz="1200" b="0" dirty="0" smtClean="0">
                <a:latin typeface="Simplified Arabic" pitchFamily="18" charset="-78"/>
                <a:cs typeface="Simplified Arabic" pitchFamily="18" charset="-78"/>
              </a:rPr>
              <a:t> </a:t>
            </a:r>
          </a:p>
          <a:p>
            <a:pPr>
              <a:buNone/>
            </a:pPr>
            <a:r>
              <a:rPr lang="en-US" altLang="zh-CN" sz="1200" b="0" dirty="0" smtClean="0">
                <a:latin typeface="Simplified Arabic" pitchFamily="18" charset="-78"/>
                <a:cs typeface="Simplified Arabic" pitchFamily="18" charset="-78"/>
              </a:rPr>
              <a:t>  +1, -1, +1, +1, -1, -1, +1, -1, -1, -1, +1, +1, +1, +1, -1,</a:t>
            </a:r>
            <a:r>
              <a:rPr lang="zh-CN" altLang="en-US" sz="1200" b="0" dirty="0" smtClean="0">
                <a:latin typeface="Simplified Arabic" pitchFamily="18" charset="-78"/>
                <a:cs typeface="Simplified Arabic" pitchFamily="18" charset="-78"/>
              </a:rPr>
              <a:t> </a:t>
            </a:r>
            <a:r>
              <a:rPr lang="en-US" altLang="zh-CN" sz="1200" b="0" dirty="0" smtClean="0">
                <a:latin typeface="Simplified Arabic" pitchFamily="18" charset="-78"/>
                <a:cs typeface="Simplified Arabic" pitchFamily="18" charset="-78"/>
              </a:rPr>
              <a:t>+1, +1, +1, -1, +1, +1}</a:t>
            </a:r>
            <a:endParaRPr lang="en-US" altLang="zh-CN" sz="1600" dirty="0" smtClean="0"/>
          </a:p>
          <a:p>
            <a:endParaRPr lang="en-US" altLang="zh-CN" b="0" dirty="0" smtClean="0"/>
          </a:p>
          <a:p>
            <a:endParaRPr lang="zh-CN" altLang="en-US" b="0" dirty="0"/>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8"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UL PAPR of 80MHz 4x HE-LTF</a:t>
            </a:r>
            <a:endParaRPr lang="zh-CN" altLang="en-US" dirty="0"/>
          </a:p>
        </p:txBody>
      </p:sp>
      <p:sp>
        <p:nvSpPr>
          <p:cNvPr id="16" name="TextBox 15"/>
          <p:cNvSpPr txBox="1"/>
          <p:nvPr/>
        </p:nvSpPr>
        <p:spPr>
          <a:xfrm>
            <a:off x="2619374" y="3837801"/>
            <a:ext cx="4162425" cy="276999"/>
          </a:xfrm>
          <a:prstGeom prst="rect">
            <a:avLst/>
          </a:prstGeom>
          <a:noFill/>
        </p:spPr>
        <p:txBody>
          <a:bodyPr wrap="square" rtlCol="0">
            <a:spAutoFit/>
          </a:bodyPr>
          <a:lstStyle/>
          <a:p>
            <a:r>
              <a:rPr lang="en-US" sz="1200" b="1" u="sng" dirty="0" smtClean="0"/>
              <a:t>Worst PAPR (dB) of proposed HE-LTF @80MHz</a:t>
            </a:r>
            <a:endParaRPr lang="en-US" sz="1200" b="1" u="sng" dirty="0"/>
          </a:p>
        </p:txBody>
      </p:sp>
      <p:pic>
        <p:nvPicPr>
          <p:cNvPr id="28" name="Picture 12"/>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43000" y="2057400"/>
            <a:ext cx="7315200" cy="1434941"/>
          </a:xfrm>
          <a:prstGeom prst="rect">
            <a:avLst/>
          </a:prstGeom>
          <a:noFill/>
        </p:spPr>
      </p:pic>
      <p:graphicFrame>
        <p:nvGraphicFramePr>
          <p:cNvPr id="33" name="Table 310"/>
          <p:cNvGraphicFramePr>
            <a:graphicFrameLocks noGrp="1"/>
          </p:cNvGraphicFramePr>
          <p:nvPr>
            <p:extLst>
              <p:ext uri="{D42A27DB-BD31-4B8C-83A1-F6EECF244321}">
                <p14:modId xmlns:p14="http://schemas.microsoft.com/office/powerpoint/2010/main" xmlns="" val="1482635711"/>
              </p:ext>
            </p:extLst>
          </p:nvPr>
        </p:nvGraphicFramePr>
        <p:xfrm>
          <a:off x="457200" y="4114800"/>
          <a:ext cx="8000991" cy="1143000"/>
        </p:xfrm>
        <a:graphic>
          <a:graphicData uri="http://schemas.openxmlformats.org/drawingml/2006/table">
            <a:tbl>
              <a:tblPr/>
              <a:tblGrid>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tblGrid>
              <a:tr h="190500">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dirty="0" smtClean="0">
                          <a:solidFill>
                            <a:schemeClr val="tx1"/>
                          </a:solidFill>
                          <a:effectLst/>
                          <a:latin typeface="Calibri" pitchFamily="34" charset="0"/>
                          <a:cs typeface="Calibri" pitchFamily="34" charset="0"/>
                        </a:rPr>
                        <a:t>3.78</a:t>
                      </a:r>
                      <a:endParaRPr lang="en-US" sz="900" b="0" i="0" u="none" strike="noStrike" dirty="0">
                        <a:solidFill>
                          <a:schemeClr val="tx1"/>
                        </a:solidFill>
                        <a:effectLst/>
                        <a:latin typeface="Calibri" pitchFamily="34" charset="0"/>
                        <a:cs typeface="Calibri" pitchFamily="34" charset="0"/>
                      </a:endParaRPr>
                    </a:p>
                  </a:txBody>
                  <a:tcPr marL="2626" marR="2626" marT="26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900" b="0" i="0" u="none" strike="noStrike" dirty="0" smtClean="0">
                          <a:solidFill>
                            <a:schemeClr val="tx1"/>
                          </a:solidFill>
                          <a:effectLst/>
                          <a:latin typeface="Calibri" pitchFamily="34" charset="0"/>
                          <a:cs typeface="Calibri" pitchFamily="34" charset="0"/>
                        </a:rPr>
                        <a:t>3.78</a:t>
                      </a:r>
                      <a:endParaRPr lang="en-US" sz="1000" b="0" i="0" u="none" strike="noStrike" dirty="0">
                        <a:solidFill>
                          <a:schemeClr val="tx1"/>
                        </a:solidFill>
                        <a:effectLst/>
                        <a:latin typeface="Calibri" pitchFamily="34" charset="0"/>
                        <a:cs typeface="Calibri" pitchFamily="34" charset="0"/>
                      </a:endParaRPr>
                    </a:p>
                  </a:txBody>
                  <a:tcPr marL="2626" marR="2626" marT="26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900" b="0" dirty="0" smtClean="0">
                          <a:solidFill>
                            <a:schemeClr val="tx1"/>
                          </a:solidFill>
                          <a:latin typeface="Calibri" pitchFamily="34" charset="0"/>
                          <a:cs typeface="Calibri" pitchFamily="34" charset="0"/>
                        </a:rPr>
                        <a:t>4.25</a:t>
                      </a:r>
                      <a:endParaRPr lang="en-US" altLang="zh-CN" sz="1000" b="0" dirty="0" smtClean="0">
                        <a:solidFill>
                          <a:schemeClr val="tx1"/>
                        </a:solidFill>
                        <a:latin typeface="Calibri" pitchFamily="34" charset="0"/>
                        <a:cs typeface="Calibri" pitchFamily="34" charset="0"/>
                      </a:endParaRPr>
                    </a:p>
                    <a:p>
                      <a:pPr algn="ctr" fontAlgn="ctr"/>
                      <a:endParaRPr lang="en-US" sz="1000" b="0" i="0" u="none" strike="noStrike" dirty="0">
                        <a:solidFill>
                          <a:schemeClr val="tx1"/>
                        </a:solidFill>
                        <a:effectLst/>
                        <a:latin typeface="Calibri" pitchFamily="34" charset="0"/>
                        <a:cs typeface="Calibri" pitchFamily="34" charset="0"/>
                      </a:endParaRPr>
                    </a:p>
                  </a:txBody>
                  <a:tcPr marL="2626" marR="2626" marT="26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zh-CN" sz="900" b="0" i="0" u="none" strike="noStrike" dirty="0" smtClean="0">
                          <a:solidFill>
                            <a:schemeClr val="tx1"/>
                          </a:solidFill>
                          <a:effectLst/>
                          <a:latin typeface="Calibri" pitchFamily="34" charset="0"/>
                          <a:cs typeface="Calibri" pitchFamily="34" charset="0"/>
                        </a:rPr>
                        <a:t>3.78</a:t>
                      </a:r>
                      <a:endParaRPr lang="en-US" sz="900" b="0" i="0" u="none" strike="noStrike" dirty="0">
                        <a:solidFill>
                          <a:schemeClr val="tx1"/>
                        </a:solidFill>
                        <a:effectLst/>
                        <a:latin typeface="Calibri" pitchFamily="34" charset="0"/>
                        <a:cs typeface="Calibri" pitchFamily="34" charset="0"/>
                      </a:endParaRPr>
                    </a:p>
                  </a:txBody>
                  <a:tcPr marL="2626" marR="2626" marT="26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zh-CN" sz="900" b="0" i="0" u="none" strike="noStrike" dirty="0" smtClean="0">
                          <a:solidFill>
                            <a:schemeClr val="tx1"/>
                          </a:solidFill>
                          <a:effectLst/>
                          <a:latin typeface="Calibri" pitchFamily="34" charset="0"/>
                          <a:cs typeface="Calibri" pitchFamily="34" charset="0"/>
                        </a:rPr>
                        <a:t>3.78</a:t>
                      </a:r>
                      <a:endParaRPr lang="en-US" sz="900" b="0" i="0" u="none" strike="noStrike" dirty="0">
                        <a:solidFill>
                          <a:schemeClr val="tx1"/>
                        </a:solidFill>
                        <a:effectLst/>
                        <a:latin typeface="Calibri" pitchFamily="34" charset="0"/>
                        <a:cs typeface="Calibri" pitchFamily="34" charset="0"/>
                      </a:endParaRPr>
                    </a:p>
                  </a:txBody>
                  <a:tcPr marL="2626" marR="2626" marT="26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latinLnBrk="1"/>
                      <a:r>
                        <a:rPr lang="en-US" altLang="ko-KR" sz="900" b="0" dirty="0" smtClean="0">
                          <a:solidFill>
                            <a:schemeClr val="tx1"/>
                          </a:solidFill>
                          <a:latin typeface="Calibri" pitchFamily="34" charset="0"/>
                          <a:cs typeface="Calibri" pitchFamily="34" charset="0"/>
                        </a:rPr>
                        <a:t>3.78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itchFamily="34" charset="0"/>
                          <a:cs typeface="Calibri" pitchFamily="34" charset="0"/>
                        </a:rPr>
                        <a:t>4.44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90500">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itchFamily="34" charset="0"/>
                          <a:cs typeface="Calibri" pitchFamily="34" charset="0"/>
                        </a:rPr>
                        <a:t>5.38</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itchFamily="34" charset="0"/>
                          <a:cs typeface="Calibri" pitchFamily="34" charset="0"/>
                        </a:rPr>
                        <a:t>5.35</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itchFamily="34" charset="0"/>
                          <a:cs typeface="Calibri" pitchFamily="34" charset="0"/>
                        </a:rPr>
                        <a:t>5.31</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itchFamily="34" charset="0"/>
                          <a:cs typeface="Calibri" pitchFamily="34" charset="0"/>
                        </a:rPr>
                        <a:t>5.53</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itchFamily="34" charset="0"/>
                          <a:cs typeface="Calibri" pitchFamily="34" charset="0"/>
                        </a:rPr>
                        <a:t>5.48</a:t>
                      </a:r>
                      <a:endParaRPr lang="en-US" sz="1000" b="0" i="0" u="none" strike="noStrike" dirty="0">
                        <a:solidFill>
                          <a:schemeClr val="tx1"/>
                        </a:solidFill>
                        <a:effectLst/>
                        <a:latin typeface="Calibri" pitchFamily="34" charset="0"/>
                        <a:cs typeface="Calibri" pitchFamily="34" charset="0"/>
                      </a:endParaRP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itchFamily="34" charset="0"/>
                          <a:cs typeface="Calibri" pitchFamily="34" charset="0"/>
                        </a:rPr>
                        <a:t>5.50</a:t>
                      </a:r>
                      <a:endParaRPr lang="en-US" sz="1000" b="0" i="0" u="none" strike="noStrike" dirty="0">
                        <a:solidFill>
                          <a:schemeClr val="tx1"/>
                        </a:solidFill>
                        <a:effectLst/>
                        <a:latin typeface="Calibri" pitchFamily="34" charset="0"/>
                        <a:cs typeface="Calibri" pitchFamily="34" charset="0"/>
                      </a:endParaRP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itchFamily="34" charset="0"/>
                          <a:cs typeface="Calibri" pitchFamily="34" charset="0"/>
                        </a:rPr>
                        <a:t>5.48</a:t>
                      </a:r>
                      <a:endParaRPr lang="en-US" sz="1000" b="0" i="0" u="none" strike="noStrike" dirty="0">
                        <a:solidFill>
                          <a:schemeClr val="tx1"/>
                        </a:solidFill>
                        <a:effectLst/>
                        <a:latin typeface="Calibri" pitchFamily="34" charset="0"/>
                        <a:cs typeface="Calibri" pitchFamily="34" charset="0"/>
                      </a:endParaRP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itchFamily="34" charset="0"/>
                          <a:cs typeface="Calibri" pitchFamily="34" charset="0"/>
                        </a:rPr>
                        <a:t>5.50</a:t>
                      </a:r>
                      <a:endParaRPr lang="en-US" sz="1000" b="0" i="0" u="none" strike="noStrike" dirty="0">
                        <a:solidFill>
                          <a:schemeClr val="tx1"/>
                        </a:solidFill>
                        <a:effectLst/>
                        <a:latin typeface="Calibri" pitchFamily="34" charset="0"/>
                        <a:cs typeface="Calibri" pitchFamily="34" charset="0"/>
                      </a:endParaRP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gridSpan="9">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itchFamily="34" charset="0"/>
                          <a:cs typeface="Calibri" pitchFamily="34" charset="0"/>
                        </a:rPr>
                        <a:t>5.50</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itchFamily="34" charset="0"/>
                          <a:cs typeface="Calibri" pitchFamily="34" charset="0"/>
                        </a:rPr>
                        <a:t>5.51</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9">
                  <a:txBody>
                    <a:bodyPr/>
                    <a:lstStyle/>
                    <a:p>
                      <a:pPr algn="ctr" fontAlgn="b"/>
                      <a:r>
                        <a:rPr lang="en-US" sz="1000" b="0" i="0" u="none" strike="noStrike" dirty="0" smtClean="0">
                          <a:solidFill>
                            <a:schemeClr val="tx1"/>
                          </a:solidFill>
                          <a:effectLst/>
                          <a:latin typeface="Calibri" pitchFamily="34" charset="0"/>
                          <a:cs typeface="Calibri" pitchFamily="34" charset="0"/>
                        </a:rPr>
                        <a:t>5.60</a:t>
                      </a:r>
                      <a:endParaRPr lang="en-US" sz="1000" b="0" i="0" u="none" strike="noStrike" dirty="0">
                        <a:solidFill>
                          <a:schemeClr val="tx1"/>
                        </a:solidFill>
                        <a:effectLst/>
                        <a:latin typeface="Calibri" pitchFamily="34" charset="0"/>
                        <a:cs typeface="Calibri" pitchFamily="34" charset="0"/>
                      </a:endParaRP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algn="ctr" fontAlgn="b"/>
                      <a:r>
                        <a:rPr lang="en-US" sz="1000" b="0" i="0" u="none" strike="noStrike" dirty="0" smtClean="0">
                          <a:solidFill>
                            <a:schemeClr val="tx1"/>
                          </a:solidFill>
                          <a:effectLst/>
                          <a:latin typeface="Calibri" pitchFamily="34" charset="0"/>
                          <a:cs typeface="Calibri" pitchFamily="34" charset="0"/>
                        </a:rPr>
                        <a:t>5.53</a:t>
                      </a:r>
                      <a:endParaRPr lang="en-US" sz="1000" b="0" i="0" u="none" strike="noStrike" dirty="0">
                        <a:solidFill>
                          <a:schemeClr val="tx1"/>
                        </a:solidFill>
                        <a:effectLst/>
                        <a:latin typeface="Calibri" pitchFamily="34" charset="0"/>
                        <a:cs typeface="Calibri" pitchFamily="34" charset="0"/>
                      </a:endParaRP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gridSpan="18">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itchFamily="34" charset="0"/>
                          <a:cs typeface="Calibri" pitchFamily="34" charset="0"/>
                        </a:rPr>
                        <a:t>5.96</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18">
                  <a:txBody>
                    <a:bodyPr/>
                    <a:lstStyle/>
                    <a:p>
                      <a:pPr algn="ctr" fontAlgn="b"/>
                      <a:r>
                        <a:rPr lang="en-US" sz="1000" b="0" i="0" u="none" strike="noStrike" dirty="0" smtClean="0">
                          <a:solidFill>
                            <a:schemeClr val="tx1"/>
                          </a:solidFill>
                          <a:effectLst/>
                          <a:latin typeface="Calibri" pitchFamily="34" charset="0"/>
                          <a:cs typeface="Calibri" pitchFamily="34" charset="0"/>
                        </a:rPr>
                        <a:t>6.00</a:t>
                      </a:r>
                      <a:endParaRPr lang="en-US" sz="1000" b="0" i="0" u="none" strike="noStrike" dirty="0">
                        <a:solidFill>
                          <a:schemeClr val="tx1"/>
                        </a:solidFill>
                        <a:effectLst/>
                        <a:latin typeface="Calibri" pitchFamily="34" charset="0"/>
                        <a:cs typeface="Calibri" pitchFamily="34" charset="0"/>
                      </a:endParaRP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90500">
                <a:tc gridSpan="37">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zh-CN" sz="1000" b="0" dirty="0" smtClean="0">
                          <a:solidFill>
                            <a:schemeClr val="tx1"/>
                          </a:solidFill>
                          <a:latin typeface="Calibri" pitchFamily="34" charset="0"/>
                          <a:cs typeface="Calibri" pitchFamily="34" charset="0"/>
                        </a:rPr>
                        <a:t>6.29</a:t>
                      </a:r>
                    </a:p>
                  </a:txBody>
                  <a:tcPr marL="2626" marR="2626" marT="26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4" name="TextBox 33"/>
          <p:cNvSpPr txBox="1"/>
          <p:nvPr/>
        </p:nvSpPr>
        <p:spPr>
          <a:xfrm>
            <a:off x="8390626" y="4084783"/>
            <a:ext cx="755335" cy="1015663"/>
          </a:xfrm>
          <a:prstGeom prst="rect">
            <a:avLst/>
          </a:prstGeom>
          <a:noFill/>
        </p:spPr>
        <p:txBody>
          <a:bodyPr wrap="none" rtlCol="0">
            <a:spAutoFit/>
          </a:bodyPr>
          <a:lstStyle/>
          <a:p>
            <a:r>
              <a:rPr lang="en-US" altLang="zh-CN" dirty="0" smtClean="0">
                <a:solidFill>
                  <a:srgbClr val="FF0000"/>
                </a:solidFill>
              </a:rPr>
              <a:t>-1.6~-3.6</a:t>
            </a:r>
          </a:p>
          <a:p>
            <a:r>
              <a:rPr lang="en-US" altLang="zh-CN" dirty="0" smtClean="0">
                <a:solidFill>
                  <a:srgbClr val="FF0000"/>
                </a:solidFill>
              </a:rPr>
              <a:t>-1.2~-2.2</a:t>
            </a:r>
          </a:p>
          <a:p>
            <a:r>
              <a:rPr lang="en-US" altLang="zh-CN" dirty="0" smtClean="0">
                <a:solidFill>
                  <a:srgbClr val="FF0000"/>
                </a:solidFill>
              </a:rPr>
              <a:t>-1.03</a:t>
            </a:r>
          </a:p>
          <a:p>
            <a:r>
              <a:rPr lang="en-US" altLang="zh-CN" dirty="0" smtClean="0">
                <a:solidFill>
                  <a:srgbClr val="FF0000"/>
                </a:solidFill>
              </a:rPr>
              <a:t>-1.03</a:t>
            </a:r>
          </a:p>
          <a:p>
            <a:endParaRPr lang="zh-CN" altLang="en-US" dirty="0">
              <a:solidFill>
                <a:srgbClr val="FF0000"/>
              </a:solidFill>
            </a:endParaRPr>
          </a:p>
        </p:txBody>
      </p:sp>
      <p:sp>
        <p:nvSpPr>
          <p:cNvPr id="36" name="内容占位符 2"/>
          <p:cNvSpPr txBox="1">
            <a:spLocks/>
          </p:cNvSpPr>
          <p:nvPr/>
        </p:nvSpPr>
        <p:spPr bwMode="auto">
          <a:xfrm>
            <a:off x="685800" y="5715000"/>
            <a:ext cx="82296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a:spcBef>
                <a:spcPct val="20000"/>
              </a:spcBef>
              <a:buFontTx/>
              <a:buChar char="•"/>
              <a:defRPr/>
            </a:pPr>
            <a:r>
              <a:rPr kumimoji="0" lang="en-US" altLang="zh-CN" sz="1600" i="0" u="none" strike="noStrike" kern="0" cap="none" spc="0" normalizeH="0" baseline="0" noProof="0" dirty="0" smtClean="0">
                <a:ln>
                  <a:noFill/>
                </a:ln>
                <a:solidFill>
                  <a:schemeClr val="tx1"/>
                </a:solidFill>
                <a:effectLst/>
                <a:uLnTx/>
                <a:uFillTx/>
                <a:latin typeface="+mn-lt"/>
                <a:ea typeface="+mn-ea"/>
                <a:cs typeface="+mn-cs"/>
                <a:sym typeface="Wingdings" pitchFamily="2" charset="2"/>
              </a:rPr>
              <a:t>The proposed HE-LTF of 80MHz has uniform worst case PAPR distribution and </a:t>
            </a:r>
            <a:r>
              <a:rPr lang="en-US" altLang="zh-CN" sz="1600" kern="0" dirty="0" smtClean="0">
                <a:sym typeface="Wingdings" pitchFamily="2" charset="2"/>
              </a:rPr>
              <a:t>lower PAPR </a:t>
            </a:r>
            <a:r>
              <a:rPr kumimoji="0" lang="en-US" altLang="zh-CN" sz="1600" i="0" u="none" strike="noStrike" kern="0" cap="none" spc="0" normalizeH="0" baseline="0" noProof="0" dirty="0" smtClean="0">
                <a:ln>
                  <a:noFill/>
                </a:ln>
                <a:solidFill>
                  <a:schemeClr val="tx1"/>
                </a:solidFill>
                <a:effectLst/>
                <a:uLnTx/>
                <a:uFillTx/>
                <a:latin typeface="+mn-lt"/>
                <a:ea typeface="+mn-ea"/>
                <a:cs typeface="+mn-cs"/>
                <a:sym typeface="Wingdings" pitchFamily="2" charset="2"/>
              </a:rPr>
              <a:t>than that</a:t>
            </a:r>
            <a:r>
              <a:rPr kumimoji="0" lang="en-US" altLang="zh-CN" sz="1600" i="0" u="none" strike="noStrike" kern="0" cap="none" spc="0" normalizeH="0" noProof="0" dirty="0" smtClean="0">
                <a:ln>
                  <a:noFill/>
                </a:ln>
                <a:solidFill>
                  <a:schemeClr val="tx1"/>
                </a:solidFill>
                <a:effectLst/>
                <a:uLnTx/>
                <a:uFillTx/>
                <a:latin typeface="+mn-lt"/>
                <a:ea typeface="+mn-ea"/>
                <a:cs typeface="+mn-cs"/>
                <a:sym typeface="Wingdings" pitchFamily="2" charset="2"/>
              </a:rPr>
              <a:t> of VHT-LTF</a:t>
            </a:r>
            <a:r>
              <a:rPr kumimoji="0" lang="en-US" altLang="zh-CN" sz="1600" i="0" u="none" strike="noStrike" kern="0" cap="none" spc="0" normalizeH="0" baseline="0" noProof="0" dirty="0" smtClean="0">
                <a:ln>
                  <a:noFill/>
                </a:ln>
                <a:solidFill>
                  <a:schemeClr val="tx1"/>
                </a:solidFill>
                <a:effectLst/>
                <a:uLnTx/>
                <a:uFillTx/>
                <a:latin typeface="+mn-lt"/>
                <a:ea typeface="+mn-ea"/>
                <a:cs typeface="+mn-cs"/>
                <a:sym typeface="Wingdings" pitchFamily="2" charset="2"/>
              </a:rPr>
              <a:t> for </a:t>
            </a:r>
            <a:r>
              <a:rPr lang="en-US" altLang="zh-CN" sz="1600" kern="0" dirty="0" smtClean="0">
                <a:sym typeface="Wingdings" pitchFamily="2" charset="2"/>
              </a:rPr>
              <a:t>26/52/106/242-RU sizes </a:t>
            </a:r>
            <a:r>
              <a:rPr kumimoji="0" lang="en-US" altLang="zh-CN" sz="1600" i="0" u="none" strike="noStrike" kern="0" cap="none" spc="0" normalizeH="0" baseline="0" noProof="0" dirty="0" smtClean="0">
                <a:ln>
                  <a:noFill/>
                </a:ln>
                <a:solidFill>
                  <a:schemeClr val="tx1"/>
                </a:solidFill>
                <a:effectLst/>
                <a:uLnTx/>
                <a:uFillTx/>
                <a:latin typeface="+mn-lt"/>
                <a:ea typeface="+mn-ea"/>
                <a:cs typeface="+mn-cs"/>
                <a:sym typeface="Wingdings" pitchFamily="2" charset="2"/>
              </a:rPr>
              <a:t>(all</a:t>
            </a:r>
            <a:r>
              <a:rPr lang="en-US" altLang="zh-CN" sz="1600" kern="0" dirty="0" smtClean="0">
                <a:latin typeface="+mn-lt"/>
                <a:sym typeface="Wingdings" pitchFamily="2" charset="2"/>
              </a:rPr>
              <a:t>&lt;6.4dB</a:t>
            </a:r>
            <a:r>
              <a:rPr kumimoji="0" lang="en-US" altLang="zh-CN" sz="1600" i="0" u="none" strike="noStrike" kern="0" cap="none" spc="0" normalizeH="0" baseline="0" noProof="0" dirty="0" smtClean="0">
                <a:ln>
                  <a:noFill/>
                </a:ln>
                <a:solidFill>
                  <a:schemeClr val="tx1"/>
                </a:solidFill>
                <a:effectLst/>
                <a:uLnTx/>
                <a:uFillTx/>
                <a:latin typeface="+mn-lt"/>
                <a:ea typeface="+mn-ea"/>
                <a:cs typeface="+mn-cs"/>
                <a:sym typeface="Wingdings" pitchFamily="2" charset="2"/>
              </a:rPr>
              <a:t>).</a:t>
            </a:r>
            <a:endParaRPr kumimoji="0" lang="zh-CN" altLang="en-US" sz="1600" i="0" u="none" strike="noStrike" kern="0" cap="none" spc="0" normalizeH="0" baseline="0" noProof="0" dirty="0" smtClean="0">
              <a:ln>
                <a:noFill/>
              </a:ln>
              <a:solidFill>
                <a:schemeClr val="tx1"/>
              </a:solidFill>
              <a:effectLst/>
              <a:uLnTx/>
              <a:uFillTx/>
              <a:latin typeface="+mn-lt"/>
              <a:ea typeface="+mn-ea"/>
              <a:cs typeface="+mn-cs"/>
            </a:endParaRPr>
          </a:p>
        </p:txBody>
      </p:sp>
      <p:sp>
        <p:nvSpPr>
          <p:cNvPr id="12" name="矩形 11"/>
          <p:cNvSpPr/>
          <p:nvPr/>
        </p:nvSpPr>
        <p:spPr>
          <a:xfrm>
            <a:off x="7924800" y="3657600"/>
            <a:ext cx="1236452" cy="461665"/>
          </a:xfrm>
          <a:prstGeom prst="rect">
            <a:avLst/>
          </a:prstGeom>
        </p:spPr>
        <p:txBody>
          <a:bodyPr wrap="square">
            <a:spAutoFit/>
          </a:bodyPr>
          <a:lstStyle/>
          <a:p>
            <a:r>
              <a:rPr lang="en-US" altLang="zh-CN" dirty="0" smtClean="0">
                <a:solidFill>
                  <a:srgbClr val="FF0000"/>
                </a:solidFill>
              </a:rPr>
              <a:t>PAPR reduction </a:t>
            </a:r>
            <a:br>
              <a:rPr lang="en-US" altLang="zh-CN" dirty="0" smtClean="0">
                <a:solidFill>
                  <a:srgbClr val="FF0000"/>
                </a:solidFill>
              </a:rPr>
            </a:br>
            <a:r>
              <a:rPr lang="en-US" altLang="zh-CN" dirty="0" smtClean="0">
                <a:solidFill>
                  <a:srgbClr val="FF0000"/>
                </a:solidFill>
              </a:rPr>
              <a:t>over VHT-LTF</a:t>
            </a:r>
          </a:p>
        </p:txBody>
      </p:sp>
      <p:sp>
        <p:nvSpPr>
          <p:cNvPr id="13" name="矩形 12"/>
          <p:cNvSpPr/>
          <p:nvPr/>
        </p:nvSpPr>
        <p:spPr>
          <a:xfrm>
            <a:off x="435934" y="5257800"/>
            <a:ext cx="8382000" cy="276999"/>
          </a:xfrm>
          <a:prstGeom prst="rect">
            <a:avLst/>
          </a:prstGeom>
        </p:spPr>
        <p:txBody>
          <a:bodyPr wrap="square">
            <a:spAutoFit/>
          </a:bodyPr>
          <a:lstStyle/>
          <a:p>
            <a:r>
              <a:rPr lang="en-US" altLang="zh-CN" dirty="0" smtClean="0"/>
              <a:t>Note: Worst PAPR is the max PAPR for the HE-LTF tones except pilot tones multiplied by elements of 2x2, 4x4, 6x6, 8x8 P matrix</a:t>
            </a:r>
            <a:endParaRPr lang="en-US" altLang="zh-CN" dirty="0"/>
          </a:p>
        </p:txBody>
      </p:sp>
      <p:sp>
        <p:nvSpPr>
          <p:cNvPr id="14"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5"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UL PAPR of 80MHz 2x HE-LTF</a:t>
            </a:r>
            <a:endParaRPr lang="zh-CN" altLang="en-US" dirty="0"/>
          </a:p>
        </p:txBody>
      </p:sp>
      <p:sp>
        <p:nvSpPr>
          <p:cNvPr id="3" name="内容占位符 2"/>
          <p:cNvSpPr>
            <a:spLocks noGrp="1"/>
          </p:cNvSpPr>
          <p:nvPr>
            <p:ph idx="1"/>
          </p:nvPr>
        </p:nvSpPr>
        <p:spPr>
          <a:xfrm>
            <a:off x="685800" y="5715000"/>
            <a:ext cx="8229600" cy="381000"/>
          </a:xfrm>
        </p:spPr>
        <p:txBody>
          <a:bodyPr/>
          <a:lstStyle/>
          <a:p>
            <a:r>
              <a:rPr lang="en-US" altLang="zh-CN" sz="1600" dirty="0" smtClean="0">
                <a:sym typeface="Wingdings" pitchFamily="2" charset="2"/>
              </a:rPr>
              <a:t>The proposed HE-LTF of 80MHz has uniform worst case PAPR distribution and lower PAPR than that of VHT-LTF for 26/52/106/242-RU sizes (all&lt;6.4dB).</a:t>
            </a:r>
            <a:endParaRPr lang="zh-CN" altLang="en-US" sz="1600" dirty="0" smtClean="0"/>
          </a:p>
        </p:txBody>
      </p:sp>
      <p:graphicFrame>
        <p:nvGraphicFramePr>
          <p:cNvPr id="14" name="Table 310"/>
          <p:cNvGraphicFramePr>
            <a:graphicFrameLocks noGrp="1"/>
          </p:cNvGraphicFramePr>
          <p:nvPr>
            <p:extLst>
              <p:ext uri="{D42A27DB-BD31-4B8C-83A1-F6EECF244321}">
                <p14:modId xmlns:p14="http://schemas.microsoft.com/office/powerpoint/2010/main" xmlns="" val="910413329"/>
              </p:ext>
            </p:extLst>
          </p:nvPr>
        </p:nvGraphicFramePr>
        <p:xfrm>
          <a:off x="431322" y="4114800"/>
          <a:ext cx="8000991" cy="1143241"/>
        </p:xfrm>
        <a:graphic>
          <a:graphicData uri="http://schemas.openxmlformats.org/drawingml/2006/table">
            <a:tbl>
              <a:tblPr/>
              <a:tblGrid>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gridCol w="216243"/>
              </a:tblGrid>
              <a:tr h="228600">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dirty="0" smtClean="0">
                          <a:solidFill>
                            <a:schemeClr val="tx1"/>
                          </a:solidFill>
                          <a:effectLst/>
                          <a:latin typeface="Calibri" panose="020F0502020204030204" pitchFamily="34" charset="0"/>
                        </a:rPr>
                        <a:t>4.46</a:t>
                      </a:r>
                      <a:endParaRPr lang="en-US" sz="9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900" b="0" i="0" u="none" strike="noStrike" dirty="0" smtClean="0">
                          <a:solidFill>
                            <a:schemeClr val="tx1"/>
                          </a:solidFill>
                          <a:effectLst/>
                          <a:latin typeface="Calibri" panose="020F0502020204030204" pitchFamily="34" charset="0"/>
                        </a:rPr>
                        <a:t>4.46</a:t>
                      </a:r>
                      <a:endParaRPr lang="en-US" sz="9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en-US" sz="900" b="0" i="0" u="none" strike="noStrike" dirty="0" smtClean="0">
                          <a:solidFill>
                            <a:schemeClr val="tx1"/>
                          </a:solidFill>
                          <a:effectLst/>
                          <a:latin typeface="Calibri" panose="020F0502020204030204" pitchFamily="34" charset="0"/>
                        </a:rPr>
                        <a:t>4.37</a:t>
                      </a:r>
                      <a:endParaRPr lang="en-US" sz="9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zh-CN" sz="900" b="0" i="0" u="none" strike="noStrike" dirty="0" smtClean="0">
                          <a:solidFill>
                            <a:schemeClr val="tx1"/>
                          </a:solidFill>
                          <a:effectLst/>
                          <a:latin typeface="Calibri" panose="020F0502020204030204" pitchFamily="34" charset="0"/>
                        </a:rPr>
                        <a:t>4.46</a:t>
                      </a:r>
                      <a:endParaRPr lang="en-US" sz="9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zh-CN" sz="900" b="0" i="0" u="none" strike="noStrike" dirty="0" smtClean="0">
                          <a:solidFill>
                            <a:schemeClr val="tx1"/>
                          </a:solidFill>
                          <a:effectLst/>
                          <a:latin typeface="Calibri" panose="020F0502020204030204" pitchFamily="34" charset="0"/>
                        </a:rPr>
                        <a:t>4.46</a:t>
                      </a:r>
                      <a:endParaRPr lang="en-US" sz="9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4.46</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rowSpan="2"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zh-CN" altLang="en-US"/>
                    </a:p>
                  </a:txBody>
                  <a:tcPr/>
                </a:tc>
                <a:tc rowSpan="2"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178129">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lang="en-US" altLang="ko-KR" sz="1000" b="0" dirty="0" smtClean="0">
                        <a:solidFill>
                          <a:schemeClr val="tx1"/>
                        </a:solidFill>
                        <a:latin typeface="Calibri" panose="020F0502020204030204" pitchFamily="34" charset="0"/>
                      </a:endParaRP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lang="en-US"/>
                    </a:p>
                  </a:txBody>
                  <a:tcPr/>
                </a:tc>
                <a:tc gridSpan="2" vMerge="1">
                  <a:txBody>
                    <a:bodyPr/>
                    <a:lstStyle/>
                    <a:p>
                      <a:pPr algn="ctr" latinLnBrk="1"/>
                      <a:endParaRPr lang="en-US" altLang="ko-KR" sz="1000" b="0" dirty="0" smtClean="0">
                        <a:solidFill>
                          <a:schemeClr val="tx1"/>
                        </a:solidFill>
                        <a:latin typeface="Calibri" panose="020F0502020204030204" pitchFamily="34" charset="0"/>
                      </a:endParaRP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endParaRPr lang="en-US"/>
                    </a:p>
                  </a:txBody>
                  <a:tcPr/>
                </a:tc>
                <a:tc vMerge="1">
                  <a:txBody>
                    <a:bodyPr/>
                    <a:lstStyle/>
                    <a:p>
                      <a:endParaRPr lang="en-US"/>
                    </a:p>
                  </a:txBody>
                  <a:tcPr/>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latinLnBrk="1"/>
                      <a:r>
                        <a:rPr lang="en-US" altLang="ko-KR" sz="1000" b="0" dirty="0" smtClean="0">
                          <a:solidFill>
                            <a:schemeClr val="tx1"/>
                          </a:solidFill>
                          <a:latin typeface="Calibri" panose="020F0502020204030204" pitchFamily="34" charset="0"/>
                        </a:rPr>
                        <a:t>4.69</a:t>
                      </a:r>
                    </a:p>
                  </a:txBody>
                  <a:tcPr marL="7620" marR="7620" marT="762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175873">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rPr>
                        <a:t>5.42</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5.41</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5.42</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00" b="0" dirty="0" smtClean="0">
                          <a:solidFill>
                            <a:schemeClr val="tx1"/>
                          </a:solidFill>
                          <a:latin typeface="Calibri" panose="020F0502020204030204" pitchFamily="34" charset="0"/>
                        </a:rPr>
                        <a:t>5.41</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anose="020F0502020204030204" pitchFamily="34" charset="0"/>
                        </a:rPr>
                        <a:t>5.41</a:t>
                      </a:r>
                      <a:endParaRPr lang="en-US" sz="10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anose="020F0502020204030204" pitchFamily="34" charset="0"/>
                        </a:rPr>
                        <a:t>5.42</a:t>
                      </a:r>
                      <a:endParaRPr lang="en-US" sz="10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anose="020F0502020204030204" pitchFamily="34" charset="0"/>
                        </a:rPr>
                        <a:t>5.41</a:t>
                      </a:r>
                      <a:endParaRPr lang="en-US" sz="10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000" b="0" i="0" u="none" strike="noStrike" dirty="0" smtClean="0">
                          <a:solidFill>
                            <a:schemeClr val="tx1"/>
                          </a:solidFill>
                          <a:effectLst/>
                          <a:latin typeface="Calibri" panose="020F0502020204030204" pitchFamily="34" charset="0"/>
                        </a:rPr>
                        <a:t>5.42</a:t>
                      </a:r>
                      <a:endParaRPr lang="en-US" sz="10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75873">
                <a:tc gridSpan="9">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5.58</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900" b="0" dirty="0" smtClean="0">
                          <a:solidFill>
                            <a:schemeClr val="tx1"/>
                          </a:solidFill>
                          <a:latin typeface="Calibri" panose="020F0502020204030204" pitchFamily="34" charset="0"/>
                        </a:rPr>
                        <a:t>5.58</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9">
                  <a:txBody>
                    <a:bodyPr/>
                    <a:lstStyle/>
                    <a:p>
                      <a:pPr algn="ctr" fontAlgn="b"/>
                      <a:r>
                        <a:rPr lang="en-US" sz="900" b="0" i="0" u="none" strike="noStrike" dirty="0" smtClean="0">
                          <a:solidFill>
                            <a:schemeClr val="tx1"/>
                          </a:solidFill>
                          <a:effectLst/>
                          <a:latin typeface="Calibri" panose="020F0502020204030204" pitchFamily="34" charset="0"/>
                        </a:rPr>
                        <a:t>5.58</a:t>
                      </a:r>
                      <a:endParaRPr lang="en-US" sz="9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algn="ctr" fontAlgn="b"/>
                      <a:r>
                        <a:rPr lang="en-US" sz="900" b="0" i="0" u="none" strike="noStrike" dirty="0" smtClean="0">
                          <a:solidFill>
                            <a:schemeClr val="tx1"/>
                          </a:solidFill>
                          <a:effectLst/>
                          <a:latin typeface="Calibri" panose="020F0502020204030204" pitchFamily="34" charset="0"/>
                        </a:rPr>
                        <a:t>5.58</a:t>
                      </a:r>
                      <a:endParaRPr lang="en-US" sz="90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5873">
                <a:tc gridSpan="18">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ko-KR" sz="1050" b="0" dirty="0" smtClean="0">
                          <a:solidFill>
                            <a:schemeClr val="tx1"/>
                          </a:solidFill>
                          <a:latin typeface="Calibri" panose="020F0502020204030204" pitchFamily="34" charset="0"/>
                        </a:rPr>
                        <a:t>6.29</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18">
                  <a:txBody>
                    <a:bodyPr/>
                    <a:lstStyle/>
                    <a:p>
                      <a:pPr algn="ctr" fontAlgn="b"/>
                      <a:r>
                        <a:rPr lang="en-US" sz="1050" b="0" i="0" u="none" strike="noStrike" dirty="0" smtClean="0">
                          <a:solidFill>
                            <a:schemeClr val="tx1"/>
                          </a:solidFill>
                          <a:effectLst/>
                          <a:latin typeface="Calibri" panose="020F0502020204030204" pitchFamily="34" charset="0"/>
                        </a:rPr>
                        <a:t>6.40</a:t>
                      </a:r>
                      <a:endParaRPr lang="en-US" sz="1050" b="0" i="0" u="none" strike="noStrike" dirty="0">
                        <a:solidFill>
                          <a:schemeClr val="tx1"/>
                        </a:solidFill>
                        <a:effectLst/>
                        <a:latin typeface="Calibri" panose="020F0502020204030204" pitchFamily="34" charset="0"/>
                      </a:endParaRP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5873">
                <a:tc gridSpan="37">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zh-CN" sz="1050" b="0" dirty="0" smtClean="0">
                          <a:solidFill>
                            <a:schemeClr val="tx1"/>
                          </a:solidFill>
                          <a:latin typeface="Calibri" panose="020F0502020204030204" pitchFamily="34" charset="0"/>
                        </a:rPr>
                        <a:t>6.08</a:t>
                      </a:r>
                    </a:p>
                  </a:txBody>
                  <a:tcPr marL="2626" marR="2626" marT="2626"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5" name="TextBox 14"/>
          <p:cNvSpPr txBox="1"/>
          <p:nvPr/>
        </p:nvSpPr>
        <p:spPr>
          <a:xfrm>
            <a:off x="2695565" y="3837801"/>
            <a:ext cx="4162425" cy="276999"/>
          </a:xfrm>
          <a:prstGeom prst="rect">
            <a:avLst/>
          </a:prstGeom>
          <a:noFill/>
        </p:spPr>
        <p:txBody>
          <a:bodyPr wrap="square" rtlCol="0">
            <a:spAutoFit/>
          </a:bodyPr>
          <a:lstStyle/>
          <a:p>
            <a:r>
              <a:rPr lang="en-US" sz="1200" b="1" u="sng" dirty="0" smtClean="0"/>
              <a:t>Worst PAPR (dB) of proposed HE-LTF @80MHz</a:t>
            </a:r>
            <a:endParaRPr lang="en-US" sz="1200" b="1" u="sng" dirty="0"/>
          </a:p>
        </p:txBody>
      </p:sp>
      <p:pic>
        <p:nvPicPr>
          <p:cNvPr id="17" name="Picture 12"/>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19200" y="2057400"/>
            <a:ext cx="7315200" cy="1434941"/>
          </a:xfrm>
          <a:prstGeom prst="rect">
            <a:avLst/>
          </a:prstGeom>
          <a:noFill/>
        </p:spPr>
      </p:pic>
      <p:sp>
        <p:nvSpPr>
          <p:cNvPr id="11" name="TextBox 10"/>
          <p:cNvSpPr txBox="1"/>
          <p:nvPr/>
        </p:nvSpPr>
        <p:spPr>
          <a:xfrm>
            <a:off x="8390626" y="4084783"/>
            <a:ext cx="755335" cy="1015663"/>
          </a:xfrm>
          <a:prstGeom prst="rect">
            <a:avLst/>
          </a:prstGeom>
          <a:noFill/>
        </p:spPr>
        <p:txBody>
          <a:bodyPr wrap="none" rtlCol="0">
            <a:spAutoFit/>
          </a:bodyPr>
          <a:lstStyle/>
          <a:p>
            <a:r>
              <a:rPr lang="en-US" altLang="zh-CN" dirty="0" smtClean="0">
                <a:solidFill>
                  <a:srgbClr val="FF0000"/>
                </a:solidFill>
              </a:rPr>
              <a:t>-0.9~-2.9</a:t>
            </a:r>
          </a:p>
          <a:p>
            <a:r>
              <a:rPr lang="en-US" altLang="zh-CN" dirty="0" smtClean="0">
                <a:solidFill>
                  <a:srgbClr val="FF0000"/>
                </a:solidFill>
              </a:rPr>
              <a:t>-1.5~-1.9</a:t>
            </a:r>
          </a:p>
          <a:p>
            <a:r>
              <a:rPr lang="en-US" altLang="zh-CN" dirty="0" smtClean="0">
                <a:solidFill>
                  <a:srgbClr val="FF0000"/>
                </a:solidFill>
              </a:rPr>
              <a:t>-0.76</a:t>
            </a:r>
          </a:p>
          <a:p>
            <a:r>
              <a:rPr lang="en-US" altLang="zh-CN" dirty="0" smtClean="0">
                <a:solidFill>
                  <a:srgbClr val="FF0000"/>
                </a:solidFill>
              </a:rPr>
              <a:t>-0.95</a:t>
            </a:r>
          </a:p>
          <a:p>
            <a:endParaRPr lang="zh-CN" altLang="en-US" dirty="0">
              <a:solidFill>
                <a:srgbClr val="FF0000"/>
              </a:solidFill>
            </a:endParaRPr>
          </a:p>
        </p:txBody>
      </p:sp>
      <p:sp>
        <p:nvSpPr>
          <p:cNvPr id="12" name="矩形 11"/>
          <p:cNvSpPr/>
          <p:nvPr/>
        </p:nvSpPr>
        <p:spPr>
          <a:xfrm>
            <a:off x="7848600" y="3657600"/>
            <a:ext cx="1312652" cy="461665"/>
          </a:xfrm>
          <a:prstGeom prst="rect">
            <a:avLst/>
          </a:prstGeom>
        </p:spPr>
        <p:txBody>
          <a:bodyPr wrap="square">
            <a:spAutoFit/>
          </a:bodyPr>
          <a:lstStyle/>
          <a:p>
            <a:r>
              <a:rPr lang="en-US" altLang="zh-CN" dirty="0" smtClean="0">
                <a:solidFill>
                  <a:srgbClr val="FF0000"/>
                </a:solidFill>
              </a:rPr>
              <a:t>PAPR reduction </a:t>
            </a:r>
            <a:br>
              <a:rPr lang="en-US" altLang="zh-CN" dirty="0" smtClean="0">
                <a:solidFill>
                  <a:srgbClr val="FF0000"/>
                </a:solidFill>
              </a:rPr>
            </a:br>
            <a:r>
              <a:rPr lang="en-US" altLang="zh-CN" dirty="0" smtClean="0">
                <a:solidFill>
                  <a:srgbClr val="FF0000"/>
                </a:solidFill>
              </a:rPr>
              <a:t>over VHT-LTF</a:t>
            </a:r>
          </a:p>
        </p:txBody>
      </p:sp>
      <p:sp>
        <p:nvSpPr>
          <p:cNvPr id="16" name="矩形 15"/>
          <p:cNvSpPr/>
          <p:nvPr/>
        </p:nvSpPr>
        <p:spPr>
          <a:xfrm>
            <a:off x="435934" y="5257800"/>
            <a:ext cx="8382000" cy="276999"/>
          </a:xfrm>
          <a:prstGeom prst="rect">
            <a:avLst/>
          </a:prstGeom>
        </p:spPr>
        <p:txBody>
          <a:bodyPr wrap="square">
            <a:spAutoFit/>
          </a:bodyPr>
          <a:lstStyle/>
          <a:p>
            <a:r>
              <a:rPr lang="en-US" altLang="zh-CN" dirty="0" smtClean="0"/>
              <a:t>Note: Worst PAPR is the max PAPR for the HE-LTF tones except pilot tones multiplied by elements of 2x2, 4x4, 6x6, 8x8 P matrix</a:t>
            </a:r>
            <a:endParaRPr lang="en-US" altLang="zh-CN" dirty="0"/>
          </a:p>
        </p:txBody>
      </p:sp>
      <p:sp>
        <p:nvSpPr>
          <p:cNvPr id="18"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9"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DL PAPR of 80MHz 4x/2x HE-LTF</a:t>
            </a:r>
            <a:endParaRPr lang="zh-CN" altLang="en-US" dirty="0"/>
          </a:p>
        </p:txBody>
      </p:sp>
      <p:sp>
        <p:nvSpPr>
          <p:cNvPr id="3" name="内容占位符 2"/>
          <p:cNvSpPr>
            <a:spLocks noGrp="1"/>
          </p:cNvSpPr>
          <p:nvPr>
            <p:ph idx="1"/>
          </p:nvPr>
        </p:nvSpPr>
        <p:spPr>
          <a:xfrm>
            <a:off x="685800" y="1981200"/>
            <a:ext cx="7772400" cy="4114800"/>
          </a:xfrm>
        </p:spPr>
        <p:txBody>
          <a:bodyPr/>
          <a:lstStyle/>
          <a:p>
            <a:r>
              <a:rPr lang="en-US" altLang="zh-CN" dirty="0" smtClean="0"/>
              <a:t>Combinations of RU allocation in DL OFDMA</a:t>
            </a:r>
            <a:endParaRPr lang="zh-CN" altLang="en-US" dirty="0"/>
          </a:p>
        </p:txBody>
      </p:sp>
      <p:graphicFrame>
        <p:nvGraphicFramePr>
          <p:cNvPr id="6" name="Table 1"/>
          <p:cNvGraphicFramePr>
            <a:graphicFrameLocks noGrp="1"/>
          </p:cNvGraphicFramePr>
          <p:nvPr>
            <p:extLst>
              <p:ext uri="{D42A27DB-BD31-4B8C-83A1-F6EECF244321}">
                <p14:modId xmlns:p14="http://schemas.microsoft.com/office/powerpoint/2010/main" xmlns="" val="421484359"/>
              </p:ext>
            </p:extLst>
          </p:nvPr>
        </p:nvGraphicFramePr>
        <p:xfrm>
          <a:off x="838200" y="2667000"/>
          <a:ext cx="7467600" cy="2950498"/>
        </p:xfrm>
        <a:graphic>
          <a:graphicData uri="http://schemas.openxmlformats.org/drawingml/2006/table">
            <a:tbl>
              <a:tblPr firstRow="1" bandRow="1">
                <a:tableStyleId>{5C22544A-7EE6-4342-B048-85BDC9FD1C3A}</a:tableStyleId>
              </a:tblPr>
              <a:tblGrid>
                <a:gridCol w="4495800"/>
                <a:gridCol w="1600200"/>
                <a:gridCol w="1371600"/>
              </a:tblGrid>
              <a:tr h="340241">
                <a:tc rowSpan="2">
                  <a:txBody>
                    <a:bodyPr/>
                    <a:lstStyle/>
                    <a:p>
                      <a:r>
                        <a:rPr lang="en-US" dirty="0" smtClean="0"/>
                        <a:t>Test cases of 80MHz</a:t>
                      </a:r>
                      <a:endParaRPr lang="en-US" dirty="0"/>
                    </a:p>
                  </a:txBody>
                  <a:tcPr/>
                </a:tc>
                <a:tc gridSpan="2">
                  <a:txBody>
                    <a:bodyPr/>
                    <a:lstStyle/>
                    <a:p>
                      <a:pPr algn="ctr"/>
                      <a:r>
                        <a:rPr lang="en-US" sz="1600" dirty="0" smtClean="0"/>
                        <a:t>Worst PAPR in dB</a:t>
                      </a:r>
                      <a:endParaRPr lang="en-US" sz="1600" dirty="0"/>
                    </a:p>
                  </a:txBody>
                  <a:tcPr/>
                </a:tc>
                <a:tc hMerge="1">
                  <a:txBody>
                    <a:bodyPr/>
                    <a:lstStyle/>
                    <a:p>
                      <a:endParaRPr lang="en-US" sz="1600" dirty="0"/>
                    </a:p>
                  </a:txBody>
                  <a:tcPr/>
                </a:tc>
              </a:tr>
              <a:tr h="340241">
                <a:tc vMerge="1">
                  <a:txBody>
                    <a:bodyPr/>
                    <a:lstStyle/>
                    <a:p>
                      <a:endParaRPr lang="en-US" dirty="0"/>
                    </a:p>
                  </a:txBody>
                  <a:tcPr/>
                </a:tc>
                <a:tc>
                  <a:txBody>
                    <a:bodyPr/>
                    <a:lstStyle/>
                    <a:p>
                      <a:pPr algn="ctr"/>
                      <a:r>
                        <a:rPr lang="en-US" sz="1600" dirty="0" smtClean="0">
                          <a:solidFill>
                            <a:schemeClr val="bg1"/>
                          </a:solidFill>
                        </a:rPr>
                        <a:t>4x HE-LTF</a:t>
                      </a:r>
                      <a:endParaRPr lang="en-US" sz="1600" dirty="0">
                        <a:solidFill>
                          <a:schemeClr val="bg1"/>
                        </a:solidFill>
                      </a:endParaRPr>
                    </a:p>
                  </a:txBody>
                  <a:tcPr>
                    <a:solidFill>
                      <a:schemeClr val="accent1"/>
                    </a:solidFill>
                  </a:tcPr>
                </a:tc>
                <a:tc>
                  <a:txBody>
                    <a:bodyPr/>
                    <a:lstStyle/>
                    <a:p>
                      <a:pPr algn="ctr"/>
                      <a:r>
                        <a:rPr lang="en-US" sz="1600" dirty="0" smtClean="0">
                          <a:solidFill>
                            <a:schemeClr val="bg1"/>
                          </a:solidFill>
                        </a:rPr>
                        <a:t>2x HE-LTF</a:t>
                      </a:r>
                      <a:endParaRPr lang="en-US" sz="1600" dirty="0">
                        <a:solidFill>
                          <a:schemeClr val="bg1"/>
                        </a:solidFill>
                      </a:endParaRPr>
                    </a:p>
                  </a:txBody>
                  <a:tcPr>
                    <a:solidFill>
                      <a:schemeClr val="accent1"/>
                    </a:solidFill>
                  </a:tcPr>
                </a:tc>
              </a:tr>
              <a:tr h="324288">
                <a:tc>
                  <a:txBody>
                    <a:bodyPr/>
                    <a:lstStyle/>
                    <a:p>
                      <a:r>
                        <a:rPr lang="en-US" sz="1400" dirty="0" smtClean="0"/>
                        <a:t>RU-996</a:t>
                      </a:r>
                      <a:endParaRPr lang="en-US" sz="1400" dirty="0"/>
                    </a:p>
                  </a:txBody>
                  <a:tcPr/>
                </a:tc>
                <a:tc>
                  <a:txBody>
                    <a:bodyPr/>
                    <a:lstStyle/>
                    <a:p>
                      <a:pPr algn="ctr" latinLnBrk="1"/>
                      <a:r>
                        <a:rPr lang="en-US" altLang="ko-KR" sz="1400" b="0" dirty="0" smtClean="0">
                          <a:solidFill>
                            <a:schemeClr val="tx1"/>
                          </a:solidFill>
                        </a:rPr>
                        <a:t>6.29</a:t>
                      </a:r>
                    </a:p>
                  </a:txBody>
                  <a:tcPr/>
                </a:tc>
                <a:tc>
                  <a:txBody>
                    <a:bodyPr/>
                    <a:lstStyle/>
                    <a:p>
                      <a:pPr algn="ctr" latinLnBrk="1"/>
                      <a:r>
                        <a:rPr lang="en-US" altLang="ko-KR" sz="1400" b="0" dirty="0" smtClean="0">
                          <a:solidFill>
                            <a:schemeClr val="tx1"/>
                          </a:solidFill>
                        </a:rPr>
                        <a:t>6.08</a:t>
                      </a:r>
                    </a:p>
                  </a:txBody>
                  <a:tcPr/>
                </a:tc>
              </a:tr>
              <a:tr h="324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RU484 + </a:t>
                      </a:r>
                      <a:r>
                        <a:rPr lang="en-US" altLang="zh-CN" sz="1400" strike="noStrike" dirty="0" smtClean="0">
                          <a:solidFill>
                            <a:schemeClr val="tx1"/>
                          </a:solidFill>
                        </a:rPr>
                        <a:t>RU26</a:t>
                      </a:r>
                      <a:r>
                        <a:rPr lang="en-US" altLang="zh-CN" sz="1400" dirty="0" smtClean="0"/>
                        <a:t> + RU484 </a:t>
                      </a:r>
                      <a:endParaRPr lang="en-US" sz="1400" dirty="0"/>
                    </a:p>
                  </a:txBody>
                  <a:tcPr/>
                </a:tc>
                <a:tc>
                  <a:txBody>
                    <a:bodyPr/>
                    <a:lstStyle/>
                    <a:p>
                      <a:pPr algn="ctr"/>
                      <a:r>
                        <a:rPr lang="en-US" sz="1400" dirty="0" smtClean="0">
                          <a:solidFill>
                            <a:schemeClr val="tx1"/>
                          </a:solidFill>
                        </a:rPr>
                        <a:t>6.67</a:t>
                      </a:r>
                      <a:endParaRPr lang="en-US" sz="1400" dirty="0">
                        <a:solidFill>
                          <a:schemeClr val="tx1"/>
                        </a:solidFill>
                      </a:endParaRPr>
                    </a:p>
                  </a:txBody>
                  <a:tcPr/>
                </a:tc>
                <a:tc>
                  <a:txBody>
                    <a:bodyPr/>
                    <a:lstStyle/>
                    <a:p>
                      <a:pPr algn="ctr"/>
                      <a:r>
                        <a:rPr lang="en-US" sz="1400" dirty="0" smtClean="0">
                          <a:solidFill>
                            <a:schemeClr val="tx1"/>
                          </a:solidFill>
                        </a:rPr>
                        <a:t>6.99</a:t>
                      </a:r>
                      <a:endParaRPr lang="en-US" sz="1400" dirty="0">
                        <a:solidFill>
                          <a:schemeClr val="tx1"/>
                        </a:solidFill>
                      </a:endParaRPr>
                    </a:p>
                  </a:txBody>
                  <a:tcPr/>
                </a:tc>
              </a:tr>
              <a:tr h="324288">
                <a:tc>
                  <a:txBody>
                    <a:bodyPr/>
                    <a:lstStyle/>
                    <a:p>
                      <a:r>
                        <a:rPr lang="en-US" altLang="zh-CN" sz="1400" dirty="0" smtClean="0"/>
                        <a:t>RU484 + </a:t>
                      </a:r>
                      <a:r>
                        <a:rPr lang="en-US" altLang="zh-CN" sz="1400" strike="sngStrike" dirty="0" smtClean="0">
                          <a:solidFill>
                            <a:srgbClr val="FF0000"/>
                          </a:solidFill>
                        </a:rPr>
                        <a:t>RU26</a:t>
                      </a:r>
                      <a:r>
                        <a:rPr lang="en-US" altLang="zh-CN" sz="1400" dirty="0" smtClean="0"/>
                        <a:t> + RU484 </a:t>
                      </a:r>
                      <a:endParaRPr lang="en-US" sz="1400" dirty="0"/>
                    </a:p>
                  </a:txBody>
                  <a:tcPr/>
                </a:tc>
                <a:tc>
                  <a:txBody>
                    <a:bodyPr/>
                    <a:lstStyle/>
                    <a:p>
                      <a:pPr algn="ctr" latinLnBrk="1"/>
                      <a:r>
                        <a:rPr lang="en-US" altLang="ko-KR" sz="1400" b="0" dirty="0" smtClean="0">
                          <a:solidFill>
                            <a:schemeClr val="tx1"/>
                          </a:solidFill>
                        </a:rPr>
                        <a:t>6.64</a:t>
                      </a:r>
                    </a:p>
                  </a:txBody>
                  <a:tcPr/>
                </a:tc>
                <a:tc>
                  <a:txBody>
                    <a:bodyPr/>
                    <a:lstStyle/>
                    <a:p>
                      <a:pPr algn="ctr" latinLnBrk="1"/>
                      <a:r>
                        <a:rPr lang="en-US" altLang="ko-KR" sz="1400" b="0" dirty="0" smtClean="0">
                          <a:solidFill>
                            <a:schemeClr val="tx1"/>
                          </a:solidFill>
                        </a:rPr>
                        <a:t>6.55</a:t>
                      </a:r>
                    </a:p>
                  </a:txBody>
                  <a:tcPr/>
                </a:tc>
              </a:tr>
              <a:tr h="324288">
                <a:tc>
                  <a:txBody>
                    <a:bodyPr/>
                    <a:lstStyle/>
                    <a:p>
                      <a:r>
                        <a:rPr lang="en-US" altLang="zh-CN" sz="1400" dirty="0" smtClean="0"/>
                        <a:t>RU242 + RU242 + </a:t>
                      </a:r>
                      <a:r>
                        <a:rPr lang="en-US" altLang="zh-CN" sz="1400" strike="sngStrike" dirty="0" smtClean="0">
                          <a:solidFill>
                            <a:srgbClr val="FF0000"/>
                          </a:solidFill>
                        </a:rPr>
                        <a:t>RU26</a:t>
                      </a:r>
                      <a:r>
                        <a:rPr lang="en-US" altLang="zh-CN" sz="1400" dirty="0" smtClean="0"/>
                        <a:t> + RU242 + RU242 </a:t>
                      </a:r>
                      <a:endParaRPr lang="en-US" sz="1400" dirty="0"/>
                    </a:p>
                  </a:txBody>
                  <a:tcPr/>
                </a:tc>
                <a:tc>
                  <a:txBody>
                    <a:bodyPr/>
                    <a:lstStyle/>
                    <a:p>
                      <a:pPr algn="ctr"/>
                      <a:r>
                        <a:rPr lang="en-US" sz="1400" dirty="0" smtClean="0">
                          <a:solidFill>
                            <a:schemeClr val="tx1"/>
                          </a:solidFill>
                        </a:rPr>
                        <a:t>6.64</a:t>
                      </a:r>
                      <a:endParaRPr lang="en-US" sz="1400" dirty="0">
                        <a:solidFill>
                          <a:schemeClr val="tx1"/>
                        </a:solidFill>
                      </a:endParaRPr>
                    </a:p>
                  </a:txBody>
                  <a:tcPr/>
                </a:tc>
                <a:tc>
                  <a:txBody>
                    <a:bodyPr/>
                    <a:lstStyle/>
                    <a:p>
                      <a:pPr algn="ctr"/>
                      <a:r>
                        <a:rPr lang="en-US" sz="1400" dirty="0" smtClean="0">
                          <a:solidFill>
                            <a:schemeClr val="tx1"/>
                          </a:solidFill>
                        </a:rPr>
                        <a:t>6.55</a:t>
                      </a:r>
                      <a:endParaRPr lang="en-US" sz="1400" dirty="0">
                        <a:solidFill>
                          <a:schemeClr val="tx1"/>
                        </a:solidFill>
                      </a:endParaRPr>
                    </a:p>
                  </a:txBody>
                  <a:tcPr/>
                </a:tc>
              </a:tr>
              <a:tr h="324288">
                <a:tc>
                  <a:txBody>
                    <a:bodyPr/>
                    <a:lstStyle/>
                    <a:p>
                      <a:r>
                        <a:rPr lang="en-US" altLang="zh-CN" sz="1400" strike="sngStrike" dirty="0" smtClean="0">
                          <a:solidFill>
                            <a:srgbClr val="FF0000"/>
                          </a:solidFill>
                        </a:rPr>
                        <a:t>RU-242</a:t>
                      </a:r>
                      <a:r>
                        <a:rPr lang="en-US" altLang="zh-CN" sz="1400" dirty="0" smtClean="0"/>
                        <a:t> + RU-242 + </a:t>
                      </a:r>
                      <a:r>
                        <a:rPr lang="en-US" altLang="zh-CN" sz="1400" strike="sngStrike" dirty="0" smtClean="0">
                          <a:solidFill>
                            <a:srgbClr val="FF0000"/>
                          </a:solidFill>
                        </a:rPr>
                        <a:t>RU-26</a:t>
                      </a:r>
                      <a:r>
                        <a:rPr lang="en-US" altLang="zh-CN" sz="1400" dirty="0" smtClean="0"/>
                        <a:t> + </a:t>
                      </a:r>
                      <a:r>
                        <a:rPr lang="en-US" altLang="zh-CN" sz="1400" strike="sngStrike" dirty="0" smtClean="0">
                          <a:solidFill>
                            <a:srgbClr val="FF0000"/>
                          </a:solidFill>
                        </a:rPr>
                        <a:t>RU-242</a:t>
                      </a:r>
                      <a:r>
                        <a:rPr lang="en-US" altLang="zh-CN" sz="1400" dirty="0" smtClean="0"/>
                        <a:t> + RU-242 </a:t>
                      </a:r>
                      <a:endParaRPr lang="en-US" sz="1400" dirty="0"/>
                    </a:p>
                  </a:txBody>
                  <a:tcPr/>
                </a:tc>
                <a:tc>
                  <a:txBody>
                    <a:bodyPr/>
                    <a:lstStyle/>
                    <a:p>
                      <a:pPr algn="ctr"/>
                      <a:r>
                        <a:rPr lang="en-US" sz="1400" dirty="0" smtClean="0">
                          <a:solidFill>
                            <a:schemeClr val="tx1"/>
                          </a:solidFill>
                        </a:rPr>
                        <a:t>7.68</a:t>
                      </a:r>
                      <a:endParaRPr lang="en-US" sz="1400" dirty="0">
                        <a:solidFill>
                          <a:schemeClr val="tx1"/>
                        </a:solidFill>
                      </a:endParaRPr>
                    </a:p>
                  </a:txBody>
                  <a:tcPr/>
                </a:tc>
                <a:tc>
                  <a:txBody>
                    <a:bodyPr/>
                    <a:lstStyle/>
                    <a:p>
                      <a:pPr algn="ctr"/>
                      <a:r>
                        <a:rPr lang="en-US" sz="1400" dirty="0" smtClean="0">
                          <a:solidFill>
                            <a:schemeClr val="tx1"/>
                          </a:solidFill>
                        </a:rPr>
                        <a:t>6.87</a:t>
                      </a:r>
                      <a:endParaRPr lang="en-US" sz="1400" dirty="0">
                        <a:solidFill>
                          <a:schemeClr val="tx1"/>
                        </a:solidFill>
                      </a:endParaRPr>
                    </a:p>
                  </a:txBody>
                  <a:tcPr/>
                </a:tc>
              </a:tr>
              <a:tr h="324288">
                <a:tc>
                  <a:txBody>
                    <a:bodyPr/>
                    <a:lstStyle/>
                    <a:p>
                      <a:r>
                        <a:rPr lang="en-US" altLang="zh-CN" sz="1400" dirty="0" smtClean="0"/>
                        <a:t>RU-242 + RU-242 + </a:t>
                      </a:r>
                      <a:r>
                        <a:rPr lang="en-US" altLang="zh-CN" sz="1400" strike="sngStrike" dirty="0" smtClean="0">
                          <a:solidFill>
                            <a:srgbClr val="FF0000"/>
                          </a:solidFill>
                        </a:rPr>
                        <a:t>RU-26</a:t>
                      </a:r>
                      <a:r>
                        <a:rPr lang="en-US" altLang="zh-CN" sz="1400" dirty="0" smtClean="0"/>
                        <a:t> + RU-242 + RU-242 </a:t>
                      </a:r>
                      <a:endParaRPr lang="en-US" sz="1400" dirty="0"/>
                    </a:p>
                  </a:txBody>
                  <a:tcPr/>
                </a:tc>
                <a:tc>
                  <a:txBody>
                    <a:bodyPr/>
                    <a:lstStyle/>
                    <a:p>
                      <a:pPr algn="ctr"/>
                      <a:r>
                        <a:rPr lang="en-US" sz="1400" dirty="0" smtClean="0">
                          <a:solidFill>
                            <a:schemeClr val="tx1"/>
                          </a:solidFill>
                        </a:rPr>
                        <a:t>6.64</a:t>
                      </a:r>
                      <a:endParaRPr lang="en-US" sz="1400" dirty="0">
                        <a:solidFill>
                          <a:schemeClr val="tx1"/>
                        </a:solidFill>
                      </a:endParaRPr>
                    </a:p>
                  </a:txBody>
                  <a:tcPr/>
                </a:tc>
                <a:tc>
                  <a:txBody>
                    <a:bodyPr/>
                    <a:lstStyle/>
                    <a:p>
                      <a:pPr algn="ctr"/>
                      <a:r>
                        <a:rPr lang="en-US" sz="1400" dirty="0" smtClean="0">
                          <a:solidFill>
                            <a:schemeClr val="tx1"/>
                          </a:solidFill>
                        </a:rPr>
                        <a:t>6.55</a:t>
                      </a:r>
                      <a:endParaRPr lang="en-US" sz="1400" dirty="0">
                        <a:solidFill>
                          <a:schemeClr val="tx1"/>
                        </a:solidFill>
                      </a:endParaRPr>
                    </a:p>
                  </a:txBody>
                  <a:tcPr/>
                </a:tc>
              </a:tr>
              <a:tr h="324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dirty="0" smtClean="0"/>
                        <a:t>RU106 + </a:t>
                      </a:r>
                      <a:r>
                        <a:rPr lang="en-US" altLang="zh-CN" sz="1400" strike="noStrike" dirty="0" smtClean="0">
                          <a:solidFill>
                            <a:schemeClr val="tx1"/>
                          </a:solidFill>
                        </a:rPr>
                        <a:t>RU26</a:t>
                      </a:r>
                      <a:r>
                        <a:rPr lang="en-US" altLang="zh-CN" sz="1400" dirty="0" smtClean="0"/>
                        <a:t> +</a:t>
                      </a:r>
                      <a:r>
                        <a:rPr lang="en-US" altLang="zh-CN" sz="1400" strike="sngStrike" dirty="0" smtClean="0">
                          <a:solidFill>
                            <a:srgbClr val="FF0000"/>
                          </a:solidFill>
                        </a:rPr>
                        <a:t>RU106</a:t>
                      </a:r>
                      <a:r>
                        <a:rPr lang="en-US" altLang="zh-CN" sz="1400" dirty="0" smtClean="0"/>
                        <a:t> +RU242+</a:t>
                      </a:r>
                      <a:r>
                        <a:rPr lang="en-US" altLang="zh-CN" sz="1400" strike="sngStrike" dirty="0" smtClean="0">
                          <a:solidFill>
                            <a:srgbClr val="FF0000"/>
                          </a:solidFill>
                        </a:rPr>
                        <a:t>RU26</a:t>
                      </a:r>
                      <a:r>
                        <a:rPr lang="en-US" altLang="zh-CN" sz="1400" dirty="0" smtClean="0"/>
                        <a:t>+ RU242+RU242 </a:t>
                      </a:r>
                      <a:endParaRPr lang="en-US" sz="1400" dirty="0"/>
                    </a:p>
                  </a:txBody>
                  <a:tcPr/>
                </a:tc>
                <a:tc>
                  <a:txBody>
                    <a:bodyPr/>
                    <a:lstStyle/>
                    <a:p>
                      <a:pPr algn="ctr" latinLnBrk="1"/>
                      <a:r>
                        <a:rPr lang="en-US" altLang="ko-KR" sz="1400" b="0" dirty="0" smtClean="0">
                          <a:solidFill>
                            <a:schemeClr val="tx1"/>
                          </a:solidFill>
                        </a:rPr>
                        <a:t>7.41</a:t>
                      </a:r>
                    </a:p>
                  </a:txBody>
                  <a:tcPr/>
                </a:tc>
                <a:tc>
                  <a:txBody>
                    <a:bodyPr/>
                    <a:lstStyle/>
                    <a:p>
                      <a:pPr algn="ctr" latinLnBrk="1"/>
                      <a:r>
                        <a:rPr lang="en-US" altLang="ko-KR" sz="1400" b="0" dirty="0" smtClean="0">
                          <a:solidFill>
                            <a:schemeClr val="tx1"/>
                          </a:solidFill>
                        </a:rPr>
                        <a:t>7.43</a:t>
                      </a:r>
                    </a:p>
                  </a:txBody>
                  <a:tcPr/>
                </a:tc>
              </a:tr>
            </a:tbl>
          </a:graphicData>
        </a:graphic>
      </p:graphicFrame>
      <p:sp>
        <p:nvSpPr>
          <p:cNvPr id="7"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9"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2895600"/>
            <a:ext cx="7772400" cy="3200400"/>
          </a:xfrm>
        </p:spPr>
        <p:txBody>
          <a:bodyPr/>
          <a:lstStyle/>
          <a:p>
            <a:pPr algn="ctr">
              <a:buNone/>
            </a:pPr>
            <a:r>
              <a:rPr lang="en-US" altLang="zh-CN" sz="3200" b="1" dirty="0" smtClean="0">
                <a:solidFill>
                  <a:schemeClr val="tx2"/>
                </a:solidFill>
              </a:rPr>
              <a:t>HE-LTF of 40MHz</a:t>
            </a:r>
            <a:endParaRPr lang="zh-CN" altLang="en-US" sz="3200" b="1" dirty="0">
              <a:solidFill>
                <a:schemeClr val="tx2"/>
              </a:solidFill>
            </a:endParaRPr>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xmlns="" val="3020611131"/>
              </p:ext>
            </p:extLst>
          </p:nvPr>
        </p:nvGraphicFramePr>
        <p:xfrm>
          <a:off x="685800" y="1066800"/>
          <a:ext cx="7772400" cy="477517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Lin Yang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5775 Morehouse Dr. San Diego, CA, USA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linyang@qti.qualcomm.com</a:t>
                      </a:r>
                    </a:p>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a:t>
                      </a:r>
                      <a:r>
                        <a:rPr lang="en-US" sz="1200" dirty="0" err="1">
                          <a:solidFill>
                            <a:srgbClr val="000000"/>
                          </a:solidFill>
                          <a:latin typeface="Times New Roman"/>
                          <a:ea typeface="Times New Roman"/>
                          <a:cs typeface="Arial"/>
                        </a:rPr>
                        <a:t>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8"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extLst>
      <p:ext uri="{BB962C8B-B14F-4D97-AF65-F5344CB8AC3E}">
        <p14:creationId xmlns:p14="http://schemas.microsoft.com/office/powerpoint/2010/main" xmlns="" val="31099036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4x HE-LTF </a:t>
            </a:r>
            <a:r>
              <a:rPr lang="en-US" altLang="zh-CN" smtClean="0"/>
              <a:t>of 40MHz</a:t>
            </a:r>
            <a:endParaRPr lang="zh-CN" altLang="en-US" dirty="0"/>
          </a:p>
        </p:txBody>
      </p:sp>
      <p:sp>
        <p:nvSpPr>
          <p:cNvPr id="3" name="内容占位符 2"/>
          <p:cNvSpPr>
            <a:spLocks noGrp="1"/>
          </p:cNvSpPr>
          <p:nvPr>
            <p:ph idx="1"/>
          </p:nvPr>
        </p:nvSpPr>
        <p:spPr/>
        <p:txBody>
          <a:bodyPr/>
          <a:lstStyle/>
          <a:p>
            <a:pPr marL="342900" lvl="1" indent="-342900">
              <a:buFontTx/>
              <a:buChar char="•"/>
            </a:pPr>
            <a:r>
              <a:rPr lang="en-US" altLang="zh-CN" sz="1600" dirty="0" smtClean="0"/>
              <a:t>4x HE-LTF</a:t>
            </a:r>
            <a:r>
              <a:rPr lang="en-US" altLang="zh-CN" sz="1600" baseline="-25000" dirty="0" smtClean="0"/>
              <a:t>484</a:t>
            </a:r>
            <a:r>
              <a:rPr lang="en-US" altLang="zh-CN" sz="1600" dirty="0" smtClean="0"/>
              <a:t> (-244,244) =</a:t>
            </a:r>
          </a:p>
          <a:p>
            <a:pPr marL="342900" lvl="1" indent="-342900">
              <a:buNone/>
            </a:pPr>
            <a:r>
              <a:rPr lang="en-US" altLang="zh-CN" sz="1200" dirty="0" smtClean="0">
                <a:latin typeface="Simplified Arabic" pitchFamily="18" charset="-78"/>
                <a:cs typeface="Simplified Arabic" pitchFamily="18" charset="-78"/>
              </a:rPr>
              <a:t>{ +</a:t>
            </a: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0, 0, 0, 0, 0,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a:t>
            </a:r>
            <a:r>
              <a:rPr lang="en-US" altLang="zh-CN" sz="1200" dirty="0" smtClean="0">
                <a:latin typeface="Simplified Arabic" pitchFamily="18" charset="-78"/>
                <a:cs typeface="Simplified Arabic" pitchFamily="18" charset="-78"/>
              </a:rPr>
              <a:t>1 }</a:t>
            </a:r>
          </a:p>
          <a:p>
            <a:pPr marL="342900" lvl="1" indent="-342900">
              <a:buNone/>
            </a:pPr>
            <a:endParaRPr lang="en-US" altLang="zh-CN" sz="1200" dirty="0" smtClean="0">
              <a:latin typeface="Simplified Arabic" pitchFamily="18" charset="-78"/>
              <a:cs typeface="Simplified Arabic" pitchFamily="18" charset="-78"/>
            </a:endParaRPr>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8"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20</a:t>
            </a:fld>
            <a:endParaRPr lang="en-US"/>
          </a:p>
        </p:txBody>
      </p:sp>
    </p:spTree>
    <p:extLst>
      <p:ext uri="{BB962C8B-B14F-4D97-AF65-F5344CB8AC3E}">
        <p14:creationId xmlns:p14="http://schemas.microsoft.com/office/powerpoint/2010/main" xmlns="" val="19675000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2x HE-LTF of 40MHz</a:t>
            </a:r>
            <a:endParaRPr lang="zh-CN" altLang="en-US" dirty="0"/>
          </a:p>
        </p:txBody>
      </p:sp>
      <p:sp>
        <p:nvSpPr>
          <p:cNvPr id="3" name="内容占位符 2"/>
          <p:cNvSpPr>
            <a:spLocks noGrp="1"/>
          </p:cNvSpPr>
          <p:nvPr>
            <p:ph idx="1"/>
          </p:nvPr>
        </p:nvSpPr>
        <p:spPr>
          <a:xfrm>
            <a:off x="685800" y="1981200"/>
            <a:ext cx="8077200" cy="4114800"/>
          </a:xfrm>
        </p:spPr>
        <p:txBody>
          <a:bodyPr/>
          <a:lstStyle/>
          <a:p>
            <a:pPr marL="342900" lvl="1" indent="-342900">
              <a:buFontTx/>
              <a:buChar char="•"/>
            </a:pPr>
            <a:r>
              <a:rPr lang="en-US" altLang="zh-CN" sz="1600" dirty="0" smtClean="0"/>
              <a:t>2x HE-LTF</a:t>
            </a:r>
            <a:r>
              <a:rPr lang="en-US" altLang="zh-CN" sz="1600" baseline="-25000" dirty="0" smtClean="0"/>
              <a:t>484</a:t>
            </a:r>
            <a:r>
              <a:rPr lang="en-US" altLang="zh-CN" sz="1600" dirty="0" smtClean="0"/>
              <a:t> (-244:2:244) = </a:t>
            </a:r>
          </a:p>
          <a:p>
            <a:pPr marL="342900" lvl="1" indent="-342900">
              <a:buNone/>
            </a:pPr>
            <a:r>
              <a:rPr lang="en-US" altLang="zh-CN" sz="1200" dirty="0" smtClean="0">
                <a:latin typeface="Simplified Arabic" pitchFamily="18" charset="-78"/>
                <a:cs typeface="Simplified Arabic" pitchFamily="18" charset="-78"/>
              </a:rPr>
              <a:t> { +</a:t>
            </a: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0,   0,   0,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+1, -1, +1, -1, +1 </a:t>
            </a:r>
            <a:r>
              <a:rPr lang="en-US" altLang="zh-CN" sz="1200" dirty="0" smtClean="0">
                <a:latin typeface="Simplified Arabic" pitchFamily="18" charset="-78"/>
                <a:cs typeface="Simplified Arabic" pitchFamily="18" charset="-78"/>
              </a:rPr>
              <a:t>}</a:t>
            </a:r>
            <a:endParaRPr lang="zh-CN" altLang="en-US" dirty="0"/>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8"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21</a:t>
            </a:fld>
            <a:endParaRPr lang="en-US"/>
          </a:p>
        </p:txBody>
      </p:sp>
    </p:spTree>
    <p:extLst>
      <p:ext uri="{BB962C8B-B14F-4D97-AF65-F5344CB8AC3E}">
        <p14:creationId xmlns:p14="http://schemas.microsoft.com/office/powerpoint/2010/main" xmlns="" val="36604300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zh-CN" dirty="0" smtClean="0"/>
              <a:t>UL PAPR of 40MHz 4x HE-LTF</a:t>
            </a:r>
            <a:endParaRPr lang="en-US" sz="2800" dirty="0"/>
          </a:p>
        </p:txBody>
      </p:sp>
      <p:graphicFrame>
        <p:nvGraphicFramePr>
          <p:cNvPr id="72" name="Table 71"/>
          <p:cNvGraphicFramePr>
            <a:graphicFrameLocks noGrp="1"/>
          </p:cNvGraphicFramePr>
          <p:nvPr>
            <p:extLst>
              <p:ext uri="{D42A27DB-BD31-4B8C-83A1-F6EECF244321}">
                <p14:modId xmlns:p14="http://schemas.microsoft.com/office/powerpoint/2010/main" xmlns="" val="759637523"/>
              </p:ext>
            </p:extLst>
          </p:nvPr>
        </p:nvGraphicFramePr>
        <p:xfrm>
          <a:off x="1752600" y="4191000"/>
          <a:ext cx="5867406" cy="1009650"/>
        </p:xfrm>
        <a:graphic>
          <a:graphicData uri="http://schemas.openxmlformats.org/drawingml/2006/table">
            <a:tbl>
              <a:tblPr firstRow="1" bandRow="1">
                <a:tableStyleId>{5C22544A-7EE6-4342-B048-85BDC9FD1C3A}</a:tableStyleId>
              </a:tblPr>
              <a:tblGrid>
                <a:gridCol w="325967"/>
                <a:gridCol w="325967"/>
                <a:gridCol w="325967"/>
                <a:gridCol w="325967"/>
                <a:gridCol w="325967"/>
                <a:gridCol w="325967"/>
                <a:gridCol w="325967"/>
                <a:gridCol w="325967"/>
                <a:gridCol w="325967"/>
                <a:gridCol w="325967"/>
                <a:gridCol w="325967"/>
                <a:gridCol w="325967"/>
                <a:gridCol w="325967"/>
                <a:gridCol w="325967"/>
                <a:gridCol w="325967"/>
                <a:gridCol w="325967"/>
                <a:gridCol w="325967"/>
                <a:gridCol w="325967"/>
              </a:tblGrid>
              <a:tr h="201930">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5.86</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4.89</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5.86</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4.89</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algn="ctr" defTabSz="914400" rtl="0" eaLnBrk="1" fontAlgn="ctr" latinLnBrk="1" hangingPunct="1"/>
                      <a:r>
                        <a:rPr lang="en-US" altLang="ko-KR" sz="1100" b="0" kern="1200" dirty="0" smtClean="0">
                          <a:solidFill>
                            <a:schemeClr val="tx1"/>
                          </a:solidFill>
                          <a:latin typeface="+mn-lt"/>
                          <a:ea typeface="+mn-ea"/>
                          <a:cs typeface="+mn-cs"/>
                        </a:rPr>
                        <a:t>5.97</a:t>
                      </a:r>
                      <a:endParaRPr lang="en-US" altLang="ko-KR" sz="1100" b="0" kern="1200" dirty="0">
                        <a:solidFill>
                          <a:schemeClr val="tx1"/>
                        </a:solidFill>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5.86</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4.89</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5.86</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4.89</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4.48</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5.97</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4.48</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5.97</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algn="ctr" defTabSz="914400" rtl="0" eaLnBrk="1" fontAlgn="ctr" latinLnBrk="1" hangingPunct="1"/>
                      <a:r>
                        <a:rPr lang="en-US" altLang="ko-KR" sz="1100" b="0" kern="1200" dirty="0" smtClean="0">
                          <a:solidFill>
                            <a:schemeClr val="tx1"/>
                          </a:solidFill>
                          <a:latin typeface="+mn-lt"/>
                          <a:ea typeface="+mn-ea"/>
                          <a:cs typeface="+mn-cs"/>
                        </a:rPr>
                        <a:t>5.86</a:t>
                      </a:r>
                      <a:endParaRPr lang="en-US" altLang="ko-KR" sz="1100" b="0" kern="1200" dirty="0">
                        <a:solidFill>
                          <a:schemeClr val="tx1"/>
                        </a:solidFill>
                        <a:latin typeface="+mn-lt"/>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4.48</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5.97</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4.48</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5.97</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01930">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5.38</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5.51</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vMerge="1">
                  <a:txBody>
                    <a:bodyPr/>
                    <a:lstStyle/>
                    <a:p>
                      <a:endParaRPr lang="en-US"/>
                    </a:p>
                  </a:txBody>
                  <a:tcPr/>
                </a:tc>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5.38</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5.51</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5.76</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6.00</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vMerge="1">
                  <a:txBody>
                    <a:bodyPr/>
                    <a:lstStyle/>
                    <a:p>
                      <a:endParaRPr lang="en-US"/>
                    </a:p>
                  </a:txBody>
                  <a:tcPr/>
                </a:tc>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5.76</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6.00</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201930">
                <a:tc gridSpan="4">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5.91</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5.84</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5.23</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5.61</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01930">
                <a:tc gridSpan="9">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5.77</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5.87</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1930">
                <a:tc gridSpan="18">
                  <a:txBody>
                    <a:bodyPr/>
                    <a:lstStyle/>
                    <a:p>
                      <a:pPr marL="0" algn="ctr" defTabSz="914400" rtl="0" eaLnBrk="1" fontAlgn="b" latinLnBrk="1" hangingPunct="1"/>
                      <a:r>
                        <a:rPr lang="en-US" altLang="ko-KR" sz="1100" b="0" kern="1200" dirty="0" smtClean="0">
                          <a:solidFill>
                            <a:schemeClr val="tx1"/>
                          </a:solidFill>
                          <a:latin typeface="+mn-lt"/>
                          <a:ea typeface="+mn-ea"/>
                          <a:cs typeface="+mn-cs"/>
                        </a:rPr>
                        <a:t>5.47</a:t>
                      </a:r>
                      <a:endParaRPr lang="en-US" altLang="ko-KR" sz="1100" b="0" kern="1200" dirty="0">
                        <a:solidFill>
                          <a:schemeClr val="tx1"/>
                        </a:solidFill>
                        <a:latin typeface="+mn-lt"/>
                        <a:ea typeface="+mn-ea"/>
                        <a:cs typeface="+mn-cs"/>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pSp>
        <p:nvGrpSpPr>
          <p:cNvPr id="2" name="Group 72"/>
          <p:cNvGrpSpPr/>
          <p:nvPr/>
        </p:nvGrpSpPr>
        <p:grpSpPr>
          <a:xfrm>
            <a:off x="1533730" y="1999476"/>
            <a:ext cx="6238670" cy="1658124"/>
            <a:chOff x="1447800" y="2895600"/>
            <a:chExt cx="6238670" cy="1572399"/>
          </a:xfrm>
        </p:grpSpPr>
        <p:sp>
          <p:nvSpPr>
            <p:cNvPr id="74" name="TextBox 73"/>
            <p:cNvSpPr txBox="1"/>
            <p:nvPr/>
          </p:nvSpPr>
          <p:spPr>
            <a:xfrm>
              <a:off x="4333433" y="4191000"/>
              <a:ext cx="1076767" cy="276999"/>
            </a:xfrm>
            <a:prstGeom prst="rect">
              <a:avLst/>
            </a:prstGeom>
            <a:noFill/>
          </p:spPr>
          <p:txBody>
            <a:bodyPr wrap="square" rtlCol="0">
              <a:spAutoFit/>
            </a:bodyPr>
            <a:lstStyle/>
            <a:p>
              <a:r>
                <a:rPr lang="en-US" dirty="0" smtClean="0"/>
                <a:t>HE40</a:t>
              </a:r>
              <a:endParaRPr lang="en-US" dirty="0"/>
            </a:p>
          </p:txBody>
        </p:sp>
        <p:sp>
          <p:nvSpPr>
            <p:cNvPr id="75" name="TextBox 74"/>
            <p:cNvSpPr txBox="1"/>
            <p:nvPr/>
          </p:nvSpPr>
          <p:spPr>
            <a:xfrm>
              <a:off x="1486210" y="3179578"/>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 12 Edge</a:t>
              </a:r>
            </a:p>
          </p:txBody>
        </p:sp>
        <p:sp>
          <p:nvSpPr>
            <p:cNvPr id="76" name="TextBox 75"/>
            <p:cNvSpPr txBox="1"/>
            <p:nvPr/>
          </p:nvSpPr>
          <p:spPr>
            <a:xfrm>
              <a:off x="1483199" y="3420274"/>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12 Edge</a:t>
              </a:r>
            </a:p>
          </p:txBody>
        </p:sp>
        <p:sp>
          <p:nvSpPr>
            <p:cNvPr id="77" name="TextBox 76"/>
            <p:cNvSpPr txBox="1"/>
            <p:nvPr/>
          </p:nvSpPr>
          <p:spPr>
            <a:xfrm>
              <a:off x="1465154" y="3673003"/>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12 Edge</a:t>
              </a:r>
            </a:p>
          </p:txBody>
        </p:sp>
        <p:sp>
          <p:nvSpPr>
            <p:cNvPr id="78" name="TextBox 77"/>
            <p:cNvSpPr txBox="1"/>
            <p:nvPr/>
          </p:nvSpPr>
          <p:spPr>
            <a:xfrm>
              <a:off x="1447800" y="3980376"/>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12 Edge</a:t>
              </a:r>
            </a:p>
          </p:txBody>
        </p:sp>
        <p:sp>
          <p:nvSpPr>
            <p:cNvPr id="79" name="TextBox 78"/>
            <p:cNvSpPr txBox="1"/>
            <p:nvPr/>
          </p:nvSpPr>
          <p:spPr>
            <a:xfrm>
              <a:off x="7016521" y="3191618"/>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0" name="TextBox 79"/>
            <p:cNvSpPr txBox="1"/>
            <p:nvPr/>
          </p:nvSpPr>
          <p:spPr>
            <a:xfrm>
              <a:off x="7031562" y="3414264"/>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1" name="TextBox 80"/>
            <p:cNvSpPr txBox="1"/>
            <p:nvPr/>
          </p:nvSpPr>
          <p:spPr>
            <a:xfrm>
              <a:off x="7049616" y="3666991"/>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2" name="TextBox 81"/>
            <p:cNvSpPr txBox="1"/>
            <p:nvPr/>
          </p:nvSpPr>
          <p:spPr>
            <a:xfrm>
              <a:off x="7076693" y="3964850"/>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3" name="TextBox 82"/>
            <p:cNvSpPr txBox="1"/>
            <p:nvPr/>
          </p:nvSpPr>
          <p:spPr>
            <a:xfrm>
              <a:off x="4393622" y="3137464"/>
              <a:ext cx="315033"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84" name="TextBox 83"/>
            <p:cNvSpPr txBox="1"/>
            <p:nvPr/>
          </p:nvSpPr>
          <p:spPr>
            <a:xfrm>
              <a:off x="4412509" y="3360110"/>
              <a:ext cx="293139"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85" name="TextBox 84"/>
            <p:cNvSpPr txBox="1"/>
            <p:nvPr/>
          </p:nvSpPr>
          <p:spPr>
            <a:xfrm>
              <a:off x="4387737" y="3639918"/>
              <a:ext cx="326933"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86" name="TextBox 85"/>
            <p:cNvSpPr txBox="1"/>
            <p:nvPr/>
          </p:nvSpPr>
          <p:spPr>
            <a:xfrm>
              <a:off x="4406918" y="3934621"/>
              <a:ext cx="282656"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grpSp>
          <p:nvGrpSpPr>
            <p:cNvPr id="3" name="Group 86"/>
            <p:cNvGrpSpPr/>
            <p:nvPr/>
          </p:nvGrpSpPr>
          <p:grpSpPr>
            <a:xfrm>
              <a:off x="1941751" y="3177121"/>
              <a:ext cx="2561664" cy="975938"/>
              <a:chOff x="1875281" y="3100921"/>
              <a:chExt cx="2561664" cy="975938"/>
            </a:xfrm>
          </p:grpSpPr>
          <p:sp>
            <p:nvSpPr>
              <p:cNvPr id="166" name="Trapezoid 165"/>
              <p:cNvSpPr/>
              <p:nvPr/>
            </p:nvSpPr>
            <p:spPr bwMode="auto">
              <a:xfrm>
                <a:off x="1875281" y="3904176"/>
                <a:ext cx="2561663" cy="172683"/>
              </a:xfrm>
              <a:prstGeom prst="trapezoid">
                <a:avLst/>
              </a:prstGeom>
              <a:solidFill>
                <a:srgbClr val="92D05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242 </a:t>
                </a:r>
              </a:p>
            </p:txBody>
          </p:sp>
          <p:sp>
            <p:nvSpPr>
              <p:cNvPr id="167" name="Trapezoid 166"/>
              <p:cNvSpPr/>
              <p:nvPr/>
            </p:nvSpPr>
            <p:spPr bwMode="auto">
              <a:xfrm>
                <a:off x="3044946" y="3102420"/>
                <a:ext cx="220365" cy="17138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68" name="Trapezoid 167"/>
              <p:cNvSpPr/>
              <p:nvPr/>
            </p:nvSpPr>
            <p:spPr bwMode="auto">
              <a:xfrm>
                <a:off x="3039796" y="3319641"/>
                <a:ext cx="229656" cy="18178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69" name="Trapezoid 168"/>
              <p:cNvSpPr/>
              <p:nvPr/>
            </p:nvSpPr>
            <p:spPr bwMode="auto">
              <a:xfrm>
                <a:off x="3046031" y="3583565"/>
                <a:ext cx="222950" cy="21531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grpSp>
            <p:nvGrpSpPr>
              <p:cNvPr id="5" name="Group 169"/>
              <p:cNvGrpSpPr/>
              <p:nvPr/>
            </p:nvGrpSpPr>
            <p:grpSpPr>
              <a:xfrm>
                <a:off x="3264226" y="3100921"/>
                <a:ext cx="1172719" cy="700464"/>
                <a:chOff x="3264226" y="3100921"/>
                <a:chExt cx="1172719" cy="700464"/>
              </a:xfrm>
            </p:grpSpPr>
            <p:sp>
              <p:nvSpPr>
                <p:cNvPr id="187" name="Trapezoid 186"/>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88" name="Trapezoid 187"/>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89" name="Trapezoid 188"/>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90" name="Trapezoid 189"/>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91" name="Trapezoid 190"/>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2" name="Trapezoid 191"/>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3" name="Trapezoid 192"/>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94" name="Trapezoid 193"/>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95" name="Trapezoid 194"/>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96" name="Trapezoid 195"/>
                <p:cNvSpPr/>
                <p:nvPr/>
              </p:nvSpPr>
              <p:spPr bwMode="auto">
                <a:xfrm>
                  <a:off x="3277377" y="3105235"/>
                  <a:ext cx="7542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7" name="Trapezoid 196"/>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98" name="Trapezoid 197"/>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9" name="Trapezoid 198"/>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200" name="Trapezoid 199"/>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201" name="Trapezoid 200"/>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nvGrpSpPr>
              <p:cNvPr id="7" name="Group 170"/>
              <p:cNvGrpSpPr/>
              <p:nvPr/>
            </p:nvGrpSpPr>
            <p:grpSpPr>
              <a:xfrm>
                <a:off x="1875281" y="3103378"/>
                <a:ext cx="1172719" cy="699625"/>
                <a:chOff x="3264226" y="3100921"/>
                <a:chExt cx="1172719" cy="700464"/>
              </a:xfrm>
            </p:grpSpPr>
            <p:sp>
              <p:nvSpPr>
                <p:cNvPr id="172" name="Trapezoid 171"/>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73" name="Trapezoid 172"/>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74" name="Trapezoid 173"/>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75" name="Trapezoid 174"/>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76" name="Trapezoid 175"/>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77" name="Trapezoid 176"/>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78" name="Trapezoid 177"/>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79" name="Trapezoid 178"/>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80" name="Trapezoid 179"/>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81" name="Trapezoid 180"/>
                <p:cNvSpPr/>
                <p:nvPr/>
              </p:nvSpPr>
              <p:spPr bwMode="auto">
                <a:xfrm>
                  <a:off x="3268063" y="3105235"/>
                  <a:ext cx="84738"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82" name="Trapezoid 181"/>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83" name="Trapezoid 182"/>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84" name="Trapezoid 183"/>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85" name="Trapezoid 184"/>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86" name="Trapezoid 185"/>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grpSp>
          <p:nvGrpSpPr>
            <p:cNvPr id="8" name="Group 87"/>
            <p:cNvGrpSpPr/>
            <p:nvPr/>
          </p:nvGrpSpPr>
          <p:grpSpPr>
            <a:xfrm>
              <a:off x="4607257" y="3181436"/>
              <a:ext cx="2561664" cy="968760"/>
              <a:chOff x="1875281" y="3100921"/>
              <a:chExt cx="2561664" cy="975938"/>
            </a:xfrm>
          </p:grpSpPr>
          <p:sp>
            <p:nvSpPr>
              <p:cNvPr id="130" name="Trapezoid 129"/>
              <p:cNvSpPr/>
              <p:nvPr/>
            </p:nvSpPr>
            <p:spPr bwMode="auto">
              <a:xfrm>
                <a:off x="1875281" y="3904176"/>
                <a:ext cx="2561663" cy="172683"/>
              </a:xfrm>
              <a:prstGeom prst="trapezoid">
                <a:avLst/>
              </a:prstGeom>
              <a:solidFill>
                <a:srgbClr val="92D05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242 </a:t>
                </a:r>
              </a:p>
            </p:txBody>
          </p:sp>
          <p:sp>
            <p:nvSpPr>
              <p:cNvPr id="131" name="Trapezoid 130"/>
              <p:cNvSpPr/>
              <p:nvPr/>
            </p:nvSpPr>
            <p:spPr bwMode="auto">
              <a:xfrm>
                <a:off x="3044946" y="3102420"/>
                <a:ext cx="220365" cy="17138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32" name="Trapezoid 131"/>
              <p:cNvSpPr/>
              <p:nvPr/>
            </p:nvSpPr>
            <p:spPr bwMode="auto">
              <a:xfrm>
                <a:off x="3039796" y="3319641"/>
                <a:ext cx="229656" cy="18178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33" name="Trapezoid 132"/>
              <p:cNvSpPr/>
              <p:nvPr/>
            </p:nvSpPr>
            <p:spPr bwMode="auto">
              <a:xfrm>
                <a:off x="3046031" y="3583565"/>
                <a:ext cx="222950" cy="21531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grpSp>
            <p:nvGrpSpPr>
              <p:cNvPr id="9" name="Group 133"/>
              <p:cNvGrpSpPr/>
              <p:nvPr/>
            </p:nvGrpSpPr>
            <p:grpSpPr>
              <a:xfrm>
                <a:off x="3264226" y="3100921"/>
                <a:ext cx="1172719" cy="700464"/>
                <a:chOff x="3264226" y="3100921"/>
                <a:chExt cx="1172719" cy="700464"/>
              </a:xfrm>
            </p:grpSpPr>
            <p:sp>
              <p:nvSpPr>
                <p:cNvPr id="151" name="Trapezoid 150"/>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52" name="Trapezoid 151"/>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53" name="Trapezoid 152"/>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54" name="Trapezoid 153"/>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55" name="Trapezoid 154"/>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56" name="Trapezoid 155"/>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57" name="Trapezoid 156"/>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58" name="Trapezoid 157"/>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59" name="Trapezoid 158"/>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60" name="Trapezoid 159"/>
                <p:cNvSpPr/>
                <p:nvPr/>
              </p:nvSpPr>
              <p:spPr bwMode="auto">
                <a:xfrm>
                  <a:off x="3277377" y="3105235"/>
                  <a:ext cx="7542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61" name="Trapezoid 160"/>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62" name="Trapezoid 161"/>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63" name="Trapezoid 162"/>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64" name="Trapezoid 163"/>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65" name="Trapezoid 164"/>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nvGrpSpPr>
              <p:cNvPr id="10" name="Group 134"/>
              <p:cNvGrpSpPr/>
              <p:nvPr/>
            </p:nvGrpSpPr>
            <p:grpSpPr>
              <a:xfrm>
                <a:off x="1875281" y="3103378"/>
                <a:ext cx="1172719" cy="699625"/>
                <a:chOff x="3264226" y="3100921"/>
                <a:chExt cx="1172719" cy="700464"/>
              </a:xfrm>
            </p:grpSpPr>
            <p:sp>
              <p:nvSpPr>
                <p:cNvPr id="136" name="Trapezoid 135"/>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37" name="Trapezoid 136"/>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38" name="Trapezoid 137"/>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39" name="Trapezoid 138"/>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40" name="Trapezoid 139"/>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1" name="Trapezoid 140"/>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2" name="Trapezoid 141"/>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43" name="Trapezoid 142"/>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44" name="Trapezoid 143"/>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45" name="Trapezoid 144"/>
                <p:cNvSpPr/>
                <p:nvPr/>
              </p:nvSpPr>
              <p:spPr bwMode="auto">
                <a:xfrm>
                  <a:off x="3268063" y="3105235"/>
                  <a:ext cx="84738"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6" name="Trapezoid 145"/>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47" name="Trapezoid 146"/>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8" name="Trapezoid 147"/>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49" name="Trapezoid 148"/>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50" name="Trapezoid 149"/>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sp>
          <p:nvSpPr>
            <p:cNvPr id="89" name="Line 16"/>
            <p:cNvSpPr>
              <a:spLocks noChangeShapeType="1"/>
            </p:cNvSpPr>
            <p:nvPr/>
          </p:nvSpPr>
          <p:spPr bwMode="auto">
            <a:xfrm flipH="1">
              <a:off x="2111712" y="3062016"/>
              <a:ext cx="47" cy="115678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0" name="Line 16"/>
            <p:cNvSpPr>
              <a:spLocks noChangeShapeType="1"/>
            </p:cNvSpPr>
            <p:nvPr/>
          </p:nvSpPr>
          <p:spPr bwMode="auto">
            <a:xfrm>
              <a:off x="2334888" y="3058818"/>
              <a:ext cx="5742" cy="1159984"/>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1" name="Line 16"/>
            <p:cNvSpPr>
              <a:spLocks noChangeShapeType="1"/>
            </p:cNvSpPr>
            <p:nvPr/>
          </p:nvSpPr>
          <p:spPr bwMode="auto">
            <a:xfrm flipH="1">
              <a:off x="2733440" y="3058562"/>
              <a:ext cx="1876" cy="116023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2" name="Line 16"/>
            <p:cNvSpPr>
              <a:spLocks noChangeShapeType="1"/>
            </p:cNvSpPr>
            <p:nvPr/>
          </p:nvSpPr>
          <p:spPr bwMode="auto">
            <a:xfrm>
              <a:off x="2946811" y="3057276"/>
              <a:ext cx="2287" cy="116152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3" name="Line 16"/>
            <p:cNvSpPr>
              <a:spLocks noChangeShapeType="1"/>
            </p:cNvSpPr>
            <p:nvPr/>
          </p:nvSpPr>
          <p:spPr bwMode="auto">
            <a:xfrm flipH="1">
              <a:off x="3496879" y="3057276"/>
              <a:ext cx="4863" cy="116152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4" name="Line 16"/>
            <p:cNvSpPr>
              <a:spLocks noChangeShapeType="1"/>
            </p:cNvSpPr>
            <p:nvPr/>
          </p:nvSpPr>
          <p:spPr bwMode="auto">
            <a:xfrm>
              <a:off x="3726478" y="3054084"/>
              <a:ext cx="980" cy="1164717"/>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5" name="Line 16"/>
            <p:cNvSpPr>
              <a:spLocks noChangeShapeType="1"/>
            </p:cNvSpPr>
            <p:nvPr/>
          </p:nvSpPr>
          <p:spPr bwMode="auto">
            <a:xfrm>
              <a:off x="4122573" y="3053666"/>
              <a:ext cx="2538" cy="1165136"/>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6" name="Line 16"/>
            <p:cNvSpPr>
              <a:spLocks noChangeShapeType="1"/>
            </p:cNvSpPr>
            <p:nvPr/>
          </p:nvSpPr>
          <p:spPr bwMode="auto">
            <a:xfrm flipH="1">
              <a:off x="4335506" y="3055370"/>
              <a:ext cx="4602" cy="1163431"/>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7" name="Line 16"/>
            <p:cNvSpPr>
              <a:spLocks noChangeShapeType="1"/>
            </p:cNvSpPr>
            <p:nvPr/>
          </p:nvSpPr>
          <p:spPr bwMode="auto">
            <a:xfrm>
              <a:off x="2166693" y="3130223"/>
              <a:ext cx="3515" cy="48662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8" name="Line 16"/>
            <p:cNvSpPr>
              <a:spLocks noChangeShapeType="1"/>
            </p:cNvSpPr>
            <p:nvPr/>
          </p:nvSpPr>
          <p:spPr bwMode="auto">
            <a:xfrm>
              <a:off x="2401918" y="3130223"/>
              <a:ext cx="2192" cy="485467"/>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9" name="Line 16"/>
            <p:cNvSpPr>
              <a:spLocks noChangeShapeType="1"/>
            </p:cNvSpPr>
            <p:nvPr/>
          </p:nvSpPr>
          <p:spPr bwMode="auto">
            <a:xfrm>
              <a:off x="2895599" y="3130222"/>
              <a:ext cx="1850" cy="493837"/>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0" name="Line 16"/>
            <p:cNvSpPr>
              <a:spLocks noChangeShapeType="1"/>
            </p:cNvSpPr>
            <p:nvPr/>
          </p:nvSpPr>
          <p:spPr bwMode="auto">
            <a:xfrm>
              <a:off x="2677626" y="3133855"/>
              <a:ext cx="4614" cy="489455"/>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1" name="Line 16"/>
            <p:cNvSpPr>
              <a:spLocks noChangeShapeType="1"/>
            </p:cNvSpPr>
            <p:nvPr/>
          </p:nvSpPr>
          <p:spPr bwMode="auto">
            <a:xfrm>
              <a:off x="3558373" y="3130222"/>
              <a:ext cx="2404" cy="48626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2" name="Line 16"/>
            <p:cNvSpPr>
              <a:spLocks noChangeShapeType="1"/>
            </p:cNvSpPr>
            <p:nvPr/>
          </p:nvSpPr>
          <p:spPr bwMode="auto">
            <a:xfrm flipH="1">
              <a:off x="3772761" y="3133551"/>
              <a:ext cx="3937" cy="483301"/>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3" name="Line 16"/>
            <p:cNvSpPr>
              <a:spLocks noChangeShapeType="1"/>
            </p:cNvSpPr>
            <p:nvPr/>
          </p:nvSpPr>
          <p:spPr bwMode="auto">
            <a:xfrm>
              <a:off x="4288979" y="3133043"/>
              <a:ext cx="2860" cy="49026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4" name="Line 16"/>
            <p:cNvSpPr>
              <a:spLocks noChangeShapeType="1"/>
            </p:cNvSpPr>
            <p:nvPr/>
          </p:nvSpPr>
          <p:spPr bwMode="auto">
            <a:xfrm flipH="1">
              <a:off x="4062428" y="3133042"/>
              <a:ext cx="1717" cy="49026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5" name="Line 16"/>
            <p:cNvSpPr>
              <a:spLocks noChangeShapeType="1"/>
            </p:cNvSpPr>
            <p:nvPr/>
          </p:nvSpPr>
          <p:spPr bwMode="auto">
            <a:xfrm>
              <a:off x="3186336" y="3131201"/>
              <a:ext cx="1298" cy="7928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6" name="Line 16"/>
            <p:cNvSpPr>
              <a:spLocks noChangeShapeType="1"/>
            </p:cNvSpPr>
            <p:nvPr/>
          </p:nvSpPr>
          <p:spPr bwMode="auto">
            <a:xfrm flipH="1">
              <a:off x="3247964" y="3131201"/>
              <a:ext cx="883" cy="7928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7" name="Line 16"/>
            <p:cNvSpPr>
              <a:spLocks noChangeShapeType="1"/>
            </p:cNvSpPr>
            <p:nvPr/>
          </p:nvSpPr>
          <p:spPr bwMode="auto">
            <a:xfrm>
              <a:off x="4779132" y="3058562"/>
              <a:ext cx="2871" cy="1154573"/>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8" name="Line 16"/>
            <p:cNvSpPr>
              <a:spLocks noChangeShapeType="1"/>
            </p:cNvSpPr>
            <p:nvPr/>
          </p:nvSpPr>
          <p:spPr bwMode="auto">
            <a:xfrm flipH="1">
              <a:off x="5010921" y="3058562"/>
              <a:ext cx="803" cy="1154574"/>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9" name="Line 16"/>
            <p:cNvSpPr>
              <a:spLocks noChangeShapeType="1"/>
            </p:cNvSpPr>
            <p:nvPr/>
          </p:nvSpPr>
          <p:spPr bwMode="auto">
            <a:xfrm>
              <a:off x="5401631" y="3058562"/>
              <a:ext cx="2101" cy="1154573"/>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0" name="Line 16"/>
            <p:cNvSpPr>
              <a:spLocks noChangeShapeType="1"/>
            </p:cNvSpPr>
            <p:nvPr/>
          </p:nvSpPr>
          <p:spPr bwMode="auto">
            <a:xfrm flipH="1">
              <a:off x="5619390" y="3058562"/>
              <a:ext cx="4827" cy="1154573"/>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1" name="Line 16"/>
            <p:cNvSpPr>
              <a:spLocks noChangeShapeType="1"/>
            </p:cNvSpPr>
            <p:nvPr/>
          </p:nvSpPr>
          <p:spPr bwMode="auto">
            <a:xfrm flipH="1">
              <a:off x="6167170" y="3062016"/>
              <a:ext cx="6399" cy="115111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2" name="Line 16"/>
            <p:cNvSpPr>
              <a:spLocks noChangeShapeType="1"/>
            </p:cNvSpPr>
            <p:nvPr/>
          </p:nvSpPr>
          <p:spPr bwMode="auto">
            <a:xfrm>
              <a:off x="6394389" y="3062016"/>
              <a:ext cx="3361" cy="115111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3" name="Line 16"/>
            <p:cNvSpPr>
              <a:spLocks noChangeShapeType="1"/>
            </p:cNvSpPr>
            <p:nvPr/>
          </p:nvSpPr>
          <p:spPr bwMode="auto">
            <a:xfrm flipH="1">
              <a:off x="6795403" y="3062016"/>
              <a:ext cx="3456" cy="1151120"/>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4" name="Line 16"/>
            <p:cNvSpPr>
              <a:spLocks noChangeShapeType="1"/>
            </p:cNvSpPr>
            <p:nvPr/>
          </p:nvSpPr>
          <p:spPr bwMode="auto">
            <a:xfrm flipH="1">
              <a:off x="6994633" y="3062016"/>
              <a:ext cx="0" cy="115111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5" name="Line 16"/>
            <p:cNvSpPr>
              <a:spLocks noChangeShapeType="1"/>
            </p:cNvSpPr>
            <p:nvPr/>
          </p:nvSpPr>
          <p:spPr bwMode="auto">
            <a:xfrm>
              <a:off x="4838385" y="3133855"/>
              <a:ext cx="2115" cy="477331"/>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6" name="Line 16"/>
            <p:cNvSpPr>
              <a:spLocks noChangeShapeType="1"/>
            </p:cNvSpPr>
            <p:nvPr/>
          </p:nvSpPr>
          <p:spPr bwMode="auto">
            <a:xfrm>
              <a:off x="5074228" y="3133855"/>
              <a:ext cx="173" cy="47616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7" name="Line 16"/>
            <p:cNvSpPr>
              <a:spLocks noChangeShapeType="1"/>
            </p:cNvSpPr>
            <p:nvPr/>
          </p:nvSpPr>
          <p:spPr bwMode="auto">
            <a:xfrm flipH="1">
              <a:off x="5567740" y="3136158"/>
              <a:ext cx="3805" cy="482235"/>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8" name="Line 16"/>
            <p:cNvSpPr>
              <a:spLocks noChangeShapeType="1"/>
            </p:cNvSpPr>
            <p:nvPr/>
          </p:nvSpPr>
          <p:spPr bwMode="auto">
            <a:xfrm flipH="1">
              <a:off x="5352532" y="3133855"/>
              <a:ext cx="3796" cy="48378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9" name="Line 16"/>
            <p:cNvSpPr>
              <a:spLocks noChangeShapeType="1"/>
            </p:cNvSpPr>
            <p:nvPr/>
          </p:nvSpPr>
          <p:spPr bwMode="auto">
            <a:xfrm>
              <a:off x="6228439" y="3135306"/>
              <a:ext cx="0" cy="481176"/>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0" name="Line 16"/>
            <p:cNvSpPr>
              <a:spLocks noChangeShapeType="1"/>
            </p:cNvSpPr>
            <p:nvPr/>
          </p:nvSpPr>
          <p:spPr bwMode="auto">
            <a:xfrm flipH="1">
              <a:off x="6443052" y="3136158"/>
              <a:ext cx="1943" cy="47502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1" name="Line 16"/>
            <p:cNvSpPr>
              <a:spLocks noChangeShapeType="1"/>
            </p:cNvSpPr>
            <p:nvPr/>
          </p:nvSpPr>
          <p:spPr bwMode="auto">
            <a:xfrm>
              <a:off x="6948067" y="3136158"/>
              <a:ext cx="0" cy="472222"/>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2" name="Line 16"/>
            <p:cNvSpPr>
              <a:spLocks noChangeShapeType="1"/>
            </p:cNvSpPr>
            <p:nvPr/>
          </p:nvSpPr>
          <p:spPr bwMode="auto">
            <a:xfrm>
              <a:off x="6729866" y="3136158"/>
              <a:ext cx="2854" cy="481486"/>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3" name="Line 16"/>
            <p:cNvSpPr>
              <a:spLocks noChangeShapeType="1"/>
            </p:cNvSpPr>
            <p:nvPr/>
          </p:nvSpPr>
          <p:spPr bwMode="auto">
            <a:xfrm flipH="1">
              <a:off x="5857925" y="3136158"/>
              <a:ext cx="491" cy="782274"/>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4" name="Line 16"/>
            <p:cNvSpPr>
              <a:spLocks noChangeShapeType="1"/>
            </p:cNvSpPr>
            <p:nvPr/>
          </p:nvSpPr>
          <p:spPr bwMode="auto">
            <a:xfrm flipH="1">
              <a:off x="5918255" y="3136158"/>
              <a:ext cx="3553" cy="782274"/>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5" name="TextBox 124"/>
            <p:cNvSpPr txBox="1"/>
            <p:nvPr/>
          </p:nvSpPr>
          <p:spPr>
            <a:xfrm>
              <a:off x="1940220" y="2895600"/>
              <a:ext cx="2602246" cy="184666"/>
            </a:xfrm>
            <a:prstGeom prst="rect">
              <a:avLst/>
            </a:prstGeom>
            <a:noFill/>
          </p:spPr>
          <p:txBody>
            <a:bodyPr wrap="square" rtlCol="0">
              <a:spAutoFit/>
            </a:bodyPr>
            <a:lstStyle/>
            <a:p>
              <a:r>
                <a:rPr lang="en-US" altLang="ko-KR" sz="600" dirty="0" smtClean="0">
                  <a:solidFill>
                    <a:srgbClr val="FF0000"/>
                  </a:solidFill>
                </a:rPr>
                <a:t>-238      -212            -170    -144                      -104     -78               -36       -10</a:t>
              </a:r>
              <a:endParaRPr lang="ko-KR" altLang="en-US" sz="600" dirty="0">
                <a:solidFill>
                  <a:srgbClr val="FF0000"/>
                </a:solidFill>
              </a:endParaRPr>
            </a:p>
          </p:txBody>
        </p:sp>
        <p:sp>
          <p:nvSpPr>
            <p:cNvPr id="126" name="TextBox 125"/>
            <p:cNvSpPr txBox="1"/>
            <p:nvPr/>
          </p:nvSpPr>
          <p:spPr>
            <a:xfrm>
              <a:off x="1576395" y="2895600"/>
              <a:ext cx="557205" cy="276999"/>
            </a:xfrm>
            <a:prstGeom prst="rect">
              <a:avLst/>
            </a:prstGeom>
            <a:noFill/>
          </p:spPr>
          <p:txBody>
            <a:bodyPr wrap="square" rtlCol="0">
              <a:spAutoFit/>
            </a:bodyPr>
            <a:lstStyle/>
            <a:p>
              <a:r>
                <a:rPr lang="en-US" sz="600" dirty="0"/>
                <a:t>p</a:t>
              </a:r>
              <a:r>
                <a:rPr lang="en-US" sz="600" dirty="0" smtClean="0"/>
                <a:t>ilots tone index</a:t>
              </a:r>
              <a:endParaRPr lang="en-US" sz="600" dirty="0"/>
            </a:p>
          </p:txBody>
        </p:sp>
        <p:sp>
          <p:nvSpPr>
            <p:cNvPr id="127" name="TextBox 126"/>
            <p:cNvSpPr txBox="1"/>
            <p:nvPr/>
          </p:nvSpPr>
          <p:spPr>
            <a:xfrm>
              <a:off x="2025590" y="3015734"/>
              <a:ext cx="2593075" cy="184666"/>
            </a:xfrm>
            <a:prstGeom prst="rect">
              <a:avLst/>
            </a:prstGeom>
            <a:noFill/>
          </p:spPr>
          <p:txBody>
            <a:bodyPr wrap="square" rtlCol="0">
              <a:spAutoFit/>
            </a:bodyPr>
            <a:lstStyle/>
            <a:p>
              <a:r>
                <a:rPr lang="en-US" altLang="ko-KR" sz="600" dirty="0" smtClean="0">
                  <a:solidFill>
                    <a:srgbClr val="7030A0"/>
                  </a:solidFill>
                </a:rPr>
                <a:t>-224     -198     -184    -158       </a:t>
              </a:r>
              <a:r>
                <a:rPr lang="en-US" altLang="ko-KR" sz="600" dirty="0" smtClean="0">
                  <a:solidFill>
                    <a:srgbClr val="00B050"/>
                  </a:solidFill>
                </a:rPr>
                <a:t>-130 -116</a:t>
              </a:r>
              <a:r>
                <a:rPr lang="en-US" altLang="ko-KR" sz="600" dirty="0" smtClean="0">
                  <a:solidFill>
                    <a:srgbClr val="76B531"/>
                  </a:solidFill>
                </a:rPr>
                <a:t>      </a:t>
              </a:r>
              <a:r>
                <a:rPr lang="en-US" altLang="ko-KR" sz="600" dirty="0" smtClean="0">
                  <a:solidFill>
                    <a:srgbClr val="7030A0"/>
                  </a:solidFill>
                </a:rPr>
                <a:t> -90       -64         -50      -24</a:t>
              </a:r>
              <a:endParaRPr lang="ko-KR" altLang="en-US" sz="600" dirty="0">
                <a:solidFill>
                  <a:srgbClr val="7030A0"/>
                </a:solidFill>
              </a:endParaRPr>
            </a:p>
          </p:txBody>
        </p:sp>
        <p:sp>
          <p:nvSpPr>
            <p:cNvPr id="128" name="TextBox 127"/>
            <p:cNvSpPr txBox="1"/>
            <p:nvPr/>
          </p:nvSpPr>
          <p:spPr>
            <a:xfrm>
              <a:off x="4636754" y="2895600"/>
              <a:ext cx="2602246" cy="184666"/>
            </a:xfrm>
            <a:prstGeom prst="rect">
              <a:avLst/>
            </a:prstGeom>
            <a:noFill/>
          </p:spPr>
          <p:txBody>
            <a:bodyPr wrap="square" rtlCol="0">
              <a:spAutoFit/>
            </a:bodyPr>
            <a:lstStyle/>
            <a:p>
              <a:r>
                <a:rPr lang="en-US" altLang="ko-KR" sz="600" dirty="0" smtClean="0">
                  <a:solidFill>
                    <a:srgbClr val="FF0000"/>
                  </a:solidFill>
                </a:rPr>
                <a:t>10         36                78    </a:t>
              </a:r>
              <a:r>
                <a:rPr lang="en-US" altLang="ko-KR" sz="600" dirty="0">
                  <a:solidFill>
                    <a:srgbClr val="FF0000"/>
                  </a:solidFill>
                </a:rPr>
                <a:t> </a:t>
              </a:r>
              <a:r>
                <a:rPr lang="en-US" altLang="ko-KR" sz="600" dirty="0" smtClean="0">
                  <a:solidFill>
                    <a:srgbClr val="FF0000"/>
                  </a:solidFill>
                </a:rPr>
                <a:t>  104                      144      170               212      238</a:t>
              </a:r>
              <a:endParaRPr lang="ko-KR" altLang="en-US" sz="600" dirty="0">
                <a:solidFill>
                  <a:srgbClr val="FF0000"/>
                </a:solidFill>
              </a:endParaRPr>
            </a:p>
          </p:txBody>
        </p:sp>
        <p:sp>
          <p:nvSpPr>
            <p:cNvPr id="129" name="TextBox 128"/>
            <p:cNvSpPr txBox="1"/>
            <p:nvPr/>
          </p:nvSpPr>
          <p:spPr>
            <a:xfrm>
              <a:off x="4722125" y="3015734"/>
              <a:ext cx="2593075" cy="184666"/>
            </a:xfrm>
            <a:prstGeom prst="rect">
              <a:avLst/>
            </a:prstGeom>
            <a:noFill/>
          </p:spPr>
          <p:txBody>
            <a:bodyPr wrap="square" rtlCol="0">
              <a:spAutoFit/>
            </a:bodyPr>
            <a:lstStyle/>
            <a:p>
              <a:r>
                <a:rPr lang="en-US" altLang="ko-KR" sz="600" dirty="0" smtClean="0">
                  <a:solidFill>
                    <a:srgbClr val="7030A0"/>
                  </a:solidFill>
                </a:rPr>
                <a:t>24       50           64       90         </a:t>
              </a:r>
              <a:r>
                <a:rPr lang="en-US" altLang="ko-KR" sz="600" dirty="0" smtClean="0">
                  <a:solidFill>
                    <a:srgbClr val="00B050"/>
                  </a:solidFill>
                </a:rPr>
                <a:t>116 130</a:t>
              </a:r>
              <a:r>
                <a:rPr lang="en-US" altLang="ko-KR" sz="600" dirty="0" smtClean="0">
                  <a:solidFill>
                    <a:srgbClr val="76B531"/>
                  </a:solidFill>
                </a:rPr>
                <a:t>      </a:t>
              </a:r>
              <a:r>
                <a:rPr lang="en-US" altLang="ko-KR" sz="600" dirty="0" smtClean="0">
                  <a:solidFill>
                    <a:srgbClr val="7030A0"/>
                  </a:solidFill>
                </a:rPr>
                <a:t>   158      184       198     224</a:t>
              </a:r>
              <a:endParaRPr lang="ko-KR" altLang="en-US" sz="600" dirty="0">
                <a:solidFill>
                  <a:srgbClr val="7030A0"/>
                </a:solidFill>
              </a:endParaRPr>
            </a:p>
          </p:txBody>
        </p:sp>
      </p:grpSp>
      <p:sp>
        <p:nvSpPr>
          <p:cNvPr id="170" name="TextBox 169"/>
          <p:cNvSpPr txBox="1"/>
          <p:nvPr/>
        </p:nvSpPr>
        <p:spPr>
          <a:xfrm>
            <a:off x="2771774" y="3837801"/>
            <a:ext cx="4162425" cy="276999"/>
          </a:xfrm>
          <a:prstGeom prst="rect">
            <a:avLst/>
          </a:prstGeom>
          <a:noFill/>
        </p:spPr>
        <p:txBody>
          <a:bodyPr wrap="square" rtlCol="0">
            <a:spAutoFit/>
          </a:bodyPr>
          <a:lstStyle/>
          <a:p>
            <a:r>
              <a:rPr lang="en-US" sz="1200" b="1" u="sng" dirty="0" smtClean="0"/>
              <a:t>Worst PAPR (dB) of proposed HE-LTF @40MHz</a:t>
            </a:r>
            <a:endParaRPr lang="en-US" sz="1200" b="1" u="sng" dirty="0"/>
          </a:p>
        </p:txBody>
      </p:sp>
      <p:sp>
        <p:nvSpPr>
          <p:cNvPr id="171" name="梯形 170"/>
          <p:cNvSpPr/>
          <p:nvPr/>
        </p:nvSpPr>
        <p:spPr bwMode="auto">
          <a:xfrm>
            <a:off x="2022896" y="3430024"/>
            <a:ext cx="5257800" cy="152400"/>
          </a:xfrm>
          <a:prstGeom prst="trapezoid">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0" rIns="9144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rPr>
              <a:t>484-tone + 5DC</a:t>
            </a:r>
            <a:endParaRPr kumimoji="0" lang="zh-CN" altLang="en-US" sz="800" b="0"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endParaRPr>
          </a:p>
        </p:txBody>
      </p:sp>
      <p:sp>
        <p:nvSpPr>
          <p:cNvPr id="202" name="TextBox 201"/>
          <p:cNvSpPr txBox="1"/>
          <p:nvPr/>
        </p:nvSpPr>
        <p:spPr>
          <a:xfrm>
            <a:off x="1558504" y="3405580"/>
            <a:ext cx="518091" cy="200055"/>
          </a:xfrm>
          <a:prstGeom prst="rect">
            <a:avLst/>
          </a:prstGeom>
          <a:noFill/>
        </p:spPr>
        <p:txBody>
          <a:bodyPr wrap="none" rtlCol="0">
            <a:spAutoFit/>
          </a:bodyPr>
          <a:lstStyle/>
          <a:p>
            <a:r>
              <a:rPr lang="en-US" altLang="zh-CN" sz="700" b="1" dirty="0" smtClean="0">
                <a:latin typeface="Arial Unicode MS" pitchFamily="34" charset="-122"/>
                <a:ea typeface="Arial Unicode MS" pitchFamily="34" charset="-122"/>
                <a:cs typeface="Arial Unicode MS" pitchFamily="34" charset="-122"/>
              </a:rPr>
              <a:t>12 Edge</a:t>
            </a:r>
            <a:endParaRPr lang="zh-CN" altLang="en-US" sz="700" b="1" dirty="0">
              <a:latin typeface="Arial Unicode MS" pitchFamily="34" charset="-122"/>
              <a:ea typeface="Arial Unicode MS" pitchFamily="34" charset="-122"/>
              <a:cs typeface="Arial Unicode MS" pitchFamily="34" charset="-122"/>
            </a:endParaRPr>
          </a:p>
        </p:txBody>
      </p:sp>
      <p:sp>
        <p:nvSpPr>
          <p:cNvPr id="203" name="TextBox 202"/>
          <p:cNvSpPr txBox="1"/>
          <p:nvPr/>
        </p:nvSpPr>
        <p:spPr>
          <a:xfrm>
            <a:off x="7213122" y="3405580"/>
            <a:ext cx="518091" cy="200055"/>
          </a:xfrm>
          <a:prstGeom prst="rect">
            <a:avLst/>
          </a:prstGeom>
          <a:noFill/>
        </p:spPr>
        <p:txBody>
          <a:bodyPr wrap="none" rtlCol="0">
            <a:spAutoFit/>
          </a:bodyPr>
          <a:lstStyle/>
          <a:p>
            <a:r>
              <a:rPr lang="en-US" altLang="zh-CN" sz="700" b="1" dirty="0" smtClean="0">
                <a:latin typeface="Arial Unicode MS" pitchFamily="34" charset="-122"/>
                <a:ea typeface="Arial Unicode MS" pitchFamily="34" charset="-122"/>
                <a:cs typeface="Arial Unicode MS" pitchFamily="34" charset="-122"/>
              </a:rPr>
              <a:t>11 Edge</a:t>
            </a:r>
            <a:endParaRPr lang="zh-CN" altLang="en-US" sz="700" b="1" dirty="0">
              <a:latin typeface="Arial Unicode MS" pitchFamily="34" charset="-122"/>
              <a:ea typeface="Arial Unicode MS" pitchFamily="34" charset="-122"/>
              <a:cs typeface="Arial Unicode MS" pitchFamily="34" charset="-122"/>
            </a:endParaRPr>
          </a:p>
        </p:txBody>
      </p:sp>
      <p:sp>
        <p:nvSpPr>
          <p:cNvPr id="207" name="TextBox 206"/>
          <p:cNvSpPr txBox="1"/>
          <p:nvPr/>
        </p:nvSpPr>
        <p:spPr>
          <a:xfrm>
            <a:off x="7558184" y="4174563"/>
            <a:ext cx="790601" cy="1015663"/>
          </a:xfrm>
          <a:prstGeom prst="rect">
            <a:avLst/>
          </a:prstGeom>
          <a:noFill/>
        </p:spPr>
        <p:txBody>
          <a:bodyPr wrap="none" rtlCol="0">
            <a:spAutoFit/>
          </a:bodyPr>
          <a:lstStyle/>
          <a:p>
            <a:r>
              <a:rPr lang="en-US" altLang="zh-CN" dirty="0" smtClean="0">
                <a:solidFill>
                  <a:srgbClr val="FF0000"/>
                </a:solidFill>
              </a:rPr>
              <a:t>+0.5~-2.9</a:t>
            </a:r>
          </a:p>
          <a:p>
            <a:r>
              <a:rPr lang="en-US" altLang="zh-CN" dirty="0" smtClean="0">
                <a:solidFill>
                  <a:srgbClr val="FF0000"/>
                </a:solidFill>
              </a:rPr>
              <a:t>-0.4~-1.1</a:t>
            </a:r>
          </a:p>
          <a:p>
            <a:r>
              <a:rPr lang="en-US" altLang="zh-CN" dirty="0" smtClean="0">
                <a:solidFill>
                  <a:srgbClr val="FF0000"/>
                </a:solidFill>
              </a:rPr>
              <a:t>-1.1</a:t>
            </a:r>
          </a:p>
          <a:p>
            <a:r>
              <a:rPr lang="en-US" altLang="zh-CN" dirty="0" smtClean="0">
                <a:solidFill>
                  <a:srgbClr val="FF0000"/>
                </a:solidFill>
              </a:rPr>
              <a:t>-0.7~-0.8</a:t>
            </a:r>
          </a:p>
          <a:p>
            <a:endParaRPr lang="zh-CN" altLang="en-US" dirty="0">
              <a:solidFill>
                <a:srgbClr val="FF0000"/>
              </a:solidFill>
            </a:endParaRPr>
          </a:p>
        </p:txBody>
      </p:sp>
      <p:sp>
        <p:nvSpPr>
          <p:cNvPr id="208" name="矩形 207"/>
          <p:cNvSpPr/>
          <p:nvPr/>
        </p:nvSpPr>
        <p:spPr>
          <a:xfrm>
            <a:off x="7211688" y="3747380"/>
            <a:ext cx="1246512" cy="461665"/>
          </a:xfrm>
          <a:prstGeom prst="rect">
            <a:avLst/>
          </a:prstGeom>
        </p:spPr>
        <p:txBody>
          <a:bodyPr wrap="square">
            <a:spAutoFit/>
          </a:bodyPr>
          <a:lstStyle/>
          <a:p>
            <a:r>
              <a:rPr lang="en-US" altLang="zh-CN" dirty="0" smtClean="0">
                <a:solidFill>
                  <a:srgbClr val="FF0000"/>
                </a:solidFill>
              </a:rPr>
              <a:t>PAPR reduction </a:t>
            </a:r>
            <a:br>
              <a:rPr lang="en-US" altLang="zh-CN" dirty="0" smtClean="0">
                <a:solidFill>
                  <a:srgbClr val="FF0000"/>
                </a:solidFill>
              </a:rPr>
            </a:br>
            <a:r>
              <a:rPr lang="en-US" altLang="zh-CN" dirty="0" smtClean="0">
                <a:solidFill>
                  <a:srgbClr val="FF0000"/>
                </a:solidFill>
              </a:rPr>
              <a:t>over VHT-LTF</a:t>
            </a:r>
          </a:p>
        </p:txBody>
      </p:sp>
      <p:sp>
        <p:nvSpPr>
          <p:cNvPr id="209" name="TextBox 208"/>
          <p:cNvSpPr txBox="1"/>
          <p:nvPr/>
        </p:nvSpPr>
        <p:spPr>
          <a:xfrm>
            <a:off x="914400" y="5715000"/>
            <a:ext cx="7162799" cy="584775"/>
          </a:xfrm>
          <a:prstGeom prst="rect">
            <a:avLst/>
          </a:prstGeom>
          <a:noFill/>
        </p:spPr>
        <p:txBody>
          <a:bodyPr wrap="square" rtlCol="0">
            <a:spAutoFit/>
          </a:bodyPr>
          <a:lstStyle/>
          <a:p>
            <a:pPr marL="171450" indent="-171450">
              <a:buFont typeface="Arial" panose="020B0604020202020204" pitchFamily="34" charset="0"/>
              <a:buChar char="•"/>
            </a:pPr>
            <a:r>
              <a:rPr lang="en-US" altLang="zh-CN" sz="1600" kern="0" dirty="0" smtClean="0">
                <a:sym typeface="Wingdings" pitchFamily="2" charset="2"/>
              </a:rPr>
              <a:t>The proposed HE-LTF of 40MHz has uniform worst case PAPR distribution and lower PAPR than that of VHT-LTF for 26/52/106/242-RU sizes (all&lt;6dB)</a:t>
            </a:r>
          </a:p>
        </p:txBody>
      </p:sp>
      <p:sp>
        <p:nvSpPr>
          <p:cNvPr id="205" name="矩形 204"/>
          <p:cNvSpPr/>
          <p:nvPr/>
        </p:nvSpPr>
        <p:spPr>
          <a:xfrm>
            <a:off x="1708299" y="5215268"/>
            <a:ext cx="5943600" cy="461665"/>
          </a:xfrm>
          <a:prstGeom prst="rect">
            <a:avLst/>
          </a:prstGeom>
        </p:spPr>
        <p:txBody>
          <a:bodyPr wrap="square">
            <a:spAutoFit/>
          </a:bodyPr>
          <a:lstStyle/>
          <a:p>
            <a:r>
              <a:rPr lang="en-US" altLang="zh-CN" dirty="0" smtClean="0"/>
              <a:t>Note: Worst PAPR is the max PAPR for the HE-LTF tones except pilot tones multiplied by elements of 2x2, 4x4, 6x6, 8x8 P matrix</a:t>
            </a:r>
            <a:endParaRPr lang="en-US" altLang="zh-CN" dirty="0"/>
          </a:p>
        </p:txBody>
      </p:sp>
      <p:sp>
        <p:nvSpPr>
          <p:cNvPr id="20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210"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22</a:t>
            </a:fld>
            <a:endParaRPr lang="en-US"/>
          </a:p>
        </p:txBody>
      </p:sp>
    </p:spTree>
    <p:extLst>
      <p:ext uri="{BB962C8B-B14F-4D97-AF65-F5344CB8AC3E}">
        <p14:creationId xmlns:p14="http://schemas.microsoft.com/office/powerpoint/2010/main" xmlns="" val="2725923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zh-CN" dirty="0" smtClean="0"/>
              <a:t>UL PAPR of 40MHz 2x HE-LTF</a:t>
            </a:r>
            <a:endParaRPr lang="en-US" sz="2800" dirty="0"/>
          </a:p>
        </p:txBody>
      </p:sp>
      <p:graphicFrame>
        <p:nvGraphicFramePr>
          <p:cNvPr id="72" name="Table 71"/>
          <p:cNvGraphicFramePr>
            <a:graphicFrameLocks noGrp="1"/>
          </p:cNvGraphicFramePr>
          <p:nvPr>
            <p:extLst>
              <p:ext uri="{D42A27DB-BD31-4B8C-83A1-F6EECF244321}">
                <p14:modId xmlns:p14="http://schemas.microsoft.com/office/powerpoint/2010/main" xmlns="" val="3464631154"/>
              </p:ext>
            </p:extLst>
          </p:nvPr>
        </p:nvGraphicFramePr>
        <p:xfrm>
          <a:off x="1752600" y="4191000"/>
          <a:ext cx="5867406" cy="1009650"/>
        </p:xfrm>
        <a:graphic>
          <a:graphicData uri="http://schemas.openxmlformats.org/drawingml/2006/table">
            <a:tbl>
              <a:tblPr firstRow="1" bandRow="1">
                <a:tableStyleId>{5C22544A-7EE6-4342-B048-85BDC9FD1C3A}</a:tableStyleId>
              </a:tblPr>
              <a:tblGrid>
                <a:gridCol w="325967"/>
                <a:gridCol w="325967"/>
                <a:gridCol w="325967"/>
                <a:gridCol w="325967"/>
                <a:gridCol w="325967"/>
                <a:gridCol w="325967"/>
                <a:gridCol w="325967"/>
                <a:gridCol w="325967"/>
                <a:gridCol w="325967"/>
                <a:gridCol w="325967"/>
                <a:gridCol w="325967"/>
                <a:gridCol w="325967"/>
                <a:gridCol w="325967"/>
                <a:gridCol w="325967"/>
                <a:gridCol w="325967"/>
                <a:gridCol w="325967"/>
                <a:gridCol w="325967"/>
                <a:gridCol w="325967"/>
              </a:tblGrid>
              <a:tr h="201930">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fontAlgn="ctr"/>
                      <a:r>
                        <a:rPr lang="en-US" altLang="zh-CN" sz="1100" b="0" i="0" u="none" strike="noStrike" dirty="0" smtClean="0">
                          <a:solidFill>
                            <a:srgbClr val="000000"/>
                          </a:solidFill>
                          <a:effectLst/>
                          <a:latin typeface="Calibri" panose="020F0502020204030204" pitchFamily="34" charset="0"/>
                        </a:rPr>
                        <a:t>4.98</a:t>
                      </a:r>
                      <a:endParaRPr lang="en-US" altLang="zh-CN" sz="11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fontAlgn="ctr"/>
                      <a:r>
                        <a:rPr lang="en-US" altLang="zh-CN" sz="1100" b="0" i="0" u="none" strike="noStrike" dirty="0" smtClean="0">
                          <a:solidFill>
                            <a:srgbClr val="000000"/>
                          </a:solidFill>
                          <a:effectLst/>
                          <a:latin typeface="Calibri" panose="020F0502020204030204" pitchFamily="34" charset="0"/>
                        </a:rPr>
                        <a:t>4.60</a:t>
                      </a:r>
                      <a:endParaRPr lang="en-US" altLang="zh-CN" sz="1100" b="0" i="0" u="none" strike="noStrike" dirty="0">
                        <a:solidFill>
                          <a:srgbClr val="000000"/>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4.60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100" b="0" i="0" u="none" strike="noStrike" dirty="0" smtClean="0">
                          <a:solidFill>
                            <a:srgbClr val="000000"/>
                          </a:solidFill>
                          <a:effectLst/>
                          <a:latin typeface="Calibri" panose="020F0502020204030204" pitchFamily="34" charset="0"/>
                        </a:rPr>
                        <a:t>4.98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01930">
                <a:tc gridSpan="2">
                  <a:txBody>
                    <a:bodyPr/>
                    <a:lstStyle/>
                    <a:p>
                      <a:pPr algn="ctr" fontAlgn="b"/>
                      <a:r>
                        <a:rPr lang="en-US" sz="1100" b="0" i="0" u="none" strike="noStrike" dirty="0" smtClean="0">
                          <a:solidFill>
                            <a:srgbClr val="000000"/>
                          </a:solidFill>
                          <a:effectLst/>
                          <a:latin typeface="Calibri" panose="020F0502020204030204" pitchFamily="34" charset="0"/>
                        </a:rPr>
                        <a:t>5.29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p>
                      <a:pPr algn="ctr" fontAlgn="b"/>
                      <a:r>
                        <a:rPr lang="en-US" sz="1100" b="0" i="0" u="none" strike="noStrike" dirty="0" smtClean="0">
                          <a:solidFill>
                            <a:srgbClr val="000000"/>
                          </a:solidFill>
                          <a:effectLst/>
                          <a:latin typeface="Calibri" panose="020F0502020204030204" pitchFamily="34" charset="0"/>
                        </a:rPr>
                        <a:t>5.04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vMerge="1">
                  <a:txBody>
                    <a:bodyPr/>
                    <a:lstStyle/>
                    <a:p>
                      <a:endParaRPr lang="en-US"/>
                    </a:p>
                  </a:txBody>
                  <a:tcPr/>
                </a:tc>
                <a:tc gridSpan="2">
                  <a:txBody>
                    <a:bodyPr/>
                    <a:lstStyle/>
                    <a:p>
                      <a:pPr algn="ctr" fontAlgn="b"/>
                      <a:r>
                        <a:rPr lang="en-US" sz="1100" b="0" i="0" u="none" strike="noStrike" dirty="0" smtClean="0">
                          <a:solidFill>
                            <a:srgbClr val="000000"/>
                          </a:solidFill>
                          <a:effectLst/>
                          <a:latin typeface="Calibri" panose="020F0502020204030204" pitchFamily="34" charset="0"/>
                        </a:rPr>
                        <a:t>5.29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p>
                      <a:pPr algn="ctr" fontAlgn="b"/>
                      <a:r>
                        <a:rPr lang="en-US" sz="1100" b="0" i="0" u="none" strike="noStrike" dirty="0" smtClean="0">
                          <a:solidFill>
                            <a:srgbClr val="000000"/>
                          </a:solidFill>
                          <a:effectLst/>
                          <a:latin typeface="Calibri" panose="020F0502020204030204" pitchFamily="34" charset="0"/>
                        </a:rPr>
                        <a:t>5.04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p>
                      <a:pPr algn="ctr" fontAlgn="b"/>
                      <a:r>
                        <a:rPr lang="en-US" sz="1100" b="0" i="0" u="none" strike="noStrike" dirty="0" smtClean="0">
                          <a:solidFill>
                            <a:srgbClr val="000000"/>
                          </a:solidFill>
                          <a:effectLst/>
                          <a:latin typeface="Calibri" panose="020F0502020204030204" pitchFamily="34" charset="0"/>
                        </a:rPr>
                        <a:t>5.45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p>
                      <a:pPr algn="ctr" fontAlgn="b"/>
                      <a:r>
                        <a:rPr lang="en-US" sz="1100" b="0" i="0" u="none" strike="noStrike" dirty="0" smtClean="0">
                          <a:solidFill>
                            <a:srgbClr val="000000"/>
                          </a:solidFill>
                          <a:effectLst/>
                          <a:latin typeface="Calibri" panose="020F0502020204030204" pitchFamily="34" charset="0"/>
                        </a:rPr>
                        <a:t>5.02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vMerge="1">
                  <a:txBody>
                    <a:bodyPr/>
                    <a:lstStyle/>
                    <a:p>
                      <a:endParaRPr lang="en-US"/>
                    </a:p>
                  </a:txBody>
                  <a:tcPr/>
                </a:tc>
                <a:tc gridSpan="2">
                  <a:txBody>
                    <a:bodyPr/>
                    <a:lstStyle/>
                    <a:p>
                      <a:pPr algn="ctr" fontAlgn="b"/>
                      <a:r>
                        <a:rPr lang="en-US" sz="1100" b="0" i="0" u="none" strike="noStrike" dirty="0" smtClean="0">
                          <a:solidFill>
                            <a:srgbClr val="000000"/>
                          </a:solidFill>
                          <a:effectLst/>
                          <a:latin typeface="Calibri" panose="020F0502020204030204" pitchFamily="34" charset="0"/>
                        </a:rPr>
                        <a:t>5.45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p>
                      <a:pPr algn="ctr" fontAlgn="b"/>
                      <a:r>
                        <a:rPr lang="en-US" sz="1100" b="0" i="0" u="none" strike="noStrike" dirty="0" smtClean="0">
                          <a:solidFill>
                            <a:srgbClr val="000000"/>
                          </a:solidFill>
                          <a:effectLst/>
                          <a:latin typeface="Calibri" panose="020F0502020204030204" pitchFamily="34" charset="0"/>
                        </a:rPr>
                        <a:t>5.02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r>
              <a:tr h="201930">
                <a:tc gridSpan="4">
                  <a:txBody>
                    <a:bodyPr/>
                    <a:lstStyle/>
                    <a:p>
                      <a:pPr algn="ctr" fontAlgn="b"/>
                      <a:r>
                        <a:rPr lang="en-US" sz="1100" b="0" i="0" u="none" strike="noStrike" dirty="0" smtClean="0">
                          <a:solidFill>
                            <a:srgbClr val="000000"/>
                          </a:solidFill>
                          <a:effectLst/>
                          <a:latin typeface="Calibri" panose="020F0502020204030204" pitchFamily="34" charset="0"/>
                        </a:rPr>
                        <a:t>5.28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100" b="0" i="0" u="none" strike="noStrike" dirty="0" smtClean="0">
                          <a:solidFill>
                            <a:srgbClr val="000000"/>
                          </a:solidFill>
                          <a:effectLst/>
                          <a:latin typeface="Calibri" panose="020F0502020204030204" pitchFamily="34" charset="0"/>
                        </a:rPr>
                        <a:t>5.49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b"/>
                      <a:r>
                        <a:rPr lang="en-US" sz="1100" b="0" i="0" u="none" strike="noStrike" dirty="0" smtClean="0">
                          <a:solidFill>
                            <a:srgbClr val="000000"/>
                          </a:solidFill>
                          <a:effectLst/>
                          <a:latin typeface="Calibri" panose="020F0502020204030204" pitchFamily="34" charset="0"/>
                        </a:rPr>
                        <a:t>5.29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ctr" fontAlgn="b"/>
                      <a:r>
                        <a:rPr lang="en-US" sz="1100" b="0" i="0" u="none" strike="noStrike" dirty="0" smtClean="0">
                          <a:solidFill>
                            <a:srgbClr val="000000"/>
                          </a:solidFill>
                          <a:effectLst/>
                          <a:latin typeface="Calibri" panose="020F0502020204030204" pitchFamily="34" charset="0"/>
                        </a:rPr>
                        <a:t>5.99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01930">
                <a:tc gridSpan="9">
                  <a:txBody>
                    <a:bodyPr/>
                    <a:lstStyle/>
                    <a:p>
                      <a:pPr algn="ctr" fontAlgn="b"/>
                      <a:r>
                        <a:rPr lang="en-US" sz="1100" b="0" i="0" u="none" strike="noStrike" dirty="0" smtClean="0">
                          <a:solidFill>
                            <a:srgbClr val="000000"/>
                          </a:solidFill>
                          <a:effectLst/>
                          <a:latin typeface="Calibri" panose="020F0502020204030204" pitchFamily="34" charset="0"/>
                        </a:rPr>
                        <a:t>5.89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9">
                  <a:txBody>
                    <a:bodyPr/>
                    <a:lstStyle/>
                    <a:p>
                      <a:pPr algn="ctr" fontAlgn="b"/>
                      <a:r>
                        <a:rPr lang="en-US" sz="1100" b="0" i="0" u="none" strike="noStrike" dirty="0" smtClean="0">
                          <a:solidFill>
                            <a:srgbClr val="000000"/>
                          </a:solidFill>
                          <a:effectLst/>
                          <a:latin typeface="Calibri" panose="020F0502020204030204" pitchFamily="34" charset="0"/>
                        </a:rPr>
                        <a:t>5.66</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1930">
                <a:tc gridSpan="18">
                  <a:txBody>
                    <a:bodyPr/>
                    <a:lstStyle/>
                    <a:p>
                      <a:pPr algn="ctr" fontAlgn="b"/>
                      <a:r>
                        <a:rPr lang="en-US" sz="1100" b="0" i="0" u="none" strike="noStrike" dirty="0" smtClean="0">
                          <a:solidFill>
                            <a:schemeClr val="tx1"/>
                          </a:solidFill>
                          <a:effectLst/>
                          <a:latin typeface="Calibri" panose="020F0502020204030204" pitchFamily="34" charset="0"/>
                        </a:rPr>
                        <a:t>5.84</a:t>
                      </a:r>
                      <a:endParaRPr lang="en-US" sz="1100" b="0" i="0" u="none" strike="noStrike" dirty="0">
                        <a:solidFill>
                          <a:schemeClr val="tx1"/>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pSp>
        <p:nvGrpSpPr>
          <p:cNvPr id="2" name="Group 72"/>
          <p:cNvGrpSpPr/>
          <p:nvPr/>
        </p:nvGrpSpPr>
        <p:grpSpPr>
          <a:xfrm>
            <a:off x="1533730" y="1999476"/>
            <a:ext cx="6238670" cy="1658124"/>
            <a:chOff x="1447800" y="2895600"/>
            <a:chExt cx="6238670" cy="1572399"/>
          </a:xfrm>
        </p:grpSpPr>
        <p:sp>
          <p:nvSpPr>
            <p:cNvPr id="74" name="TextBox 73"/>
            <p:cNvSpPr txBox="1"/>
            <p:nvPr/>
          </p:nvSpPr>
          <p:spPr>
            <a:xfrm>
              <a:off x="4333433" y="4191000"/>
              <a:ext cx="1076767" cy="276999"/>
            </a:xfrm>
            <a:prstGeom prst="rect">
              <a:avLst/>
            </a:prstGeom>
            <a:noFill/>
          </p:spPr>
          <p:txBody>
            <a:bodyPr wrap="square" rtlCol="0">
              <a:spAutoFit/>
            </a:bodyPr>
            <a:lstStyle/>
            <a:p>
              <a:r>
                <a:rPr lang="en-US" dirty="0" smtClean="0"/>
                <a:t>HE40</a:t>
              </a:r>
              <a:endParaRPr lang="en-US" dirty="0"/>
            </a:p>
          </p:txBody>
        </p:sp>
        <p:sp>
          <p:nvSpPr>
            <p:cNvPr id="75" name="TextBox 74"/>
            <p:cNvSpPr txBox="1"/>
            <p:nvPr/>
          </p:nvSpPr>
          <p:spPr>
            <a:xfrm>
              <a:off x="1486210" y="3179578"/>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 12 Edge</a:t>
              </a:r>
            </a:p>
          </p:txBody>
        </p:sp>
        <p:sp>
          <p:nvSpPr>
            <p:cNvPr id="76" name="TextBox 75"/>
            <p:cNvSpPr txBox="1"/>
            <p:nvPr/>
          </p:nvSpPr>
          <p:spPr>
            <a:xfrm>
              <a:off x="1483199" y="3420274"/>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12 Edge</a:t>
              </a:r>
            </a:p>
          </p:txBody>
        </p:sp>
        <p:sp>
          <p:nvSpPr>
            <p:cNvPr id="77" name="TextBox 76"/>
            <p:cNvSpPr txBox="1"/>
            <p:nvPr/>
          </p:nvSpPr>
          <p:spPr>
            <a:xfrm>
              <a:off x="1465154" y="3673003"/>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12 Edge</a:t>
              </a:r>
            </a:p>
          </p:txBody>
        </p:sp>
        <p:sp>
          <p:nvSpPr>
            <p:cNvPr id="78" name="TextBox 77"/>
            <p:cNvSpPr txBox="1"/>
            <p:nvPr/>
          </p:nvSpPr>
          <p:spPr>
            <a:xfrm>
              <a:off x="1447800" y="3980376"/>
              <a:ext cx="609778"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12 Edge</a:t>
              </a:r>
            </a:p>
          </p:txBody>
        </p:sp>
        <p:sp>
          <p:nvSpPr>
            <p:cNvPr id="79" name="TextBox 78"/>
            <p:cNvSpPr txBox="1"/>
            <p:nvPr/>
          </p:nvSpPr>
          <p:spPr>
            <a:xfrm>
              <a:off x="7016521" y="3191618"/>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0" name="TextBox 79"/>
            <p:cNvSpPr txBox="1"/>
            <p:nvPr/>
          </p:nvSpPr>
          <p:spPr>
            <a:xfrm>
              <a:off x="7031562" y="3414264"/>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1" name="TextBox 80"/>
            <p:cNvSpPr txBox="1"/>
            <p:nvPr/>
          </p:nvSpPr>
          <p:spPr>
            <a:xfrm>
              <a:off x="7049616" y="3666991"/>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2" name="TextBox 81"/>
            <p:cNvSpPr txBox="1"/>
            <p:nvPr/>
          </p:nvSpPr>
          <p:spPr>
            <a:xfrm>
              <a:off x="7076693" y="3964850"/>
              <a:ext cx="609777" cy="196208"/>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50" b="1" i="0" u="none" strike="noStrike" kern="0" cap="none" spc="0" normalizeH="0" baseline="0" noProof="0" dirty="0" smtClean="0">
                  <a:ln>
                    <a:noFill/>
                  </a:ln>
                  <a:solidFill>
                    <a:prstClr val="black">
                      <a:lumMod val="75000"/>
                      <a:lumOff val="25000"/>
                    </a:prstClr>
                  </a:solidFill>
                  <a:effectLst/>
                  <a:uLnTx/>
                  <a:uFillTx/>
                  <a:latin typeface="Qualcomm Office Regular"/>
                </a:rPr>
                <a:t>11 Edge</a:t>
              </a:r>
            </a:p>
          </p:txBody>
        </p:sp>
        <p:sp>
          <p:nvSpPr>
            <p:cNvPr id="83" name="TextBox 82"/>
            <p:cNvSpPr txBox="1"/>
            <p:nvPr/>
          </p:nvSpPr>
          <p:spPr>
            <a:xfrm>
              <a:off x="4393622" y="3137464"/>
              <a:ext cx="315033"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84" name="TextBox 83"/>
            <p:cNvSpPr txBox="1"/>
            <p:nvPr/>
          </p:nvSpPr>
          <p:spPr>
            <a:xfrm>
              <a:off x="4412509" y="3360110"/>
              <a:ext cx="293139"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85" name="TextBox 84"/>
            <p:cNvSpPr txBox="1"/>
            <p:nvPr/>
          </p:nvSpPr>
          <p:spPr>
            <a:xfrm>
              <a:off x="4387737" y="3639918"/>
              <a:ext cx="326933"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86" name="TextBox 85"/>
            <p:cNvSpPr txBox="1"/>
            <p:nvPr/>
          </p:nvSpPr>
          <p:spPr>
            <a:xfrm>
              <a:off x="4406918" y="3934621"/>
              <a:ext cx="282656" cy="28418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5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6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grpSp>
          <p:nvGrpSpPr>
            <p:cNvPr id="3" name="Group 86"/>
            <p:cNvGrpSpPr/>
            <p:nvPr/>
          </p:nvGrpSpPr>
          <p:grpSpPr>
            <a:xfrm>
              <a:off x="1941751" y="3177121"/>
              <a:ext cx="2561664" cy="975938"/>
              <a:chOff x="1875281" y="3100921"/>
              <a:chExt cx="2561664" cy="975938"/>
            </a:xfrm>
          </p:grpSpPr>
          <p:sp>
            <p:nvSpPr>
              <p:cNvPr id="166" name="Trapezoid 165"/>
              <p:cNvSpPr/>
              <p:nvPr/>
            </p:nvSpPr>
            <p:spPr bwMode="auto">
              <a:xfrm>
                <a:off x="1875281" y="3904176"/>
                <a:ext cx="2561663" cy="172683"/>
              </a:xfrm>
              <a:prstGeom prst="trapezoid">
                <a:avLst/>
              </a:prstGeom>
              <a:solidFill>
                <a:srgbClr val="92D05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242 </a:t>
                </a:r>
              </a:p>
            </p:txBody>
          </p:sp>
          <p:sp>
            <p:nvSpPr>
              <p:cNvPr id="167" name="Trapezoid 166"/>
              <p:cNvSpPr/>
              <p:nvPr/>
            </p:nvSpPr>
            <p:spPr bwMode="auto">
              <a:xfrm>
                <a:off x="3044946" y="3102420"/>
                <a:ext cx="220365" cy="17138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68" name="Trapezoid 167"/>
              <p:cNvSpPr/>
              <p:nvPr/>
            </p:nvSpPr>
            <p:spPr bwMode="auto">
              <a:xfrm>
                <a:off x="3039796" y="3319641"/>
                <a:ext cx="229656" cy="18178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69" name="Trapezoid 168"/>
              <p:cNvSpPr/>
              <p:nvPr/>
            </p:nvSpPr>
            <p:spPr bwMode="auto">
              <a:xfrm>
                <a:off x="3046031" y="3583565"/>
                <a:ext cx="222950" cy="21531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grpSp>
            <p:nvGrpSpPr>
              <p:cNvPr id="5" name="Group 169"/>
              <p:cNvGrpSpPr/>
              <p:nvPr/>
            </p:nvGrpSpPr>
            <p:grpSpPr>
              <a:xfrm>
                <a:off x="3264226" y="3100921"/>
                <a:ext cx="1172719" cy="700464"/>
                <a:chOff x="3264226" y="3100921"/>
                <a:chExt cx="1172719" cy="700464"/>
              </a:xfrm>
            </p:grpSpPr>
            <p:sp>
              <p:nvSpPr>
                <p:cNvPr id="187" name="Trapezoid 186"/>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88" name="Trapezoid 187"/>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89" name="Trapezoid 188"/>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90" name="Trapezoid 189"/>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91" name="Trapezoid 190"/>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2" name="Trapezoid 191"/>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3" name="Trapezoid 192"/>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94" name="Trapezoid 193"/>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95" name="Trapezoid 194"/>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96" name="Trapezoid 195"/>
                <p:cNvSpPr/>
                <p:nvPr/>
              </p:nvSpPr>
              <p:spPr bwMode="auto">
                <a:xfrm>
                  <a:off x="3277377" y="3105235"/>
                  <a:ext cx="7542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7" name="Trapezoid 196"/>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98" name="Trapezoid 197"/>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99" name="Trapezoid 198"/>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200" name="Trapezoid 199"/>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201" name="Trapezoid 200"/>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nvGrpSpPr>
              <p:cNvPr id="7" name="Group 170"/>
              <p:cNvGrpSpPr/>
              <p:nvPr/>
            </p:nvGrpSpPr>
            <p:grpSpPr>
              <a:xfrm>
                <a:off x="1875281" y="3103378"/>
                <a:ext cx="1172719" cy="699625"/>
                <a:chOff x="3264226" y="3100921"/>
                <a:chExt cx="1172719" cy="700464"/>
              </a:xfrm>
            </p:grpSpPr>
            <p:sp>
              <p:nvSpPr>
                <p:cNvPr id="172" name="Trapezoid 171"/>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73" name="Trapezoid 172"/>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74" name="Trapezoid 173"/>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75" name="Trapezoid 174"/>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76" name="Trapezoid 175"/>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77" name="Trapezoid 176"/>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78" name="Trapezoid 177"/>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79" name="Trapezoid 178"/>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80" name="Trapezoid 179"/>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81" name="Trapezoid 180"/>
                <p:cNvSpPr/>
                <p:nvPr/>
              </p:nvSpPr>
              <p:spPr bwMode="auto">
                <a:xfrm>
                  <a:off x="3268063" y="3105235"/>
                  <a:ext cx="84738"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82" name="Trapezoid 181"/>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83" name="Trapezoid 182"/>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84" name="Trapezoid 183"/>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85" name="Trapezoid 184"/>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86" name="Trapezoid 185"/>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grpSp>
          <p:nvGrpSpPr>
            <p:cNvPr id="8" name="Group 87"/>
            <p:cNvGrpSpPr/>
            <p:nvPr/>
          </p:nvGrpSpPr>
          <p:grpSpPr>
            <a:xfrm>
              <a:off x="4607257" y="3181436"/>
              <a:ext cx="2561664" cy="968760"/>
              <a:chOff x="1875281" y="3100921"/>
              <a:chExt cx="2561664" cy="975938"/>
            </a:xfrm>
          </p:grpSpPr>
          <p:sp>
            <p:nvSpPr>
              <p:cNvPr id="130" name="Trapezoid 129"/>
              <p:cNvSpPr/>
              <p:nvPr/>
            </p:nvSpPr>
            <p:spPr bwMode="auto">
              <a:xfrm>
                <a:off x="1875281" y="3904176"/>
                <a:ext cx="2561663" cy="172683"/>
              </a:xfrm>
              <a:prstGeom prst="trapezoid">
                <a:avLst/>
              </a:prstGeom>
              <a:solidFill>
                <a:srgbClr val="92D05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242 </a:t>
                </a:r>
              </a:p>
            </p:txBody>
          </p:sp>
          <p:sp>
            <p:nvSpPr>
              <p:cNvPr id="131" name="Trapezoid 130"/>
              <p:cNvSpPr/>
              <p:nvPr/>
            </p:nvSpPr>
            <p:spPr bwMode="auto">
              <a:xfrm>
                <a:off x="3044946" y="3102420"/>
                <a:ext cx="220365" cy="17138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32" name="Trapezoid 131"/>
              <p:cNvSpPr/>
              <p:nvPr/>
            </p:nvSpPr>
            <p:spPr bwMode="auto">
              <a:xfrm>
                <a:off x="3039796" y="3319641"/>
                <a:ext cx="229656" cy="18178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33" name="Trapezoid 132"/>
              <p:cNvSpPr/>
              <p:nvPr/>
            </p:nvSpPr>
            <p:spPr bwMode="auto">
              <a:xfrm>
                <a:off x="3046031" y="3583565"/>
                <a:ext cx="222950" cy="21531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grpSp>
            <p:nvGrpSpPr>
              <p:cNvPr id="9" name="Group 133"/>
              <p:cNvGrpSpPr/>
              <p:nvPr/>
            </p:nvGrpSpPr>
            <p:grpSpPr>
              <a:xfrm>
                <a:off x="3264226" y="3100921"/>
                <a:ext cx="1172719" cy="700464"/>
                <a:chOff x="3264226" y="3100921"/>
                <a:chExt cx="1172719" cy="700464"/>
              </a:xfrm>
            </p:grpSpPr>
            <p:sp>
              <p:nvSpPr>
                <p:cNvPr id="151" name="Trapezoid 150"/>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52" name="Trapezoid 151"/>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53" name="Trapezoid 152"/>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54" name="Trapezoid 153"/>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55" name="Trapezoid 154"/>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56" name="Trapezoid 155"/>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57" name="Trapezoid 156"/>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58" name="Trapezoid 157"/>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59" name="Trapezoid 158"/>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60" name="Trapezoid 159"/>
                <p:cNvSpPr/>
                <p:nvPr/>
              </p:nvSpPr>
              <p:spPr bwMode="auto">
                <a:xfrm>
                  <a:off x="3277377" y="3105235"/>
                  <a:ext cx="7542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61" name="Trapezoid 160"/>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62" name="Trapezoid 161"/>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63" name="Trapezoid 162"/>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64" name="Trapezoid 163"/>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65" name="Trapezoid 164"/>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nvGrpSpPr>
              <p:cNvPr id="10" name="Group 134"/>
              <p:cNvGrpSpPr/>
              <p:nvPr/>
            </p:nvGrpSpPr>
            <p:grpSpPr>
              <a:xfrm>
                <a:off x="1875281" y="3103378"/>
                <a:ext cx="1172719" cy="699625"/>
                <a:chOff x="3264226" y="3100921"/>
                <a:chExt cx="1172719" cy="700464"/>
              </a:xfrm>
            </p:grpSpPr>
            <p:sp>
              <p:nvSpPr>
                <p:cNvPr id="136" name="Trapezoid 135"/>
                <p:cNvSpPr/>
                <p:nvPr/>
              </p:nvSpPr>
              <p:spPr bwMode="auto">
                <a:xfrm>
                  <a:off x="3349150" y="3583923"/>
                  <a:ext cx="1013970" cy="217462"/>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102+4</a:t>
                  </a:r>
                </a:p>
              </p:txBody>
            </p:sp>
            <p:sp>
              <p:nvSpPr>
                <p:cNvPr id="137" name="Trapezoid 136"/>
                <p:cNvSpPr/>
                <p:nvPr/>
              </p:nvSpPr>
              <p:spPr bwMode="auto">
                <a:xfrm>
                  <a:off x="4146446" y="3106815"/>
                  <a:ext cx="20369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38" name="Trapezoid 137"/>
                <p:cNvSpPr/>
                <p:nvPr/>
              </p:nvSpPr>
              <p:spPr bwMode="auto">
                <a:xfrm>
                  <a:off x="3919958" y="3319540"/>
                  <a:ext cx="433441"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39" name="Trapezoid 138"/>
                <p:cNvSpPr/>
                <p:nvPr/>
              </p:nvSpPr>
              <p:spPr bwMode="auto">
                <a:xfrm>
                  <a:off x="3919958"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40" name="Trapezoid 139"/>
                <p:cNvSpPr/>
                <p:nvPr/>
              </p:nvSpPr>
              <p:spPr bwMode="auto">
                <a:xfrm>
                  <a:off x="4350142" y="3105235"/>
                  <a:ext cx="79563"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1" name="Trapezoid 140"/>
                <p:cNvSpPr/>
                <p:nvPr/>
              </p:nvSpPr>
              <p:spPr bwMode="auto">
                <a:xfrm>
                  <a:off x="4355023" y="3314894"/>
                  <a:ext cx="81922"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2" name="Trapezoid 141"/>
                <p:cNvSpPr/>
                <p:nvPr/>
              </p:nvSpPr>
              <p:spPr bwMode="auto">
                <a:xfrm>
                  <a:off x="3579288" y="3106815"/>
                  <a:ext cx="225576"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43" name="Trapezoid 142"/>
                <p:cNvSpPr/>
                <p:nvPr/>
              </p:nvSpPr>
              <p:spPr bwMode="auto">
                <a:xfrm>
                  <a:off x="3352800" y="3319540"/>
                  <a:ext cx="451462" cy="182209"/>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52</a:t>
                  </a:r>
                </a:p>
              </p:txBody>
            </p:sp>
            <p:sp>
              <p:nvSpPr>
                <p:cNvPr id="144" name="Trapezoid 143"/>
                <p:cNvSpPr/>
                <p:nvPr/>
              </p:nvSpPr>
              <p:spPr bwMode="auto">
                <a:xfrm>
                  <a:off x="3352800" y="3106815"/>
                  <a:ext cx="218200" cy="16777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50" b="0" i="0" u="none" strike="noStrike" kern="0" cap="none" spc="0" normalizeH="0" baseline="0" noProof="0" dirty="0" smtClean="0">
                      <a:ln>
                        <a:noFill/>
                      </a:ln>
                      <a:solidFill>
                        <a:prstClr val="black"/>
                      </a:solidFill>
                      <a:effectLst/>
                      <a:uLnTx/>
                      <a:uFillTx/>
                      <a:latin typeface="Qualcomm Office Regular"/>
                    </a:rPr>
                    <a:t>26</a:t>
                  </a:r>
                </a:p>
              </p:txBody>
            </p:sp>
            <p:sp>
              <p:nvSpPr>
                <p:cNvPr id="145" name="Trapezoid 144"/>
                <p:cNvSpPr/>
                <p:nvPr/>
              </p:nvSpPr>
              <p:spPr bwMode="auto">
                <a:xfrm>
                  <a:off x="3268063" y="3105235"/>
                  <a:ext cx="84738" cy="167775"/>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6" name="Trapezoid 145"/>
                <p:cNvSpPr/>
                <p:nvPr/>
              </p:nvSpPr>
              <p:spPr bwMode="auto">
                <a:xfrm>
                  <a:off x="3810000" y="3100921"/>
                  <a:ext cx="113161" cy="17208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47" name="Trapezoid 146"/>
                <p:cNvSpPr/>
                <p:nvPr/>
              </p:nvSpPr>
              <p:spPr bwMode="auto">
                <a:xfrm>
                  <a:off x="3268062" y="3314894"/>
                  <a:ext cx="84738" cy="184728"/>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48" name="Trapezoid 147"/>
                <p:cNvSpPr/>
                <p:nvPr/>
              </p:nvSpPr>
              <p:spPr bwMode="auto">
                <a:xfrm>
                  <a:off x="3810000" y="3314894"/>
                  <a:ext cx="108334" cy="18472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2</a:t>
                  </a:r>
                </a:p>
              </p:txBody>
            </p:sp>
            <p:sp>
              <p:nvSpPr>
                <p:cNvPr id="149" name="Trapezoid 148"/>
                <p:cNvSpPr/>
                <p:nvPr/>
              </p:nvSpPr>
              <p:spPr bwMode="auto">
                <a:xfrm>
                  <a:off x="3264226" y="3587335"/>
                  <a:ext cx="83839" cy="21154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sp>
              <p:nvSpPr>
                <p:cNvPr id="150" name="Trapezoid 149"/>
                <p:cNvSpPr/>
                <p:nvPr/>
              </p:nvSpPr>
              <p:spPr bwMode="auto">
                <a:xfrm>
                  <a:off x="4364205" y="3582792"/>
                  <a:ext cx="72738" cy="214537"/>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smtClean="0">
                      <a:ln>
                        <a:noFill/>
                      </a:ln>
                      <a:solidFill>
                        <a:prstClr val="black"/>
                      </a:solidFill>
                      <a:effectLst/>
                      <a:uLnTx/>
                      <a:uFillTx/>
                      <a:latin typeface="Qualcomm Office Regular"/>
                    </a:rPr>
                    <a:t>1</a:t>
                  </a:r>
                </a:p>
              </p:txBody>
            </p:sp>
          </p:grpSp>
        </p:grpSp>
        <p:sp>
          <p:nvSpPr>
            <p:cNvPr id="89" name="Line 16"/>
            <p:cNvSpPr>
              <a:spLocks noChangeShapeType="1"/>
            </p:cNvSpPr>
            <p:nvPr/>
          </p:nvSpPr>
          <p:spPr bwMode="auto">
            <a:xfrm flipH="1">
              <a:off x="2111712" y="3062016"/>
              <a:ext cx="47" cy="115678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0" name="Line 16"/>
            <p:cNvSpPr>
              <a:spLocks noChangeShapeType="1"/>
            </p:cNvSpPr>
            <p:nvPr/>
          </p:nvSpPr>
          <p:spPr bwMode="auto">
            <a:xfrm>
              <a:off x="2334888" y="3058818"/>
              <a:ext cx="5742" cy="1159984"/>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1" name="Line 16"/>
            <p:cNvSpPr>
              <a:spLocks noChangeShapeType="1"/>
            </p:cNvSpPr>
            <p:nvPr/>
          </p:nvSpPr>
          <p:spPr bwMode="auto">
            <a:xfrm flipH="1">
              <a:off x="2733440" y="3058562"/>
              <a:ext cx="1876" cy="116023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2" name="Line 16"/>
            <p:cNvSpPr>
              <a:spLocks noChangeShapeType="1"/>
            </p:cNvSpPr>
            <p:nvPr/>
          </p:nvSpPr>
          <p:spPr bwMode="auto">
            <a:xfrm>
              <a:off x="2946811" y="3057276"/>
              <a:ext cx="2287" cy="116152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3" name="Line 16"/>
            <p:cNvSpPr>
              <a:spLocks noChangeShapeType="1"/>
            </p:cNvSpPr>
            <p:nvPr/>
          </p:nvSpPr>
          <p:spPr bwMode="auto">
            <a:xfrm flipH="1">
              <a:off x="3496879" y="3057276"/>
              <a:ext cx="4863" cy="116152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4" name="Line 16"/>
            <p:cNvSpPr>
              <a:spLocks noChangeShapeType="1"/>
            </p:cNvSpPr>
            <p:nvPr/>
          </p:nvSpPr>
          <p:spPr bwMode="auto">
            <a:xfrm>
              <a:off x="3726478" y="3054084"/>
              <a:ext cx="980" cy="1164717"/>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5" name="Line 16"/>
            <p:cNvSpPr>
              <a:spLocks noChangeShapeType="1"/>
            </p:cNvSpPr>
            <p:nvPr/>
          </p:nvSpPr>
          <p:spPr bwMode="auto">
            <a:xfrm>
              <a:off x="4122573" y="3053666"/>
              <a:ext cx="2538" cy="1165136"/>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6" name="Line 16"/>
            <p:cNvSpPr>
              <a:spLocks noChangeShapeType="1"/>
            </p:cNvSpPr>
            <p:nvPr/>
          </p:nvSpPr>
          <p:spPr bwMode="auto">
            <a:xfrm flipH="1">
              <a:off x="4335506" y="3055370"/>
              <a:ext cx="4602" cy="1163431"/>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7" name="Line 16"/>
            <p:cNvSpPr>
              <a:spLocks noChangeShapeType="1"/>
            </p:cNvSpPr>
            <p:nvPr/>
          </p:nvSpPr>
          <p:spPr bwMode="auto">
            <a:xfrm>
              <a:off x="2166693" y="3130223"/>
              <a:ext cx="3515" cy="48662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8" name="Line 16"/>
            <p:cNvSpPr>
              <a:spLocks noChangeShapeType="1"/>
            </p:cNvSpPr>
            <p:nvPr/>
          </p:nvSpPr>
          <p:spPr bwMode="auto">
            <a:xfrm>
              <a:off x="2401918" y="3130223"/>
              <a:ext cx="2192" cy="485467"/>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99" name="Line 16"/>
            <p:cNvSpPr>
              <a:spLocks noChangeShapeType="1"/>
            </p:cNvSpPr>
            <p:nvPr/>
          </p:nvSpPr>
          <p:spPr bwMode="auto">
            <a:xfrm>
              <a:off x="2895599" y="3130222"/>
              <a:ext cx="1850" cy="493837"/>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0" name="Line 16"/>
            <p:cNvSpPr>
              <a:spLocks noChangeShapeType="1"/>
            </p:cNvSpPr>
            <p:nvPr/>
          </p:nvSpPr>
          <p:spPr bwMode="auto">
            <a:xfrm>
              <a:off x="2677626" y="3133855"/>
              <a:ext cx="4614" cy="489455"/>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1" name="Line 16"/>
            <p:cNvSpPr>
              <a:spLocks noChangeShapeType="1"/>
            </p:cNvSpPr>
            <p:nvPr/>
          </p:nvSpPr>
          <p:spPr bwMode="auto">
            <a:xfrm>
              <a:off x="3558373" y="3130222"/>
              <a:ext cx="2404" cy="48626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2" name="Line 16"/>
            <p:cNvSpPr>
              <a:spLocks noChangeShapeType="1"/>
            </p:cNvSpPr>
            <p:nvPr/>
          </p:nvSpPr>
          <p:spPr bwMode="auto">
            <a:xfrm flipH="1">
              <a:off x="3772761" y="3133551"/>
              <a:ext cx="3937" cy="483301"/>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3" name="Line 16"/>
            <p:cNvSpPr>
              <a:spLocks noChangeShapeType="1"/>
            </p:cNvSpPr>
            <p:nvPr/>
          </p:nvSpPr>
          <p:spPr bwMode="auto">
            <a:xfrm>
              <a:off x="4288979" y="3133043"/>
              <a:ext cx="2860" cy="49026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4" name="Line 16"/>
            <p:cNvSpPr>
              <a:spLocks noChangeShapeType="1"/>
            </p:cNvSpPr>
            <p:nvPr/>
          </p:nvSpPr>
          <p:spPr bwMode="auto">
            <a:xfrm flipH="1">
              <a:off x="4062428" y="3133042"/>
              <a:ext cx="1717" cy="49026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5" name="Line 16"/>
            <p:cNvSpPr>
              <a:spLocks noChangeShapeType="1"/>
            </p:cNvSpPr>
            <p:nvPr/>
          </p:nvSpPr>
          <p:spPr bwMode="auto">
            <a:xfrm>
              <a:off x="3186336" y="3131201"/>
              <a:ext cx="1298" cy="7928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6" name="Line 16"/>
            <p:cNvSpPr>
              <a:spLocks noChangeShapeType="1"/>
            </p:cNvSpPr>
            <p:nvPr/>
          </p:nvSpPr>
          <p:spPr bwMode="auto">
            <a:xfrm flipH="1">
              <a:off x="3247964" y="3131201"/>
              <a:ext cx="883" cy="7928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7" name="Line 16"/>
            <p:cNvSpPr>
              <a:spLocks noChangeShapeType="1"/>
            </p:cNvSpPr>
            <p:nvPr/>
          </p:nvSpPr>
          <p:spPr bwMode="auto">
            <a:xfrm>
              <a:off x="4779132" y="3058562"/>
              <a:ext cx="2871" cy="1154573"/>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8" name="Line 16"/>
            <p:cNvSpPr>
              <a:spLocks noChangeShapeType="1"/>
            </p:cNvSpPr>
            <p:nvPr/>
          </p:nvSpPr>
          <p:spPr bwMode="auto">
            <a:xfrm flipH="1">
              <a:off x="5010921" y="3058562"/>
              <a:ext cx="803" cy="1154574"/>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09" name="Line 16"/>
            <p:cNvSpPr>
              <a:spLocks noChangeShapeType="1"/>
            </p:cNvSpPr>
            <p:nvPr/>
          </p:nvSpPr>
          <p:spPr bwMode="auto">
            <a:xfrm>
              <a:off x="5401631" y="3058562"/>
              <a:ext cx="2101" cy="1154573"/>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0" name="Line 16"/>
            <p:cNvSpPr>
              <a:spLocks noChangeShapeType="1"/>
            </p:cNvSpPr>
            <p:nvPr/>
          </p:nvSpPr>
          <p:spPr bwMode="auto">
            <a:xfrm flipH="1">
              <a:off x="5619390" y="3058562"/>
              <a:ext cx="4827" cy="1154573"/>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1" name="Line 16"/>
            <p:cNvSpPr>
              <a:spLocks noChangeShapeType="1"/>
            </p:cNvSpPr>
            <p:nvPr/>
          </p:nvSpPr>
          <p:spPr bwMode="auto">
            <a:xfrm flipH="1">
              <a:off x="6167170" y="3062016"/>
              <a:ext cx="6399" cy="115111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2" name="Line 16"/>
            <p:cNvSpPr>
              <a:spLocks noChangeShapeType="1"/>
            </p:cNvSpPr>
            <p:nvPr/>
          </p:nvSpPr>
          <p:spPr bwMode="auto">
            <a:xfrm>
              <a:off x="6394389" y="3062016"/>
              <a:ext cx="3361" cy="115111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3" name="Line 16"/>
            <p:cNvSpPr>
              <a:spLocks noChangeShapeType="1"/>
            </p:cNvSpPr>
            <p:nvPr/>
          </p:nvSpPr>
          <p:spPr bwMode="auto">
            <a:xfrm flipH="1">
              <a:off x="6795403" y="3062016"/>
              <a:ext cx="3456" cy="1151120"/>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4" name="Line 16"/>
            <p:cNvSpPr>
              <a:spLocks noChangeShapeType="1"/>
            </p:cNvSpPr>
            <p:nvPr/>
          </p:nvSpPr>
          <p:spPr bwMode="auto">
            <a:xfrm flipH="1">
              <a:off x="6994633" y="3062016"/>
              <a:ext cx="0" cy="1151119"/>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5" name="Line 16"/>
            <p:cNvSpPr>
              <a:spLocks noChangeShapeType="1"/>
            </p:cNvSpPr>
            <p:nvPr/>
          </p:nvSpPr>
          <p:spPr bwMode="auto">
            <a:xfrm>
              <a:off x="4838385" y="3133855"/>
              <a:ext cx="2115" cy="477331"/>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6" name="Line 16"/>
            <p:cNvSpPr>
              <a:spLocks noChangeShapeType="1"/>
            </p:cNvSpPr>
            <p:nvPr/>
          </p:nvSpPr>
          <p:spPr bwMode="auto">
            <a:xfrm>
              <a:off x="5074228" y="3133855"/>
              <a:ext cx="173" cy="47616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7" name="Line 16"/>
            <p:cNvSpPr>
              <a:spLocks noChangeShapeType="1"/>
            </p:cNvSpPr>
            <p:nvPr/>
          </p:nvSpPr>
          <p:spPr bwMode="auto">
            <a:xfrm flipH="1">
              <a:off x="5567740" y="3136158"/>
              <a:ext cx="3805" cy="482235"/>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8" name="Line 16"/>
            <p:cNvSpPr>
              <a:spLocks noChangeShapeType="1"/>
            </p:cNvSpPr>
            <p:nvPr/>
          </p:nvSpPr>
          <p:spPr bwMode="auto">
            <a:xfrm flipH="1">
              <a:off x="5352532" y="3133855"/>
              <a:ext cx="3796" cy="48378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19" name="Line 16"/>
            <p:cNvSpPr>
              <a:spLocks noChangeShapeType="1"/>
            </p:cNvSpPr>
            <p:nvPr/>
          </p:nvSpPr>
          <p:spPr bwMode="auto">
            <a:xfrm>
              <a:off x="6228439" y="3135306"/>
              <a:ext cx="0" cy="481176"/>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0" name="Line 16"/>
            <p:cNvSpPr>
              <a:spLocks noChangeShapeType="1"/>
            </p:cNvSpPr>
            <p:nvPr/>
          </p:nvSpPr>
          <p:spPr bwMode="auto">
            <a:xfrm flipH="1">
              <a:off x="6443052" y="3136158"/>
              <a:ext cx="1943" cy="47502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1" name="Line 16"/>
            <p:cNvSpPr>
              <a:spLocks noChangeShapeType="1"/>
            </p:cNvSpPr>
            <p:nvPr/>
          </p:nvSpPr>
          <p:spPr bwMode="auto">
            <a:xfrm>
              <a:off x="6948067" y="3136158"/>
              <a:ext cx="0" cy="472222"/>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2" name="Line 16"/>
            <p:cNvSpPr>
              <a:spLocks noChangeShapeType="1"/>
            </p:cNvSpPr>
            <p:nvPr/>
          </p:nvSpPr>
          <p:spPr bwMode="auto">
            <a:xfrm>
              <a:off x="6729866" y="3136158"/>
              <a:ext cx="2854" cy="481486"/>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3" name="Line 16"/>
            <p:cNvSpPr>
              <a:spLocks noChangeShapeType="1"/>
            </p:cNvSpPr>
            <p:nvPr/>
          </p:nvSpPr>
          <p:spPr bwMode="auto">
            <a:xfrm flipH="1">
              <a:off x="5857925" y="3136158"/>
              <a:ext cx="491" cy="782274"/>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4" name="Line 16"/>
            <p:cNvSpPr>
              <a:spLocks noChangeShapeType="1"/>
            </p:cNvSpPr>
            <p:nvPr/>
          </p:nvSpPr>
          <p:spPr bwMode="auto">
            <a:xfrm flipH="1">
              <a:off x="5918255" y="3136158"/>
              <a:ext cx="3553" cy="782274"/>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a:p>
          </p:txBody>
        </p:sp>
        <p:sp>
          <p:nvSpPr>
            <p:cNvPr id="125" name="TextBox 124"/>
            <p:cNvSpPr txBox="1"/>
            <p:nvPr/>
          </p:nvSpPr>
          <p:spPr>
            <a:xfrm>
              <a:off x="1940220" y="2895600"/>
              <a:ext cx="2602246" cy="184666"/>
            </a:xfrm>
            <a:prstGeom prst="rect">
              <a:avLst/>
            </a:prstGeom>
            <a:noFill/>
          </p:spPr>
          <p:txBody>
            <a:bodyPr wrap="square" rtlCol="0">
              <a:spAutoFit/>
            </a:bodyPr>
            <a:lstStyle/>
            <a:p>
              <a:r>
                <a:rPr lang="en-US" altLang="ko-KR" sz="600" dirty="0" smtClean="0">
                  <a:solidFill>
                    <a:srgbClr val="FF0000"/>
                  </a:solidFill>
                </a:rPr>
                <a:t>-238      -212            -170    -144                      -104     -78               -36       -10</a:t>
              </a:r>
              <a:endParaRPr lang="ko-KR" altLang="en-US" sz="600" dirty="0">
                <a:solidFill>
                  <a:srgbClr val="FF0000"/>
                </a:solidFill>
              </a:endParaRPr>
            </a:p>
          </p:txBody>
        </p:sp>
        <p:sp>
          <p:nvSpPr>
            <p:cNvPr id="126" name="TextBox 125"/>
            <p:cNvSpPr txBox="1"/>
            <p:nvPr/>
          </p:nvSpPr>
          <p:spPr>
            <a:xfrm>
              <a:off x="1576395" y="2895600"/>
              <a:ext cx="557205" cy="276999"/>
            </a:xfrm>
            <a:prstGeom prst="rect">
              <a:avLst/>
            </a:prstGeom>
            <a:noFill/>
          </p:spPr>
          <p:txBody>
            <a:bodyPr wrap="square" rtlCol="0">
              <a:spAutoFit/>
            </a:bodyPr>
            <a:lstStyle/>
            <a:p>
              <a:r>
                <a:rPr lang="en-US" sz="600" dirty="0"/>
                <a:t>p</a:t>
              </a:r>
              <a:r>
                <a:rPr lang="en-US" sz="600" dirty="0" smtClean="0"/>
                <a:t>ilots tone index</a:t>
              </a:r>
              <a:endParaRPr lang="en-US" sz="600" dirty="0"/>
            </a:p>
          </p:txBody>
        </p:sp>
        <p:sp>
          <p:nvSpPr>
            <p:cNvPr id="127" name="TextBox 126"/>
            <p:cNvSpPr txBox="1"/>
            <p:nvPr/>
          </p:nvSpPr>
          <p:spPr>
            <a:xfrm>
              <a:off x="2025590" y="3015734"/>
              <a:ext cx="2593075" cy="184666"/>
            </a:xfrm>
            <a:prstGeom prst="rect">
              <a:avLst/>
            </a:prstGeom>
            <a:noFill/>
          </p:spPr>
          <p:txBody>
            <a:bodyPr wrap="square" rtlCol="0">
              <a:spAutoFit/>
            </a:bodyPr>
            <a:lstStyle/>
            <a:p>
              <a:r>
                <a:rPr lang="en-US" altLang="ko-KR" sz="600" dirty="0" smtClean="0">
                  <a:solidFill>
                    <a:srgbClr val="7030A0"/>
                  </a:solidFill>
                </a:rPr>
                <a:t>-224     -198     -184    -158       </a:t>
              </a:r>
              <a:r>
                <a:rPr lang="en-US" altLang="ko-KR" sz="600" dirty="0" smtClean="0">
                  <a:solidFill>
                    <a:srgbClr val="00B050"/>
                  </a:solidFill>
                </a:rPr>
                <a:t>-130 -116</a:t>
              </a:r>
              <a:r>
                <a:rPr lang="en-US" altLang="ko-KR" sz="600" dirty="0" smtClean="0">
                  <a:solidFill>
                    <a:srgbClr val="76B531"/>
                  </a:solidFill>
                </a:rPr>
                <a:t>      </a:t>
              </a:r>
              <a:r>
                <a:rPr lang="en-US" altLang="ko-KR" sz="600" dirty="0" smtClean="0">
                  <a:solidFill>
                    <a:srgbClr val="7030A0"/>
                  </a:solidFill>
                </a:rPr>
                <a:t> -90       -64         -50      -24</a:t>
              </a:r>
              <a:endParaRPr lang="ko-KR" altLang="en-US" sz="600" dirty="0">
                <a:solidFill>
                  <a:srgbClr val="7030A0"/>
                </a:solidFill>
              </a:endParaRPr>
            </a:p>
          </p:txBody>
        </p:sp>
        <p:sp>
          <p:nvSpPr>
            <p:cNvPr id="128" name="TextBox 127"/>
            <p:cNvSpPr txBox="1"/>
            <p:nvPr/>
          </p:nvSpPr>
          <p:spPr>
            <a:xfrm>
              <a:off x="4636754" y="2895600"/>
              <a:ext cx="2602246" cy="184666"/>
            </a:xfrm>
            <a:prstGeom prst="rect">
              <a:avLst/>
            </a:prstGeom>
            <a:noFill/>
          </p:spPr>
          <p:txBody>
            <a:bodyPr wrap="square" rtlCol="0">
              <a:spAutoFit/>
            </a:bodyPr>
            <a:lstStyle/>
            <a:p>
              <a:r>
                <a:rPr lang="en-US" altLang="ko-KR" sz="600" dirty="0" smtClean="0">
                  <a:solidFill>
                    <a:srgbClr val="FF0000"/>
                  </a:solidFill>
                </a:rPr>
                <a:t>10         36                78    </a:t>
              </a:r>
              <a:r>
                <a:rPr lang="en-US" altLang="ko-KR" sz="600" dirty="0">
                  <a:solidFill>
                    <a:srgbClr val="FF0000"/>
                  </a:solidFill>
                </a:rPr>
                <a:t> </a:t>
              </a:r>
              <a:r>
                <a:rPr lang="en-US" altLang="ko-KR" sz="600" dirty="0" smtClean="0">
                  <a:solidFill>
                    <a:srgbClr val="FF0000"/>
                  </a:solidFill>
                </a:rPr>
                <a:t>  104                      144      170               212      238</a:t>
              </a:r>
              <a:endParaRPr lang="ko-KR" altLang="en-US" sz="600" dirty="0">
                <a:solidFill>
                  <a:srgbClr val="FF0000"/>
                </a:solidFill>
              </a:endParaRPr>
            </a:p>
          </p:txBody>
        </p:sp>
        <p:sp>
          <p:nvSpPr>
            <p:cNvPr id="129" name="TextBox 128"/>
            <p:cNvSpPr txBox="1"/>
            <p:nvPr/>
          </p:nvSpPr>
          <p:spPr>
            <a:xfrm>
              <a:off x="4722125" y="3015734"/>
              <a:ext cx="2593075" cy="184666"/>
            </a:xfrm>
            <a:prstGeom prst="rect">
              <a:avLst/>
            </a:prstGeom>
            <a:noFill/>
          </p:spPr>
          <p:txBody>
            <a:bodyPr wrap="square" rtlCol="0">
              <a:spAutoFit/>
            </a:bodyPr>
            <a:lstStyle/>
            <a:p>
              <a:r>
                <a:rPr lang="en-US" altLang="ko-KR" sz="600" dirty="0" smtClean="0">
                  <a:solidFill>
                    <a:srgbClr val="7030A0"/>
                  </a:solidFill>
                </a:rPr>
                <a:t>24       50           64       90         </a:t>
              </a:r>
              <a:r>
                <a:rPr lang="en-US" altLang="ko-KR" sz="600" dirty="0" smtClean="0">
                  <a:solidFill>
                    <a:srgbClr val="00B050"/>
                  </a:solidFill>
                </a:rPr>
                <a:t>116 130</a:t>
              </a:r>
              <a:r>
                <a:rPr lang="en-US" altLang="ko-KR" sz="600" dirty="0" smtClean="0">
                  <a:solidFill>
                    <a:srgbClr val="76B531"/>
                  </a:solidFill>
                </a:rPr>
                <a:t>      </a:t>
              </a:r>
              <a:r>
                <a:rPr lang="en-US" altLang="ko-KR" sz="600" dirty="0" smtClean="0">
                  <a:solidFill>
                    <a:srgbClr val="7030A0"/>
                  </a:solidFill>
                </a:rPr>
                <a:t>   158      184       198     224</a:t>
              </a:r>
              <a:endParaRPr lang="ko-KR" altLang="en-US" sz="600" dirty="0">
                <a:solidFill>
                  <a:srgbClr val="7030A0"/>
                </a:solidFill>
              </a:endParaRPr>
            </a:p>
          </p:txBody>
        </p:sp>
      </p:grpSp>
      <p:sp>
        <p:nvSpPr>
          <p:cNvPr id="170" name="TextBox 169"/>
          <p:cNvSpPr txBox="1"/>
          <p:nvPr/>
        </p:nvSpPr>
        <p:spPr>
          <a:xfrm>
            <a:off x="2771774" y="3837801"/>
            <a:ext cx="4162425" cy="276999"/>
          </a:xfrm>
          <a:prstGeom prst="rect">
            <a:avLst/>
          </a:prstGeom>
          <a:noFill/>
        </p:spPr>
        <p:txBody>
          <a:bodyPr wrap="square" rtlCol="0">
            <a:spAutoFit/>
          </a:bodyPr>
          <a:lstStyle/>
          <a:p>
            <a:r>
              <a:rPr lang="en-US" sz="1200" b="1" u="sng" dirty="0" smtClean="0"/>
              <a:t>Worst PAPR (dB) of proposed HE-LTF @40MHz</a:t>
            </a:r>
            <a:endParaRPr lang="en-US" sz="1200" b="1" u="sng" dirty="0"/>
          </a:p>
        </p:txBody>
      </p:sp>
      <p:sp>
        <p:nvSpPr>
          <p:cNvPr id="171" name="梯形 170"/>
          <p:cNvSpPr/>
          <p:nvPr/>
        </p:nvSpPr>
        <p:spPr bwMode="auto">
          <a:xfrm>
            <a:off x="2022896" y="3430024"/>
            <a:ext cx="5257800" cy="152400"/>
          </a:xfrm>
          <a:prstGeom prst="trapezoid">
            <a:avLst/>
          </a:prstGeom>
          <a:solidFill>
            <a:srgbClr val="7030A0"/>
          </a:solidFill>
          <a:ln w="12700" cap="flat" cmpd="sng" algn="ctr">
            <a:solidFill>
              <a:schemeClr val="tx1"/>
            </a:solidFill>
            <a:prstDash val="solid"/>
            <a:round/>
            <a:headEnd type="none" w="sm" len="sm"/>
            <a:tailEnd type="none" w="sm" len="sm"/>
          </a:ln>
          <a:effectLst/>
        </p:spPr>
        <p:txBody>
          <a:bodyPr vert="horz" wrap="square" lIns="91440" tIns="0" rIns="9144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800" b="0"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rPr>
              <a:t>484-tone + 5DC</a:t>
            </a:r>
            <a:endParaRPr kumimoji="0" lang="zh-CN" altLang="en-US" sz="800" b="0" i="0" u="none" strike="noStrike" cap="none" normalizeH="0" baseline="0" dirty="0" smtClean="0">
              <a:ln>
                <a:noFill/>
              </a:ln>
              <a:solidFill>
                <a:schemeClr val="bg1"/>
              </a:solidFill>
              <a:effectLst/>
              <a:latin typeface="Arial Unicode MS" pitchFamily="34" charset="-122"/>
              <a:ea typeface="Arial Unicode MS" pitchFamily="34" charset="-122"/>
              <a:cs typeface="Arial Unicode MS" pitchFamily="34" charset="-122"/>
            </a:endParaRPr>
          </a:p>
        </p:txBody>
      </p:sp>
      <p:sp>
        <p:nvSpPr>
          <p:cNvPr id="202" name="TextBox 201"/>
          <p:cNvSpPr txBox="1"/>
          <p:nvPr/>
        </p:nvSpPr>
        <p:spPr>
          <a:xfrm>
            <a:off x="1558504" y="3405580"/>
            <a:ext cx="518091" cy="200055"/>
          </a:xfrm>
          <a:prstGeom prst="rect">
            <a:avLst/>
          </a:prstGeom>
          <a:noFill/>
        </p:spPr>
        <p:txBody>
          <a:bodyPr wrap="none" rtlCol="0">
            <a:spAutoFit/>
          </a:bodyPr>
          <a:lstStyle/>
          <a:p>
            <a:r>
              <a:rPr lang="en-US" altLang="zh-CN" sz="700" b="1" dirty="0" smtClean="0">
                <a:latin typeface="Arial Unicode MS" pitchFamily="34" charset="-122"/>
                <a:ea typeface="Arial Unicode MS" pitchFamily="34" charset="-122"/>
                <a:cs typeface="Arial Unicode MS" pitchFamily="34" charset="-122"/>
              </a:rPr>
              <a:t>12 Edge</a:t>
            </a:r>
            <a:endParaRPr lang="zh-CN" altLang="en-US" sz="700" b="1" dirty="0">
              <a:latin typeface="Arial Unicode MS" pitchFamily="34" charset="-122"/>
              <a:ea typeface="Arial Unicode MS" pitchFamily="34" charset="-122"/>
              <a:cs typeface="Arial Unicode MS" pitchFamily="34" charset="-122"/>
            </a:endParaRPr>
          </a:p>
        </p:txBody>
      </p:sp>
      <p:sp>
        <p:nvSpPr>
          <p:cNvPr id="203" name="TextBox 202"/>
          <p:cNvSpPr txBox="1"/>
          <p:nvPr/>
        </p:nvSpPr>
        <p:spPr>
          <a:xfrm>
            <a:off x="7213122" y="3405580"/>
            <a:ext cx="518091" cy="200055"/>
          </a:xfrm>
          <a:prstGeom prst="rect">
            <a:avLst/>
          </a:prstGeom>
          <a:noFill/>
        </p:spPr>
        <p:txBody>
          <a:bodyPr wrap="none" rtlCol="0">
            <a:spAutoFit/>
          </a:bodyPr>
          <a:lstStyle/>
          <a:p>
            <a:r>
              <a:rPr lang="en-US" altLang="zh-CN" sz="700" b="1" dirty="0" smtClean="0">
                <a:latin typeface="Arial Unicode MS" pitchFamily="34" charset="-122"/>
                <a:ea typeface="Arial Unicode MS" pitchFamily="34" charset="-122"/>
                <a:cs typeface="Arial Unicode MS" pitchFamily="34" charset="-122"/>
              </a:rPr>
              <a:t>11 Edge</a:t>
            </a:r>
            <a:endParaRPr lang="zh-CN" altLang="en-US" sz="700" b="1" dirty="0">
              <a:latin typeface="Arial Unicode MS" pitchFamily="34" charset="-122"/>
              <a:ea typeface="Arial Unicode MS" pitchFamily="34" charset="-122"/>
              <a:cs typeface="Arial Unicode MS" pitchFamily="34" charset="-122"/>
            </a:endParaRPr>
          </a:p>
        </p:txBody>
      </p:sp>
      <p:sp>
        <p:nvSpPr>
          <p:cNvPr id="207" name="TextBox 206"/>
          <p:cNvSpPr txBox="1"/>
          <p:nvPr/>
        </p:nvSpPr>
        <p:spPr>
          <a:xfrm>
            <a:off x="914400" y="5715000"/>
            <a:ext cx="7162799" cy="584775"/>
          </a:xfrm>
          <a:prstGeom prst="rect">
            <a:avLst/>
          </a:prstGeom>
          <a:noFill/>
        </p:spPr>
        <p:txBody>
          <a:bodyPr wrap="square" rtlCol="0">
            <a:spAutoFit/>
          </a:bodyPr>
          <a:lstStyle/>
          <a:p>
            <a:pPr marL="171450" indent="-171450">
              <a:buFont typeface="Arial" panose="020B0604020202020204" pitchFamily="34" charset="0"/>
              <a:buChar char="•"/>
            </a:pPr>
            <a:r>
              <a:rPr lang="en-US" altLang="zh-CN" sz="1600" kern="0" dirty="0" smtClean="0">
                <a:sym typeface="Wingdings" pitchFamily="2" charset="2"/>
              </a:rPr>
              <a:t>The proposed HE-LTF of 40MHz has uniform worst case PAPR distribution and lower PAPR than that of VHT-LTF for 26/52/106/242-RU sizes (all&lt;6dB)</a:t>
            </a:r>
          </a:p>
        </p:txBody>
      </p:sp>
      <p:sp>
        <p:nvSpPr>
          <p:cNvPr id="206" name="TextBox 205"/>
          <p:cNvSpPr txBox="1"/>
          <p:nvPr/>
        </p:nvSpPr>
        <p:spPr>
          <a:xfrm>
            <a:off x="7558184" y="4174563"/>
            <a:ext cx="755335" cy="1015663"/>
          </a:xfrm>
          <a:prstGeom prst="rect">
            <a:avLst/>
          </a:prstGeom>
          <a:noFill/>
        </p:spPr>
        <p:txBody>
          <a:bodyPr wrap="none" rtlCol="0">
            <a:spAutoFit/>
          </a:bodyPr>
          <a:lstStyle/>
          <a:p>
            <a:r>
              <a:rPr lang="en-US" altLang="zh-CN" dirty="0" smtClean="0">
                <a:solidFill>
                  <a:srgbClr val="FF0000"/>
                </a:solidFill>
              </a:rPr>
              <a:t>-0.7~-2.8</a:t>
            </a:r>
          </a:p>
          <a:p>
            <a:r>
              <a:rPr lang="en-US" altLang="zh-CN" dirty="0" smtClean="0">
                <a:solidFill>
                  <a:srgbClr val="FF0000"/>
                </a:solidFill>
              </a:rPr>
              <a:t>-0.8~-1.6</a:t>
            </a:r>
          </a:p>
          <a:p>
            <a:r>
              <a:rPr lang="en-US" altLang="zh-CN" dirty="0" smtClean="0">
                <a:solidFill>
                  <a:srgbClr val="FF0000"/>
                </a:solidFill>
              </a:rPr>
              <a:t>-1.06</a:t>
            </a:r>
          </a:p>
          <a:p>
            <a:r>
              <a:rPr lang="en-US" altLang="zh-CN" dirty="0" smtClean="0">
                <a:solidFill>
                  <a:srgbClr val="FF0000"/>
                </a:solidFill>
              </a:rPr>
              <a:t>-0.90</a:t>
            </a:r>
          </a:p>
          <a:p>
            <a:endParaRPr lang="zh-CN" altLang="en-US" dirty="0">
              <a:solidFill>
                <a:srgbClr val="FF0000"/>
              </a:solidFill>
            </a:endParaRPr>
          </a:p>
        </p:txBody>
      </p:sp>
      <p:sp>
        <p:nvSpPr>
          <p:cNvPr id="208" name="矩形 207"/>
          <p:cNvSpPr/>
          <p:nvPr/>
        </p:nvSpPr>
        <p:spPr>
          <a:xfrm>
            <a:off x="7211688" y="3747380"/>
            <a:ext cx="1246512" cy="461665"/>
          </a:xfrm>
          <a:prstGeom prst="rect">
            <a:avLst/>
          </a:prstGeom>
        </p:spPr>
        <p:txBody>
          <a:bodyPr wrap="square">
            <a:spAutoFit/>
          </a:bodyPr>
          <a:lstStyle/>
          <a:p>
            <a:r>
              <a:rPr lang="en-US" altLang="zh-CN" dirty="0" smtClean="0">
                <a:solidFill>
                  <a:srgbClr val="FF0000"/>
                </a:solidFill>
              </a:rPr>
              <a:t>PAPR reduction</a:t>
            </a:r>
            <a:br>
              <a:rPr lang="en-US" altLang="zh-CN" dirty="0" smtClean="0">
                <a:solidFill>
                  <a:srgbClr val="FF0000"/>
                </a:solidFill>
              </a:rPr>
            </a:br>
            <a:r>
              <a:rPr lang="en-US" altLang="zh-CN" dirty="0" smtClean="0">
                <a:solidFill>
                  <a:srgbClr val="FF0000"/>
                </a:solidFill>
              </a:rPr>
              <a:t>over VHT-LTF</a:t>
            </a:r>
          </a:p>
        </p:txBody>
      </p:sp>
      <p:sp>
        <p:nvSpPr>
          <p:cNvPr id="204" name="矩形 203"/>
          <p:cNvSpPr/>
          <p:nvPr/>
        </p:nvSpPr>
        <p:spPr>
          <a:xfrm>
            <a:off x="1708299" y="5215268"/>
            <a:ext cx="5943600" cy="461665"/>
          </a:xfrm>
          <a:prstGeom prst="rect">
            <a:avLst/>
          </a:prstGeom>
        </p:spPr>
        <p:txBody>
          <a:bodyPr wrap="square">
            <a:spAutoFit/>
          </a:bodyPr>
          <a:lstStyle/>
          <a:p>
            <a:r>
              <a:rPr lang="en-US" altLang="zh-CN" dirty="0" smtClean="0"/>
              <a:t>Note: Worst PAPR is the max PAPR for the HE-LTF tones except pilot tones multiplied by elements of 2x2, 4x4, 6x6, 8x8 P matrix</a:t>
            </a:r>
            <a:endParaRPr lang="en-US" altLang="zh-CN" dirty="0"/>
          </a:p>
        </p:txBody>
      </p:sp>
      <p:sp>
        <p:nvSpPr>
          <p:cNvPr id="209"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210"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23</a:t>
            </a:fld>
            <a:endParaRPr lang="en-US"/>
          </a:p>
        </p:txBody>
      </p:sp>
    </p:spTree>
    <p:extLst>
      <p:ext uri="{BB962C8B-B14F-4D97-AF65-F5344CB8AC3E}">
        <p14:creationId xmlns:p14="http://schemas.microsoft.com/office/powerpoint/2010/main" xmlns="" val="27259232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DL PAPR of 40MHz 4x/2x HE-LTF</a:t>
            </a:r>
            <a:endParaRPr lang="zh-CN" altLang="en-US" dirty="0"/>
          </a:p>
        </p:txBody>
      </p:sp>
      <p:sp>
        <p:nvSpPr>
          <p:cNvPr id="3" name="内容占位符 2"/>
          <p:cNvSpPr>
            <a:spLocks noGrp="1"/>
          </p:cNvSpPr>
          <p:nvPr>
            <p:ph idx="1"/>
          </p:nvPr>
        </p:nvSpPr>
        <p:spPr>
          <a:xfrm>
            <a:off x="685800" y="1981200"/>
            <a:ext cx="7772400" cy="4114800"/>
          </a:xfrm>
        </p:spPr>
        <p:txBody>
          <a:bodyPr/>
          <a:lstStyle/>
          <a:p>
            <a:r>
              <a:rPr lang="en-US" altLang="zh-CN" dirty="0" smtClean="0"/>
              <a:t>Combinations of RU allocation in DL OFDMA</a:t>
            </a:r>
            <a:endParaRPr lang="zh-CN" altLang="en-US" dirty="0" smtClean="0"/>
          </a:p>
          <a:p>
            <a:endParaRPr lang="zh-CN" altLang="en-US" dirty="0"/>
          </a:p>
        </p:txBody>
      </p:sp>
      <p:graphicFrame>
        <p:nvGraphicFramePr>
          <p:cNvPr id="6" name="Table 1"/>
          <p:cNvGraphicFramePr>
            <a:graphicFrameLocks noGrp="1"/>
          </p:cNvGraphicFramePr>
          <p:nvPr>
            <p:extLst>
              <p:ext uri="{D42A27DB-BD31-4B8C-83A1-F6EECF244321}">
                <p14:modId xmlns:p14="http://schemas.microsoft.com/office/powerpoint/2010/main" xmlns="" val="421484359"/>
              </p:ext>
            </p:extLst>
          </p:nvPr>
        </p:nvGraphicFramePr>
        <p:xfrm>
          <a:off x="838200" y="2667000"/>
          <a:ext cx="7467600" cy="2626210"/>
        </p:xfrm>
        <a:graphic>
          <a:graphicData uri="http://schemas.openxmlformats.org/drawingml/2006/table">
            <a:tbl>
              <a:tblPr firstRow="1" bandRow="1">
                <a:tableStyleId>{5C22544A-7EE6-4342-B048-85BDC9FD1C3A}</a:tableStyleId>
              </a:tblPr>
              <a:tblGrid>
                <a:gridCol w="4495800"/>
                <a:gridCol w="1447800"/>
                <a:gridCol w="1524000"/>
              </a:tblGrid>
              <a:tr h="340241">
                <a:tc rowSpan="2">
                  <a:txBody>
                    <a:bodyPr/>
                    <a:lstStyle/>
                    <a:p>
                      <a:r>
                        <a:rPr lang="en-US" dirty="0" smtClean="0"/>
                        <a:t>Test cases of 40MHz</a:t>
                      </a:r>
                      <a:endParaRPr lang="en-US" dirty="0"/>
                    </a:p>
                  </a:txBody>
                  <a:tcPr/>
                </a:tc>
                <a:tc gridSpan="2">
                  <a:txBody>
                    <a:bodyPr/>
                    <a:lstStyle/>
                    <a:p>
                      <a:pPr algn="ctr"/>
                      <a:r>
                        <a:rPr lang="en-US" sz="1600" dirty="0" smtClean="0"/>
                        <a:t>Worst PAPR in dB</a:t>
                      </a:r>
                      <a:endParaRPr lang="en-US" sz="1600" dirty="0"/>
                    </a:p>
                  </a:txBody>
                  <a:tcPr/>
                </a:tc>
                <a:tc hMerge="1">
                  <a:txBody>
                    <a:bodyPr/>
                    <a:lstStyle/>
                    <a:p>
                      <a:endParaRPr lang="en-US" sz="1600" dirty="0"/>
                    </a:p>
                  </a:txBody>
                  <a:tcPr/>
                </a:tc>
              </a:tr>
              <a:tr h="340241">
                <a:tc vMerge="1">
                  <a:txBody>
                    <a:bodyPr/>
                    <a:lstStyle/>
                    <a:p>
                      <a:endParaRPr lang="en-US" dirty="0"/>
                    </a:p>
                  </a:txBody>
                  <a:tcPr/>
                </a:tc>
                <a:tc>
                  <a:txBody>
                    <a:bodyPr/>
                    <a:lstStyle/>
                    <a:p>
                      <a:pPr algn="ctr"/>
                      <a:r>
                        <a:rPr lang="en-US" sz="1600" dirty="0" smtClean="0">
                          <a:solidFill>
                            <a:schemeClr val="bg1"/>
                          </a:solidFill>
                        </a:rPr>
                        <a:t>4x HE-LTF</a:t>
                      </a:r>
                      <a:endParaRPr lang="en-US" sz="1600" dirty="0">
                        <a:solidFill>
                          <a:schemeClr val="bg1"/>
                        </a:solidFill>
                      </a:endParaRPr>
                    </a:p>
                  </a:txBody>
                  <a:tcPr>
                    <a:solidFill>
                      <a:schemeClr val="accent1"/>
                    </a:solidFill>
                  </a:tcPr>
                </a:tc>
                <a:tc>
                  <a:txBody>
                    <a:bodyPr/>
                    <a:lstStyle/>
                    <a:p>
                      <a:pPr algn="ctr"/>
                      <a:r>
                        <a:rPr lang="en-US" sz="1600" dirty="0" smtClean="0">
                          <a:solidFill>
                            <a:schemeClr val="bg1"/>
                          </a:solidFill>
                        </a:rPr>
                        <a:t>2x HE-LTF</a:t>
                      </a:r>
                      <a:endParaRPr lang="en-US" sz="1600" dirty="0">
                        <a:solidFill>
                          <a:schemeClr val="bg1"/>
                        </a:solidFill>
                      </a:endParaRPr>
                    </a:p>
                  </a:txBody>
                  <a:tcPr>
                    <a:solidFill>
                      <a:schemeClr val="accent1"/>
                    </a:solidFill>
                  </a:tcPr>
                </a:tc>
              </a:tr>
              <a:tr h="324288">
                <a:tc>
                  <a:txBody>
                    <a:bodyPr/>
                    <a:lstStyle/>
                    <a:p>
                      <a:r>
                        <a:rPr lang="en-US" sz="1400" dirty="0" smtClean="0"/>
                        <a:t>RU-484</a:t>
                      </a:r>
                      <a:endParaRPr lang="en-US" sz="1400" dirty="0"/>
                    </a:p>
                  </a:txBody>
                  <a:tcPr/>
                </a:tc>
                <a:tc>
                  <a:txBody>
                    <a:bodyPr/>
                    <a:lstStyle/>
                    <a:p>
                      <a:pPr algn="ctr"/>
                      <a:r>
                        <a:rPr lang="en-US" sz="1400" dirty="0" smtClean="0"/>
                        <a:t>5.47</a:t>
                      </a:r>
                      <a:endParaRPr lang="en-US" sz="1400" dirty="0"/>
                    </a:p>
                  </a:txBody>
                  <a:tcPr/>
                </a:tc>
                <a:tc>
                  <a:txBody>
                    <a:bodyPr/>
                    <a:lstStyle/>
                    <a:p>
                      <a:pPr algn="ctr"/>
                      <a:r>
                        <a:rPr lang="en-US" sz="1400" dirty="0" smtClean="0"/>
                        <a:t>5.84</a:t>
                      </a:r>
                      <a:endParaRPr lang="en-US" sz="1400" dirty="0"/>
                    </a:p>
                  </a:txBody>
                  <a:tcPr/>
                </a:tc>
              </a:tr>
              <a:tr h="324288">
                <a:tc>
                  <a:txBody>
                    <a:bodyPr/>
                    <a:lstStyle/>
                    <a:p>
                      <a:r>
                        <a:rPr lang="en-US" sz="1400" dirty="0" smtClean="0"/>
                        <a:t>row of 52-RU all occupied but no mid-center 26-RUs</a:t>
                      </a:r>
                      <a:endParaRPr lang="en-US" sz="1400" dirty="0"/>
                    </a:p>
                  </a:txBody>
                  <a:tcPr/>
                </a:tc>
                <a:tc>
                  <a:txBody>
                    <a:bodyPr/>
                    <a:lstStyle/>
                    <a:p>
                      <a:pPr algn="ctr"/>
                      <a:r>
                        <a:rPr lang="en-US" sz="1400" dirty="0" smtClean="0"/>
                        <a:t>6.2374</a:t>
                      </a:r>
                      <a:endParaRPr lang="en-US" sz="1400" dirty="0"/>
                    </a:p>
                  </a:txBody>
                  <a:tcPr/>
                </a:tc>
                <a:tc>
                  <a:txBody>
                    <a:bodyPr/>
                    <a:lstStyle/>
                    <a:p>
                      <a:pPr algn="ctr"/>
                      <a:r>
                        <a:rPr lang="en-US" sz="1400" dirty="0" smtClean="0"/>
                        <a:t>6.7597</a:t>
                      </a:r>
                      <a:endParaRPr lang="en-US" sz="1400" dirty="0"/>
                    </a:p>
                  </a:txBody>
                  <a:tcPr/>
                </a:tc>
              </a:tr>
              <a:tr h="324288">
                <a:tc>
                  <a:txBody>
                    <a:bodyPr/>
                    <a:lstStyle/>
                    <a:p>
                      <a:r>
                        <a:rPr lang="de-DE" sz="1400" dirty="0" smtClean="0"/>
                        <a:t>RU-106 + RU-26 +RU-106 + RU-106 + RU-26 + RU-106</a:t>
                      </a:r>
                      <a:endParaRPr lang="en-US" sz="1400" dirty="0"/>
                    </a:p>
                  </a:txBody>
                  <a:tcPr/>
                </a:tc>
                <a:tc>
                  <a:txBody>
                    <a:bodyPr/>
                    <a:lstStyle/>
                    <a:p>
                      <a:pPr algn="ctr"/>
                      <a:r>
                        <a:rPr lang="en-US" sz="1400" dirty="0" smtClean="0"/>
                        <a:t>6.3889</a:t>
                      </a:r>
                      <a:endParaRPr lang="en-US" sz="1400" dirty="0"/>
                    </a:p>
                  </a:txBody>
                  <a:tcPr/>
                </a:tc>
                <a:tc>
                  <a:txBody>
                    <a:bodyPr/>
                    <a:lstStyle/>
                    <a:p>
                      <a:pPr algn="ctr"/>
                      <a:r>
                        <a:rPr lang="en-US" sz="1400" dirty="0" smtClean="0"/>
                        <a:t>6.3896</a:t>
                      </a:r>
                      <a:endParaRPr lang="en-US" sz="1400" dirty="0"/>
                    </a:p>
                  </a:txBody>
                  <a:tcPr/>
                </a:tc>
              </a:tr>
              <a:tr h="324288">
                <a:tc>
                  <a:txBody>
                    <a:bodyPr/>
                    <a:lstStyle/>
                    <a:p>
                      <a:r>
                        <a:rPr lang="de-DE" sz="1400" dirty="0" smtClean="0"/>
                        <a:t>RU-106 + </a:t>
                      </a:r>
                      <a:r>
                        <a:rPr lang="de-DE" sz="1400" strike="sngStrike" dirty="0" smtClean="0">
                          <a:solidFill>
                            <a:srgbClr val="FF0000"/>
                          </a:solidFill>
                        </a:rPr>
                        <a:t>RU-26</a:t>
                      </a:r>
                      <a:r>
                        <a:rPr lang="de-DE" sz="1400" dirty="0" smtClean="0"/>
                        <a:t> +RU-106 + RU-106 + </a:t>
                      </a:r>
                      <a:r>
                        <a:rPr lang="de-DE" sz="1400" strike="sngStrike" dirty="0" smtClean="0">
                          <a:solidFill>
                            <a:srgbClr val="FF0000"/>
                          </a:solidFill>
                        </a:rPr>
                        <a:t>RU-26</a:t>
                      </a:r>
                      <a:r>
                        <a:rPr lang="de-DE" sz="1400" dirty="0" smtClean="0"/>
                        <a:t> + RU-106</a:t>
                      </a:r>
                      <a:endParaRPr lang="en-US" sz="1400" dirty="0"/>
                    </a:p>
                  </a:txBody>
                  <a:tcPr/>
                </a:tc>
                <a:tc>
                  <a:txBody>
                    <a:bodyPr/>
                    <a:lstStyle/>
                    <a:p>
                      <a:pPr algn="ctr"/>
                      <a:r>
                        <a:rPr lang="en-US" sz="1400" dirty="0" smtClean="0"/>
                        <a:t>6.5135</a:t>
                      </a:r>
                      <a:endParaRPr lang="en-US" sz="1400" dirty="0"/>
                    </a:p>
                  </a:txBody>
                  <a:tcPr/>
                </a:tc>
                <a:tc>
                  <a:txBody>
                    <a:bodyPr/>
                    <a:lstStyle/>
                    <a:p>
                      <a:pPr algn="ctr"/>
                      <a:r>
                        <a:rPr lang="en-US" sz="1400" dirty="0" smtClean="0"/>
                        <a:t>6.7331</a:t>
                      </a:r>
                      <a:endParaRPr lang="en-US" sz="1400" dirty="0"/>
                    </a:p>
                  </a:txBody>
                  <a:tcPr/>
                </a:tc>
              </a:tr>
              <a:tr h="324288">
                <a:tc>
                  <a:txBody>
                    <a:bodyPr/>
                    <a:lstStyle/>
                    <a:p>
                      <a:r>
                        <a:rPr lang="de-DE" sz="1400" strike="sngStrike" dirty="0" smtClean="0">
                          <a:solidFill>
                            <a:srgbClr val="FF0000"/>
                          </a:solidFill>
                        </a:rPr>
                        <a:t>RU-106</a:t>
                      </a:r>
                      <a:r>
                        <a:rPr lang="de-DE" sz="1400" dirty="0" smtClean="0"/>
                        <a:t> + RU-26 +RU-106 + RU-106 + RU-26 + RU-106 </a:t>
                      </a:r>
                      <a:endParaRPr lang="en-US" sz="1400" dirty="0"/>
                    </a:p>
                  </a:txBody>
                  <a:tcPr/>
                </a:tc>
                <a:tc>
                  <a:txBody>
                    <a:bodyPr/>
                    <a:lstStyle/>
                    <a:p>
                      <a:pPr algn="ctr"/>
                      <a:r>
                        <a:rPr lang="en-US" sz="1400" dirty="0" smtClean="0"/>
                        <a:t>7.1483</a:t>
                      </a:r>
                      <a:endParaRPr lang="en-US" sz="1400" dirty="0"/>
                    </a:p>
                  </a:txBody>
                  <a:tcPr/>
                </a:tc>
                <a:tc>
                  <a:txBody>
                    <a:bodyPr/>
                    <a:lstStyle/>
                    <a:p>
                      <a:pPr algn="ctr"/>
                      <a:r>
                        <a:rPr lang="en-US" sz="1400" dirty="0" smtClean="0"/>
                        <a:t>7.3391</a:t>
                      </a:r>
                      <a:endParaRPr lang="en-US" sz="1400" dirty="0"/>
                    </a:p>
                  </a:txBody>
                  <a:tcPr/>
                </a:tc>
              </a:tr>
              <a:tr h="324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400" strike="sngStrike" dirty="0" smtClean="0">
                          <a:solidFill>
                            <a:srgbClr val="FF0000"/>
                          </a:solidFill>
                        </a:rPr>
                        <a:t>RU-106</a:t>
                      </a:r>
                      <a:r>
                        <a:rPr lang="de-DE" sz="1400" dirty="0" smtClean="0"/>
                        <a:t> + </a:t>
                      </a:r>
                      <a:r>
                        <a:rPr lang="de-DE" sz="1400" strike="sngStrike" dirty="0" smtClean="0">
                          <a:solidFill>
                            <a:srgbClr val="FF0000"/>
                          </a:solidFill>
                        </a:rPr>
                        <a:t>RU-26</a:t>
                      </a:r>
                      <a:r>
                        <a:rPr lang="de-DE" sz="1400" dirty="0" smtClean="0"/>
                        <a:t> +RU-106 + RU-106 + </a:t>
                      </a:r>
                      <a:r>
                        <a:rPr lang="de-DE" sz="1400" strike="sngStrike" dirty="0" smtClean="0">
                          <a:solidFill>
                            <a:srgbClr val="FF0000"/>
                          </a:solidFill>
                        </a:rPr>
                        <a:t>RU-26</a:t>
                      </a:r>
                      <a:r>
                        <a:rPr lang="de-DE" sz="1400" dirty="0" smtClean="0"/>
                        <a:t> + RU-106 </a:t>
                      </a:r>
                      <a:endParaRPr lang="en-US" sz="1400" dirty="0" smtClean="0"/>
                    </a:p>
                  </a:txBody>
                  <a:tcPr/>
                </a:tc>
                <a:tc>
                  <a:txBody>
                    <a:bodyPr/>
                    <a:lstStyle/>
                    <a:p>
                      <a:pPr algn="ctr"/>
                      <a:r>
                        <a:rPr lang="en-US" sz="1400" dirty="0" smtClean="0"/>
                        <a:t>6.6231</a:t>
                      </a:r>
                      <a:endParaRPr lang="en-US" sz="1400" dirty="0"/>
                    </a:p>
                  </a:txBody>
                  <a:tcPr/>
                </a:tc>
                <a:tc>
                  <a:txBody>
                    <a:bodyPr/>
                    <a:lstStyle/>
                    <a:p>
                      <a:pPr algn="ctr"/>
                      <a:r>
                        <a:rPr lang="en-US" sz="1400" dirty="0" smtClean="0"/>
                        <a:t>6.6331</a:t>
                      </a:r>
                      <a:endParaRPr lang="en-US" sz="1400" dirty="0"/>
                    </a:p>
                  </a:txBody>
                  <a:tcPr/>
                </a:tc>
              </a:tr>
            </a:tbl>
          </a:graphicData>
        </a:graphic>
      </p:graphicFrame>
      <p:sp>
        <p:nvSpPr>
          <p:cNvPr id="7"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9"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2895600"/>
            <a:ext cx="7772400" cy="3200400"/>
          </a:xfrm>
        </p:spPr>
        <p:txBody>
          <a:bodyPr/>
          <a:lstStyle/>
          <a:p>
            <a:pPr algn="ctr">
              <a:buNone/>
            </a:pPr>
            <a:r>
              <a:rPr lang="en-US" altLang="zh-CN" sz="3200" b="1" dirty="0" smtClean="0">
                <a:solidFill>
                  <a:schemeClr val="tx2"/>
                </a:solidFill>
              </a:rPr>
              <a:t>HE-LTF of 20MHz</a:t>
            </a:r>
            <a:endParaRPr lang="zh-CN" altLang="en-US" sz="3200" b="1" dirty="0">
              <a:solidFill>
                <a:schemeClr val="tx2"/>
              </a:solidFill>
            </a:endParaRPr>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pPr marL="0" lvl="0" indent="0" eaLnBrk="1" fontAlgn="auto" hangingPunct="1">
              <a:spcAft>
                <a:spcPts val="0"/>
              </a:spcAft>
              <a:buNone/>
            </a:pPr>
            <a:endParaRPr lang="en-US" sz="1200" b="0" kern="1200" dirty="0" smtClean="0">
              <a:solidFill>
                <a:prstClr val="black"/>
              </a:solidFill>
              <a:latin typeface="Calibri"/>
            </a:endParaRPr>
          </a:p>
          <a:p>
            <a:pPr marL="342900" lvl="1" indent="-342900">
              <a:buFontTx/>
              <a:buChar char="•"/>
            </a:pPr>
            <a:r>
              <a:rPr lang="en-US" altLang="zh-CN" sz="1600" dirty="0" smtClean="0"/>
              <a:t>4x HE-LTF</a:t>
            </a:r>
            <a:r>
              <a:rPr lang="en-US" altLang="zh-CN" sz="1600" baseline="-25000" dirty="0" smtClean="0"/>
              <a:t>242</a:t>
            </a:r>
            <a:r>
              <a:rPr lang="en-US" altLang="zh-CN" sz="1600" dirty="0" smtClean="0"/>
              <a:t> (-122:122) = </a:t>
            </a:r>
          </a:p>
          <a:p>
            <a:pPr marL="342900" lvl="1" indent="-342900">
              <a:buNone/>
            </a:pPr>
            <a:r>
              <a:rPr lang="en-US" altLang="zh-CN" sz="1200" dirty="0" smtClean="0">
                <a:latin typeface="Simplified Arabic" pitchFamily="18" charset="-78"/>
                <a:cs typeface="Simplified Arabic" pitchFamily="18" charset="-78"/>
              </a:rPr>
              <a:t>[ </a:t>
            </a: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0,  0,  0,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a:t>
            </a:r>
          </a:p>
          <a:p>
            <a:pPr marL="0" indent="0" eaLnBrk="1" fontAlgn="auto" hangingPunct="1">
              <a:spcAft>
                <a:spcPts val="0"/>
              </a:spcAft>
              <a:buNone/>
            </a:pPr>
            <a:endParaRPr lang="en-US" sz="1200" b="0" kern="1200" dirty="0">
              <a:solidFill>
                <a:prstClr val="black"/>
              </a:solidFill>
              <a:latin typeface="Calibri"/>
            </a:endParaRPr>
          </a:p>
          <a:p>
            <a:pPr marL="342900" lvl="1" indent="-342900">
              <a:buFontTx/>
              <a:buChar char="•"/>
            </a:pPr>
            <a:r>
              <a:rPr lang="en-US" altLang="zh-CN" sz="1600" dirty="0" smtClean="0"/>
              <a:t>2x HE-LTF</a:t>
            </a:r>
            <a:r>
              <a:rPr lang="en-US" altLang="zh-CN" sz="1600" baseline="-25000" dirty="0" smtClean="0"/>
              <a:t>242</a:t>
            </a:r>
            <a:r>
              <a:rPr lang="en-US" altLang="zh-CN" sz="1600" dirty="0" smtClean="0"/>
              <a:t> (-122:2:122) = </a:t>
            </a:r>
          </a:p>
          <a:p>
            <a:pPr marL="342900" lvl="1" indent="-342900">
              <a:buNone/>
            </a:pPr>
            <a:r>
              <a:rPr lang="en-US" altLang="zh-CN" sz="1200" dirty="0" smtClean="0">
                <a:latin typeface="Simplified Arabic" pitchFamily="18" charset="-78"/>
                <a:cs typeface="Simplified Arabic" pitchFamily="18" charset="-78"/>
              </a:rPr>
              <a:t>[ </a:t>
            </a:r>
            <a:r>
              <a:rPr lang="en-US" altLang="zh-CN" sz="1200" dirty="0">
                <a:latin typeface="Simplified Arabic" pitchFamily="18" charset="-78"/>
                <a:cs typeface="Simplified Arabic" pitchFamily="18" charset="-78"/>
              </a:rPr>
              <a:t>-1,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0,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+1, -1, +1, +1, -1, -1, +1, +1, -1, +1, -1, -1, -1, -1, +1, -1, +1, +1, +1, -1, -1, +1, -1, -1, -1, -1, -1, ...</a:t>
            </a:r>
          </a:p>
          <a:p>
            <a:pPr marL="342900" lvl="1" indent="-342900">
              <a:buNone/>
            </a:pPr>
            <a:r>
              <a:rPr lang="en-US" altLang="zh-CN" sz="1200" dirty="0">
                <a:latin typeface="Simplified Arabic" pitchFamily="18" charset="-78"/>
                <a:cs typeface="Simplified Arabic" pitchFamily="18" charset="-78"/>
              </a:rPr>
              <a:t>  +1, -1, +1 ];</a:t>
            </a:r>
          </a:p>
          <a:p>
            <a:pPr marL="0" indent="0" eaLnBrk="1" fontAlgn="auto" hangingPunct="1">
              <a:spcAft>
                <a:spcPts val="0"/>
              </a:spcAft>
              <a:buNone/>
            </a:pPr>
            <a:endParaRPr lang="en-US" sz="1200" b="0" kern="1200" dirty="0">
              <a:solidFill>
                <a:prstClr val="black"/>
              </a:solidFill>
              <a:latin typeface="Calibri"/>
            </a:endParaRPr>
          </a:p>
        </p:txBody>
      </p:sp>
      <p:sp>
        <p:nvSpPr>
          <p:cNvPr id="5" name="Title 4"/>
          <p:cNvSpPr>
            <a:spLocks noGrp="1"/>
          </p:cNvSpPr>
          <p:nvPr>
            <p:ph type="title"/>
          </p:nvPr>
        </p:nvSpPr>
        <p:spPr/>
        <p:txBody>
          <a:bodyPr/>
          <a:lstStyle/>
          <a:p>
            <a:r>
              <a:rPr lang="en-US" dirty="0" smtClean="0"/>
              <a:t>4x/2x HE-LTF of 20MHz</a:t>
            </a:r>
            <a:endParaRPr lang="en-US" dirty="0"/>
          </a:p>
        </p:txBody>
      </p:sp>
      <p:sp>
        <p:nvSpPr>
          <p:cNvPr id="6"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26</a:t>
            </a:fld>
            <a:endParaRPr lang="en-US"/>
          </a:p>
        </p:txBody>
      </p:sp>
    </p:spTree>
    <p:extLst>
      <p:ext uri="{BB962C8B-B14F-4D97-AF65-F5344CB8AC3E}">
        <p14:creationId xmlns:p14="http://schemas.microsoft.com/office/powerpoint/2010/main" xmlns="" val="35631351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zh-CN" dirty="0" smtClean="0"/>
              <a:t>UL PAPR of 20MHz 4x HE-LTF</a:t>
            </a:r>
            <a:endParaRPr lang="en-US" dirty="0"/>
          </a:p>
        </p:txBody>
      </p:sp>
      <p:graphicFrame>
        <p:nvGraphicFramePr>
          <p:cNvPr id="6" name="표 6"/>
          <p:cNvGraphicFramePr>
            <a:graphicFrameLocks noGrp="1"/>
          </p:cNvGraphicFramePr>
          <p:nvPr>
            <p:extLst>
              <p:ext uri="{D42A27DB-BD31-4B8C-83A1-F6EECF244321}">
                <p14:modId xmlns:p14="http://schemas.microsoft.com/office/powerpoint/2010/main" xmlns="" val="3084308338"/>
              </p:ext>
            </p:extLst>
          </p:nvPr>
        </p:nvGraphicFramePr>
        <p:xfrm>
          <a:off x="2133600" y="4191000"/>
          <a:ext cx="4937760" cy="1036320"/>
        </p:xfrm>
        <a:graphic>
          <a:graphicData uri="http://schemas.openxmlformats.org/drawingml/2006/table">
            <a:tbl>
              <a:tblPr firstRow="1" bandRow="1">
                <a:tableStyleId>{8A107856-5554-42FB-B03E-39F5DBC370BA}</a:tableStyleId>
              </a:tblPr>
              <a:tblGrid>
                <a:gridCol w="548640"/>
                <a:gridCol w="548640"/>
                <a:gridCol w="548640"/>
                <a:gridCol w="548640"/>
                <a:gridCol w="548640"/>
                <a:gridCol w="548640"/>
                <a:gridCol w="548640"/>
                <a:gridCol w="548640"/>
                <a:gridCol w="548640"/>
              </a:tblGrid>
              <a:tr h="229172">
                <a:tc>
                  <a:txBody>
                    <a:bodyPr/>
                    <a:lstStyle/>
                    <a:p>
                      <a:pPr algn="ctr" latinLnBrk="1"/>
                      <a:r>
                        <a:rPr lang="en-US" altLang="ko-KR" sz="1100" b="0" dirty="0" smtClean="0">
                          <a:solidFill>
                            <a:schemeClr val="tx1"/>
                          </a:solidFill>
                        </a:rPr>
                        <a:t>3.78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3.67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3.67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3.78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ctr" latinLnBrk="1"/>
                      <a:r>
                        <a:rPr lang="en-US" altLang="ko-KR" sz="1100" b="0" dirty="0" smtClean="0">
                          <a:solidFill>
                            <a:schemeClr val="tx1"/>
                          </a:solidFill>
                        </a:rPr>
                        <a:t>3.82</a:t>
                      </a:r>
                    </a:p>
                    <a:p>
                      <a:pPr algn="ctr" latinLnBrk="1"/>
                      <a:endParaRPr lang="en-US" altLang="ko-KR" sz="1100" b="0" dirty="0" smtClean="0">
                        <a:solidFill>
                          <a:schemeClr val="tx1"/>
                        </a:solidFill>
                      </a:endParaRPr>
                    </a:p>
                    <a:p>
                      <a:pPr algn="ctr" latinLnBrk="1"/>
                      <a:endParaRPr lang="en-US" altLang="ko-KR" sz="1100" b="0" dirty="0" smtClean="0">
                        <a:solidFill>
                          <a:schemeClr val="tx1"/>
                        </a:solidFill>
                      </a:endParaRPr>
                    </a:p>
                    <a:p>
                      <a:pPr algn="ctr" latinLnBrk="1"/>
                      <a:endParaRPr lang="en-US" altLang="ko-KR" sz="1100" b="0" dirty="0" smtClean="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3.78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3.67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3.67</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3.78</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29172">
                <a:tc gridSpan="2">
                  <a:txBody>
                    <a:bodyPr/>
                    <a:lstStyle/>
                    <a:p>
                      <a:pPr algn="ctr" latinLnBrk="1"/>
                      <a:r>
                        <a:rPr lang="en-US" altLang="ko-KR" sz="1100" b="0" dirty="0" smtClean="0">
                          <a:solidFill>
                            <a:schemeClr val="tx1"/>
                          </a:solidFill>
                        </a:rPr>
                        <a:t>4.90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gridSpan="2">
                  <a:txBody>
                    <a:bodyPr/>
                    <a:lstStyle/>
                    <a:p>
                      <a:pPr algn="ctr" latinLnBrk="1"/>
                      <a:r>
                        <a:rPr lang="en-US" altLang="ko-KR" sz="1100" b="0" dirty="0" smtClean="0">
                          <a:solidFill>
                            <a:schemeClr val="tx1"/>
                          </a:solidFill>
                        </a:rPr>
                        <a:t>5.12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v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latinLnBrk="1"/>
                      <a:r>
                        <a:rPr lang="en-US" altLang="ko-KR" sz="1100" b="0" dirty="0" smtClean="0">
                          <a:solidFill>
                            <a:schemeClr val="tx1"/>
                          </a:solidFill>
                        </a:rPr>
                        <a:t>5.12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gridSpan="2">
                  <a:txBody>
                    <a:bodyPr/>
                    <a:lstStyle/>
                    <a:p>
                      <a:pPr algn="ctr" latinLnBrk="1"/>
                      <a:r>
                        <a:rPr lang="en-US" altLang="ko-KR" sz="1100" b="0" dirty="0" smtClean="0">
                          <a:solidFill>
                            <a:schemeClr val="tx1"/>
                          </a:solidFill>
                        </a:rPr>
                        <a:t>4.90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r>
              <a:tr h="229172">
                <a:tc gridSpan="4">
                  <a:txBody>
                    <a:bodyPr/>
                    <a:lstStyle/>
                    <a:p>
                      <a:pPr algn="ctr" latinLnBrk="1"/>
                      <a:r>
                        <a:rPr lang="en-US" altLang="ko-KR" sz="1100" b="0" baseline="0" dirty="0" smtClean="0">
                          <a:solidFill>
                            <a:schemeClr val="tx1"/>
                          </a:solidFill>
                        </a:rPr>
                        <a:t>4.81</a:t>
                      </a:r>
                      <a:endParaRPr lang="en-US" altLang="ko-KR" sz="1100" b="0" dirty="0" smtClean="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v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ctr" latinLnBrk="1"/>
                      <a:r>
                        <a:rPr lang="en-US" altLang="ko-KR" sz="1100" b="0" dirty="0" smtClean="0">
                          <a:solidFill>
                            <a:schemeClr val="tx1"/>
                          </a:solidFill>
                        </a:rPr>
                        <a:t>5.30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229172">
                <a:tc gridSpan="9">
                  <a:txBody>
                    <a:bodyPr/>
                    <a:lstStyle/>
                    <a:p>
                      <a:pPr algn="ctr" latinLnBrk="1"/>
                      <a:r>
                        <a:rPr lang="en-US" altLang="ko-KR" sz="1100" b="0" baseline="0" dirty="0" smtClean="0">
                          <a:solidFill>
                            <a:schemeClr val="tx1"/>
                          </a:solidFill>
                        </a:rPr>
                        <a:t>5.36 </a:t>
                      </a:r>
                      <a:endParaRPr lang="en-US" altLang="ko-KR" sz="1100" b="0" dirty="0" smtClean="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bl>
          </a:graphicData>
        </a:graphic>
      </p:graphicFrame>
      <p:grpSp>
        <p:nvGrpSpPr>
          <p:cNvPr id="71" name="组合 70"/>
          <p:cNvGrpSpPr/>
          <p:nvPr/>
        </p:nvGrpSpPr>
        <p:grpSpPr>
          <a:xfrm>
            <a:off x="2362200" y="1676400"/>
            <a:ext cx="4613508" cy="2133600"/>
            <a:chOff x="2823349" y="1263134"/>
            <a:chExt cx="3501251" cy="1619217"/>
          </a:xfrm>
        </p:grpSpPr>
        <p:sp>
          <p:nvSpPr>
            <p:cNvPr id="9" name="TextBox 8"/>
            <p:cNvSpPr txBox="1"/>
            <p:nvPr/>
          </p:nvSpPr>
          <p:spPr>
            <a:xfrm>
              <a:off x="4405504" y="2102672"/>
              <a:ext cx="327299" cy="26726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700" b="1" kern="0" dirty="0">
                  <a:solidFill>
                    <a:prstClr val="black">
                      <a:lumMod val="75000"/>
                      <a:lumOff val="25000"/>
                    </a:prstClr>
                  </a:solidFill>
                  <a:latin typeface="Qualcomm Office Regular"/>
                </a:rPr>
                <a:t>7</a:t>
              </a:r>
              <a:endPar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endParaRP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10" name="Trapezoid 574"/>
            <p:cNvSpPr/>
            <p:nvPr/>
          </p:nvSpPr>
          <p:spPr bwMode="auto">
            <a:xfrm>
              <a:off x="4137950"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11" name="Trapezoid 575"/>
            <p:cNvSpPr/>
            <p:nvPr/>
          </p:nvSpPr>
          <p:spPr bwMode="auto">
            <a:xfrm>
              <a:off x="4771602" y="1572147"/>
              <a:ext cx="239041"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12" name="Trapezoid 576"/>
            <p:cNvSpPr/>
            <p:nvPr/>
          </p:nvSpPr>
          <p:spPr bwMode="auto">
            <a:xfrm>
              <a:off x="5004546" y="1573715"/>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13" name="Trapezoid 577"/>
            <p:cNvSpPr/>
            <p:nvPr/>
          </p:nvSpPr>
          <p:spPr bwMode="auto">
            <a:xfrm>
              <a:off x="3619676"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14" name="Trapezoid 578"/>
            <p:cNvSpPr/>
            <p:nvPr/>
          </p:nvSpPr>
          <p:spPr bwMode="auto">
            <a:xfrm>
              <a:off x="3915807" y="1575289"/>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15" name="Trapezoid 579"/>
            <p:cNvSpPr/>
            <p:nvPr/>
          </p:nvSpPr>
          <p:spPr bwMode="auto">
            <a:xfrm>
              <a:off x="5310856"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16" name="Trapezoid 580"/>
            <p:cNvSpPr/>
            <p:nvPr/>
          </p:nvSpPr>
          <p:spPr bwMode="auto">
            <a:xfrm>
              <a:off x="5516727" y="1575289"/>
              <a:ext cx="220495"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17" name="Trapezoid 581"/>
            <p:cNvSpPr/>
            <p:nvPr/>
          </p:nvSpPr>
          <p:spPr bwMode="auto">
            <a:xfrm>
              <a:off x="3394669" y="1808748"/>
              <a:ext cx="445465" cy="201313"/>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18" name="Trapezoid 582"/>
            <p:cNvSpPr/>
            <p:nvPr/>
          </p:nvSpPr>
          <p:spPr bwMode="auto">
            <a:xfrm>
              <a:off x="3919707" y="1808747"/>
              <a:ext cx="442845" cy="19879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19" name="Trapezoid 583"/>
            <p:cNvSpPr/>
            <p:nvPr/>
          </p:nvSpPr>
          <p:spPr bwMode="auto">
            <a:xfrm>
              <a:off x="4776516" y="1808748"/>
              <a:ext cx="449081" cy="201313"/>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20" name="Trapezoid 584"/>
            <p:cNvSpPr/>
            <p:nvPr/>
          </p:nvSpPr>
          <p:spPr bwMode="auto">
            <a:xfrm>
              <a:off x="5309169" y="1808748"/>
              <a:ext cx="438672" cy="201313"/>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21" name="Trapezoid 585"/>
            <p:cNvSpPr/>
            <p:nvPr/>
          </p:nvSpPr>
          <p:spPr bwMode="auto">
            <a:xfrm>
              <a:off x="3393188"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22" name="Trapezoid 586"/>
            <p:cNvSpPr/>
            <p:nvPr/>
          </p:nvSpPr>
          <p:spPr bwMode="auto">
            <a:xfrm>
              <a:off x="3323071" y="2450671"/>
              <a:ext cx="2496408" cy="193985"/>
            </a:xfrm>
            <a:prstGeom prst="trapezoid">
              <a:avLst/>
            </a:prstGeom>
            <a:solidFill>
              <a:srgbClr val="92D05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242 + 3 DC</a:t>
              </a:r>
            </a:p>
          </p:txBody>
        </p:sp>
        <p:sp>
          <p:nvSpPr>
            <p:cNvPr id="23" name="Trapezoid 587"/>
            <p:cNvSpPr/>
            <p:nvPr/>
          </p:nvSpPr>
          <p:spPr bwMode="auto">
            <a:xfrm>
              <a:off x="3330306" y="2121608"/>
              <a:ext cx="1043576" cy="21198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102+4 pilots</a:t>
              </a:r>
            </a:p>
          </p:txBody>
        </p:sp>
        <p:sp>
          <p:nvSpPr>
            <p:cNvPr id="24" name="Trapezoid 588"/>
            <p:cNvSpPr/>
            <p:nvPr/>
          </p:nvSpPr>
          <p:spPr bwMode="auto">
            <a:xfrm>
              <a:off x="4760892" y="2120455"/>
              <a:ext cx="1061019" cy="21715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102+4 pilots</a:t>
              </a:r>
            </a:p>
          </p:txBody>
        </p:sp>
        <p:sp>
          <p:nvSpPr>
            <p:cNvPr id="25" name="Trapezoid 589"/>
            <p:cNvSpPr/>
            <p:nvPr/>
          </p:nvSpPr>
          <p:spPr bwMode="auto">
            <a:xfrm>
              <a:off x="3840291" y="1571974"/>
              <a:ext cx="69661" cy="18536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26" name="Trapezoid 590"/>
            <p:cNvSpPr/>
            <p:nvPr/>
          </p:nvSpPr>
          <p:spPr bwMode="auto">
            <a:xfrm>
              <a:off x="3320969" y="1562047"/>
              <a:ext cx="71941" cy="19860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27" name="Trapezoid 591"/>
            <p:cNvSpPr/>
            <p:nvPr/>
          </p:nvSpPr>
          <p:spPr bwMode="auto">
            <a:xfrm>
              <a:off x="5734927" y="1574216"/>
              <a:ext cx="84552" cy="183124"/>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28" name="Trapezoid 592"/>
            <p:cNvSpPr/>
            <p:nvPr/>
          </p:nvSpPr>
          <p:spPr bwMode="auto">
            <a:xfrm>
              <a:off x="5218702" y="1583354"/>
              <a:ext cx="90468" cy="17398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29" name="Trapezoid 593"/>
            <p:cNvSpPr/>
            <p:nvPr/>
          </p:nvSpPr>
          <p:spPr bwMode="auto">
            <a:xfrm>
              <a:off x="4636811" y="1816858"/>
              <a:ext cx="135818" cy="19135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30" name="Trapezoid 594"/>
            <p:cNvSpPr/>
            <p:nvPr/>
          </p:nvSpPr>
          <p:spPr bwMode="auto">
            <a:xfrm>
              <a:off x="3840139" y="1819743"/>
              <a:ext cx="79563" cy="187802"/>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31" name="Trapezoid 595"/>
            <p:cNvSpPr/>
            <p:nvPr/>
          </p:nvSpPr>
          <p:spPr bwMode="auto">
            <a:xfrm>
              <a:off x="3320969" y="1806929"/>
              <a:ext cx="73695" cy="20061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32" name="Trapezoid 596"/>
            <p:cNvSpPr/>
            <p:nvPr/>
          </p:nvSpPr>
          <p:spPr bwMode="auto">
            <a:xfrm>
              <a:off x="5747841" y="1816855"/>
              <a:ext cx="71638" cy="191359"/>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33" name="Trapezoid 597"/>
            <p:cNvSpPr/>
            <p:nvPr/>
          </p:nvSpPr>
          <p:spPr bwMode="auto">
            <a:xfrm>
              <a:off x="5225597" y="1806933"/>
              <a:ext cx="78438" cy="201282"/>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34" name="Trapezoid 599"/>
            <p:cNvSpPr/>
            <p:nvPr/>
          </p:nvSpPr>
          <p:spPr bwMode="auto">
            <a:xfrm>
              <a:off x="4362552" y="1806929"/>
              <a:ext cx="160103" cy="20061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35" name="Trapezoid 601"/>
            <p:cNvSpPr/>
            <p:nvPr/>
          </p:nvSpPr>
          <p:spPr bwMode="auto">
            <a:xfrm>
              <a:off x="4634104" y="2121306"/>
              <a:ext cx="138524" cy="212290"/>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36" name="Trapezoid 603"/>
            <p:cNvSpPr/>
            <p:nvPr/>
          </p:nvSpPr>
          <p:spPr bwMode="auto">
            <a:xfrm>
              <a:off x="4362552" y="2124621"/>
              <a:ext cx="157675" cy="21228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37" name="TextBox 36"/>
            <p:cNvSpPr txBox="1"/>
            <p:nvPr/>
          </p:nvSpPr>
          <p:spPr>
            <a:xfrm>
              <a:off x="5790951" y="1590533"/>
              <a:ext cx="448053" cy="26902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38" name="TextBox 37"/>
            <p:cNvSpPr txBox="1"/>
            <p:nvPr/>
          </p:nvSpPr>
          <p:spPr>
            <a:xfrm>
              <a:off x="5777104" y="1828012"/>
              <a:ext cx="45862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39" name="TextBox 38"/>
            <p:cNvSpPr txBox="1"/>
            <p:nvPr/>
          </p:nvSpPr>
          <p:spPr>
            <a:xfrm>
              <a:off x="5714822" y="2105985"/>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40" name="TextBox 39"/>
            <p:cNvSpPr txBox="1"/>
            <p:nvPr/>
          </p:nvSpPr>
          <p:spPr>
            <a:xfrm>
              <a:off x="5700904" y="2433594"/>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41" name="TextBox 40"/>
            <p:cNvSpPr txBox="1"/>
            <p:nvPr/>
          </p:nvSpPr>
          <p:spPr>
            <a:xfrm>
              <a:off x="2913190" y="1569887"/>
              <a:ext cx="448008" cy="26902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42" name="TextBox 41"/>
            <p:cNvSpPr txBox="1"/>
            <p:nvPr/>
          </p:nvSpPr>
          <p:spPr>
            <a:xfrm>
              <a:off x="2830600" y="1834624"/>
              <a:ext cx="602527"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43" name="TextBox 42"/>
            <p:cNvSpPr txBox="1"/>
            <p:nvPr/>
          </p:nvSpPr>
          <p:spPr>
            <a:xfrm>
              <a:off x="2823349" y="2114653"/>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44" name="TextBox 43"/>
            <p:cNvSpPr txBox="1"/>
            <p:nvPr/>
          </p:nvSpPr>
          <p:spPr>
            <a:xfrm>
              <a:off x="2830599" y="2450136"/>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45" name="TextBox 44"/>
            <p:cNvSpPr txBox="1"/>
            <p:nvPr/>
          </p:nvSpPr>
          <p:spPr>
            <a:xfrm>
              <a:off x="4412444" y="1791605"/>
              <a:ext cx="323743" cy="26726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700" b="1" kern="0" dirty="0">
                  <a:solidFill>
                    <a:prstClr val="black">
                      <a:lumMod val="75000"/>
                      <a:lumOff val="25000"/>
                    </a:prstClr>
                  </a:solidFill>
                  <a:latin typeface="Qualcomm Office Regular"/>
                </a:rPr>
                <a:t>7</a:t>
              </a: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46" name="Trapezoid 615"/>
            <p:cNvSpPr/>
            <p:nvPr/>
          </p:nvSpPr>
          <p:spPr bwMode="auto">
            <a:xfrm>
              <a:off x="4371199" y="1575289"/>
              <a:ext cx="151983" cy="187606"/>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47" name="Trapezoid 618"/>
            <p:cNvSpPr/>
            <p:nvPr/>
          </p:nvSpPr>
          <p:spPr bwMode="auto">
            <a:xfrm>
              <a:off x="4634105" y="1571975"/>
              <a:ext cx="132808"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48" name="TextBox 47"/>
            <p:cNvSpPr txBox="1"/>
            <p:nvPr/>
          </p:nvSpPr>
          <p:spPr>
            <a:xfrm>
              <a:off x="4421194" y="1523566"/>
              <a:ext cx="331769" cy="26726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700" b="1" kern="0" dirty="0">
                  <a:solidFill>
                    <a:prstClr val="black">
                      <a:lumMod val="75000"/>
                      <a:lumOff val="25000"/>
                    </a:prstClr>
                  </a:solidFill>
                  <a:latin typeface="Qualcomm Office Regular"/>
                </a:rPr>
                <a:t>7</a:t>
              </a:r>
              <a:endPar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endParaRP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49" name="TextBox 48"/>
            <p:cNvSpPr txBox="1"/>
            <p:nvPr/>
          </p:nvSpPr>
          <p:spPr>
            <a:xfrm>
              <a:off x="4204628" y="2637068"/>
              <a:ext cx="799918" cy="245283"/>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225"/>
                </a:spcAft>
                <a:buClrTx/>
                <a:buSzTx/>
                <a:buFontTx/>
                <a:buNone/>
                <a:tabLst/>
                <a:defRPr/>
              </a:pPr>
              <a:r>
                <a:rPr lang="en-US" sz="1400" kern="0" dirty="0" smtClean="0">
                  <a:latin typeface="+mn-lt"/>
                </a:rPr>
                <a:t>HE20</a:t>
              </a:r>
              <a:endParaRPr kumimoji="0" lang="en-US" sz="1400" b="0" i="0" u="none" strike="noStrike" kern="0" cap="none" spc="0" normalizeH="0" baseline="0" noProof="0" dirty="0" smtClean="0">
                <a:ln>
                  <a:noFill/>
                </a:ln>
                <a:effectLst/>
                <a:uLnTx/>
                <a:uFillTx/>
                <a:latin typeface="+mn-lt"/>
              </a:endParaRPr>
            </a:p>
          </p:txBody>
        </p:sp>
        <p:sp>
          <p:nvSpPr>
            <p:cNvPr id="50" name="Line 16"/>
            <p:cNvSpPr>
              <a:spLocks noChangeShapeType="1"/>
            </p:cNvSpPr>
            <p:nvPr/>
          </p:nvSpPr>
          <p:spPr bwMode="auto">
            <a:xfrm>
              <a:off x="3469641" y="1412544"/>
              <a:ext cx="1270" cy="1284936"/>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1" name="Line 16"/>
            <p:cNvSpPr>
              <a:spLocks noChangeShapeType="1"/>
            </p:cNvSpPr>
            <p:nvPr/>
          </p:nvSpPr>
          <p:spPr bwMode="auto">
            <a:xfrm flipH="1">
              <a:off x="3694959" y="1412544"/>
              <a:ext cx="2369"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2" name="Line 16"/>
            <p:cNvSpPr>
              <a:spLocks noChangeShapeType="1"/>
            </p:cNvSpPr>
            <p:nvPr/>
          </p:nvSpPr>
          <p:spPr bwMode="auto">
            <a:xfrm>
              <a:off x="4057486" y="1412544"/>
              <a:ext cx="1236"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3" name="Line 16"/>
            <p:cNvSpPr>
              <a:spLocks noChangeShapeType="1"/>
            </p:cNvSpPr>
            <p:nvPr/>
          </p:nvSpPr>
          <p:spPr bwMode="auto">
            <a:xfrm flipH="1">
              <a:off x="4266280" y="1412544"/>
              <a:ext cx="3642"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4" name="Line 16"/>
            <p:cNvSpPr>
              <a:spLocks noChangeShapeType="1"/>
            </p:cNvSpPr>
            <p:nvPr/>
          </p:nvSpPr>
          <p:spPr bwMode="auto">
            <a:xfrm flipH="1">
              <a:off x="4863449" y="1412544"/>
              <a:ext cx="1"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5" name="Line 16"/>
            <p:cNvSpPr>
              <a:spLocks noChangeShapeType="1"/>
            </p:cNvSpPr>
            <p:nvPr/>
          </p:nvSpPr>
          <p:spPr bwMode="auto">
            <a:xfrm>
              <a:off x="5081059" y="1406162"/>
              <a:ext cx="1" cy="1294517"/>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6" name="Line 16"/>
            <p:cNvSpPr>
              <a:spLocks noChangeShapeType="1"/>
            </p:cNvSpPr>
            <p:nvPr/>
          </p:nvSpPr>
          <p:spPr bwMode="auto">
            <a:xfrm>
              <a:off x="5446811" y="1412545"/>
              <a:ext cx="6895" cy="12849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7" name="Line 16"/>
            <p:cNvSpPr>
              <a:spLocks noChangeShapeType="1"/>
            </p:cNvSpPr>
            <p:nvPr/>
          </p:nvSpPr>
          <p:spPr bwMode="auto">
            <a:xfrm flipH="1">
              <a:off x="5659577" y="1406162"/>
              <a:ext cx="1" cy="1294517"/>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8" name="Line 16"/>
            <p:cNvSpPr>
              <a:spLocks noChangeShapeType="1"/>
            </p:cNvSpPr>
            <p:nvPr/>
          </p:nvSpPr>
          <p:spPr bwMode="auto">
            <a:xfrm flipH="1">
              <a:off x="3529662" y="1508777"/>
              <a:ext cx="0" cy="54708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59" name="Line 16"/>
            <p:cNvSpPr>
              <a:spLocks noChangeShapeType="1"/>
            </p:cNvSpPr>
            <p:nvPr/>
          </p:nvSpPr>
          <p:spPr bwMode="auto">
            <a:xfrm>
              <a:off x="3755906" y="1508777"/>
              <a:ext cx="6466" cy="54708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0" name="Line 16"/>
            <p:cNvSpPr>
              <a:spLocks noChangeShapeType="1"/>
            </p:cNvSpPr>
            <p:nvPr/>
          </p:nvSpPr>
          <p:spPr bwMode="auto">
            <a:xfrm flipH="1">
              <a:off x="4217286" y="1506616"/>
              <a:ext cx="0" cy="54925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1" name="Line 16"/>
            <p:cNvSpPr>
              <a:spLocks noChangeShapeType="1"/>
            </p:cNvSpPr>
            <p:nvPr/>
          </p:nvSpPr>
          <p:spPr bwMode="auto">
            <a:xfrm flipH="1">
              <a:off x="3983586" y="1506616"/>
              <a:ext cx="6532" cy="54925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2" name="Line 16"/>
            <p:cNvSpPr>
              <a:spLocks noChangeShapeType="1"/>
            </p:cNvSpPr>
            <p:nvPr/>
          </p:nvSpPr>
          <p:spPr bwMode="auto">
            <a:xfrm>
              <a:off x="4920975" y="1506616"/>
              <a:ext cx="0" cy="54925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3" name="Line 16"/>
            <p:cNvSpPr>
              <a:spLocks noChangeShapeType="1"/>
            </p:cNvSpPr>
            <p:nvPr/>
          </p:nvSpPr>
          <p:spPr bwMode="auto">
            <a:xfrm>
              <a:off x="5132277" y="1506616"/>
              <a:ext cx="387" cy="54857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4" name="Line 16"/>
            <p:cNvSpPr>
              <a:spLocks noChangeShapeType="1"/>
            </p:cNvSpPr>
            <p:nvPr/>
          </p:nvSpPr>
          <p:spPr bwMode="auto">
            <a:xfrm flipH="1">
              <a:off x="5603220" y="1501140"/>
              <a:ext cx="5099" cy="554055"/>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5" name="Line 16"/>
            <p:cNvSpPr>
              <a:spLocks noChangeShapeType="1"/>
            </p:cNvSpPr>
            <p:nvPr/>
          </p:nvSpPr>
          <p:spPr bwMode="auto">
            <a:xfrm flipH="1">
              <a:off x="5395207" y="1508777"/>
              <a:ext cx="6895" cy="54641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6" name="Line 16"/>
            <p:cNvSpPr>
              <a:spLocks noChangeShapeType="1"/>
            </p:cNvSpPr>
            <p:nvPr/>
          </p:nvSpPr>
          <p:spPr bwMode="auto">
            <a:xfrm>
              <a:off x="4441026" y="1504596"/>
              <a:ext cx="3234" cy="8897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7" name="Line 16"/>
            <p:cNvSpPr>
              <a:spLocks noChangeShapeType="1"/>
            </p:cNvSpPr>
            <p:nvPr/>
          </p:nvSpPr>
          <p:spPr bwMode="auto">
            <a:xfrm>
              <a:off x="4702414" y="1505281"/>
              <a:ext cx="3234" cy="8897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68" name="TextBox 67"/>
            <p:cNvSpPr txBox="1"/>
            <p:nvPr/>
          </p:nvSpPr>
          <p:spPr>
            <a:xfrm>
              <a:off x="3289995" y="1263134"/>
              <a:ext cx="2561265" cy="163503"/>
            </a:xfrm>
            <a:prstGeom prst="rect">
              <a:avLst/>
            </a:prstGeom>
            <a:noFill/>
          </p:spPr>
          <p:txBody>
            <a:bodyPr wrap="square" rtlCol="0">
              <a:spAutoFit/>
            </a:bodyPr>
            <a:lstStyle/>
            <a:p>
              <a:r>
                <a:rPr lang="en-US" altLang="ko-KR" sz="800" dirty="0" smtClean="0">
                  <a:solidFill>
                    <a:srgbClr val="FF0000"/>
                  </a:solidFill>
                </a:rPr>
                <a:t>-116       -90            -48      -22                           22       48               90       116</a:t>
              </a:r>
              <a:endParaRPr lang="ko-KR" altLang="en-US" sz="800" dirty="0">
                <a:solidFill>
                  <a:srgbClr val="FF0000"/>
                </a:solidFill>
              </a:endParaRPr>
            </a:p>
          </p:txBody>
        </p:sp>
        <p:sp>
          <p:nvSpPr>
            <p:cNvPr id="69" name="TextBox 68"/>
            <p:cNvSpPr txBox="1"/>
            <p:nvPr/>
          </p:nvSpPr>
          <p:spPr>
            <a:xfrm>
              <a:off x="3382335" y="1371600"/>
              <a:ext cx="2561265" cy="163503"/>
            </a:xfrm>
            <a:prstGeom prst="rect">
              <a:avLst/>
            </a:prstGeom>
            <a:noFill/>
          </p:spPr>
          <p:txBody>
            <a:bodyPr wrap="square" rtlCol="0">
              <a:spAutoFit/>
            </a:bodyPr>
            <a:lstStyle/>
            <a:p>
              <a:r>
                <a:rPr lang="en-US" altLang="ko-KR" sz="800" dirty="0" smtClean="0">
                  <a:solidFill>
                    <a:srgbClr val="7030A0"/>
                  </a:solidFill>
                </a:rPr>
                <a:t>-102     -76      -62      -36        </a:t>
              </a:r>
              <a:r>
                <a:rPr lang="en-US" altLang="ko-KR" sz="800" dirty="0" smtClean="0">
                  <a:solidFill>
                    <a:srgbClr val="00B050"/>
                  </a:solidFill>
                </a:rPr>
                <a:t>-10         10</a:t>
              </a:r>
              <a:r>
                <a:rPr lang="en-US" altLang="ko-KR" sz="800" dirty="0" smtClean="0">
                  <a:solidFill>
                    <a:srgbClr val="76B531"/>
                  </a:solidFill>
                </a:rPr>
                <a:t>        </a:t>
              </a:r>
              <a:r>
                <a:rPr lang="en-US" altLang="ko-KR" sz="800" dirty="0" smtClean="0">
                  <a:solidFill>
                    <a:srgbClr val="7030A0"/>
                  </a:solidFill>
                </a:rPr>
                <a:t>36       62         76      102</a:t>
              </a:r>
              <a:endParaRPr lang="ko-KR" altLang="en-US" sz="800" dirty="0">
                <a:solidFill>
                  <a:srgbClr val="7030A0"/>
                </a:solidFill>
              </a:endParaRPr>
            </a:p>
          </p:txBody>
        </p:sp>
        <p:sp>
          <p:nvSpPr>
            <p:cNvPr id="70" name="TextBox 69"/>
            <p:cNvSpPr txBox="1"/>
            <p:nvPr/>
          </p:nvSpPr>
          <p:spPr>
            <a:xfrm>
              <a:off x="2876115" y="1295400"/>
              <a:ext cx="552886" cy="263746"/>
            </a:xfrm>
            <a:prstGeom prst="rect">
              <a:avLst/>
            </a:prstGeom>
            <a:noFill/>
          </p:spPr>
          <p:txBody>
            <a:bodyPr wrap="square" rtlCol="0">
              <a:spAutoFit/>
            </a:bodyPr>
            <a:lstStyle/>
            <a:p>
              <a:r>
                <a:rPr lang="en-US" sz="800" dirty="0" smtClean="0"/>
                <a:t>pilot tone index</a:t>
              </a:r>
              <a:endParaRPr lang="en-US" sz="800" dirty="0"/>
            </a:p>
          </p:txBody>
        </p:sp>
      </p:grpSp>
      <p:sp>
        <p:nvSpPr>
          <p:cNvPr id="75" name="TextBox 74"/>
          <p:cNvSpPr txBox="1"/>
          <p:nvPr/>
        </p:nvSpPr>
        <p:spPr>
          <a:xfrm>
            <a:off x="2771774" y="3837801"/>
            <a:ext cx="4162425" cy="276999"/>
          </a:xfrm>
          <a:prstGeom prst="rect">
            <a:avLst/>
          </a:prstGeom>
          <a:noFill/>
        </p:spPr>
        <p:txBody>
          <a:bodyPr wrap="square" rtlCol="0">
            <a:spAutoFit/>
          </a:bodyPr>
          <a:lstStyle/>
          <a:p>
            <a:r>
              <a:rPr lang="en-US" sz="1200" b="1" u="sng" dirty="0" smtClean="0"/>
              <a:t>Worst PAPR (dB) of proposed HE-LTF @20MHz</a:t>
            </a:r>
            <a:endParaRPr lang="en-US" sz="1200" b="1" u="sng" dirty="0"/>
          </a:p>
        </p:txBody>
      </p:sp>
      <p:sp>
        <p:nvSpPr>
          <p:cNvPr id="76" name="TextBox 75"/>
          <p:cNvSpPr txBox="1"/>
          <p:nvPr/>
        </p:nvSpPr>
        <p:spPr>
          <a:xfrm>
            <a:off x="7052096" y="4174563"/>
            <a:ext cx="948904" cy="1323439"/>
          </a:xfrm>
          <a:prstGeom prst="rect">
            <a:avLst/>
          </a:prstGeom>
          <a:noFill/>
        </p:spPr>
        <p:txBody>
          <a:bodyPr wrap="square" rtlCol="0">
            <a:spAutoFit/>
          </a:bodyPr>
          <a:lstStyle/>
          <a:p>
            <a:pPr>
              <a:spcAft>
                <a:spcPts val="600"/>
              </a:spcAft>
            </a:pPr>
            <a:r>
              <a:rPr lang="en-US" altLang="zh-CN" dirty="0" smtClean="0">
                <a:solidFill>
                  <a:srgbClr val="FF0000"/>
                </a:solidFill>
              </a:rPr>
              <a:t>-1.7~-3.6</a:t>
            </a:r>
          </a:p>
          <a:p>
            <a:pPr>
              <a:spcAft>
                <a:spcPts val="600"/>
              </a:spcAft>
            </a:pPr>
            <a:r>
              <a:rPr lang="en-US" altLang="zh-CN" dirty="0" smtClean="0">
                <a:solidFill>
                  <a:srgbClr val="FF0000"/>
                </a:solidFill>
              </a:rPr>
              <a:t>-1.1~-1.7</a:t>
            </a:r>
          </a:p>
          <a:p>
            <a:pPr>
              <a:spcAft>
                <a:spcPts val="600"/>
              </a:spcAft>
            </a:pPr>
            <a:r>
              <a:rPr lang="en-US" altLang="zh-CN" dirty="0" smtClean="0">
                <a:solidFill>
                  <a:srgbClr val="FF0000"/>
                </a:solidFill>
              </a:rPr>
              <a:t>-0.4~-1.5</a:t>
            </a:r>
          </a:p>
          <a:p>
            <a:pPr>
              <a:spcAft>
                <a:spcPts val="600"/>
              </a:spcAft>
            </a:pPr>
            <a:r>
              <a:rPr lang="en-US" altLang="zh-CN" dirty="0" smtClean="0">
                <a:solidFill>
                  <a:srgbClr val="FF0000"/>
                </a:solidFill>
              </a:rPr>
              <a:t>-1.2</a:t>
            </a:r>
          </a:p>
          <a:p>
            <a:pPr>
              <a:spcAft>
                <a:spcPts val="600"/>
              </a:spcAft>
            </a:pPr>
            <a:endParaRPr lang="zh-CN" altLang="en-US" dirty="0">
              <a:solidFill>
                <a:srgbClr val="FF0000"/>
              </a:solidFill>
            </a:endParaRPr>
          </a:p>
        </p:txBody>
      </p:sp>
      <p:sp>
        <p:nvSpPr>
          <p:cNvPr id="77" name="矩形 76"/>
          <p:cNvSpPr/>
          <p:nvPr/>
        </p:nvSpPr>
        <p:spPr>
          <a:xfrm>
            <a:off x="6705600" y="3747380"/>
            <a:ext cx="1246512" cy="461665"/>
          </a:xfrm>
          <a:prstGeom prst="rect">
            <a:avLst/>
          </a:prstGeom>
        </p:spPr>
        <p:txBody>
          <a:bodyPr wrap="square">
            <a:spAutoFit/>
          </a:bodyPr>
          <a:lstStyle/>
          <a:p>
            <a:r>
              <a:rPr lang="en-US" altLang="zh-CN" dirty="0" smtClean="0">
                <a:solidFill>
                  <a:srgbClr val="FF0000"/>
                </a:solidFill>
              </a:rPr>
              <a:t>PAPR reduction</a:t>
            </a:r>
            <a:br>
              <a:rPr lang="en-US" altLang="zh-CN" dirty="0" smtClean="0">
                <a:solidFill>
                  <a:srgbClr val="FF0000"/>
                </a:solidFill>
              </a:rPr>
            </a:br>
            <a:r>
              <a:rPr lang="en-US" altLang="zh-CN" dirty="0" smtClean="0">
                <a:solidFill>
                  <a:srgbClr val="FF0000"/>
                </a:solidFill>
              </a:rPr>
              <a:t>over VHT-LTF</a:t>
            </a:r>
          </a:p>
        </p:txBody>
      </p:sp>
      <p:sp>
        <p:nvSpPr>
          <p:cNvPr id="78" name="TextBox 77"/>
          <p:cNvSpPr txBox="1"/>
          <p:nvPr/>
        </p:nvSpPr>
        <p:spPr>
          <a:xfrm>
            <a:off x="914400" y="5715000"/>
            <a:ext cx="7162799" cy="584775"/>
          </a:xfrm>
          <a:prstGeom prst="rect">
            <a:avLst/>
          </a:prstGeom>
          <a:noFill/>
        </p:spPr>
        <p:txBody>
          <a:bodyPr wrap="square" rtlCol="0">
            <a:spAutoFit/>
          </a:bodyPr>
          <a:lstStyle/>
          <a:p>
            <a:pPr marL="171450" indent="-171450">
              <a:buFont typeface="Arial" panose="020B0604020202020204" pitchFamily="34" charset="0"/>
              <a:buChar char="•"/>
            </a:pPr>
            <a:r>
              <a:rPr lang="en-US" altLang="zh-CN" sz="1600" kern="0" dirty="0" smtClean="0">
                <a:sym typeface="Wingdings" pitchFamily="2" charset="2"/>
              </a:rPr>
              <a:t>The proposed HE-LTF of 20MHz has uniform worst case PAPR distribution and lower PAPR than that of VHT-LTF for 26/52/106/242-RU sizes (all&lt;5.4dB)</a:t>
            </a:r>
          </a:p>
        </p:txBody>
      </p:sp>
      <p:sp>
        <p:nvSpPr>
          <p:cNvPr id="79" name="矩形 78"/>
          <p:cNvSpPr/>
          <p:nvPr/>
        </p:nvSpPr>
        <p:spPr>
          <a:xfrm>
            <a:off x="2108796" y="5215268"/>
            <a:ext cx="4954769" cy="461665"/>
          </a:xfrm>
          <a:prstGeom prst="rect">
            <a:avLst/>
          </a:prstGeom>
        </p:spPr>
        <p:txBody>
          <a:bodyPr wrap="square">
            <a:spAutoFit/>
          </a:bodyPr>
          <a:lstStyle/>
          <a:p>
            <a:r>
              <a:rPr lang="en-US" altLang="zh-CN" dirty="0" smtClean="0"/>
              <a:t>Note: Worst PAPR is the max PAPR for the HE-LTF tones except pilot tones multiplied by elements of 2x2, 4x4, 6x6, 8x8 P matrix</a:t>
            </a:r>
            <a:endParaRPr lang="en-US" altLang="zh-CN" dirty="0"/>
          </a:p>
        </p:txBody>
      </p:sp>
      <p:sp>
        <p:nvSpPr>
          <p:cNvPr id="80"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81"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27</a:t>
            </a:fld>
            <a:endParaRPr lang="en-US"/>
          </a:p>
        </p:txBody>
      </p:sp>
    </p:spTree>
    <p:extLst>
      <p:ext uri="{BB962C8B-B14F-4D97-AF65-F5344CB8AC3E}">
        <p14:creationId xmlns:p14="http://schemas.microsoft.com/office/powerpoint/2010/main" xmlns="" val="25843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zh-CN" dirty="0" smtClean="0"/>
              <a:t>UL PAPR of 20MHz 2x HE-LTF</a:t>
            </a:r>
            <a:endParaRPr lang="en-US" dirty="0"/>
          </a:p>
        </p:txBody>
      </p:sp>
      <p:graphicFrame>
        <p:nvGraphicFramePr>
          <p:cNvPr id="6" name="표 6"/>
          <p:cNvGraphicFramePr>
            <a:graphicFrameLocks noGrp="1"/>
          </p:cNvGraphicFramePr>
          <p:nvPr>
            <p:extLst>
              <p:ext uri="{D42A27DB-BD31-4B8C-83A1-F6EECF244321}">
                <p14:modId xmlns:p14="http://schemas.microsoft.com/office/powerpoint/2010/main" xmlns="" val="4284006971"/>
              </p:ext>
            </p:extLst>
          </p:nvPr>
        </p:nvGraphicFramePr>
        <p:xfrm>
          <a:off x="2057400" y="4210847"/>
          <a:ext cx="4937760" cy="1036320"/>
        </p:xfrm>
        <a:graphic>
          <a:graphicData uri="http://schemas.openxmlformats.org/drawingml/2006/table">
            <a:tbl>
              <a:tblPr firstRow="1" bandRow="1">
                <a:tableStyleId>{8A107856-5554-42FB-B03E-39F5DBC370BA}</a:tableStyleId>
              </a:tblPr>
              <a:tblGrid>
                <a:gridCol w="548640"/>
                <a:gridCol w="548640"/>
                <a:gridCol w="548640"/>
                <a:gridCol w="548640"/>
                <a:gridCol w="548640"/>
                <a:gridCol w="548640"/>
                <a:gridCol w="548640"/>
                <a:gridCol w="548640"/>
                <a:gridCol w="548640"/>
              </a:tblGrid>
              <a:tr h="204788">
                <a:tc>
                  <a:txBody>
                    <a:bodyPr/>
                    <a:lstStyle/>
                    <a:p>
                      <a:pPr algn="ctr" latinLnBrk="1"/>
                      <a:r>
                        <a:rPr lang="en-US" altLang="ko-KR" sz="1100" b="0" dirty="0" smtClean="0">
                          <a:solidFill>
                            <a:schemeClr val="tx1"/>
                          </a:solidFill>
                        </a:rPr>
                        <a:t>4.51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4.32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4.46</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4.51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ctr" latinLnBrk="1"/>
                      <a:r>
                        <a:rPr lang="en-US" altLang="ko-KR" sz="1100" b="0" dirty="0" smtClean="0">
                          <a:solidFill>
                            <a:schemeClr val="tx1"/>
                          </a:solidFill>
                        </a:rPr>
                        <a:t>4.10</a:t>
                      </a:r>
                    </a:p>
                    <a:p>
                      <a:pPr algn="ctr" latinLnBrk="1"/>
                      <a:endParaRPr lang="en-US" altLang="ko-KR" sz="1100" b="0" dirty="0" smtClean="0">
                        <a:solidFill>
                          <a:schemeClr val="tx1"/>
                        </a:solidFill>
                      </a:endParaRPr>
                    </a:p>
                    <a:p>
                      <a:pPr algn="ctr" latinLnBrk="1"/>
                      <a:endParaRPr lang="en-US" altLang="ko-KR" sz="1100" b="0" dirty="0" smtClean="0">
                        <a:solidFill>
                          <a:schemeClr val="tx1"/>
                        </a:solidFill>
                      </a:endParaRPr>
                    </a:p>
                    <a:p>
                      <a:pPr algn="ctr" latinLnBrk="1"/>
                      <a:endParaRPr lang="en-US" altLang="ko-KR" sz="1100" b="0" dirty="0" smtClean="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4.51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4.32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4.46</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latinLnBrk="1"/>
                      <a:r>
                        <a:rPr lang="en-US" altLang="ko-KR" sz="1100" b="0" dirty="0" smtClean="0">
                          <a:solidFill>
                            <a:schemeClr val="tx1"/>
                          </a:solidFill>
                        </a:rPr>
                        <a:t>4.51</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4788">
                <a:tc gridSpan="2">
                  <a:txBody>
                    <a:bodyPr/>
                    <a:lstStyle/>
                    <a:p>
                      <a:pPr algn="ctr" latinLnBrk="1"/>
                      <a:r>
                        <a:rPr lang="en-US" altLang="ko-KR" sz="1100" b="0" dirty="0" smtClean="0">
                          <a:solidFill>
                            <a:schemeClr val="tx1"/>
                          </a:solidFill>
                        </a:rPr>
                        <a:t>4.20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gridSpan="2">
                  <a:txBody>
                    <a:bodyPr/>
                    <a:lstStyle/>
                    <a:p>
                      <a:pPr algn="ctr" latinLnBrk="1"/>
                      <a:r>
                        <a:rPr lang="en-US" altLang="ko-KR" sz="1100" b="0" dirty="0" smtClean="0">
                          <a:solidFill>
                            <a:schemeClr val="tx1"/>
                          </a:solidFill>
                        </a:rPr>
                        <a:t>4.29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v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latinLnBrk="1"/>
                      <a:r>
                        <a:rPr lang="en-US" altLang="ko-KR" sz="1100" b="0" dirty="0" smtClean="0">
                          <a:solidFill>
                            <a:schemeClr val="tx1"/>
                          </a:solidFill>
                        </a:rPr>
                        <a:t>4.20</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gridSpan="2">
                  <a:txBody>
                    <a:bodyPr/>
                    <a:lstStyle/>
                    <a:p>
                      <a:pPr algn="ctr" latinLnBrk="1"/>
                      <a:r>
                        <a:rPr lang="en-US" altLang="ko-KR" sz="1100" b="0" dirty="0" smtClean="0">
                          <a:solidFill>
                            <a:schemeClr val="tx1"/>
                          </a:solidFill>
                        </a:rPr>
                        <a:t>4.29</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r>
              <a:tr h="204788">
                <a:tc gridSpan="4">
                  <a:txBody>
                    <a:bodyPr/>
                    <a:lstStyle/>
                    <a:p>
                      <a:pPr algn="ctr" latinLnBrk="1"/>
                      <a:r>
                        <a:rPr lang="en-US" altLang="ko-KR" sz="1100" b="0" baseline="0" dirty="0" smtClean="0">
                          <a:solidFill>
                            <a:schemeClr val="tx1"/>
                          </a:solidFill>
                        </a:rPr>
                        <a:t>4.59</a:t>
                      </a:r>
                      <a:endParaRPr lang="en-US" altLang="ko-KR" sz="1100" b="0" dirty="0" smtClean="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v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ctr" latinLnBrk="1"/>
                      <a:r>
                        <a:rPr lang="en-US" altLang="ko-KR" sz="1100" b="0" baseline="0" dirty="0" smtClean="0">
                          <a:solidFill>
                            <a:schemeClr val="tx1"/>
                          </a:solidFill>
                        </a:rPr>
                        <a:t>4.92</a:t>
                      </a:r>
                      <a:endParaRPr lang="en-US" altLang="ko-KR" sz="1100" b="0" dirty="0" smtClean="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204788">
                <a:tc gridSpan="9">
                  <a:txBody>
                    <a:bodyPr/>
                    <a:lstStyle/>
                    <a:p>
                      <a:pPr algn="ctr" latinLnBrk="1"/>
                      <a:r>
                        <a:rPr lang="en-US" altLang="ko-KR" sz="1100" b="0" baseline="0" dirty="0" smtClean="0">
                          <a:solidFill>
                            <a:schemeClr val="tx1"/>
                          </a:solidFill>
                        </a:rPr>
                        <a:t>5.24 </a:t>
                      </a:r>
                      <a:endParaRPr lang="en-US" altLang="ko-KR" sz="1100" b="0" dirty="0" smtClean="0">
                        <a:solidFill>
                          <a:schemeClr val="tx1"/>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bl>
          </a:graphicData>
        </a:graphic>
      </p:graphicFrame>
      <p:sp>
        <p:nvSpPr>
          <p:cNvPr id="9" name="TextBox 8"/>
          <p:cNvSpPr txBox="1"/>
          <p:nvPr/>
        </p:nvSpPr>
        <p:spPr>
          <a:xfrm>
            <a:off x="2771774" y="3837801"/>
            <a:ext cx="4162425" cy="276999"/>
          </a:xfrm>
          <a:prstGeom prst="rect">
            <a:avLst/>
          </a:prstGeom>
          <a:noFill/>
        </p:spPr>
        <p:txBody>
          <a:bodyPr wrap="square" rtlCol="0">
            <a:spAutoFit/>
          </a:bodyPr>
          <a:lstStyle/>
          <a:p>
            <a:r>
              <a:rPr lang="en-US" sz="1200" b="1" u="sng" dirty="0" smtClean="0"/>
              <a:t>Worst PAPR (dB) of proposed HE-LTF @20MHz</a:t>
            </a:r>
            <a:endParaRPr lang="en-US" sz="1200" b="1" u="sng" dirty="0"/>
          </a:p>
        </p:txBody>
      </p:sp>
      <p:sp>
        <p:nvSpPr>
          <p:cNvPr id="10" name="TextBox 9"/>
          <p:cNvSpPr txBox="1"/>
          <p:nvPr/>
        </p:nvSpPr>
        <p:spPr>
          <a:xfrm>
            <a:off x="6998931" y="4185196"/>
            <a:ext cx="755335" cy="1323439"/>
          </a:xfrm>
          <a:prstGeom prst="rect">
            <a:avLst/>
          </a:prstGeom>
          <a:noFill/>
        </p:spPr>
        <p:txBody>
          <a:bodyPr wrap="none" rtlCol="0">
            <a:spAutoFit/>
          </a:bodyPr>
          <a:lstStyle/>
          <a:p>
            <a:pPr>
              <a:spcAft>
                <a:spcPts val="600"/>
              </a:spcAft>
            </a:pPr>
            <a:r>
              <a:rPr lang="en-US" altLang="zh-CN" dirty="0" smtClean="0">
                <a:solidFill>
                  <a:srgbClr val="FF0000"/>
                </a:solidFill>
              </a:rPr>
              <a:t>-0.9~-2.8</a:t>
            </a:r>
          </a:p>
          <a:p>
            <a:pPr>
              <a:spcAft>
                <a:spcPts val="600"/>
              </a:spcAft>
            </a:pPr>
            <a:r>
              <a:rPr lang="en-US" altLang="zh-CN" dirty="0" smtClean="0">
                <a:solidFill>
                  <a:srgbClr val="FF0000"/>
                </a:solidFill>
              </a:rPr>
              <a:t>-2.0~-2.3</a:t>
            </a:r>
          </a:p>
          <a:p>
            <a:pPr>
              <a:spcAft>
                <a:spcPts val="600"/>
              </a:spcAft>
            </a:pPr>
            <a:r>
              <a:rPr lang="en-US" altLang="zh-CN" dirty="0" smtClean="0">
                <a:solidFill>
                  <a:srgbClr val="FF0000"/>
                </a:solidFill>
              </a:rPr>
              <a:t>-0.8~-1.7</a:t>
            </a:r>
          </a:p>
          <a:p>
            <a:pPr>
              <a:spcAft>
                <a:spcPts val="600"/>
              </a:spcAft>
            </a:pPr>
            <a:r>
              <a:rPr lang="en-US" altLang="zh-CN" dirty="0" smtClean="0">
                <a:solidFill>
                  <a:srgbClr val="FF0000"/>
                </a:solidFill>
              </a:rPr>
              <a:t>-1.3</a:t>
            </a:r>
          </a:p>
          <a:p>
            <a:pPr>
              <a:spcAft>
                <a:spcPts val="600"/>
              </a:spcAft>
            </a:pPr>
            <a:endParaRPr lang="zh-CN" altLang="en-US" dirty="0">
              <a:solidFill>
                <a:srgbClr val="FF0000"/>
              </a:solidFill>
            </a:endParaRPr>
          </a:p>
        </p:txBody>
      </p:sp>
      <p:sp>
        <p:nvSpPr>
          <p:cNvPr id="11" name="矩形 10"/>
          <p:cNvSpPr/>
          <p:nvPr/>
        </p:nvSpPr>
        <p:spPr>
          <a:xfrm>
            <a:off x="6705600" y="3747380"/>
            <a:ext cx="1447800" cy="461665"/>
          </a:xfrm>
          <a:prstGeom prst="rect">
            <a:avLst/>
          </a:prstGeom>
        </p:spPr>
        <p:txBody>
          <a:bodyPr wrap="square">
            <a:spAutoFit/>
          </a:bodyPr>
          <a:lstStyle/>
          <a:p>
            <a:r>
              <a:rPr lang="en-US" altLang="zh-CN" dirty="0" smtClean="0">
                <a:solidFill>
                  <a:srgbClr val="FF0000"/>
                </a:solidFill>
              </a:rPr>
              <a:t>PAPR reduction</a:t>
            </a:r>
            <a:br>
              <a:rPr lang="en-US" altLang="zh-CN" dirty="0" smtClean="0">
                <a:solidFill>
                  <a:srgbClr val="FF0000"/>
                </a:solidFill>
              </a:rPr>
            </a:br>
            <a:r>
              <a:rPr lang="en-US" altLang="zh-CN" dirty="0" smtClean="0">
                <a:solidFill>
                  <a:srgbClr val="FF0000"/>
                </a:solidFill>
              </a:rPr>
              <a:t>over VHT-LTF</a:t>
            </a:r>
          </a:p>
        </p:txBody>
      </p:sp>
      <p:sp>
        <p:nvSpPr>
          <p:cNvPr id="12" name="TextBox 11"/>
          <p:cNvSpPr txBox="1"/>
          <p:nvPr/>
        </p:nvSpPr>
        <p:spPr>
          <a:xfrm>
            <a:off x="914400" y="5746899"/>
            <a:ext cx="7162799" cy="584775"/>
          </a:xfrm>
          <a:prstGeom prst="rect">
            <a:avLst/>
          </a:prstGeom>
          <a:noFill/>
        </p:spPr>
        <p:txBody>
          <a:bodyPr wrap="square" rtlCol="0">
            <a:spAutoFit/>
          </a:bodyPr>
          <a:lstStyle/>
          <a:p>
            <a:pPr marL="171450" indent="-171450">
              <a:buFont typeface="Arial" panose="020B0604020202020204" pitchFamily="34" charset="0"/>
              <a:buChar char="•"/>
            </a:pPr>
            <a:r>
              <a:rPr lang="en-US" altLang="zh-CN" sz="1600" kern="0" dirty="0" smtClean="0">
                <a:sym typeface="Wingdings" pitchFamily="2" charset="2"/>
              </a:rPr>
              <a:t>The proposed HE-LTF of 20MHz has uniform worst case PAPR distribution and lower PAPR than that of VHT-LTF for 26/52/106/242-RU sizes (all&lt;5.4dB)</a:t>
            </a:r>
          </a:p>
        </p:txBody>
      </p:sp>
      <p:sp>
        <p:nvSpPr>
          <p:cNvPr id="76" name="矩形 75"/>
          <p:cNvSpPr/>
          <p:nvPr/>
        </p:nvSpPr>
        <p:spPr>
          <a:xfrm>
            <a:off x="2108796" y="5215268"/>
            <a:ext cx="4954769" cy="461665"/>
          </a:xfrm>
          <a:prstGeom prst="rect">
            <a:avLst/>
          </a:prstGeom>
        </p:spPr>
        <p:txBody>
          <a:bodyPr wrap="square">
            <a:spAutoFit/>
          </a:bodyPr>
          <a:lstStyle/>
          <a:p>
            <a:r>
              <a:rPr lang="en-US" altLang="zh-CN" dirty="0" smtClean="0"/>
              <a:t>Note: Worst PAPR is the max PAPR for the HE-LTF tones except pilot tones multiplied by elements of 2x2, 4x4, 6x6, 8x8 P matrix</a:t>
            </a:r>
            <a:endParaRPr lang="en-US" altLang="zh-CN" dirty="0"/>
          </a:p>
        </p:txBody>
      </p:sp>
      <p:sp>
        <p:nvSpPr>
          <p:cNvPr id="77"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8"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28</a:t>
            </a:fld>
            <a:endParaRPr lang="en-US"/>
          </a:p>
        </p:txBody>
      </p:sp>
      <p:grpSp>
        <p:nvGrpSpPr>
          <p:cNvPr id="79" name="组合 78"/>
          <p:cNvGrpSpPr/>
          <p:nvPr/>
        </p:nvGrpSpPr>
        <p:grpSpPr>
          <a:xfrm>
            <a:off x="2362200" y="1676400"/>
            <a:ext cx="4613508" cy="2133600"/>
            <a:chOff x="2823349" y="1263134"/>
            <a:chExt cx="3501251" cy="1619217"/>
          </a:xfrm>
        </p:grpSpPr>
        <p:sp>
          <p:nvSpPr>
            <p:cNvPr id="80" name="TextBox 79"/>
            <p:cNvSpPr txBox="1"/>
            <p:nvPr/>
          </p:nvSpPr>
          <p:spPr>
            <a:xfrm>
              <a:off x="4405504" y="2102672"/>
              <a:ext cx="327299" cy="26726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700" b="1" kern="0" dirty="0">
                  <a:solidFill>
                    <a:prstClr val="black">
                      <a:lumMod val="75000"/>
                      <a:lumOff val="25000"/>
                    </a:prstClr>
                  </a:solidFill>
                  <a:latin typeface="Qualcomm Office Regular"/>
                </a:rPr>
                <a:t>7</a:t>
              </a:r>
              <a:endPar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endParaRP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81" name="Trapezoid 574"/>
            <p:cNvSpPr/>
            <p:nvPr/>
          </p:nvSpPr>
          <p:spPr bwMode="auto">
            <a:xfrm>
              <a:off x="4137950"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82" name="Trapezoid 575"/>
            <p:cNvSpPr/>
            <p:nvPr/>
          </p:nvSpPr>
          <p:spPr bwMode="auto">
            <a:xfrm>
              <a:off x="4771602" y="1572147"/>
              <a:ext cx="239041"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83" name="Trapezoid 576"/>
            <p:cNvSpPr/>
            <p:nvPr/>
          </p:nvSpPr>
          <p:spPr bwMode="auto">
            <a:xfrm>
              <a:off x="5004546" y="1573715"/>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84" name="Trapezoid 577"/>
            <p:cNvSpPr/>
            <p:nvPr/>
          </p:nvSpPr>
          <p:spPr bwMode="auto">
            <a:xfrm>
              <a:off x="3619676"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85" name="Trapezoid 578"/>
            <p:cNvSpPr/>
            <p:nvPr/>
          </p:nvSpPr>
          <p:spPr bwMode="auto">
            <a:xfrm>
              <a:off x="3915807" y="1575289"/>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86" name="Trapezoid 579"/>
            <p:cNvSpPr/>
            <p:nvPr/>
          </p:nvSpPr>
          <p:spPr bwMode="auto">
            <a:xfrm>
              <a:off x="5310856"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87" name="Trapezoid 580"/>
            <p:cNvSpPr/>
            <p:nvPr/>
          </p:nvSpPr>
          <p:spPr bwMode="auto">
            <a:xfrm>
              <a:off x="5516727" y="1575289"/>
              <a:ext cx="220495"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88" name="Trapezoid 581"/>
            <p:cNvSpPr/>
            <p:nvPr/>
          </p:nvSpPr>
          <p:spPr bwMode="auto">
            <a:xfrm>
              <a:off x="3394669" y="1808748"/>
              <a:ext cx="445465" cy="201313"/>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89" name="Trapezoid 582"/>
            <p:cNvSpPr/>
            <p:nvPr/>
          </p:nvSpPr>
          <p:spPr bwMode="auto">
            <a:xfrm>
              <a:off x="3919707" y="1808747"/>
              <a:ext cx="442845" cy="19879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90" name="Trapezoid 583"/>
            <p:cNvSpPr/>
            <p:nvPr/>
          </p:nvSpPr>
          <p:spPr bwMode="auto">
            <a:xfrm>
              <a:off x="4776516" y="1808748"/>
              <a:ext cx="449081" cy="201313"/>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91" name="Trapezoid 584"/>
            <p:cNvSpPr/>
            <p:nvPr/>
          </p:nvSpPr>
          <p:spPr bwMode="auto">
            <a:xfrm>
              <a:off x="5309169" y="1808748"/>
              <a:ext cx="438672" cy="201313"/>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52</a:t>
              </a:r>
            </a:p>
          </p:txBody>
        </p:sp>
        <p:sp>
          <p:nvSpPr>
            <p:cNvPr id="92" name="Trapezoid 585"/>
            <p:cNvSpPr/>
            <p:nvPr/>
          </p:nvSpPr>
          <p:spPr bwMode="auto">
            <a:xfrm>
              <a:off x="3393188" y="1573720"/>
              <a:ext cx="218200"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26</a:t>
              </a:r>
            </a:p>
          </p:txBody>
        </p:sp>
        <p:sp>
          <p:nvSpPr>
            <p:cNvPr id="93" name="Trapezoid 586"/>
            <p:cNvSpPr/>
            <p:nvPr/>
          </p:nvSpPr>
          <p:spPr bwMode="auto">
            <a:xfrm>
              <a:off x="3323071" y="2450671"/>
              <a:ext cx="2496408" cy="193985"/>
            </a:xfrm>
            <a:prstGeom prst="trapezoid">
              <a:avLst/>
            </a:prstGeom>
            <a:solidFill>
              <a:srgbClr val="92D05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242 + 3 DC</a:t>
              </a:r>
            </a:p>
          </p:txBody>
        </p:sp>
        <p:sp>
          <p:nvSpPr>
            <p:cNvPr id="94" name="Trapezoid 587"/>
            <p:cNvSpPr/>
            <p:nvPr/>
          </p:nvSpPr>
          <p:spPr bwMode="auto">
            <a:xfrm>
              <a:off x="3330306" y="2121608"/>
              <a:ext cx="1043576" cy="21198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102+4 pilots</a:t>
              </a:r>
            </a:p>
          </p:txBody>
        </p:sp>
        <p:sp>
          <p:nvSpPr>
            <p:cNvPr id="95" name="Trapezoid 588"/>
            <p:cNvSpPr/>
            <p:nvPr/>
          </p:nvSpPr>
          <p:spPr bwMode="auto">
            <a:xfrm>
              <a:off x="4760892" y="2120455"/>
              <a:ext cx="1061019" cy="21715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102+4 pilots</a:t>
              </a:r>
            </a:p>
          </p:txBody>
        </p:sp>
        <p:sp>
          <p:nvSpPr>
            <p:cNvPr id="96" name="Trapezoid 589"/>
            <p:cNvSpPr/>
            <p:nvPr/>
          </p:nvSpPr>
          <p:spPr bwMode="auto">
            <a:xfrm>
              <a:off x="3840291" y="1571974"/>
              <a:ext cx="69661" cy="18536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97" name="Trapezoid 590"/>
            <p:cNvSpPr/>
            <p:nvPr/>
          </p:nvSpPr>
          <p:spPr bwMode="auto">
            <a:xfrm>
              <a:off x="3320969" y="1562047"/>
              <a:ext cx="71941" cy="19860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98" name="Trapezoid 591"/>
            <p:cNvSpPr/>
            <p:nvPr/>
          </p:nvSpPr>
          <p:spPr bwMode="auto">
            <a:xfrm>
              <a:off x="5734927" y="1574216"/>
              <a:ext cx="84552" cy="183124"/>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99" name="Trapezoid 592"/>
            <p:cNvSpPr/>
            <p:nvPr/>
          </p:nvSpPr>
          <p:spPr bwMode="auto">
            <a:xfrm>
              <a:off x="5218702" y="1583354"/>
              <a:ext cx="90468" cy="17398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100" name="Trapezoid 593"/>
            <p:cNvSpPr/>
            <p:nvPr/>
          </p:nvSpPr>
          <p:spPr bwMode="auto">
            <a:xfrm>
              <a:off x="4636811" y="1816858"/>
              <a:ext cx="135818" cy="19135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101" name="Trapezoid 594"/>
            <p:cNvSpPr/>
            <p:nvPr/>
          </p:nvSpPr>
          <p:spPr bwMode="auto">
            <a:xfrm>
              <a:off x="3840139" y="1819743"/>
              <a:ext cx="79563" cy="187802"/>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102" name="Trapezoid 595"/>
            <p:cNvSpPr/>
            <p:nvPr/>
          </p:nvSpPr>
          <p:spPr bwMode="auto">
            <a:xfrm>
              <a:off x="3320969" y="1806929"/>
              <a:ext cx="73695" cy="200616"/>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103" name="Trapezoid 596"/>
            <p:cNvSpPr/>
            <p:nvPr/>
          </p:nvSpPr>
          <p:spPr bwMode="auto">
            <a:xfrm>
              <a:off x="5747841" y="1816855"/>
              <a:ext cx="71638" cy="191359"/>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104" name="Trapezoid 597"/>
            <p:cNvSpPr/>
            <p:nvPr/>
          </p:nvSpPr>
          <p:spPr bwMode="auto">
            <a:xfrm>
              <a:off x="5225597" y="1806933"/>
              <a:ext cx="78438" cy="201282"/>
            </a:xfrm>
            <a:prstGeom prst="trapezoid">
              <a:avLst/>
            </a:prstGeom>
            <a:solidFill>
              <a:srgbClr val="FFC000"/>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prstClr val="black"/>
                  </a:solidFill>
                  <a:effectLst/>
                  <a:uLnTx/>
                  <a:uFillTx/>
                  <a:latin typeface="Qualcomm Office Regular"/>
                </a:rPr>
                <a:t>1</a:t>
              </a:r>
            </a:p>
          </p:txBody>
        </p:sp>
        <p:sp>
          <p:nvSpPr>
            <p:cNvPr id="105" name="Trapezoid 599"/>
            <p:cNvSpPr/>
            <p:nvPr/>
          </p:nvSpPr>
          <p:spPr bwMode="auto">
            <a:xfrm>
              <a:off x="4362552" y="1806929"/>
              <a:ext cx="160103" cy="200617"/>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106" name="Trapezoid 601"/>
            <p:cNvSpPr/>
            <p:nvPr/>
          </p:nvSpPr>
          <p:spPr bwMode="auto">
            <a:xfrm>
              <a:off x="4634104" y="2121306"/>
              <a:ext cx="138524" cy="212290"/>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107" name="Trapezoid 603"/>
            <p:cNvSpPr/>
            <p:nvPr/>
          </p:nvSpPr>
          <p:spPr bwMode="auto">
            <a:xfrm>
              <a:off x="4362552" y="2124621"/>
              <a:ext cx="157675" cy="212288"/>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108" name="TextBox 107"/>
            <p:cNvSpPr txBox="1"/>
            <p:nvPr/>
          </p:nvSpPr>
          <p:spPr>
            <a:xfrm>
              <a:off x="5790951" y="1590533"/>
              <a:ext cx="448053" cy="26902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109" name="TextBox 108"/>
            <p:cNvSpPr txBox="1"/>
            <p:nvPr/>
          </p:nvSpPr>
          <p:spPr>
            <a:xfrm>
              <a:off x="5777104" y="1828012"/>
              <a:ext cx="45862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110" name="TextBox 109"/>
            <p:cNvSpPr txBox="1"/>
            <p:nvPr/>
          </p:nvSpPr>
          <p:spPr>
            <a:xfrm>
              <a:off x="5714822" y="2105985"/>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111" name="TextBox 110"/>
            <p:cNvSpPr txBox="1"/>
            <p:nvPr/>
          </p:nvSpPr>
          <p:spPr>
            <a:xfrm>
              <a:off x="5700904" y="2433594"/>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5 Edge</a:t>
              </a:r>
            </a:p>
          </p:txBody>
        </p:sp>
        <p:sp>
          <p:nvSpPr>
            <p:cNvPr id="112" name="TextBox 111"/>
            <p:cNvSpPr txBox="1"/>
            <p:nvPr/>
          </p:nvSpPr>
          <p:spPr>
            <a:xfrm>
              <a:off x="2913190" y="1569887"/>
              <a:ext cx="448008" cy="269020"/>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113" name="TextBox 112"/>
            <p:cNvSpPr txBox="1"/>
            <p:nvPr/>
          </p:nvSpPr>
          <p:spPr>
            <a:xfrm>
              <a:off x="2830600" y="1834624"/>
              <a:ext cx="602527"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114" name="TextBox 113"/>
            <p:cNvSpPr txBox="1"/>
            <p:nvPr/>
          </p:nvSpPr>
          <p:spPr>
            <a:xfrm>
              <a:off x="2823349" y="2114653"/>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115" name="TextBox 114"/>
            <p:cNvSpPr txBox="1"/>
            <p:nvPr/>
          </p:nvSpPr>
          <p:spPr>
            <a:xfrm>
              <a:off x="2830599" y="2450136"/>
              <a:ext cx="609778" cy="17407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800" b="1" i="0" u="none" strike="noStrike" kern="0" cap="none" spc="0" normalizeH="0" baseline="0" noProof="0" dirty="0" smtClean="0">
                  <a:ln>
                    <a:noFill/>
                  </a:ln>
                  <a:solidFill>
                    <a:prstClr val="black">
                      <a:lumMod val="75000"/>
                      <a:lumOff val="25000"/>
                    </a:prstClr>
                  </a:solidFill>
                  <a:effectLst/>
                  <a:uLnTx/>
                  <a:uFillTx/>
                  <a:latin typeface="Qualcomm Office Regular"/>
                </a:rPr>
                <a:t>6 Edge</a:t>
              </a:r>
            </a:p>
          </p:txBody>
        </p:sp>
        <p:sp>
          <p:nvSpPr>
            <p:cNvPr id="116" name="TextBox 115"/>
            <p:cNvSpPr txBox="1"/>
            <p:nvPr/>
          </p:nvSpPr>
          <p:spPr>
            <a:xfrm>
              <a:off x="4412444" y="1791605"/>
              <a:ext cx="323743" cy="26726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700" b="1" kern="0" dirty="0">
                  <a:solidFill>
                    <a:prstClr val="black">
                      <a:lumMod val="75000"/>
                      <a:lumOff val="25000"/>
                    </a:prstClr>
                  </a:solidFill>
                  <a:latin typeface="Qualcomm Office Regular"/>
                </a:rPr>
                <a:t>7</a:t>
              </a: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 </a:t>
              </a: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117" name="Trapezoid 615"/>
            <p:cNvSpPr/>
            <p:nvPr/>
          </p:nvSpPr>
          <p:spPr bwMode="auto">
            <a:xfrm>
              <a:off x="4371199" y="1575289"/>
              <a:ext cx="151983" cy="187606"/>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118" name="Trapezoid 618"/>
            <p:cNvSpPr/>
            <p:nvPr/>
          </p:nvSpPr>
          <p:spPr bwMode="auto">
            <a:xfrm>
              <a:off x="4634105" y="1571975"/>
              <a:ext cx="132808" cy="185364"/>
            </a:xfrm>
            <a:prstGeom prst="trapezoid">
              <a:avLst/>
            </a:prstGeom>
            <a:solidFill>
              <a:srgbClr val="00ACBD"/>
            </a:solidFill>
            <a:ln>
              <a:noFill/>
            </a:ln>
            <a:extLst/>
          </p:spPr>
          <p:txBody>
            <a:bodyPr rot="0" spcFirstLastPara="0" vertOverflow="overflow" horzOverflow="overflow" vert="horz" wrap="square" lIns="0" tIns="34299" rIns="0" bIns="34299"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prstClr val="black"/>
                  </a:solidFill>
                  <a:effectLst/>
                  <a:uLnTx/>
                  <a:uFillTx/>
                  <a:latin typeface="Qualcomm Office Regular"/>
                </a:rPr>
                <a:t>13</a:t>
              </a:r>
            </a:p>
          </p:txBody>
        </p:sp>
        <p:sp>
          <p:nvSpPr>
            <p:cNvPr id="119" name="TextBox 118"/>
            <p:cNvSpPr txBox="1"/>
            <p:nvPr/>
          </p:nvSpPr>
          <p:spPr>
            <a:xfrm>
              <a:off x="4421194" y="1523566"/>
              <a:ext cx="331769" cy="267262"/>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169"/>
                </a:spcAft>
                <a:buClrTx/>
                <a:buSzTx/>
                <a:buFontTx/>
                <a:buNone/>
                <a:tabLst/>
                <a:defRPr/>
              </a:pPr>
              <a:r>
                <a:rPr lang="en-US" sz="700" b="1" kern="0" dirty="0">
                  <a:solidFill>
                    <a:prstClr val="black">
                      <a:lumMod val="75000"/>
                      <a:lumOff val="25000"/>
                    </a:prstClr>
                  </a:solidFill>
                  <a:latin typeface="Qualcomm Office Regular"/>
                </a:rPr>
                <a:t>7</a:t>
              </a:r>
              <a:endPar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endParaRPr>
            </a:p>
            <a:p>
              <a:pPr marL="0" marR="0" lvl="0" indent="0" algn="ctr" defTabSz="914400" eaLnBrk="1" fontAlgn="auto" latinLnBrk="0" hangingPunct="1">
                <a:lnSpc>
                  <a:spcPct val="90000"/>
                </a:lnSpc>
                <a:spcBef>
                  <a:spcPts val="0"/>
                </a:spcBef>
                <a:spcAft>
                  <a:spcPts val="169"/>
                </a:spcAft>
                <a:buClrTx/>
                <a:buSzTx/>
                <a:buFontTx/>
                <a:buNone/>
                <a:tabLst/>
                <a:defRPr/>
              </a:pPr>
              <a:r>
                <a:rPr kumimoji="0" lang="en-US" sz="700" b="1" i="0" u="none" strike="noStrike" kern="0" cap="none" spc="0" normalizeH="0" baseline="0" noProof="0" dirty="0" smtClean="0">
                  <a:ln>
                    <a:noFill/>
                  </a:ln>
                  <a:solidFill>
                    <a:prstClr val="black">
                      <a:lumMod val="75000"/>
                      <a:lumOff val="25000"/>
                    </a:prstClr>
                  </a:solidFill>
                  <a:effectLst/>
                  <a:uLnTx/>
                  <a:uFillTx/>
                  <a:latin typeface="Qualcomm Office Regular"/>
                </a:rPr>
                <a:t>DC</a:t>
              </a:r>
            </a:p>
          </p:txBody>
        </p:sp>
        <p:sp>
          <p:nvSpPr>
            <p:cNvPr id="120" name="TextBox 119"/>
            <p:cNvSpPr txBox="1"/>
            <p:nvPr/>
          </p:nvSpPr>
          <p:spPr>
            <a:xfrm>
              <a:off x="4204628" y="2637068"/>
              <a:ext cx="799918" cy="245283"/>
            </a:xfrm>
            <a:prstGeom prst="rect">
              <a:avLst/>
            </a:prstGeom>
            <a:noFill/>
          </p:spPr>
          <p:txBody>
            <a:bodyPr wrap="square" rtlCol="0">
              <a:spAutoFit/>
            </a:bodyPr>
            <a:lstStyle/>
            <a:p>
              <a:pPr marL="0" marR="0" lvl="0" indent="0" algn="ctr" defTabSz="914400" eaLnBrk="1" fontAlgn="auto" latinLnBrk="0" hangingPunct="1">
                <a:lnSpc>
                  <a:spcPct val="90000"/>
                </a:lnSpc>
                <a:spcBef>
                  <a:spcPts val="0"/>
                </a:spcBef>
                <a:spcAft>
                  <a:spcPts val="225"/>
                </a:spcAft>
                <a:buClrTx/>
                <a:buSzTx/>
                <a:buFontTx/>
                <a:buNone/>
                <a:tabLst/>
                <a:defRPr/>
              </a:pPr>
              <a:r>
                <a:rPr lang="en-US" sz="1400" kern="0" dirty="0" smtClean="0">
                  <a:latin typeface="+mn-lt"/>
                </a:rPr>
                <a:t>HE20</a:t>
              </a:r>
              <a:endParaRPr kumimoji="0" lang="en-US" sz="1400" b="0" i="0" u="none" strike="noStrike" kern="0" cap="none" spc="0" normalizeH="0" baseline="0" noProof="0" dirty="0" smtClean="0">
                <a:ln>
                  <a:noFill/>
                </a:ln>
                <a:effectLst/>
                <a:uLnTx/>
                <a:uFillTx/>
                <a:latin typeface="+mn-lt"/>
              </a:endParaRPr>
            </a:p>
          </p:txBody>
        </p:sp>
        <p:sp>
          <p:nvSpPr>
            <p:cNvPr id="121" name="Line 16"/>
            <p:cNvSpPr>
              <a:spLocks noChangeShapeType="1"/>
            </p:cNvSpPr>
            <p:nvPr/>
          </p:nvSpPr>
          <p:spPr bwMode="auto">
            <a:xfrm>
              <a:off x="3469641" y="1412544"/>
              <a:ext cx="1270" cy="1284936"/>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2" name="Line 16"/>
            <p:cNvSpPr>
              <a:spLocks noChangeShapeType="1"/>
            </p:cNvSpPr>
            <p:nvPr/>
          </p:nvSpPr>
          <p:spPr bwMode="auto">
            <a:xfrm flipH="1">
              <a:off x="3694959" y="1412544"/>
              <a:ext cx="2369"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3" name="Line 16"/>
            <p:cNvSpPr>
              <a:spLocks noChangeShapeType="1"/>
            </p:cNvSpPr>
            <p:nvPr/>
          </p:nvSpPr>
          <p:spPr bwMode="auto">
            <a:xfrm>
              <a:off x="4057486" y="1412544"/>
              <a:ext cx="1236"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4" name="Line 16"/>
            <p:cNvSpPr>
              <a:spLocks noChangeShapeType="1"/>
            </p:cNvSpPr>
            <p:nvPr/>
          </p:nvSpPr>
          <p:spPr bwMode="auto">
            <a:xfrm flipH="1">
              <a:off x="4266280" y="1412544"/>
              <a:ext cx="3642"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5" name="Line 16"/>
            <p:cNvSpPr>
              <a:spLocks noChangeShapeType="1"/>
            </p:cNvSpPr>
            <p:nvPr/>
          </p:nvSpPr>
          <p:spPr bwMode="auto">
            <a:xfrm flipH="1">
              <a:off x="4863449" y="1412544"/>
              <a:ext cx="1" cy="12881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6" name="Line 16"/>
            <p:cNvSpPr>
              <a:spLocks noChangeShapeType="1"/>
            </p:cNvSpPr>
            <p:nvPr/>
          </p:nvSpPr>
          <p:spPr bwMode="auto">
            <a:xfrm>
              <a:off x="5081059" y="1406162"/>
              <a:ext cx="1" cy="1294517"/>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7" name="Line 16"/>
            <p:cNvSpPr>
              <a:spLocks noChangeShapeType="1"/>
            </p:cNvSpPr>
            <p:nvPr/>
          </p:nvSpPr>
          <p:spPr bwMode="auto">
            <a:xfrm>
              <a:off x="5446811" y="1412545"/>
              <a:ext cx="6895" cy="1284935"/>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8" name="Line 16"/>
            <p:cNvSpPr>
              <a:spLocks noChangeShapeType="1"/>
            </p:cNvSpPr>
            <p:nvPr/>
          </p:nvSpPr>
          <p:spPr bwMode="auto">
            <a:xfrm flipH="1">
              <a:off x="5659577" y="1406162"/>
              <a:ext cx="1" cy="1294517"/>
            </a:xfrm>
            <a:prstGeom prst="line">
              <a:avLst/>
            </a:prstGeom>
            <a:noFill/>
            <a:ln w="3175">
              <a:solidFill>
                <a:srgbClr val="FF000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29" name="Line 16"/>
            <p:cNvSpPr>
              <a:spLocks noChangeShapeType="1"/>
            </p:cNvSpPr>
            <p:nvPr/>
          </p:nvSpPr>
          <p:spPr bwMode="auto">
            <a:xfrm flipH="1">
              <a:off x="3529662" y="1508777"/>
              <a:ext cx="0" cy="54708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0" name="Line 16"/>
            <p:cNvSpPr>
              <a:spLocks noChangeShapeType="1"/>
            </p:cNvSpPr>
            <p:nvPr/>
          </p:nvSpPr>
          <p:spPr bwMode="auto">
            <a:xfrm>
              <a:off x="3755906" y="1508777"/>
              <a:ext cx="6466" cy="54708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1" name="Line 16"/>
            <p:cNvSpPr>
              <a:spLocks noChangeShapeType="1"/>
            </p:cNvSpPr>
            <p:nvPr/>
          </p:nvSpPr>
          <p:spPr bwMode="auto">
            <a:xfrm flipH="1">
              <a:off x="4217286" y="1506616"/>
              <a:ext cx="0" cy="54925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2" name="Line 16"/>
            <p:cNvSpPr>
              <a:spLocks noChangeShapeType="1"/>
            </p:cNvSpPr>
            <p:nvPr/>
          </p:nvSpPr>
          <p:spPr bwMode="auto">
            <a:xfrm flipH="1">
              <a:off x="3983586" y="1506616"/>
              <a:ext cx="6532" cy="54925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3" name="Line 16"/>
            <p:cNvSpPr>
              <a:spLocks noChangeShapeType="1"/>
            </p:cNvSpPr>
            <p:nvPr/>
          </p:nvSpPr>
          <p:spPr bwMode="auto">
            <a:xfrm>
              <a:off x="4920975" y="1506616"/>
              <a:ext cx="0" cy="549250"/>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4" name="Line 16"/>
            <p:cNvSpPr>
              <a:spLocks noChangeShapeType="1"/>
            </p:cNvSpPr>
            <p:nvPr/>
          </p:nvSpPr>
          <p:spPr bwMode="auto">
            <a:xfrm>
              <a:off x="5132277" y="1506616"/>
              <a:ext cx="387" cy="548579"/>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5" name="Line 16"/>
            <p:cNvSpPr>
              <a:spLocks noChangeShapeType="1"/>
            </p:cNvSpPr>
            <p:nvPr/>
          </p:nvSpPr>
          <p:spPr bwMode="auto">
            <a:xfrm flipH="1">
              <a:off x="5603220" y="1501140"/>
              <a:ext cx="5099" cy="554055"/>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6" name="Line 16"/>
            <p:cNvSpPr>
              <a:spLocks noChangeShapeType="1"/>
            </p:cNvSpPr>
            <p:nvPr/>
          </p:nvSpPr>
          <p:spPr bwMode="auto">
            <a:xfrm flipH="1">
              <a:off x="5395207" y="1508777"/>
              <a:ext cx="6895" cy="546418"/>
            </a:xfrm>
            <a:prstGeom prst="line">
              <a:avLst/>
            </a:prstGeom>
            <a:noFill/>
            <a:ln w="3175">
              <a:solidFill>
                <a:srgbClr val="7030A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7" name="Line 16"/>
            <p:cNvSpPr>
              <a:spLocks noChangeShapeType="1"/>
            </p:cNvSpPr>
            <p:nvPr/>
          </p:nvSpPr>
          <p:spPr bwMode="auto">
            <a:xfrm>
              <a:off x="4441026" y="1504596"/>
              <a:ext cx="3234" cy="8897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8" name="Line 16"/>
            <p:cNvSpPr>
              <a:spLocks noChangeShapeType="1"/>
            </p:cNvSpPr>
            <p:nvPr/>
          </p:nvSpPr>
          <p:spPr bwMode="auto">
            <a:xfrm>
              <a:off x="4702414" y="1505281"/>
              <a:ext cx="3234" cy="889797"/>
            </a:xfrm>
            <a:prstGeom prst="line">
              <a:avLst/>
            </a:prstGeom>
            <a:noFill/>
            <a:ln w="3175">
              <a:solidFill>
                <a:srgbClr val="00B050"/>
              </a:solidFill>
              <a:round/>
              <a:headEnd type="stealth" w="sm" len="sm"/>
              <a:tailEnd type="none"/>
            </a:ln>
            <a:extLst>
              <a:ext uri="{909E8E84-426E-40DD-AFC4-6F175D3DCCD1}">
                <a14:hiddenFill xmlns:a14="http://schemas.microsoft.com/office/drawing/2010/main" xmlns="">
                  <a:noFill/>
                </a14:hiddenFill>
              </a:ext>
            </a:extLst>
          </p:spPr>
          <p:txBody>
            <a:bodyPr wrap="square">
              <a:spAutoFit/>
            </a:bodyPr>
            <a:lstStyle/>
            <a:p>
              <a:endParaRPr lang="en-US" sz="1400"/>
            </a:p>
          </p:txBody>
        </p:sp>
        <p:sp>
          <p:nvSpPr>
            <p:cNvPr id="139" name="TextBox 138"/>
            <p:cNvSpPr txBox="1"/>
            <p:nvPr/>
          </p:nvSpPr>
          <p:spPr>
            <a:xfrm>
              <a:off x="3289995" y="1263134"/>
              <a:ext cx="2561265" cy="163503"/>
            </a:xfrm>
            <a:prstGeom prst="rect">
              <a:avLst/>
            </a:prstGeom>
            <a:noFill/>
          </p:spPr>
          <p:txBody>
            <a:bodyPr wrap="square" rtlCol="0">
              <a:spAutoFit/>
            </a:bodyPr>
            <a:lstStyle/>
            <a:p>
              <a:r>
                <a:rPr lang="en-US" altLang="ko-KR" sz="800" dirty="0" smtClean="0">
                  <a:solidFill>
                    <a:srgbClr val="FF0000"/>
                  </a:solidFill>
                </a:rPr>
                <a:t>-116       -90            -48      -22                           22       48               90       116</a:t>
              </a:r>
              <a:endParaRPr lang="ko-KR" altLang="en-US" sz="800" dirty="0">
                <a:solidFill>
                  <a:srgbClr val="FF0000"/>
                </a:solidFill>
              </a:endParaRPr>
            </a:p>
          </p:txBody>
        </p:sp>
        <p:sp>
          <p:nvSpPr>
            <p:cNvPr id="140" name="TextBox 139"/>
            <p:cNvSpPr txBox="1"/>
            <p:nvPr/>
          </p:nvSpPr>
          <p:spPr>
            <a:xfrm>
              <a:off x="3382335" y="1371600"/>
              <a:ext cx="2561265" cy="163503"/>
            </a:xfrm>
            <a:prstGeom prst="rect">
              <a:avLst/>
            </a:prstGeom>
            <a:noFill/>
          </p:spPr>
          <p:txBody>
            <a:bodyPr wrap="square" rtlCol="0">
              <a:spAutoFit/>
            </a:bodyPr>
            <a:lstStyle/>
            <a:p>
              <a:r>
                <a:rPr lang="en-US" altLang="ko-KR" sz="800" dirty="0" smtClean="0">
                  <a:solidFill>
                    <a:srgbClr val="7030A0"/>
                  </a:solidFill>
                </a:rPr>
                <a:t>-102     -76      -62      -36        </a:t>
              </a:r>
              <a:r>
                <a:rPr lang="en-US" altLang="ko-KR" sz="800" dirty="0" smtClean="0">
                  <a:solidFill>
                    <a:srgbClr val="00B050"/>
                  </a:solidFill>
                </a:rPr>
                <a:t>-10         10</a:t>
              </a:r>
              <a:r>
                <a:rPr lang="en-US" altLang="ko-KR" sz="800" dirty="0" smtClean="0">
                  <a:solidFill>
                    <a:srgbClr val="76B531"/>
                  </a:solidFill>
                </a:rPr>
                <a:t>        </a:t>
              </a:r>
              <a:r>
                <a:rPr lang="en-US" altLang="ko-KR" sz="800" dirty="0" smtClean="0">
                  <a:solidFill>
                    <a:srgbClr val="7030A0"/>
                  </a:solidFill>
                </a:rPr>
                <a:t>36       62         76      102</a:t>
              </a:r>
              <a:endParaRPr lang="ko-KR" altLang="en-US" sz="800" dirty="0">
                <a:solidFill>
                  <a:srgbClr val="7030A0"/>
                </a:solidFill>
              </a:endParaRPr>
            </a:p>
          </p:txBody>
        </p:sp>
        <p:sp>
          <p:nvSpPr>
            <p:cNvPr id="141" name="TextBox 140"/>
            <p:cNvSpPr txBox="1"/>
            <p:nvPr/>
          </p:nvSpPr>
          <p:spPr>
            <a:xfrm>
              <a:off x="2876115" y="1295400"/>
              <a:ext cx="552886" cy="263746"/>
            </a:xfrm>
            <a:prstGeom prst="rect">
              <a:avLst/>
            </a:prstGeom>
            <a:noFill/>
          </p:spPr>
          <p:txBody>
            <a:bodyPr wrap="square" rtlCol="0">
              <a:spAutoFit/>
            </a:bodyPr>
            <a:lstStyle/>
            <a:p>
              <a:r>
                <a:rPr lang="en-US" sz="800" dirty="0" smtClean="0"/>
                <a:t>pilot tone index</a:t>
              </a:r>
              <a:endParaRPr lang="en-US" sz="800" dirty="0"/>
            </a:p>
          </p:txBody>
        </p:sp>
      </p:grpSp>
    </p:spTree>
    <p:extLst>
      <p:ext uri="{BB962C8B-B14F-4D97-AF65-F5344CB8AC3E}">
        <p14:creationId xmlns:p14="http://schemas.microsoft.com/office/powerpoint/2010/main" xmlns="" val="8671941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zh-CN" dirty="0" smtClean="0"/>
              <a:t>DL PAPR of 20MHz 4x/2x HE-LTF</a:t>
            </a:r>
            <a:endParaRPr lang="en-US" dirty="0"/>
          </a:p>
        </p:txBody>
      </p:sp>
      <p:sp>
        <p:nvSpPr>
          <p:cNvPr id="8" name="内容占位符 2"/>
          <p:cNvSpPr txBox="1">
            <a:spLocks/>
          </p:cNvSpPr>
          <p:nvPr/>
        </p:nvSpPr>
        <p:spPr bwMode="auto">
          <a:xfrm>
            <a:off x="685800" y="2057400"/>
            <a:ext cx="7772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zh-CN" sz="2000" b="0" i="0" u="none" strike="noStrike" kern="0" cap="none" spc="0" normalizeH="0" baseline="0" noProof="0" dirty="0" smtClean="0">
                <a:ln>
                  <a:noFill/>
                </a:ln>
                <a:solidFill>
                  <a:schemeClr val="tx1"/>
                </a:solidFill>
                <a:effectLst/>
                <a:uLnTx/>
                <a:uFillTx/>
                <a:latin typeface="+mn-lt"/>
                <a:ea typeface="+mn-ea"/>
                <a:cs typeface="+mn-cs"/>
              </a:rPr>
              <a:t>Combinations of RU allocation in DL OFDMA</a:t>
            </a:r>
            <a:endParaRPr kumimoji="0" lang="zh-CN" alt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zh-CN" altLang="en-US" sz="2000" b="0" i="0" u="none" strike="noStrike" kern="0" cap="none" spc="0" normalizeH="0" baseline="0" noProof="0" dirty="0">
              <a:ln>
                <a:noFill/>
              </a:ln>
              <a:solidFill>
                <a:schemeClr val="tx1"/>
              </a:solidFill>
              <a:effectLst/>
              <a:uLnTx/>
              <a:uFillTx/>
              <a:latin typeface="+mn-lt"/>
              <a:ea typeface="+mn-ea"/>
              <a:cs typeface="+mn-cs"/>
            </a:endParaRPr>
          </a:p>
        </p:txBody>
      </p:sp>
      <p:graphicFrame>
        <p:nvGraphicFramePr>
          <p:cNvPr id="9" name="Table 1"/>
          <p:cNvGraphicFramePr>
            <a:graphicFrameLocks noGrp="1"/>
          </p:cNvGraphicFramePr>
          <p:nvPr>
            <p:extLst>
              <p:ext uri="{D42A27DB-BD31-4B8C-83A1-F6EECF244321}">
                <p14:modId xmlns:p14="http://schemas.microsoft.com/office/powerpoint/2010/main" xmlns="" val="421484359"/>
              </p:ext>
            </p:extLst>
          </p:nvPr>
        </p:nvGraphicFramePr>
        <p:xfrm>
          <a:off x="838200" y="2667000"/>
          <a:ext cx="7467600" cy="1653346"/>
        </p:xfrm>
        <a:graphic>
          <a:graphicData uri="http://schemas.openxmlformats.org/drawingml/2006/table">
            <a:tbl>
              <a:tblPr firstRow="1" bandRow="1">
                <a:tableStyleId>{5C22544A-7EE6-4342-B048-85BDC9FD1C3A}</a:tableStyleId>
              </a:tblPr>
              <a:tblGrid>
                <a:gridCol w="4495800"/>
                <a:gridCol w="1447800"/>
                <a:gridCol w="1524000"/>
              </a:tblGrid>
              <a:tr h="340241">
                <a:tc rowSpan="2">
                  <a:txBody>
                    <a:bodyPr/>
                    <a:lstStyle/>
                    <a:p>
                      <a:r>
                        <a:rPr lang="en-US" dirty="0" smtClean="0"/>
                        <a:t>Test cases of 40MHz</a:t>
                      </a:r>
                      <a:endParaRPr lang="en-US" dirty="0"/>
                    </a:p>
                  </a:txBody>
                  <a:tcPr/>
                </a:tc>
                <a:tc gridSpan="2">
                  <a:txBody>
                    <a:bodyPr/>
                    <a:lstStyle/>
                    <a:p>
                      <a:pPr algn="ctr"/>
                      <a:r>
                        <a:rPr lang="en-US" sz="1600" dirty="0" smtClean="0"/>
                        <a:t>Worst PAPR in dB</a:t>
                      </a:r>
                      <a:endParaRPr lang="en-US" sz="1600" dirty="0"/>
                    </a:p>
                  </a:txBody>
                  <a:tcPr/>
                </a:tc>
                <a:tc hMerge="1">
                  <a:txBody>
                    <a:bodyPr/>
                    <a:lstStyle/>
                    <a:p>
                      <a:endParaRPr lang="en-US" sz="1600" dirty="0"/>
                    </a:p>
                  </a:txBody>
                  <a:tcPr/>
                </a:tc>
              </a:tr>
              <a:tr h="340241">
                <a:tc vMerge="1">
                  <a:txBody>
                    <a:bodyPr/>
                    <a:lstStyle/>
                    <a:p>
                      <a:endParaRPr lang="en-US" dirty="0"/>
                    </a:p>
                  </a:txBody>
                  <a:tcPr/>
                </a:tc>
                <a:tc>
                  <a:txBody>
                    <a:bodyPr/>
                    <a:lstStyle/>
                    <a:p>
                      <a:pPr algn="ctr"/>
                      <a:r>
                        <a:rPr lang="en-US" sz="1600" dirty="0" smtClean="0">
                          <a:solidFill>
                            <a:schemeClr val="bg1"/>
                          </a:solidFill>
                        </a:rPr>
                        <a:t>4x HE-LTF</a:t>
                      </a:r>
                      <a:endParaRPr lang="en-US" sz="1600" dirty="0">
                        <a:solidFill>
                          <a:schemeClr val="bg1"/>
                        </a:solidFill>
                      </a:endParaRPr>
                    </a:p>
                  </a:txBody>
                  <a:tcPr>
                    <a:solidFill>
                      <a:schemeClr val="accent1"/>
                    </a:solidFill>
                  </a:tcPr>
                </a:tc>
                <a:tc>
                  <a:txBody>
                    <a:bodyPr/>
                    <a:lstStyle/>
                    <a:p>
                      <a:pPr algn="ctr"/>
                      <a:r>
                        <a:rPr lang="en-US" sz="1600" dirty="0" smtClean="0">
                          <a:solidFill>
                            <a:schemeClr val="bg1"/>
                          </a:solidFill>
                        </a:rPr>
                        <a:t>2x HE-LTF</a:t>
                      </a:r>
                      <a:endParaRPr lang="en-US" sz="1600" dirty="0">
                        <a:solidFill>
                          <a:schemeClr val="bg1"/>
                        </a:solidFill>
                      </a:endParaRPr>
                    </a:p>
                  </a:txBody>
                  <a:tcPr>
                    <a:solidFill>
                      <a:schemeClr val="accent1"/>
                    </a:solidFill>
                  </a:tcPr>
                </a:tc>
              </a:tr>
              <a:tr h="324288">
                <a:tc>
                  <a:txBody>
                    <a:bodyPr/>
                    <a:lstStyle/>
                    <a:p>
                      <a:r>
                        <a:rPr lang="en-US" sz="1400" dirty="0" smtClean="0"/>
                        <a:t>RU-242</a:t>
                      </a:r>
                      <a:endParaRPr lang="en-US" sz="1400" dirty="0"/>
                    </a:p>
                  </a:txBody>
                  <a:tcPr/>
                </a:tc>
                <a:tc>
                  <a:txBody>
                    <a:bodyPr/>
                    <a:lstStyle/>
                    <a:p>
                      <a:pPr algn="ctr"/>
                      <a:r>
                        <a:rPr lang="en-US" altLang="ko-KR" sz="1400" dirty="0" smtClean="0"/>
                        <a:t>5.36</a:t>
                      </a:r>
                      <a:endParaRPr lang="en-US" sz="1400" dirty="0"/>
                    </a:p>
                  </a:txBody>
                  <a:tcPr/>
                </a:tc>
                <a:tc>
                  <a:txBody>
                    <a:bodyPr/>
                    <a:lstStyle/>
                    <a:p>
                      <a:pPr algn="ctr"/>
                      <a:r>
                        <a:rPr lang="en-US" altLang="ko-KR" sz="1400" dirty="0" smtClean="0"/>
                        <a:t>5.24</a:t>
                      </a:r>
                      <a:endParaRPr lang="en-US" sz="1400" dirty="0"/>
                    </a:p>
                  </a:txBody>
                  <a:tcPr/>
                </a:tc>
              </a:tr>
              <a:tr h="324288">
                <a:tc>
                  <a:txBody>
                    <a:bodyPr/>
                    <a:lstStyle/>
                    <a:p>
                      <a:r>
                        <a:rPr lang="en-US" altLang="zh-CN" sz="1400" dirty="0" smtClean="0"/>
                        <a:t>RU106 + </a:t>
                      </a:r>
                      <a:r>
                        <a:rPr lang="en-US" altLang="zh-CN" sz="1400" strike="sngStrike" dirty="0" smtClean="0">
                          <a:solidFill>
                            <a:srgbClr val="FF0000"/>
                          </a:solidFill>
                        </a:rPr>
                        <a:t>RU26</a:t>
                      </a:r>
                      <a:r>
                        <a:rPr lang="en-US" altLang="zh-CN" sz="1400" dirty="0" smtClean="0"/>
                        <a:t> + RU106 </a:t>
                      </a:r>
                      <a:endParaRPr lang="en-US" sz="1400" dirty="0"/>
                    </a:p>
                  </a:txBody>
                  <a:tcPr/>
                </a:tc>
                <a:tc>
                  <a:txBody>
                    <a:bodyPr/>
                    <a:lstStyle/>
                    <a:p>
                      <a:pPr algn="ctr"/>
                      <a:r>
                        <a:rPr lang="en-US" altLang="zh-CN" sz="1400" dirty="0" smtClean="0"/>
                        <a:t>5.67</a:t>
                      </a:r>
                      <a:endParaRPr lang="en-US" sz="1400" dirty="0"/>
                    </a:p>
                  </a:txBody>
                  <a:tcPr/>
                </a:tc>
                <a:tc>
                  <a:txBody>
                    <a:bodyPr/>
                    <a:lstStyle/>
                    <a:p>
                      <a:pPr algn="ctr"/>
                      <a:r>
                        <a:rPr lang="en-US" altLang="zh-CN" sz="1400" dirty="0" smtClean="0"/>
                        <a:t>5.14</a:t>
                      </a:r>
                      <a:endParaRPr lang="en-US" sz="1400" dirty="0"/>
                    </a:p>
                  </a:txBody>
                  <a:tcPr/>
                </a:tc>
              </a:tr>
              <a:tr h="324288">
                <a:tc>
                  <a:txBody>
                    <a:bodyPr/>
                    <a:lstStyle/>
                    <a:p>
                      <a:r>
                        <a:rPr lang="en-US" altLang="zh-CN" sz="1400" dirty="0" smtClean="0"/>
                        <a:t>RU52 + RU52 + </a:t>
                      </a:r>
                      <a:r>
                        <a:rPr lang="en-US" altLang="zh-CN" sz="1400" strike="sngStrike" dirty="0" smtClean="0">
                          <a:solidFill>
                            <a:srgbClr val="FF0000"/>
                          </a:solidFill>
                        </a:rPr>
                        <a:t>RU26</a:t>
                      </a:r>
                      <a:r>
                        <a:rPr lang="en-US" altLang="zh-CN" sz="1400" dirty="0" smtClean="0"/>
                        <a:t> + RU52 + RU52 </a:t>
                      </a:r>
                      <a:endParaRPr lang="en-US" sz="1400" dirty="0"/>
                    </a:p>
                  </a:txBody>
                  <a:tcPr/>
                </a:tc>
                <a:tc>
                  <a:txBody>
                    <a:bodyPr/>
                    <a:lstStyle/>
                    <a:p>
                      <a:pPr algn="ctr"/>
                      <a:r>
                        <a:rPr lang="en-US" altLang="zh-CN" sz="1400" dirty="0" smtClean="0"/>
                        <a:t>5.59 </a:t>
                      </a:r>
                      <a:endParaRPr lang="en-US" sz="1400" dirty="0"/>
                    </a:p>
                  </a:txBody>
                  <a:tcPr/>
                </a:tc>
                <a:tc>
                  <a:txBody>
                    <a:bodyPr/>
                    <a:lstStyle/>
                    <a:p>
                      <a:pPr algn="ctr"/>
                      <a:r>
                        <a:rPr lang="en-US" altLang="zh-CN" sz="1400" dirty="0" smtClean="0"/>
                        <a:t>4.58</a:t>
                      </a:r>
                      <a:endParaRPr lang="en-US" sz="1400" dirty="0"/>
                    </a:p>
                  </a:txBody>
                  <a:tcPr/>
                </a:tc>
              </a:tr>
            </a:tbl>
          </a:graphicData>
        </a:graphic>
      </p:graphicFrame>
      <p:sp>
        <p:nvSpPr>
          <p:cNvPr id="11"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2"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29</a:t>
            </a:fld>
            <a:endParaRPr lang="en-US"/>
          </a:p>
        </p:txBody>
      </p:sp>
    </p:spTree>
    <p:extLst>
      <p:ext uri="{BB962C8B-B14F-4D97-AF65-F5344CB8AC3E}">
        <p14:creationId xmlns:p14="http://schemas.microsoft.com/office/powerpoint/2010/main" xmlns="" val="3008257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4009564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Sameer</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Vermani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extLst>
      <p:ext uri="{BB962C8B-B14F-4D97-AF65-F5344CB8AC3E}">
        <p14:creationId xmlns:p14="http://schemas.microsoft.com/office/powerpoint/2010/main" xmlns="" val="41032011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939800"/>
            <a:ext cx="7924800" cy="1143000"/>
          </a:xfrm>
        </p:spPr>
        <p:txBody>
          <a:bodyPr/>
          <a:lstStyle/>
          <a:p>
            <a:endParaRPr lang="en-US" sz="1600" dirty="0" smtClean="0"/>
          </a:p>
          <a:p>
            <a:r>
              <a:rPr lang="en-US" altLang="zh-CN" sz="1600" dirty="0" smtClean="0"/>
              <a:t>In 11ac, the VHT-LTF of 40/80MHz use two and four repetition of the 20 MHz VHT-LTF, leading to high PAPR. Gamma is used to reduce the PAPR. </a:t>
            </a:r>
          </a:p>
          <a:p>
            <a:r>
              <a:rPr lang="en-US" sz="1600" dirty="0" smtClean="0"/>
              <a:t>In 11ax, HE-LTF preamble sequences are optimized for low PAPR in 80/40/20MHz. No additional tone rotation required.</a:t>
            </a:r>
          </a:p>
          <a:p>
            <a:r>
              <a:rPr lang="en-US" altLang="zh-CN" sz="1600" dirty="0" smtClean="0"/>
              <a:t>Scaling by 4x the indices of the 11ac gamma tone rotation requires changing the value within all the RU and not on the boundary </a:t>
            </a:r>
            <a:r>
              <a:rPr lang="en-US" altLang="zh-CN" sz="1600" dirty="0" smtClean="0">
                <a:sym typeface="Wingdings" pitchFamily="2" charset="2"/>
              </a:rPr>
              <a:t> highly undesirable</a:t>
            </a:r>
            <a:endParaRPr lang="en-US" sz="1600" dirty="0" smtClean="0"/>
          </a:p>
          <a:p>
            <a:pPr lvl="1"/>
            <a:r>
              <a:rPr lang="en-US" sz="1600" dirty="0" smtClean="0"/>
              <a:t>Using a tone rotation just complicates the enumeration of the sequence in the spec and the implementation of OFDMA – Gamma is not really needed for payload or HE-LTF/STF</a:t>
            </a:r>
          </a:p>
          <a:p>
            <a:pPr>
              <a:buNone/>
            </a:pPr>
            <a:r>
              <a:rPr lang="en-US" sz="1600" dirty="0" smtClean="0">
                <a:sym typeface="Wingdings" pitchFamily="2" charset="2"/>
              </a:rPr>
              <a:t> </a:t>
            </a:r>
            <a:r>
              <a:rPr lang="en-US" sz="1600" b="1" dirty="0" smtClean="0"/>
              <a:t>Propose to not apply Gamma on </a:t>
            </a:r>
            <a:r>
              <a:rPr lang="en-GB" altLang="zh-CN" sz="1600" b="1" dirty="0" smtClean="0"/>
              <a:t>HE-STF and beyond</a:t>
            </a:r>
            <a:endParaRPr lang="en-US" sz="1600" b="1" dirty="0"/>
          </a:p>
        </p:txBody>
      </p:sp>
      <p:sp>
        <p:nvSpPr>
          <p:cNvPr id="5" name="Title 4"/>
          <p:cNvSpPr>
            <a:spLocks noGrp="1"/>
          </p:cNvSpPr>
          <p:nvPr>
            <p:ph type="title"/>
          </p:nvPr>
        </p:nvSpPr>
        <p:spPr/>
        <p:txBody>
          <a:bodyPr/>
          <a:lstStyle/>
          <a:p>
            <a:r>
              <a:rPr lang="en-US" dirty="0"/>
              <a:t>Gamma (tone rotation) in </a:t>
            </a:r>
            <a:r>
              <a:rPr lang="en-US" dirty="0" smtClean="0"/>
              <a:t>11ax</a:t>
            </a:r>
            <a:endParaRPr lang="en-US" dirty="0"/>
          </a:p>
        </p:txBody>
      </p:sp>
      <p:grpSp>
        <p:nvGrpSpPr>
          <p:cNvPr id="23" name="组合 22"/>
          <p:cNvGrpSpPr/>
          <p:nvPr/>
        </p:nvGrpSpPr>
        <p:grpSpPr>
          <a:xfrm>
            <a:off x="2133600" y="3832420"/>
            <a:ext cx="4682432" cy="2746180"/>
            <a:chOff x="1990786" y="3581402"/>
            <a:chExt cx="5067127" cy="2971798"/>
          </a:xfrm>
        </p:grpSpPr>
        <p:pic>
          <p:nvPicPr>
            <p:cNvPr id="16" name="Picture 3"/>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5" r="66786"/>
            <a:stretch/>
          </p:blipFill>
          <p:spPr bwMode="auto">
            <a:xfrm>
              <a:off x="2075829" y="3894563"/>
              <a:ext cx="4727236" cy="2313080"/>
            </a:xfrm>
            <a:prstGeom prst="rect">
              <a:avLst/>
            </a:prstGeom>
            <a:noFill/>
            <a:ln w="9525">
              <a:noFill/>
              <a:miter lim="800000"/>
              <a:headEnd/>
              <a:tailEnd/>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cxnSp>
          <p:nvCxnSpPr>
            <p:cNvPr id="17" name="Straight Connector 16"/>
            <p:cNvCxnSpPr/>
            <p:nvPr/>
          </p:nvCxnSpPr>
          <p:spPr bwMode="auto">
            <a:xfrm flipV="1">
              <a:off x="5624218" y="3857848"/>
              <a:ext cx="0" cy="2418906"/>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8" name="TextBox 17"/>
            <p:cNvSpPr txBox="1"/>
            <p:nvPr/>
          </p:nvSpPr>
          <p:spPr>
            <a:xfrm rot="16200000">
              <a:off x="5477846" y="6229293"/>
              <a:ext cx="414670" cy="233144"/>
            </a:xfrm>
            <a:prstGeom prst="rect">
              <a:avLst/>
            </a:prstGeom>
            <a:noFill/>
          </p:spPr>
          <p:txBody>
            <a:bodyPr wrap="square" rtlCol="0">
              <a:spAutoFit/>
            </a:bodyPr>
            <a:lstStyle/>
            <a:p>
              <a:r>
                <a:rPr lang="en-US" sz="800" dirty="0" smtClean="0"/>
                <a:t>-256</a:t>
              </a:r>
              <a:endParaRPr lang="en-US" sz="800" dirty="0"/>
            </a:p>
          </p:txBody>
        </p:sp>
        <p:sp>
          <p:nvSpPr>
            <p:cNvPr id="19" name="TextBox 18"/>
            <p:cNvSpPr txBox="1"/>
            <p:nvPr/>
          </p:nvSpPr>
          <p:spPr>
            <a:xfrm rot="16200000">
              <a:off x="5344119" y="3663839"/>
              <a:ext cx="414670" cy="249796"/>
            </a:xfrm>
            <a:prstGeom prst="rect">
              <a:avLst/>
            </a:prstGeom>
            <a:noFill/>
          </p:spPr>
          <p:txBody>
            <a:bodyPr wrap="square" rtlCol="0">
              <a:spAutoFit/>
            </a:bodyPr>
            <a:lstStyle/>
            <a:p>
              <a:r>
                <a:rPr lang="en-US" sz="900" dirty="0" smtClean="0"/>
                <a:t>-</a:t>
              </a:r>
              <a:r>
                <a:rPr lang="en-US" sz="800" dirty="0" smtClean="0"/>
                <a:t>259</a:t>
              </a:r>
              <a:endParaRPr lang="en-US" sz="900" dirty="0"/>
            </a:p>
          </p:txBody>
        </p:sp>
        <p:sp>
          <p:nvSpPr>
            <p:cNvPr id="20" name="TextBox 19"/>
            <p:cNvSpPr txBox="1"/>
            <p:nvPr/>
          </p:nvSpPr>
          <p:spPr>
            <a:xfrm rot="16200000">
              <a:off x="5233081" y="3682795"/>
              <a:ext cx="414670" cy="233144"/>
            </a:xfrm>
            <a:prstGeom prst="rect">
              <a:avLst/>
            </a:prstGeom>
            <a:noFill/>
          </p:spPr>
          <p:txBody>
            <a:bodyPr wrap="square" rtlCol="0">
              <a:spAutoFit/>
            </a:bodyPr>
            <a:lstStyle/>
            <a:p>
              <a:r>
                <a:rPr lang="en-US" sz="800" dirty="0" smtClean="0"/>
                <a:t>-258</a:t>
              </a:r>
              <a:endParaRPr lang="en-US" sz="800" dirty="0"/>
            </a:p>
          </p:txBody>
        </p:sp>
        <p:sp>
          <p:nvSpPr>
            <p:cNvPr id="21" name="TextBox 20"/>
            <p:cNvSpPr txBox="1"/>
            <p:nvPr/>
          </p:nvSpPr>
          <p:spPr>
            <a:xfrm rot="16200000">
              <a:off x="1900023" y="3672165"/>
              <a:ext cx="414670" cy="233144"/>
            </a:xfrm>
            <a:prstGeom prst="rect">
              <a:avLst/>
            </a:prstGeom>
            <a:noFill/>
          </p:spPr>
          <p:txBody>
            <a:bodyPr wrap="square" rtlCol="0">
              <a:spAutoFit/>
            </a:bodyPr>
            <a:lstStyle/>
            <a:p>
              <a:r>
                <a:rPr lang="en-US" sz="800" dirty="0" smtClean="0"/>
                <a:t>-500</a:t>
              </a:r>
              <a:endParaRPr lang="en-US" sz="800" dirty="0"/>
            </a:p>
          </p:txBody>
        </p:sp>
        <p:sp>
          <p:nvSpPr>
            <p:cNvPr id="22" name="TextBox 21"/>
            <p:cNvSpPr txBox="1"/>
            <p:nvPr/>
          </p:nvSpPr>
          <p:spPr>
            <a:xfrm>
              <a:off x="6764402" y="3885727"/>
              <a:ext cx="293511" cy="2497969"/>
            </a:xfrm>
            <a:prstGeom prst="rect">
              <a:avLst/>
            </a:prstGeom>
            <a:noFill/>
          </p:spPr>
          <p:txBody>
            <a:bodyPr wrap="none" rtlCol="0">
              <a:spAutoFit/>
            </a:bodyPr>
            <a:lstStyle/>
            <a:p>
              <a:r>
                <a:rPr lang="en-US" sz="1100" dirty="0" smtClean="0"/>
                <a:t>::</a:t>
              </a:r>
            </a:p>
            <a:p>
              <a:r>
                <a:rPr lang="en-US" sz="1100" dirty="0" smtClean="0"/>
                <a:t>::</a:t>
              </a:r>
            </a:p>
            <a:p>
              <a:r>
                <a:rPr lang="en-US" sz="1100" dirty="0" smtClean="0"/>
                <a:t>::</a:t>
              </a:r>
              <a:br>
                <a:rPr lang="en-US" sz="1100" dirty="0" smtClean="0"/>
              </a:br>
              <a:r>
                <a:rPr lang="en-US" sz="1100" dirty="0" smtClean="0"/>
                <a:t>::</a:t>
              </a:r>
              <a:br>
                <a:rPr lang="en-US" sz="1100" dirty="0" smtClean="0"/>
              </a:br>
              <a:r>
                <a:rPr lang="en-US" sz="1100" dirty="0" smtClean="0"/>
                <a:t>::</a:t>
              </a:r>
              <a:br>
                <a:rPr lang="en-US" sz="1100" dirty="0" smtClean="0"/>
              </a:br>
              <a:r>
                <a:rPr lang="en-US" sz="1100" dirty="0" smtClean="0"/>
                <a:t>::</a:t>
              </a:r>
              <a:br>
                <a:rPr lang="en-US" sz="1100" dirty="0" smtClean="0"/>
              </a:br>
              <a:r>
                <a:rPr lang="en-US" sz="1100" dirty="0" smtClean="0"/>
                <a:t>::</a:t>
              </a:r>
              <a:br>
                <a:rPr lang="en-US" sz="1100" dirty="0" smtClean="0"/>
              </a:br>
              <a:r>
                <a:rPr lang="en-US" sz="1100" dirty="0" smtClean="0"/>
                <a:t>::</a:t>
              </a:r>
              <a:br>
                <a:rPr lang="en-US" sz="1100" dirty="0" smtClean="0"/>
              </a:br>
              <a:r>
                <a:rPr lang="en-US" sz="1100" dirty="0" smtClean="0"/>
                <a:t>::</a:t>
              </a:r>
              <a:br>
                <a:rPr lang="en-US" sz="1100" dirty="0" smtClean="0"/>
              </a:br>
              <a:r>
                <a:rPr lang="en-US" sz="1100" dirty="0" smtClean="0"/>
                <a:t>::</a:t>
              </a:r>
              <a:br>
                <a:rPr lang="en-US" sz="1100" dirty="0" smtClean="0"/>
              </a:br>
              <a:r>
                <a:rPr lang="en-US" sz="1100" dirty="0" smtClean="0"/>
                <a:t>::</a:t>
              </a:r>
              <a:br>
                <a:rPr lang="en-US" sz="1100" dirty="0" smtClean="0"/>
              </a:br>
              <a:r>
                <a:rPr lang="en-US" sz="1100" dirty="0" smtClean="0"/>
                <a:t>::</a:t>
              </a:r>
            </a:p>
            <a:p>
              <a:r>
                <a:rPr lang="en-US" sz="1100" dirty="0" smtClean="0"/>
                <a:t>::</a:t>
              </a:r>
            </a:p>
          </p:txBody>
        </p:sp>
      </p:grpSp>
      <p:sp>
        <p:nvSpPr>
          <p:cNvPr id="14"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5"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30</a:t>
            </a:fld>
            <a:endParaRPr lang="en-US"/>
          </a:p>
        </p:txBody>
      </p:sp>
    </p:spTree>
    <p:extLst>
      <p:ext uri="{BB962C8B-B14F-4D97-AF65-F5344CB8AC3E}">
        <p14:creationId xmlns:p14="http://schemas.microsoft.com/office/powerpoint/2010/main" xmlns="" val="1922177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685800" y="2209800"/>
            <a:ext cx="7772400" cy="3886200"/>
          </a:xfrm>
        </p:spPr>
        <p:txBody>
          <a:bodyPr/>
          <a:lstStyle/>
          <a:p>
            <a:r>
              <a:rPr lang="en-US" altLang="zh-CN" dirty="0" smtClean="0"/>
              <a:t>We propose</a:t>
            </a:r>
          </a:p>
          <a:p>
            <a:pPr lvl="1"/>
            <a:r>
              <a:rPr lang="en-US" altLang="zh-CN" sz="2000" dirty="0" smtClean="0"/>
              <a:t>The 4x/2x HE-LTF sequences for 80/40/20MHz with optimized PAPR for DL/UL OFDMA.</a:t>
            </a:r>
          </a:p>
          <a:p>
            <a:pPr lvl="1"/>
            <a:r>
              <a:rPr lang="en-GB" altLang="zh-CN" sz="2000" dirty="0" smtClean="0"/>
              <a:t>In all transmission modes, HE-STF and HE-LTF only populate RUs that are populated in the data field.</a:t>
            </a:r>
          </a:p>
          <a:p>
            <a:pPr lvl="1"/>
            <a:r>
              <a:rPr lang="en-US" altLang="zh-CN" sz="2000" dirty="0" smtClean="0"/>
              <a:t>Do not apply Gamma on HE-STF and beyond.</a:t>
            </a:r>
          </a:p>
          <a:p>
            <a:endParaRPr lang="zh-CN" altLang="en-US" dirty="0" smtClean="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
        <p:nvSpPr>
          <p:cNvPr id="6" name="页脚占位符 5"/>
          <p:cNvSpPr>
            <a:spLocks noGrp="1"/>
          </p:cNvSpPr>
          <p:nvPr>
            <p:ph type="ftr" sz="quarter" idx="3"/>
          </p:nvPr>
        </p:nvSpPr>
        <p:spPr>
          <a:xfrm>
            <a:off x="7154122" y="6475413"/>
            <a:ext cx="1389803" cy="184666"/>
          </a:xfrm>
        </p:spPr>
        <p:txBody>
          <a:bodyPr/>
          <a:lstStyle/>
          <a:p>
            <a:pPr>
              <a:defRPr/>
            </a:pPr>
            <a:r>
              <a:rPr lang="en-US" altLang="ko-KR" dirty="0" smtClean="0"/>
              <a:t>Le Liu, </a:t>
            </a:r>
            <a:r>
              <a:rPr lang="en-US" altLang="ko-KR" dirty="0" err="1" smtClean="0"/>
              <a:t>Huawei</a:t>
            </a:r>
            <a:r>
              <a:rPr lang="en-US" altLang="ko-KR" dirty="0" smtClean="0"/>
              <a:t>, et. al.</a:t>
            </a:r>
            <a:endParaRPr lang="en-US" altLang="ko-K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11-15-0330-05-00ax-ofdma-numerology-and-structure</a:t>
            </a:r>
          </a:p>
          <a:p>
            <a:pPr>
              <a:buNone/>
            </a:pPr>
            <a:r>
              <a:rPr lang="en-US" dirty="0" smtClean="0"/>
              <a:t>[2] 11-15-0819-01-00ax-11ax-ofdma-tone-plan-leftover-tones-and-pilot-structure</a:t>
            </a:r>
          </a:p>
          <a:p>
            <a:pPr>
              <a:buNone/>
            </a:pPr>
            <a:r>
              <a:rPr lang="en-US" altLang="zh-CN" dirty="0" smtClean="0"/>
              <a:t>[3] 11-15-0812-01-00ax-pilot-design-for-data-section</a:t>
            </a:r>
          </a:p>
          <a:p>
            <a:pPr>
              <a:buNone/>
            </a:pPr>
            <a:endParaRPr lang="en-US" dirty="0"/>
          </a:p>
        </p:txBody>
      </p:sp>
      <p:sp>
        <p:nvSpPr>
          <p:cNvPr id="8"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32</a:t>
            </a:fld>
            <a:endParaRPr lang="en-US"/>
          </a:p>
        </p:txBody>
      </p:sp>
      <p:sp>
        <p:nvSpPr>
          <p:cNvPr id="9"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a:t>
            </a:r>
            <a:endParaRPr lang="zh-CN" altLang="en-US" dirty="0"/>
          </a:p>
        </p:txBody>
      </p:sp>
      <p:sp>
        <p:nvSpPr>
          <p:cNvPr id="3" name="内容占位符 2"/>
          <p:cNvSpPr>
            <a:spLocks noGrp="1"/>
          </p:cNvSpPr>
          <p:nvPr>
            <p:ph idx="1"/>
          </p:nvPr>
        </p:nvSpPr>
        <p:spPr>
          <a:xfrm>
            <a:off x="685800" y="2286000"/>
            <a:ext cx="8077200" cy="3810000"/>
          </a:xfrm>
        </p:spPr>
        <p:txBody>
          <a:bodyPr/>
          <a:lstStyle/>
          <a:p>
            <a:r>
              <a:rPr lang="en-US" altLang="zh-CN" dirty="0" smtClean="0"/>
              <a:t>Do you support to add to SFD</a:t>
            </a:r>
          </a:p>
          <a:p>
            <a:pPr lvl="1"/>
            <a:r>
              <a:rPr lang="en-US" altLang="zh-CN" dirty="0" smtClean="0"/>
              <a:t>4x/2x HE-LTF sequences for 80MHz in slide </a:t>
            </a:r>
            <a:r>
              <a:rPr lang="en-US" altLang="zh-CN" dirty="0" smtClean="0"/>
              <a:t>13-15 </a:t>
            </a:r>
            <a:endParaRPr lang="en-US" altLang="zh-CN" dirty="0" smtClean="0"/>
          </a:p>
          <a:p>
            <a:pPr lvl="1"/>
            <a:r>
              <a:rPr lang="en-US" altLang="zh-CN" dirty="0" smtClean="0"/>
              <a:t>4x/2x HE-LTF sequences for 40MHz in slide </a:t>
            </a:r>
            <a:r>
              <a:rPr lang="en-US" altLang="zh-CN" dirty="0" smtClean="0"/>
              <a:t>20-21</a:t>
            </a:r>
            <a:endParaRPr lang="en-US" altLang="zh-CN" dirty="0" smtClean="0"/>
          </a:p>
          <a:p>
            <a:pPr lvl="1"/>
            <a:r>
              <a:rPr lang="en-US" altLang="zh-CN" dirty="0" smtClean="0"/>
              <a:t>4x/2x HE-LTF sequences for 20MHz in slide </a:t>
            </a:r>
            <a:r>
              <a:rPr lang="en-US" altLang="zh-CN" dirty="0" smtClean="0"/>
              <a:t>26</a:t>
            </a:r>
            <a:endParaRPr lang="en-US" altLang="zh-CN" dirty="0" smtClean="0"/>
          </a:p>
          <a:p>
            <a:pPr lvl="1"/>
            <a:endParaRPr lang="en-US" altLang="zh-CN" dirty="0" smtClean="0"/>
          </a:p>
          <a:p>
            <a:pPr lvl="1"/>
            <a:endParaRPr lang="en-US" altLang="zh-CN" dirty="0" smtClean="0"/>
          </a:p>
          <a:p>
            <a:pPr lvl="1">
              <a:buNone/>
            </a:pPr>
            <a:endParaRPr lang="en-US" altLang="zh-CN" dirty="0" smtClean="0"/>
          </a:p>
          <a:p>
            <a:pPr lvl="1">
              <a:buNone/>
            </a:pPr>
            <a:endParaRPr lang="en-US" altLang="zh-CN" dirty="0" smtClean="0"/>
          </a:p>
          <a:p>
            <a:pPr marL="342900" lvl="1" indent="-342900">
              <a:buChar char="•"/>
            </a:pPr>
            <a:r>
              <a:rPr lang="en-US" altLang="zh-CN" sz="2000" dirty="0" smtClean="0">
                <a:ea typeface="+mn-ea"/>
                <a:cs typeface="+mn-cs"/>
              </a:rPr>
              <a:t>Y</a:t>
            </a:r>
          </a:p>
          <a:p>
            <a:pPr marL="342900" lvl="1" indent="-342900">
              <a:buChar char="•"/>
            </a:pPr>
            <a:r>
              <a:rPr lang="en-US" altLang="zh-CN" sz="2000" dirty="0" smtClean="0">
                <a:ea typeface="+mn-ea"/>
                <a:cs typeface="+mn-cs"/>
              </a:rPr>
              <a:t>N</a:t>
            </a:r>
          </a:p>
          <a:p>
            <a:pPr marL="342900" lvl="1" indent="-342900">
              <a:buChar char="•"/>
            </a:pPr>
            <a:r>
              <a:rPr lang="en-US" altLang="zh-CN" sz="2000" dirty="0" smtClean="0">
                <a:ea typeface="+mn-ea"/>
                <a:cs typeface="+mn-cs"/>
              </a:rPr>
              <a:t>A</a:t>
            </a:r>
          </a:p>
          <a:p>
            <a:pPr lvl="1"/>
            <a:endParaRPr lang="en-US" altLang="zh-CN" dirty="0" smtClean="0"/>
          </a:p>
          <a:p>
            <a:pPr lvl="1"/>
            <a:endParaRPr lang="en-US" altLang="zh-CN" dirty="0" smtClean="0"/>
          </a:p>
        </p:txBody>
      </p:sp>
      <p:sp>
        <p:nvSpPr>
          <p:cNvPr id="4" name="灯片编号占位符 3"/>
          <p:cNvSpPr>
            <a:spLocks noGrp="1"/>
          </p:cNvSpPr>
          <p:nvPr>
            <p:ph type="sldNum" sz="quarter" idx="4294967295"/>
          </p:nvPr>
        </p:nvSpPr>
        <p:spPr>
          <a:xfrm>
            <a:off x="4267200" y="6462713"/>
            <a:ext cx="762000" cy="153987"/>
          </a:xfrm>
          <a:prstGeom prst="rect">
            <a:avLst/>
          </a:prstGeom>
        </p:spPr>
        <p:txBody>
          <a:bodyPr/>
          <a:lstStyle/>
          <a:p>
            <a:pPr>
              <a:defRPr/>
            </a:pPr>
            <a:r>
              <a:rPr lang="en-US" dirty="0" smtClean="0"/>
              <a:t>Slide </a:t>
            </a:r>
            <a:fld id="{3099D1E7-2CFE-4362-BB72-AF97192842EA}" type="slidenum">
              <a:rPr lang="en-US" smtClean="0"/>
              <a:pPr>
                <a:defRPr/>
              </a:pPr>
              <a:t>33</a:t>
            </a:fld>
            <a:endParaRPr lang="en-US" dirty="0"/>
          </a:p>
        </p:txBody>
      </p:sp>
      <p:sp>
        <p:nvSpPr>
          <p:cNvPr id="6"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SP#2</a:t>
            </a:r>
            <a:endParaRPr lang="zh-CN" altLang="en-US" dirty="0"/>
          </a:p>
        </p:txBody>
      </p:sp>
      <p:sp>
        <p:nvSpPr>
          <p:cNvPr id="3" name="内容占位符 2"/>
          <p:cNvSpPr>
            <a:spLocks noGrp="1"/>
          </p:cNvSpPr>
          <p:nvPr>
            <p:ph idx="1"/>
          </p:nvPr>
        </p:nvSpPr>
        <p:spPr/>
        <p:txBody>
          <a:bodyPr/>
          <a:lstStyle/>
          <a:p>
            <a:r>
              <a:rPr lang="en-US" altLang="zh-CN" dirty="0" smtClean="0"/>
              <a:t>Do you support to add to SFD</a:t>
            </a:r>
          </a:p>
          <a:p>
            <a:pPr lvl="1"/>
            <a:r>
              <a:rPr lang="en-GB" altLang="zh-CN" dirty="0" smtClean="0"/>
              <a:t>In all transmission modes, HE-STF and HE-LTF only populate RUs that are populated in the data field.</a:t>
            </a:r>
          </a:p>
          <a:p>
            <a:pPr lvl="1"/>
            <a:endParaRPr lang="en-GB" altLang="zh-CN" dirty="0" smtClean="0"/>
          </a:p>
          <a:p>
            <a:pPr lvl="1"/>
            <a:endParaRPr lang="en-GB" altLang="zh-CN" dirty="0" smtClean="0"/>
          </a:p>
          <a:p>
            <a:pPr lvl="1"/>
            <a:endParaRPr lang="en-GB" altLang="zh-CN" dirty="0" smtClean="0"/>
          </a:p>
          <a:p>
            <a:pPr lvl="1"/>
            <a:endParaRPr lang="en-GB" altLang="zh-CN" dirty="0" smtClean="0"/>
          </a:p>
          <a:p>
            <a:pPr lvl="1"/>
            <a:endParaRPr lang="en-GB" altLang="zh-CN" dirty="0" smtClean="0"/>
          </a:p>
          <a:p>
            <a:pPr marL="342900" lvl="1" indent="-342900">
              <a:buChar char="•"/>
            </a:pPr>
            <a:r>
              <a:rPr lang="en-US" altLang="zh-CN" dirty="0" smtClean="0"/>
              <a:t>Y</a:t>
            </a:r>
          </a:p>
          <a:p>
            <a:pPr marL="342900" lvl="1" indent="-342900">
              <a:buChar char="•"/>
            </a:pPr>
            <a:r>
              <a:rPr lang="en-US" altLang="zh-CN" dirty="0" smtClean="0"/>
              <a:t>N</a:t>
            </a:r>
          </a:p>
          <a:p>
            <a:pPr marL="342900" lvl="1" indent="-342900">
              <a:buChar char="•"/>
            </a:pPr>
            <a:r>
              <a:rPr lang="en-US" altLang="zh-CN" dirty="0" smtClean="0"/>
              <a:t>A</a:t>
            </a:r>
          </a:p>
          <a:p>
            <a:pPr lvl="1"/>
            <a:endParaRPr lang="zh-CN" alt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
        <p:nvSpPr>
          <p:cNvPr id="7"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SP#3</a:t>
            </a:r>
            <a:endParaRPr lang="zh-CN" altLang="en-US" dirty="0"/>
          </a:p>
        </p:txBody>
      </p:sp>
      <p:sp>
        <p:nvSpPr>
          <p:cNvPr id="3" name="内容占位符 2"/>
          <p:cNvSpPr>
            <a:spLocks noGrp="1"/>
          </p:cNvSpPr>
          <p:nvPr>
            <p:ph idx="1"/>
          </p:nvPr>
        </p:nvSpPr>
        <p:spPr/>
        <p:txBody>
          <a:bodyPr/>
          <a:lstStyle/>
          <a:p>
            <a:r>
              <a:rPr lang="en-US" altLang="zh-CN" dirty="0" smtClean="0"/>
              <a:t>Do you support to add to SFD</a:t>
            </a:r>
          </a:p>
          <a:p>
            <a:pPr lvl="1"/>
            <a:r>
              <a:rPr lang="en-GB" altLang="zh-CN" dirty="0" smtClean="0"/>
              <a:t>Gamma (tone rotation as defined in 22.3.7.5) is not applied on HE-STF and beyond.</a:t>
            </a:r>
          </a:p>
          <a:p>
            <a:pPr lvl="2"/>
            <a:r>
              <a:rPr lang="en-GB" altLang="zh-CN" dirty="0" smtClean="0"/>
              <a:t>TBD in case of a duplicated HE PPDU (if ever defined)</a:t>
            </a:r>
          </a:p>
          <a:p>
            <a:pPr lvl="2"/>
            <a:endParaRPr lang="en-GB" altLang="zh-CN" dirty="0" smtClean="0"/>
          </a:p>
          <a:p>
            <a:pPr lvl="2"/>
            <a:endParaRPr lang="en-GB" altLang="zh-CN" dirty="0" smtClean="0"/>
          </a:p>
          <a:p>
            <a:pPr lvl="2"/>
            <a:endParaRPr lang="en-GB" altLang="zh-CN" dirty="0" smtClean="0"/>
          </a:p>
          <a:p>
            <a:pPr lvl="2"/>
            <a:endParaRPr lang="en-GB" altLang="zh-CN" dirty="0" smtClean="0"/>
          </a:p>
          <a:p>
            <a:pPr lvl="2"/>
            <a:endParaRPr lang="en-GB" altLang="zh-CN" dirty="0" smtClean="0"/>
          </a:p>
          <a:p>
            <a:pPr marL="342900" lvl="1" indent="-342900">
              <a:buChar char="•"/>
            </a:pPr>
            <a:r>
              <a:rPr lang="en-US" altLang="zh-CN" sz="2000" dirty="0" smtClean="0"/>
              <a:t>Y</a:t>
            </a:r>
          </a:p>
          <a:p>
            <a:pPr marL="342900" lvl="1" indent="-342900">
              <a:buChar char="•"/>
            </a:pPr>
            <a:r>
              <a:rPr lang="en-US" altLang="zh-CN" sz="2000" dirty="0" smtClean="0"/>
              <a:t>N</a:t>
            </a:r>
          </a:p>
          <a:p>
            <a:pPr marL="342900" lvl="1" indent="-342900">
              <a:buChar char="•"/>
            </a:pPr>
            <a:r>
              <a:rPr lang="en-US" altLang="zh-CN" sz="2000" dirty="0" smtClean="0"/>
              <a:t>A</a:t>
            </a:r>
          </a:p>
          <a:p>
            <a:pPr lvl="2"/>
            <a:endParaRPr lang="zh-CN" altLang="en-US" dirty="0"/>
          </a:p>
        </p:txBody>
      </p:sp>
      <p:sp>
        <p:nvSpPr>
          <p:cNvPr id="5" name="灯片编号占位符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
        <p:nvSpPr>
          <p:cNvPr id="7"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Appendix: QAM </a:t>
            </a:r>
            <a:r>
              <a:rPr lang="en-US" dirty="0"/>
              <a:t>Data PAPR</a:t>
            </a:r>
          </a:p>
        </p:txBody>
      </p:sp>
      <p:pic>
        <p:nvPicPr>
          <p:cNvPr id="8" name="Picture 1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0" y="1143000"/>
            <a:ext cx="7315200" cy="5486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36</a:t>
            </a:fld>
            <a:endParaRPr lang="en-US"/>
          </a:p>
        </p:txBody>
      </p:sp>
      <p:sp>
        <p:nvSpPr>
          <p:cNvPr id="10"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25544573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 P-matrix</a:t>
            </a:r>
            <a:endParaRPr lang="zh-CN" altLang="en-US" dirty="0"/>
          </a:p>
        </p:txBody>
      </p:sp>
      <p:graphicFrame>
        <p:nvGraphicFramePr>
          <p:cNvPr id="11" name="Object 1"/>
          <p:cNvGraphicFramePr>
            <a:graphicFrameLocks noChangeAspect="1"/>
          </p:cNvGraphicFramePr>
          <p:nvPr/>
        </p:nvGraphicFramePr>
        <p:xfrm>
          <a:off x="685800" y="2108200"/>
          <a:ext cx="4618037" cy="2768600"/>
        </p:xfrm>
        <a:graphic>
          <a:graphicData uri="http://schemas.openxmlformats.org/presentationml/2006/ole">
            <p:oleObj spid="_x0000_s3076" name="Equation" r:id="rId3" imgW="4622760" imgH="2768400" progId="">
              <p:embed/>
            </p:oleObj>
          </a:graphicData>
        </a:graphic>
      </p:graphicFrame>
      <p:graphicFrame>
        <p:nvGraphicFramePr>
          <p:cNvPr id="12" name="Object 3"/>
          <p:cNvGraphicFramePr>
            <a:graphicFrameLocks noChangeAspect="1"/>
          </p:cNvGraphicFramePr>
          <p:nvPr/>
        </p:nvGraphicFramePr>
        <p:xfrm>
          <a:off x="6477000" y="3251200"/>
          <a:ext cx="1990725" cy="457200"/>
        </p:xfrm>
        <a:graphic>
          <a:graphicData uri="http://schemas.openxmlformats.org/presentationml/2006/ole">
            <p:oleObj spid="_x0000_s3077" name="Equation" r:id="rId4" imgW="1993680" imgH="457200" progId="">
              <p:embed/>
            </p:oleObj>
          </a:graphicData>
        </a:graphic>
      </p:graphicFrame>
      <p:sp>
        <p:nvSpPr>
          <p:cNvPr id="13" name="左右箭头 12"/>
          <p:cNvSpPr/>
          <p:nvPr/>
        </p:nvSpPr>
        <p:spPr bwMode="auto">
          <a:xfrm>
            <a:off x="5715000" y="3327400"/>
            <a:ext cx="457200" cy="304800"/>
          </a:xfrm>
          <a:prstGeom prst="lef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矩形 13"/>
          <p:cNvSpPr/>
          <p:nvPr/>
        </p:nvSpPr>
        <p:spPr>
          <a:xfrm>
            <a:off x="685800" y="1574800"/>
            <a:ext cx="1508746" cy="276999"/>
          </a:xfrm>
          <a:prstGeom prst="rect">
            <a:avLst/>
          </a:prstGeom>
        </p:spPr>
        <p:txBody>
          <a:bodyPr wrap="none">
            <a:spAutoFit/>
          </a:bodyPr>
          <a:lstStyle/>
          <a:p>
            <a:r>
              <a:rPr lang="en-US" altLang="zh-CN" dirty="0" smtClean="0"/>
              <a:t>w  = exp(-1i*2*pi/6);</a:t>
            </a:r>
          </a:p>
        </p:txBody>
      </p:sp>
      <p:sp>
        <p:nvSpPr>
          <p:cNvPr id="16" name="灯片编号占位符 5"/>
          <p:cNvSpPr>
            <a:spLocks noGrp="1"/>
          </p:cNvSpPr>
          <p:nvPr>
            <p:ph type="sldNum" sz="quarter" idx="12"/>
          </p:nvPr>
        </p:nvSpPr>
        <p:spPr>
          <a:xfrm>
            <a:off x="4352775" y="6501772"/>
            <a:ext cx="530225" cy="182562"/>
          </a:xfrm>
        </p:spPr>
        <p:txBody>
          <a:bodyPr/>
          <a:lstStyle/>
          <a:p>
            <a:pPr>
              <a:defRPr/>
            </a:pPr>
            <a:r>
              <a:rPr lang="en-US" smtClean="0"/>
              <a:t>Slide </a:t>
            </a:r>
            <a:fld id="{E7E6215C-0148-4EB1-A390-22B113FC486F}" type="slidenum">
              <a:rPr lang="en-US" smtClean="0"/>
              <a:pPr>
                <a:defRPr/>
              </a:pPr>
              <a:t>37</a:t>
            </a:fld>
            <a:endParaRPr lang="en-US"/>
          </a:p>
        </p:txBody>
      </p:sp>
      <p:sp>
        <p:nvSpPr>
          <p:cNvPr id="10" name="Rectangle 5"/>
          <p:cNvSpPr txBox="1">
            <a:spLocks noChangeArrowheads="1"/>
          </p:cNvSpPr>
          <p:nvPr/>
        </p:nvSpPr>
        <p:spPr bwMode="auto">
          <a:xfrm>
            <a:off x="7154122" y="6475413"/>
            <a:ext cx="13898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Le Liu, </a:t>
            </a:r>
            <a:r>
              <a:rPr kumimoji="0" lang="en-US" altLang="ko-KR"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Huawei</a:t>
            </a:r>
            <a:r>
              <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et. al.</a:t>
            </a:r>
            <a:endParaRPr kumimoji="0" lang="en-US" altLang="ko-KR"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431794"/>
          <a:ext cx="7391400" cy="264132"/>
        </p:xfrm>
        <a:graphic>
          <a:graphicData uri="http://schemas.openxmlformats.org/drawingml/2006/table">
            <a:tbl>
              <a:tblPr firstRow="1" bandRow="1">
                <a:tableStyleId>{F5AB1C69-6EDB-4FF4-983F-18BD219EF322}</a:tableStyleId>
              </a:tblPr>
              <a:tblGrid>
                <a:gridCol w="1447800"/>
                <a:gridCol w="1143000"/>
                <a:gridCol w="1600200"/>
                <a:gridCol w="1295400"/>
                <a:gridCol w="19050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715328"/>
          <a:ext cx="7391400" cy="2018472"/>
        </p:xfrm>
        <a:graphic>
          <a:graphicData uri="http://schemas.openxmlformats.org/drawingml/2006/table">
            <a:tbl>
              <a:tblPr firstRow="1" bandRow="1">
                <a:tableStyleId>{F5AB1C69-6EDB-4FF4-983F-18BD219EF322}</a:tableStyleId>
              </a:tblPr>
              <a:tblGrid>
                <a:gridCol w="1447800"/>
                <a:gridCol w="1143000"/>
                <a:gridCol w="1600200"/>
                <a:gridCol w="1295400"/>
                <a:gridCol w="1905000"/>
              </a:tblGrid>
              <a:tr h="275452">
                <a:tc>
                  <a:txBody>
                    <a:bodyPr/>
                    <a:lstStyle/>
                    <a:p>
                      <a:pPr marL="0" marR="0" algn="ctr">
                        <a:spcBef>
                          <a:spcPts val="0"/>
                        </a:spcBef>
                        <a:spcAft>
                          <a:spcPts val="0"/>
                        </a:spcAft>
                      </a:pPr>
                      <a:r>
                        <a:rPr lang="en-US" altLang="zh-CN" sz="1200" b="0" dirty="0" smtClean="0">
                          <a:solidFill>
                            <a:srgbClr val="000000"/>
                          </a:solidFill>
                          <a:latin typeface="+mn-lt"/>
                          <a:ea typeface="Times New Roman"/>
                          <a:cs typeface="Arial"/>
                        </a:rPr>
                        <a:t>Leo Montreuil</a:t>
                      </a:r>
                      <a:endParaRPr lang="en-US" altLang="zh-CN" sz="12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kern="1200" dirty="0" smtClean="0">
                          <a:solidFill>
                            <a:srgbClr val="000000"/>
                          </a:solidFill>
                          <a:latin typeface="Times New Roman"/>
                          <a:ea typeface="Times New Roman"/>
                          <a:cs typeface="Arial"/>
                        </a:rPr>
                        <a:t>leo.montreuil@broadcom.com</a:t>
                      </a:r>
                      <a:endParaRPr lang="en-US" sz="1100" b="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Sriram</a:t>
                      </a:r>
                      <a:r>
                        <a:rPr lang="en-US" sz="1200" dirty="0" smtClean="0">
                          <a:solidFill>
                            <a:srgbClr val="000000"/>
                          </a:solidFill>
                          <a:latin typeface="Times New Roman"/>
                          <a:ea typeface="Times New Roman"/>
                          <a:cs typeface="Arial"/>
                        </a:rPr>
                        <a:t> </a:t>
                      </a:r>
                      <a:r>
                        <a:rPr lang="en-US" sz="1200" dirty="0" err="1" smtClean="0">
                          <a:solidFill>
                            <a:srgbClr val="000000"/>
                          </a:solidFill>
                          <a:latin typeface="Times New Roman"/>
                          <a:ea typeface="Times New Roman"/>
                          <a:cs typeface="Arial"/>
                        </a:rPr>
                        <a:t>Venkateswaran</a:t>
                      </a:r>
                      <a:r>
                        <a:rPr lang="en-US" sz="1200" dirty="0" smtClean="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Andrew Blanksby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400" kern="1200" smtClean="0">
                          <a:solidFill>
                            <a:schemeClr val="dk1"/>
                          </a:solidFill>
                          <a:latin typeface="+mn-lt"/>
                          <a:ea typeface="+mn-ea"/>
                          <a:cs typeface="+mn-cs"/>
                        </a:rPr>
                        <a:t>Matthias Korb </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Vinko</a:t>
                      </a:r>
                      <a:r>
                        <a:rPr lang="en-US" sz="1200" dirty="0" smtClean="0">
                          <a:solidFill>
                            <a:srgbClr val="000000"/>
                          </a:solidFill>
                          <a:latin typeface="Times New Roman"/>
                          <a:ea typeface="Times New Roman"/>
                          <a:cs typeface="Arial"/>
                        </a:rPr>
                        <a:t> </a:t>
                      </a:r>
                      <a:r>
                        <a:rPr lang="en-US" sz="1200" dirty="0" err="1" smtClean="0">
                          <a:solidFill>
                            <a:srgbClr val="000000"/>
                          </a:solidFill>
                          <a:latin typeface="Times New Roman"/>
                          <a:ea typeface="Times New Roman"/>
                          <a:cs typeface="Arial"/>
                        </a:rPr>
                        <a:t>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12" name="灯片编号占位符 5"/>
          <p:cNvSpPr>
            <a:spLocks noGrp="1"/>
          </p:cNvSpPr>
          <p:nvPr>
            <p:ph type="sldNum" sz="quarter" idx="12"/>
          </p:nvPr>
        </p:nvSpPr>
        <p:spPr>
          <a:xfrm>
            <a:off x="4352775" y="6501772"/>
            <a:ext cx="530225" cy="182562"/>
          </a:xfrm>
        </p:spPr>
        <p:txBody>
          <a:bodyPr/>
          <a:lstStyle/>
          <a:p>
            <a:pPr>
              <a:defRPr/>
            </a:pPr>
            <a:r>
              <a:rPr lang="en-US" dirty="0" smtClean="0"/>
              <a:t>Slide </a:t>
            </a:r>
            <a:fld id="{E7E6215C-0148-4EB1-A390-22B113FC486F}" type="slidenum">
              <a:rPr lang="en-US" smtClean="0"/>
              <a:pPr>
                <a:defRPr/>
              </a:pPr>
              <a:t>4</a:t>
            </a:fld>
            <a:endParaRPr lang="en-US" dirty="0"/>
          </a:p>
        </p:txBody>
      </p:sp>
      <p:sp>
        <p:nvSpPr>
          <p:cNvPr id="10"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graphicFrame>
        <p:nvGraphicFramePr>
          <p:cNvPr id="14" name="Table 9"/>
          <p:cNvGraphicFramePr>
            <a:graphicFrameLocks noGrp="1"/>
          </p:cNvGraphicFramePr>
          <p:nvPr>
            <p:extLst>
              <p:ext uri="{D42A27DB-BD31-4B8C-83A1-F6EECF244321}">
                <p14:modId xmlns:p14="http://schemas.microsoft.com/office/powerpoint/2010/main" xmlns="" val="2608209883"/>
              </p:ext>
            </p:extLst>
          </p:nvPr>
        </p:nvGraphicFramePr>
        <p:xfrm>
          <a:off x="762001" y="3738852"/>
          <a:ext cx="7391399" cy="2661948"/>
        </p:xfrm>
        <a:graphic>
          <a:graphicData uri="http://schemas.openxmlformats.org/drawingml/2006/table">
            <a:tbl>
              <a:tblPr firstRow="1" bandRow="1">
                <a:tableStyleId>{F5AB1C69-6EDB-4FF4-983F-18BD219EF322}</a:tableStyleId>
              </a:tblPr>
              <a:tblGrid>
                <a:gridCol w="1447799"/>
                <a:gridCol w="1143000"/>
                <a:gridCol w="1600200"/>
                <a:gridCol w="1295400"/>
                <a:gridCol w="19050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 xmlns:p14="http://schemas.microsoft.com/office/powerpoint/2010/main" val="2247984149"/>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灯片编号占位符 5"/>
          <p:cNvSpPr>
            <a:spLocks noGrp="1"/>
          </p:cNvSpPr>
          <p:nvPr>
            <p:ph type="sldNum" sz="quarter" idx="12"/>
          </p:nvPr>
        </p:nvSpPr>
        <p:spPr>
          <a:xfrm>
            <a:off x="4352775" y="6501772"/>
            <a:ext cx="530225" cy="182562"/>
          </a:xfrm>
        </p:spPr>
        <p:txBody>
          <a:bodyPr/>
          <a:lstStyle/>
          <a:p>
            <a:pPr>
              <a:defRPr/>
            </a:pPr>
            <a:r>
              <a:rPr lang="en-US" dirty="0" smtClean="0"/>
              <a:t>Slide </a:t>
            </a:r>
            <a:fld id="{E7E6215C-0148-4EB1-A390-22B113FC486F}" type="slidenum">
              <a:rPr lang="en-US" smtClean="0"/>
              <a:pPr>
                <a:defRPr/>
              </a:pPr>
              <a:t>5</a:t>
            </a:fld>
            <a:endParaRPr lang="en-US" dirty="0"/>
          </a:p>
        </p:txBody>
      </p:sp>
      <p:sp>
        <p:nvSpPr>
          <p:cNvPr id="8"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p14="http://schemas.microsoft.com/office/powerpoint/2010/main" xmlns="" val="3101648239"/>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xmlns="" val="3786938580"/>
              </p:ext>
            </p:extLst>
          </p:nvPr>
        </p:nvGraphicFramePr>
        <p:xfrm>
          <a:off x="789972" y="993996"/>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9"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9"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903404476"/>
              </p:ext>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873606414"/>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5"/>
          <p:cNvSpPr>
            <a:spLocks noGrp="1" noChangeArrowheads="1"/>
          </p:cNvSpPr>
          <p:nvPr>
            <p:ph type="ftr" sz="quarter" idx="4294967295"/>
          </p:nvPr>
        </p:nvSpPr>
        <p:spPr>
          <a:xfrm>
            <a:off x="7154122" y="6475413"/>
            <a:ext cx="1389803" cy="184666"/>
          </a:xfrm>
          <a:prstGeom prst="rect">
            <a:avLst/>
          </a:prstGeom>
          <a:ln/>
        </p:spPr>
        <p:txBody>
          <a:bodyPr/>
          <a:lstStyle>
            <a:lvl1pPr>
              <a:defRPr/>
            </a:lvl1pPr>
          </a:lstStyle>
          <a:p>
            <a:pPr>
              <a:defRPr/>
            </a:pPr>
            <a:r>
              <a:rPr lang="en-US" altLang="ko-KR" dirty="0" smtClean="0"/>
              <a:t>Le Liu, </a:t>
            </a:r>
            <a:r>
              <a:rPr lang="en-US" altLang="ko-KR" dirty="0" err="1" smtClean="0"/>
              <a:t>Huawei</a:t>
            </a:r>
            <a:r>
              <a:rPr lang="en-US" altLang="ko-KR" dirty="0" smtClean="0"/>
              <a:t>, et. al.</a:t>
            </a:r>
            <a:endParaRPr lang="en-US" altLang="ko-KR" dirty="0"/>
          </a:p>
        </p:txBody>
      </p:sp>
      <p:sp>
        <p:nvSpPr>
          <p:cNvPr id="7" name="Rectangle 4"/>
          <p:cNvSpPr>
            <a:spLocks noGrp="1" noChangeArrowheads="1"/>
          </p:cNvSpPr>
          <p:nvPr>
            <p:ph type="dt" sz="half" idx="10"/>
          </p:nvPr>
        </p:nvSpPr>
        <p:spPr>
          <a:xfrm>
            <a:off x="696913" y="332601"/>
            <a:ext cx="1581843" cy="276999"/>
          </a:xfrm>
          <a:ln/>
        </p:spPr>
        <p:txBody>
          <a:bodyPr/>
          <a:lstStyle>
            <a:lvl1pPr>
              <a:defRPr/>
            </a:lvl1pPr>
          </a:lstStyle>
          <a:p>
            <a:pPr>
              <a:defRPr/>
            </a:pPr>
            <a:r>
              <a:rPr lang="en-US" dirty="0" smtClean="0"/>
              <a:t>November, 2015</a:t>
            </a:r>
            <a:endParaRPr lang="en-US" dirty="0"/>
          </a:p>
        </p:txBody>
      </p:sp>
    </p:spTree>
    <p:extLst>
      <p:ext uri="{BB962C8B-B14F-4D97-AF65-F5344CB8AC3E}">
        <p14:creationId xmlns:p14="http://schemas.microsoft.com/office/powerpoint/2010/main" xmlns="" val="2008034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108852</TotalTime>
  <Words>11269</Words>
  <Application>Microsoft Office PowerPoint</Application>
  <PresentationFormat>全屏显示(4:3)</PresentationFormat>
  <Paragraphs>1376</Paragraphs>
  <Slides>37</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39" baseType="lpstr">
      <vt:lpstr>802-11-Submission</vt:lpstr>
      <vt:lpstr>Equation</vt:lpstr>
      <vt:lpstr>HE-LTF Sequence Design</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Consideration on HE-LTF Sequence</vt:lpstr>
      <vt:lpstr>幻灯片 12</vt:lpstr>
      <vt:lpstr>4x HE-LTF of 80MHz (1/2)</vt:lpstr>
      <vt:lpstr>4x HE-LTF of 80MHz (2/2)</vt:lpstr>
      <vt:lpstr>2x HE-LTF of 80MHz</vt:lpstr>
      <vt:lpstr>UL PAPR of 80MHz 4x HE-LTF</vt:lpstr>
      <vt:lpstr>UL PAPR of 80MHz 2x HE-LTF</vt:lpstr>
      <vt:lpstr>DL PAPR of 80MHz 4x/2x HE-LTF</vt:lpstr>
      <vt:lpstr>幻灯片 19</vt:lpstr>
      <vt:lpstr>4x HE-LTF of 40MHz</vt:lpstr>
      <vt:lpstr>2x HE-LTF of 40MHz</vt:lpstr>
      <vt:lpstr>UL PAPR of 40MHz 4x HE-LTF</vt:lpstr>
      <vt:lpstr>UL PAPR of 40MHz 2x HE-LTF</vt:lpstr>
      <vt:lpstr>DL PAPR of 40MHz 4x/2x HE-LTF</vt:lpstr>
      <vt:lpstr>幻灯片 25</vt:lpstr>
      <vt:lpstr>4x/2x HE-LTF of 20MHz</vt:lpstr>
      <vt:lpstr>UL PAPR of 20MHz 4x HE-LTF</vt:lpstr>
      <vt:lpstr>UL PAPR of 20MHz 2x HE-LTF</vt:lpstr>
      <vt:lpstr>DL PAPR of 20MHz 4x/2x HE-LTF</vt:lpstr>
      <vt:lpstr>Gamma (tone rotation) in 11ax</vt:lpstr>
      <vt:lpstr>Summary</vt:lpstr>
      <vt:lpstr>References</vt:lpstr>
      <vt:lpstr>SP#1</vt:lpstr>
      <vt:lpstr>SP#2</vt:lpstr>
      <vt:lpstr>SP#3</vt:lpstr>
      <vt:lpstr>Appendix: QAM Data PAPR</vt:lpstr>
      <vt:lpstr>Appendix: P-matrix</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l00269963</cp:lastModifiedBy>
  <cp:revision>1830</cp:revision>
  <cp:lastPrinted>1998-02-10T13:28:06Z</cp:lastPrinted>
  <dcterms:created xsi:type="dcterms:W3CDTF">2007-05-21T21:00:37Z</dcterms:created>
  <dcterms:modified xsi:type="dcterms:W3CDTF">2015-11-09T15:40:24Z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new_ms_pID_72543">
    <vt:lpwstr>(3)DkwQMFdRpq9XKwwylD/XJAkC+LLsgD80Gq3cwkySEoyANo01m1ks09ct0rrZt/Cr6GPC9qih
veCwmLTiTWAeY9CB5xAwPfJdggqxH/xYtuQMUSyTqzx7/hzxK9EnNsL7vqg+X9T3wsfyWQJG
RFle01J9fZz/Xu+7FA7Lmbg93g3Hp8cpLW54JBX/R1hOmglfBGmQ4+HklCq2PYZEI2ICf3bM
L2fk1/rraFm/c2nohL</vt:lpwstr>
  </property>
  <property fmtid="{D5CDD505-2E9C-101B-9397-08002B2CF9AE}" pid="4" name="_new_ms_pID_725431">
    <vt:lpwstr>xmtCyKTJaM9pUN6uySnTgZ1P71o9G6fuSIZQIAxsV6YS0ImYRLbBhz
5ZAnc5RDLeMV3OvzoytNDBBk7xV71DExICudUAECSc8Gvn7+L6s7CBkaEx8LPEWjBf4b0XXB
qZNp8sZFoexbM+3psx+Afm1iH5PPD6kePJ521d3dBkxzKEo9NZbCXMF2nkJ74GmmjsTaeFD6
gfDPY6SZJPLZUSoPHQ9aPJsX7Xz5XGM+kzxd</vt:lpwstr>
  </property>
  <property fmtid="{D5CDD505-2E9C-101B-9397-08002B2CF9AE}" pid="5" name="_new_ms_pID_725432">
    <vt:lpwstr>mUi8MnCe9rcqhPOnTVeo7HKmLjLBy1jLU+gv
l9XfTzZ49LeLU/F2jPZH9HWjCBDm7uFQl8uEpHlcJoGZz8PNtCehDvSI8NjrPPsm5WEdqhPl
</vt:lpwstr>
  </property>
</Properties>
</file>