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70" r:id="rId2"/>
    <p:sldId id="583" r:id="rId3"/>
    <p:sldId id="584" r:id="rId4"/>
    <p:sldId id="547" r:id="rId5"/>
    <p:sldId id="582" r:id="rId6"/>
    <p:sldId id="585" r:id="rId7"/>
    <p:sldId id="586" r:id="rId8"/>
    <p:sldId id="587" r:id="rId9"/>
    <p:sldId id="588" r:id="rId10"/>
    <p:sldId id="571" r:id="rId11"/>
    <p:sldId id="569" r:id="rId12"/>
    <p:sldId id="570" r:id="rId13"/>
    <p:sldId id="560" r:id="rId14"/>
    <p:sldId id="561" r:id="rId15"/>
    <p:sldId id="562" r:id="rId16"/>
    <p:sldId id="563" r:id="rId17"/>
    <p:sldId id="550" r:id="rId18"/>
    <p:sldId id="551" r:id="rId19"/>
    <p:sldId id="552" r:id="rId20"/>
    <p:sldId id="564" r:id="rId21"/>
    <p:sldId id="565" r:id="rId22"/>
    <p:sldId id="566" r:id="rId23"/>
    <p:sldId id="553" r:id="rId24"/>
    <p:sldId id="554" r:id="rId25"/>
    <p:sldId id="555" r:id="rId26"/>
    <p:sldId id="567" r:id="rId27"/>
    <p:sldId id="568" r:id="rId28"/>
    <p:sldId id="556" r:id="rId29"/>
    <p:sldId id="557" r:id="rId30"/>
    <p:sldId id="558" r:id="rId31"/>
    <p:sldId id="574" r:id="rId32"/>
    <p:sldId id="575" r:id="rId33"/>
    <p:sldId id="546" r:id="rId34"/>
    <p:sldId id="576" r:id="rId35"/>
    <p:sldId id="578" r:id="rId36"/>
    <p:sldId id="577" r:id="rId37"/>
    <p:sldId id="573" r:id="rId38"/>
    <p:sldId id="572" r:id="rId3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2105" autoAdjust="0"/>
  </p:normalViewPr>
  <p:slideViewPr>
    <p:cSldViewPr>
      <p:cViewPr>
        <p:scale>
          <a:sx n="75" d="100"/>
          <a:sy n="75" d="100"/>
        </p:scale>
        <p:origin x="-12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802.11-15/1334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Design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295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/>
        </p:nvGraphicFramePr>
        <p:xfrm>
          <a:off x="1066800" y="1636457"/>
          <a:ext cx="7467600" cy="47371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23185"/>
                <a:gridCol w="1163855"/>
                <a:gridCol w="1807945"/>
              </a:tblGrid>
              <a:tr h="2380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b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86-18028794213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Xue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xuexin@huawei.com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Ningjuan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wangningjuan@huawei.com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Wei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lin.linwei@huawei.com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Shimi Shilo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/>
                        <a:t>4 </a:t>
                      </a:r>
                      <a:r>
                        <a:rPr lang="en-US" altLang="zh-CN" sz="1100" dirty="0" err="1" smtClean="0"/>
                        <a:t>Ha'harash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st</a:t>
                      </a:r>
                      <a:r>
                        <a:rPr lang="en-US" altLang="zh-CN" sz="1100" dirty="0" smtClean="0"/>
                        <a:t>., </a:t>
                      </a:r>
                      <a:r>
                        <a:rPr lang="en-US" altLang="zh-CN" sz="1100" dirty="0" err="1" smtClean="0"/>
                        <a:t>Hod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Hasharon</a:t>
                      </a:r>
                      <a:r>
                        <a:rPr lang="en-US" altLang="zh-CN" sz="1100" dirty="0" smtClean="0"/>
                        <a:t>, Israel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shimi.shilo@huawei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Genadiy Tsodik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genadiy.tsodic@huawei.com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Doron Ezri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Doron.Ezri@huawei.com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3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9600" y="1403261"/>
            <a:ext cx="8001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dirty="0" smtClean="0"/>
              <a:t>HE-LTF is used for channel estimation of 11ax data portion with 4x symbol length based on latest 20/40/80MHz OFDMA tone plan [1][2]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dirty="0" smtClean="0"/>
              <a:t>In order to reduce the power consumption of a transmitter, for example in case of battery-operated devices, it is important to reduce the PAPR of all HE fields (HE-STF, HE-LTF, etc.) not larger than that of the HE-Data field. 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dirty="0" smtClean="0"/>
              <a:t>For 20MHz, the use of 242-tone VHT-LTF with gamma as 20MHz HE-LTF results in high PAPR.</a:t>
            </a:r>
            <a:endParaRPr lang="en-US" altLang="zh-CN" sz="1600" dirty="0" smtClean="0">
              <a:solidFill>
                <a:srgbClr val="0000C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dirty="0" smtClean="0"/>
              <a:t>For 40/80MHz, VHT-LTF cannot be reused. </a:t>
            </a:r>
            <a:r>
              <a:rPr lang="en-US" altLang="zh-CN" sz="1600" dirty="0" smtClean="0">
                <a:sym typeface="Wingdings" pitchFamily="2" charset="2"/>
              </a:rPr>
              <a:t/>
            </a:r>
            <a:br>
              <a:rPr lang="en-US" altLang="zh-CN" sz="1600" dirty="0" smtClean="0">
                <a:sym typeface="Wingdings" pitchFamily="2" charset="2"/>
              </a:rPr>
            </a:br>
            <a:r>
              <a:rPr lang="en-US" altLang="zh-CN" sz="1600" dirty="0" smtClean="0">
                <a:solidFill>
                  <a:srgbClr val="0000CC"/>
                </a:solidFill>
                <a:sym typeface="Wingdings" pitchFamily="2" charset="2"/>
              </a:rPr>
              <a:t> In this presentation, we propose the 20/40/80MHz HE-LTF sequences.</a:t>
            </a:r>
            <a:endParaRPr lang="en-US" altLang="zh-CN" sz="1600" dirty="0" smtClean="0">
              <a:solidFill>
                <a:srgbClr val="0000C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6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6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6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6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1600" dirty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4557577"/>
              </p:ext>
            </p:extLst>
          </p:nvPr>
        </p:nvGraphicFramePr>
        <p:xfrm>
          <a:off x="5105400" y="5349240"/>
          <a:ext cx="3657600" cy="975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204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5.97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6.13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smtClean="0">
                          <a:solidFill>
                            <a:schemeClr val="tx1"/>
                          </a:solidFill>
                        </a:rPr>
                        <a:t>5.34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smtClean="0">
                          <a:solidFill>
                            <a:schemeClr val="tx1"/>
                          </a:solidFill>
                        </a:rPr>
                        <a:t>6.52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smtClean="0">
                          <a:solidFill>
                            <a:schemeClr val="tx1"/>
                          </a:solidFill>
                        </a:rPr>
                        <a:t>7.29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7.35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5.85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smtClean="0">
                          <a:solidFill>
                            <a:schemeClr val="tx1"/>
                          </a:solidFill>
                        </a:rPr>
                        <a:t>6.96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smtClean="0">
                          <a:solidFill>
                            <a:schemeClr val="tx1"/>
                          </a:solidFill>
                        </a:rPr>
                        <a:t>7.03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6.41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6.44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6.21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6.61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04788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6.34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5.69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04788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6.53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3998911"/>
            <a:ext cx="18533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Gamma=[+1</a:t>
            </a:r>
            <a:r>
              <a:rPr lang="en-US" altLang="zh-CN" sz="1100" baseline="-25000" dirty="0" smtClean="0"/>
              <a:t>64</a:t>
            </a:r>
            <a:r>
              <a:rPr lang="en-US" altLang="zh-CN" sz="1100" dirty="0" smtClean="0"/>
              <a:t>,-1</a:t>
            </a:r>
            <a:r>
              <a:rPr lang="en-US" altLang="zh-CN" sz="1100" baseline="-25000" dirty="0" smtClean="0"/>
              <a:t>64</a:t>
            </a:r>
            <a:r>
              <a:rPr lang="en-US" altLang="zh-CN" sz="1100" dirty="0" smtClean="0"/>
              <a:t>, -1</a:t>
            </a:r>
            <a:r>
              <a:rPr lang="en-US" altLang="zh-CN" sz="1100" baseline="-25000" dirty="0" smtClean="0"/>
              <a:t>64</a:t>
            </a:r>
            <a:r>
              <a:rPr lang="en-US" altLang="zh-CN" sz="1100" dirty="0" smtClean="0"/>
              <a:t> ,-1</a:t>
            </a:r>
            <a:r>
              <a:rPr lang="en-US" altLang="zh-CN" sz="1100" baseline="-25000" dirty="0" smtClean="0"/>
              <a:t>64</a:t>
            </a:r>
            <a:r>
              <a:rPr lang="en-US" altLang="zh-CN" sz="1100" dirty="0" smtClean="0"/>
              <a:t>]</a:t>
            </a:r>
            <a:endParaRPr lang="zh-CN" alt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131278" y="5057001"/>
            <a:ext cx="3637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u="sng" dirty="0" smtClean="0"/>
              <a:t>Worst PAPR of VHT-LTF</a:t>
            </a:r>
            <a:r>
              <a:rPr lang="en-US" altLang="zh-CN" b="1" u="sng" baseline="-25000" dirty="0" smtClean="0"/>
              <a:t>-122,122</a:t>
            </a:r>
            <a:r>
              <a:rPr lang="en-US" b="1" u="sng" dirty="0" smtClean="0"/>
              <a:t>  </a:t>
            </a:r>
            <a:r>
              <a:rPr lang="en-US" altLang="zh-CN" b="1" u="sng" dirty="0" smtClean="0"/>
              <a:t>w/ gamma@20MHz</a:t>
            </a:r>
            <a:endParaRPr lang="en-US" b="1" u="sng" dirty="0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057400" y="4346783"/>
          <a:ext cx="4953000" cy="693050"/>
        </p:xfrm>
        <a:graphic>
          <a:graphicData uri="http://schemas.openxmlformats.org/presentationml/2006/ole">
            <p:oleObj spid="_x0000_s1026" r:id="rId4" imgW="4978400" imgH="711200" progId="">
              <p:embed/>
            </p:oleObj>
          </a:graphicData>
        </a:graphic>
      </p:graphicFrame>
      <p:pic>
        <p:nvPicPr>
          <p:cNvPr id="14" name="Picture 12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39055"/>
            <a:ext cx="3792220" cy="1414145"/>
          </a:xfrm>
          <a:prstGeom prst="rect">
            <a:avLst/>
          </a:prstGeom>
          <a:noFill/>
        </p:spPr>
      </p:pic>
      <p:graphicFrame>
        <p:nvGraphicFramePr>
          <p:cNvPr id="188419" name="Object 3"/>
          <p:cNvGraphicFramePr>
            <a:graphicFrameLocks noChangeAspect="1"/>
          </p:cNvGraphicFramePr>
          <p:nvPr/>
        </p:nvGraphicFramePr>
        <p:xfrm>
          <a:off x="2057400" y="3846512"/>
          <a:ext cx="4148321" cy="226272"/>
        </p:xfrm>
        <a:graphic>
          <a:graphicData uri="http://schemas.openxmlformats.org/presentationml/2006/ole">
            <p:oleObj spid="_x0000_s1027" r:id="rId6" imgW="4711700" imgH="241300" progId="">
              <p:embed/>
            </p:oleObj>
          </a:graphicData>
        </a:graphic>
      </p:graphicFrame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2057400" y="4075111"/>
          <a:ext cx="4114799" cy="226272"/>
        </p:xfrm>
        <a:graphic>
          <a:graphicData uri="http://schemas.openxmlformats.org/presentationml/2006/ole">
            <p:oleObj spid="_x0000_s1028" r:id="rId7" imgW="4673600" imgH="241300" progId="">
              <p:embed/>
            </p:oleObj>
          </a:graphicData>
        </a:graphic>
      </p:graphicFrame>
      <p:sp>
        <p:nvSpPr>
          <p:cNvPr id="1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Consideration on </a:t>
            </a:r>
            <a:r>
              <a:rPr lang="en-US" altLang="zh-CN" dirty="0" smtClean="0"/>
              <a:t>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Optimize </a:t>
            </a:r>
            <a:r>
              <a:rPr lang="en-US" altLang="zh-CN" sz="2000" dirty="0" smtClean="0"/>
              <a:t>PAPR of HE-LTF considering the following cases</a:t>
            </a:r>
          </a:p>
          <a:p>
            <a:pPr lvl="1"/>
            <a:r>
              <a:rPr lang="en-US" altLang="zh-CN" sz="1800" dirty="0" smtClean="0"/>
              <a:t>Single RU of small size and large size for UL OFDMA due to </a:t>
            </a:r>
            <a:r>
              <a:rPr lang="en-US" altLang="zh-CN" sz="1800" dirty="0" smtClean="0">
                <a:sym typeface="Wingdings" pitchFamily="2" charset="2"/>
              </a:rPr>
              <a:t>relatively poor amplifier at STA side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Numerous combinations of RU allocation in DL OFDMA</a:t>
            </a:r>
          </a:p>
          <a:p>
            <a:pPr lvl="2"/>
            <a:r>
              <a:rPr lang="en-US" altLang="zh-CN" dirty="0" smtClean="0"/>
              <a:t>AP may not fill all the OFDMA allocations so that we need example some partial OFDMA scenarios</a:t>
            </a:r>
          </a:p>
          <a:p>
            <a:pPr lvl="1"/>
            <a:r>
              <a:rPr lang="en-US" altLang="zh-CN" sz="1800" dirty="0" smtClean="0"/>
              <a:t>Impact from single stream pilot [3]</a:t>
            </a:r>
          </a:p>
          <a:p>
            <a:pPr lvl="2"/>
            <a:r>
              <a:rPr lang="en-US" altLang="zh-CN" sz="1600" dirty="0" smtClean="0"/>
              <a:t>The tones except single-stream pilot tones are multiplied with P-matrix</a:t>
            </a:r>
          </a:p>
          <a:p>
            <a:r>
              <a:rPr lang="en-US" altLang="zh-CN" dirty="0" smtClean="0"/>
              <a:t>Limit the tone mapping of HE-LTF as well as HE-STF same as that of the payload.</a:t>
            </a:r>
          </a:p>
          <a:p>
            <a:pPr lvl="1"/>
            <a:r>
              <a:rPr lang="en-US" altLang="zh-CN" dirty="0" smtClean="0"/>
              <a:t>It is much simpler and cleaner to only occupy tones that are actually used in the payload and scale power for payload and HE-LTF/STF in the same way.</a:t>
            </a:r>
          </a:p>
          <a:p>
            <a:pPr lvl="1"/>
            <a:r>
              <a:rPr lang="en-US" altLang="zh-CN" dirty="0" smtClean="0"/>
              <a:t>If HE-LTF doesn’t follow the exact allocation it complicates power normalization and adds interference (when large allocations are unused).</a:t>
            </a:r>
          </a:p>
          <a:p>
            <a:pPr lvl="2"/>
            <a:endParaRPr lang="en-US" altLang="zh-CN" sz="1800" dirty="0" smtClean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HE-LTF Sequence Construction Methodology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dirty="0" smtClean="0"/>
              <a:t>Opt1: Long LTF sequence for 20MHz with lowest PAPR and pick up part of it for each RU within 20MHz</a:t>
            </a:r>
          </a:p>
          <a:p>
            <a:pPr marL="685800" lvl="2" indent="-342900">
              <a:buFont typeface="Times New Roman" pitchFamily="18" charset="0"/>
              <a:buChar char="-"/>
            </a:pPr>
            <a:r>
              <a:rPr lang="en-US" altLang="zh-CN" dirty="0" smtClean="0"/>
              <a:t>Optimized PAPR for wideband</a:t>
            </a:r>
          </a:p>
          <a:p>
            <a:pPr marL="685800" lvl="2" indent="-342900">
              <a:buFont typeface="Times New Roman" pitchFamily="18" charset="0"/>
              <a:buChar char="-"/>
            </a:pPr>
            <a:r>
              <a:rPr lang="en-US" altLang="zh-CN" dirty="0" smtClean="0"/>
              <a:t>But, may not optimize the PAPR for the RU within 20MHz</a:t>
            </a:r>
          </a:p>
          <a:p>
            <a:pPr marL="685800" lvl="2" indent="-342900">
              <a:buFont typeface="Times New Roman" pitchFamily="18" charset="0"/>
              <a:buChar char="-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Opt2: Short LTF sequence for small RU with lowest PAPR and concatenation with the optimal missing tone-fillings and phase rotation to 20MHz.</a:t>
            </a:r>
          </a:p>
          <a:p>
            <a:pPr marL="685800" lvl="2" indent="-342900">
              <a:buFont typeface="Times New Roman" pitchFamily="18" charset="0"/>
              <a:buChar char="-"/>
            </a:pPr>
            <a:r>
              <a:rPr lang="en-US" altLang="zh-CN" dirty="0" smtClean="0"/>
              <a:t>Optimized PAPR for 26/52-RUs</a:t>
            </a:r>
          </a:p>
          <a:p>
            <a:pPr lvl="1"/>
            <a:r>
              <a:rPr lang="en-US" altLang="zh-CN" sz="1600" dirty="0" smtClean="0"/>
              <a:t>Phase-rotating on base sequences/pairs for 26/52-RUs plus inserting values for leftover tones to form the sequence for larger RUs </a:t>
            </a:r>
          </a:p>
          <a:p>
            <a:pPr lvl="1"/>
            <a:endParaRPr lang="en-US" altLang="zh-CN" sz="1600" dirty="0" smtClean="0"/>
          </a:p>
          <a:p>
            <a:pPr marL="342900" lvl="1" indent="-342900">
              <a:buFont typeface="Wingdings"/>
              <a:buChar char="è"/>
            </a:pPr>
            <a:r>
              <a:rPr lang="en-US" altLang="zh-CN" dirty="0" smtClean="0">
                <a:solidFill>
                  <a:srgbClr val="FF0000"/>
                </a:solidFill>
                <a:sym typeface="Wingdings" pitchFamily="2" charset="2"/>
              </a:rPr>
              <a:t>We select Opt2 for HE-LTF sequence design to optimize PAPR for all RUs with different sizes</a:t>
            </a:r>
          </a:p>
          <a:p>
            <a:pPr marL="685800" lvl="2" indent="-342900"/>
            <a:endParaRPr lang="en-US" altLang="zh-CN" dirty="0" smtClean="0"/>
          </a:p>
          <a:p>
            <a:pPr marL="685800" lvl="2" indent="-342900">
              <a:buFont typeface="Arial" pitchFamily="34" charset="0"/>
              <a:buChar char="•"/>
            </a:pP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None/>
            </a:pPr>
            <a:r>
              <a:rPr lang="en-US" altLang="zh-CN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HE-LTF of 80MHz</a:t>
            </a:r>
            <a:endParaRPr lang="zh-CN" alt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4x HE-LTF of 80MHz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4x HE-LTF</a:t>
            </a:r>
            <a:r>
              <a:rPr lang="en-US" altLang="zh-CN" sz="1600" baseline="-25000" dirty="0" smtClean="0"/>
              <a:t>996</a:t>
            </a:r>
            <a:r>
              <a:rPr lang="en-US" altLang="zh-CN" sz="1600" dirty="0" smtClean="0"/>
              <a:t> (-500,500) = </a:t>
            </a:r>
          </a:p>
          <a:p>
            <a:pPr marL="342900" lvl="1" indent="-342900">
              <a:buNone/>
            </a:pPr>
            <a:r>
              <a:rPr lang="en-US" altLang="zh-CN" sz="1200" dirty="0" smtClean="0"/>
              <a:t> </a:t>
            </a: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{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-1, +1, -1, -1, -1, +1, -1, -1, -1,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+1, +1, -1, -1, +1, +1, +1, +1, -1,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+1, +1, -1, +1, +1, +1, -1, -1, +1, -1,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-1, -1, -1, -1, -1, +1, +1,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+1, -1, +1, +1, -1, -1, -1, +1,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+1, -1, +1, +1, +1, +1, +1, -1,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-1, -1, -1, +1, -1, +1, +1, -1, +1,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+1, +1, +1, +1, -1, -1, +1, +1, +1, +1,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-1, -1, +1, -1, -1, -1, +1, -1, +1, -1,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+1, -1, +1, +1, +1, -1, +1, +1, +1,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-1, -1, +1, +1, -1, -1, -1, -1, +1,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+1, -1, -1, -1, +1, +1, -1, +1,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+1, +1, +1, +1, -1, +1, +1, +1, +1,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+1, +1, -1, -1, -1, +1, -1, +1,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+1, -1, +1, +1, +1, +1, +1, -1, -1,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-1, -1, +1, -1, +1, +1, -1, +1,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-1, +1, -1, +1, -1, +1, +1, +1, -1,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-1, -1, -1, -1, -1, +1, +1, -1,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+1, -1, +1, +1, -1, -1, +1, -1, -1, -1, +1,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+1, -1, -1, -1, +1, +1, +1, +1, -1, +1,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+1, -1, -1, -1, +1, -1, -1, +1, +1,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-1, +1, -1, +1, -1, -1, -1, -1,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+1, -1, -1, +1, +1, +1, -1, +1, -1,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+1, +1, +1, +1, +1, +1, -1, -1, +1,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-1, -1, -1, +1, -1, -1, -1, +1,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-1, +1, -1, +1, +1, +1, -1, +1, +1,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+1, -1, -1, -1, -1, -1, +1, +1, -1, -1, -1,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+1, -1, -1, +1, -1, -1, -1, +1, +1,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-1, -1, +1, +1, +1, +1, -1, -1, +1,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+1, +1, -1, +1, +1, -1, -1, -1,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+1, -1, +1, -1, +1, +1, +1, +1, +1, -1,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+1, -1, -1, -1, +1, -1, +1, +1,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+1, -1, -1, -1, +1, -1, +1, -1, -1, -1, -1,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  0,  0,  0,  0,  0, +1, -1, -1, -1,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zh-CN" altLang="en-US" b="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4x HE-LTF of 80MHz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+1, -1, -1, +1, +1, -1, +1, -1, +1,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-1, -1, -1, +1, +1, -1, +1, +1, +1,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+1, +1, +1, -1, +1, -1, -1, +1, -1, -1,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+1, -1, -1, -1, +1, +1, -1, -1,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-1, -1, -1, -1, +1, +1, -1, -1, -1, -1,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+1, +1, +1, -1, +1, -1, +1,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+1, +1, -1, -1, -1, -1, +1, -1, -1,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-1, +1, -1, +1, -1, -1, -1, -1,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-1, -1, +1, -1, -1, +1, +1, +1, -1,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+1, -1, +1, +1, +1, -1, +1, -1, -1, +1,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+1, -1, -1, +1, -1, -1, -1, +1, -1,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-1, +1, -1, +1, +1, -1, +1, +1, -1, +1,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+1, +1, -1, +1, +1, +1, -1, -1, +1, +1, +1, +1,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-1, -1, +1, +1, -1, -1, -1, -1, -1, +1,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+1, -1, +1, +1, +1, -1, +1, -1, +1, -1, -1,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-1, -1, -1, +1, -1, -1, +1, +1,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-1, +1, -1, +1, -1, +1, +1, +1, -1,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-1, +1, +1, +1, -1, -1, +1,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-1, -1, -1, -1, +1, -1, +1, +1, -1, +1,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-1, +1, +1, -1, +1, +1, +1, -1, -1,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-1, +1, +1, +1, +1, +1, -1, -1, +1, +1,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-1, -1, +1, -1, -1, -1, +1, -1,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+1, +1, +1, -1, -1, -1, +1, +1, +1, +1, -1, +1,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-1, -1, +1, +1, -1, +1, -1, +1, -1, -1,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+1, -1, -1, -1, +1, -1, -1, +1, +1,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-1, -1, +1, -1, +1, -1, +1, -1, +1,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-1, +1, +1, +1, -1, -1, +1, -1, -1,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-1, -1, -1, +1, -1, +1, +1, -1, +1,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-1, +1, +1, -1, +1, +1, +1, -1, -1, +1,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-1, -1, -1, -1, +1, +1, -1, -1,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+1, +1, -1, +1, +1, +1, -1, +1, -1,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+1, +1, +1, -1, -1, -1, -1, +1, -1,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+1, -1, -1, +1, -1, +1, -1, +1}</a:t>
            </a:r>
            <a:endParaRPr lang="zh-CN" altLang="en-US" b="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HE-LTF of 80MHz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2x HE-LTF</a:t>
            </a:r>
            <a:r>
              <a:rPr lang="en-US" altLang="zh-CN" sz="1600" baseline="-25000" dirty="0" smtClean="0"/>
              <a:t>996</a:t>
            </a:r>
            <a:r>
              <a:rPr lang="en-US" altLang="zh-CN" sz="1600" dirty="0" smtClean="0"/>
              <a:t> (-500:2:500) =</a:t>
            </a:r>
          </a:p>
          <a:p>
            <a:pPr>
              <a:buNone/>
            </a:pPr>
            <a:r>
              <a:rPr lang="en-US" altLang="zh-CN" sz="1200" b="0" dirty="0" smtClean="0"/>
              <a:t>{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+1, +1, -1, +1, +1, +1, +1, -1, -1,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+1, -1, +1, +1, +1, -1, -1, -1, -1, +1, +1, +1,...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+1, -1, +1, -1, -1, +1, -1, -1, -1,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+1, -1, -1, +1, -1, +1, +1, -1, +1, +1, -1, +1,...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+1, -1, -1, -1, -1, +1, -1, -1, +1,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-1, -1, +1, -1, +1, +1, +1, -1,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-1, -1, +1, +1, +1, -1, -1, +1, +1, +1, -1,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-1, -1, -1, +1, -1, -1, -1, +1, -1, +1,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-1, +1, -1, -1, -1, +1, -1, +1, +1,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+1, +1, +1, -1, +1, +1, -1, +1,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+1, +1, +1, +1, -1, -1, -1,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+1, +1, -1, -1, -1, -1, +1, +1, +1, -1,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-1, -1, -1, +1, -1, +1, +1, +1, -1, -1,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-1, +1, +1, -1, +1, -1, -1, -1, -1, +1,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-1, +1, +1, -1, +1, +1, -1, -1, +1, -1,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+1, +1, -1, +1, -1, -1, -1, +1, -1,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+1, -1, -1, -1, +1, +1, +1,   0,  0,   0, +1,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+1, -1, -1, -1, +1, +1, +1, +1, -1,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-1, -1, -1, +1, +1, +1, -1, +1, +1, -1,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-1, -1, +1, -1, +1, +1, +1, -1, +1,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-1, +1, -1, -1, -1, +1, +1, -1, -1, -1,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+1, -1, +1, +1, +1, +1, -1, -1, -1, +1, +1,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+1, -1, -1, +1, +1, -1, +1, +1, +1, -1, -1,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-1, -1, -1, +1, -1, +1, +1, -1, +1, -1, -1, +1, -1,...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+1, +1, -1, -1, -1, +1, -1, -1, +1, -1, +1, +1,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+1, -1, +1, +1, -1, +1, -1, -1,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-1, +1, -1, +1, +1, -1, +1, +1, +1, -1,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-1, -1, -1, +1, +1, +1, +1, -1, +1, +1,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-1, -1, -1, +1, +1, +1, -1, +1, +1, -1, -1, +1, -1, -1, -1, -1, +1, -1, -1, -1, +1, -1, +1, +1, -1, +1, +1, -1,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-1, -1, +1, -1, -1, -1, +1, +1, -1, -1, -1, +1, -1, -1, +1,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-1, +1, +1, +1, -1, +1, +1, +1, +1, -1, -1, -1, -1, +1, +1,...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None/>
            </a:pP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  +1, -1, +1, +1, -1, -1, +1, -1, -1, -1, +1, +1, +1, +1, -1,</a:t>
            </a:r>
            <a:r>
              <a:rPr lang="zh-CN" altLang="en-US" sz="1200" b="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altLang="zh-CN" sz="1200" b="0" dirty="0" smtClean="0">
                <a:latin typeface="Simplified Arabic" pitchFamily="18" charset="-78"/>
                <a:cs typeface="Simplified Arabic" pitchFamily="18" charset="-78"/>
              </a:rPr>
              <a:t>+1, +1, +1, -1, +1, +1}</a:t>
            </a:r>
            <a:endParaRPr lang="en-US" altLang="zh-CN" sz="1600" dirty="0" smtClean="0"/>
          </a:p>
          <a:p>
            <a:endParaRPr lang="en-US" altLang="zh-CN" b="0" dirty="0" smtClean="0"/>
          </a:p>
          <a:p>
            <a:endParaRPr lang="zh-CN" altLang="en-US" b="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80MHz 4x HE-LTF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19374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@80MHz</a:t>
            </a:r>
            <a:endParaRPr lang="en-US" sz="1200" b="1" u="sng" dirty="0"/>
          </a:p>
        </p:txBody>
      </p:sp>
      <p:pic>
        <p:nvPicPr>
          <p:cNvPr id="28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7315200" cy="1434941"/>
          </a:xfrm>
          <a:prstGeom prst="rect">
            <a:avLst/>
          </a:prstGeom>
          <a:noFill/>
        </p:spPr>
      </p:pic>
      <p:graphicFrame>
        <p:nvGraphicFramePr>
          <p:cNvPr id="33" name="Table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2635711"/>
              </p:ext>
            </p:extLst>
          </p:nvPr>
        </p:nvGraphicFramePr>
        <p:xfrm>
          <a:off x="457200" y="4114800"/>
          <a:ext cx="8000991" cy="1143000"/>
        </p:xfrm>
        <a:graphic>
          <a:graphicData uri="http://schemas.openxmlformats.org/drawingml/2006/table">
            <a:tbl>
              <a:tblPr/>
              <a:tblGrid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</a:tblGrid>
              <a:tr h="1905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4.25</a:t>
                      </a:r>
                      <a:endParaRPr lang="en-US" altLang="zh-CN" sz="1000" b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4.44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5.38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5.35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5.31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5.53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5.48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5.50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5.48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5.50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5.50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5.51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5.53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1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5.96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6.00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3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6.29</a:t>
                      </a:r>
                    </a:p>
                  </a:txBody>
                  <a:tcPr marL="2626" marR="2626" marT="2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8390626" y="4084783"/>
            <a:ext cx="755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-1.6~-3.6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-1.2~-2.2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-1.03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-1.03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6" name="内容占位符 2"/>
          <p:cNvSpPr txBox="1">
            <a:spLocks/>
          </p:cNvSpPr>
          <p:nvPr/>
        </p:nvSpPr>
        <p:spPr bwMode="auto">
          <a:xfrm>
            <a:off x="685800" y="57150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altLang="zh-CN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The proposed HE-LTF of 80MHz has uniform worst case PAPR distribution and </a:t>
            </a:r>
            <a:r>
              <a:rPr lang="en-US" altLang="zh-CN" sz="1600" kern="0" dirty="0" smtClean="0">
                <a:sym typeface="Wingdings" pitchFamily="2" charset="2"/>
              </a:rPr>
              <a:t>lower PAPR </a:t>
            </a:r>
            <a:r>
              <a:rPr kumimoji="0" lang="en-US" altLang="zh-CN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than that</a:t>
            </a:r>
            <a:r>
              <a:rPr kumimoji="0" lang="en-US" altLang="zh-CN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of VHT-LTF</a:t>
            </a:r>
            <a:r>
              <a:rPr kumimoji="0" lang="en-US" altLang="zh-CN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for </a:t>
            </a:r>
            <a:r>
              <a:rPr lang="en-US" altLang="zh-CN" sz="1600" kern="0" dirty="0" smtClean="0">
                <a:sym typeface="Wingdings" pitchFamily="2" charset="2"/>
              </a:rPr>
              <a:t>26/52/106/242-RU sizes </a:t>
            </a:r>
            <a:r>
              <a:rPr kumimoji="0" lang="en-US" altLang="zh-CN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(all</a:t>
            </a:r>
            <a:r>
              <a:rPr lang="en-US" altLang="zh-CN" sz="1600" kern="0" dirty="0" smtClean="0">
                <a:latin typeface="+mn-lt"/>
                <a:sym typeface="Wingdings" pitchFamily="2" charset="2"/>
              </a:rPr>
              <a:t>&lt;6.4dB</a:t>
            </a:r>
            <a:r>
              <a:rPr kumimoji="0" lang="en-US" altLang="zh-CN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).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924800" y="3657600"/>
            <a:ext cx="12364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 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13" name="矩形 12"/>
          <p:cNvSpPr/>
          <p:nvPr/>
        </p:nvSpPr>
        <p:spPr>
          <a:xfrm>
            <a:off x="435934" y="5257800"/>
            <a:ext cx="838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80MHz 2x HE-LTF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715000"/>
            <a:ext cx="8229600" cy="381000"/>
          </a:xfrm>
        </p:spPr>
        <p:txBody>
          <a:bodyPr/>
          <a:lstStyle/>
          <a:p>
            <a:r>
              <a:rPr lang="en-US" altLang="zh-CN" sz="1600" dirty="0" smtClean="0">
                <a:sym typeface="Wingdings" pitchFamily="2" charset="2"/>
              </a:rPr>
              <a:t>The proposed HE-LTF of 80MHz has uniform worst case PAPR distribution and lower PAPR than that of VHT-LTF for 26/52/106/242-RU sizes (all&lt;6.4dB).</a:t>
            </a:r>
            <a:endParaRPr lang="zh-CN" altLang="en-US" sz="1600" dirty="0" smtClean="0"/>
          </a:p>
        </p:txBody>
      </p:sp>
      <p:graphicFrame>
        <p:nvGraphicFramePr>
          <p:cNvPr id="14" name="Table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0413329"/>
              </p:ext>
            </p:extLst>
          </p:nvPr>
        </p:nvGraphicFramePr>
        <p:xfrm>
          <a:off x="431322" y="4114800"/>
          <a:ext cx="8000991" cy="1143241"/>
        </p:xfrm>
        <a:graphic>
          <a:graphicData uri="http://schemas.openxmlformats.org/drawingml/2006/table">
            <a:tbl>
              <a:tblPr/>
              <a:tblGrid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  <a:gridCol w="216243"/>
              </a:tblGrid>
              <a:tr h="228600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812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4.69</a:t>
                      </a:r>
                    </a:p>
                  </a:txBody>
                  <a:tcPr marL="7620" marR="7620" marT="762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873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5.41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5.42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5.41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873"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873">
                <a:tc gridSpan="1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6.29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6.40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873">
                <a:tc gridSpan="3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6.08</a:t>
                      </a:r>
                    </a:p>
                  </a:txBody>
                  <a:tcPr marL="2626" marR="2626" marT="262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695565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@80MHz</a:t>
            </a:r>
            <a:endParaRPr lang="en-US" sz="1200" b="1" u="sng" dirty="0"/>
          </a:p>
        </p:txBody>
      </p:sp>
      <p:pic>
        <p:nvPicPr>
          <p:cNvPr id="17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7315200" cy="143494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390626" y="4084783"/>
            <a:ext cx="755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-0.9~-2.9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-1.5~-1.9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-0.76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-0.95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48600" y="3657600"/>
            <a:ext cx="1312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 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16" name="矩形 15"/>
          <p:cNvSpPr/>
          <p:nvPr/>
        </p:nvSpPr>
        <p:spPr>
          <a:xfrm>
            <a:off x="435934" y="5257800"/>
            <a:ext cx="838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PAPR of 80MHz 4x/2x HE-LTF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Combinations of RU allocation in DL OFDMA</a:t>
            </a:r>
            <a:endParaRPr lang="zh-CN" altLang="en-US" dirty="0"/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484359"/>
              </p:ext>
            </p:extLst>
          </p:nvPr>
        </p:nvGraphicFramePr>
        <p:xfrm>
          <a:off x="838200" y="2667000"/>
          <a:ext cx="7467600" cy="2950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1371600"/>
              </a:tblGrid>
              <a:tr h="34024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Test cases of 80MHz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Worst PAPR in dB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02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RU-996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6.29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6.08</a:t>
                      </a: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RU484 + </a:t>
                      </a:r>
                      <a:r>
                        <a:rPr lang="en-US" altLang="zh-CN" sz="1400" strike="noStrike" dirty="0" smtClean="0">
                          <a:solidFill>
                            <a:schemeClr val="tx1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 RU484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6.67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6.99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RU484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 RU484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6.64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6.55</a:t>
                      </a: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RU242 + RU242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 RU242 + RU242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6.64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6.55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RU-242</a:t>
                      </a:r>
                      <a:r>
                        <a:rPr lang="en-US" altLang="zh-CN" sz="1400" dirty="0" smtClean="0"/>
                        <a:t> + RU-242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en-US" altLang="zh-CN" sz="1400" dirty="0" smtClean="0"/>
                        <a:t>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RU-242</a:t>
                      </a:r>
                      <a:r>
                        <a:rPr lang="en-US" altLang="zh-CN" sz="1400" dirty="0" smtClean="0"/>
                        <a:t> + RU-242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7.68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6.87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RU-242 + RU-242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en-US" altLang="zh-CN" sz="1400" dirty="0" smtClean="0"/>
                        <a:t> + RU-242 + RU-242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6.64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6.55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RU106 + </a:t>
                      </a:r>
                      <a:r>
                        <a:rPr lang="en-US" altLang="zh-CN" sz="1400" strike="noStrike" dirty="0" smtClean="0">
                          <a:solidFill>
                            <a:schemeClr val="tx1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RU106</a:t>
                      </a:r>
                      <a:r>
                        <a:rPr lang="en-US" altLang="zh-CN" sz="1400" dirty="0" smtClean="0"/>
                        <a:t> +RU242+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+ RU242+RU242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7.41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7.43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751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linyang@qti.qualcomm.com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None/>
            </a:pPr>
            <a:r>
              <a:rPr lang="en-US" altLang="zh-CN" sz="3200" b="1" dirty="0" smtClean="0">
                <a:solidFill>
                  <a:schemeClr val="tx2"/>
                </a:solidFill>
              </a:rPr>
              <a:t>HE-LTF of 40MHz</a:t>
            </a:r>
            <a:endParaRPr lang="zh-CN" altLang="en-US" sz="32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4x HE-LTF </a:t>
            </a:r>
            <a:r>
              <a:rPr lang="en-US" altLang="zh-CN" smtClean="0"/>
              <a:t>of 40MHz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4x HE-LTF</a:t>
            </a:r>
            <a:r>
              <a:rPr lang="en-US" altLang="zh-CN" sz="1600" baseline="-25000" dirty="0" smtClean="0"/>
              <a:t>484</a:t>
            </a:r>
            <a:r>
              <a:rPr lang="en-US" altLang="zh-CN" sz="1600" dirty="0" smtClean="0"/>
              <a:t> (-244,244) =</a:t>
            </a:r>
          </a:p>
          <a:p>
            <a:pPr marL="342900" lvl="1" indent="-342900">
              <a:buNone/>
            </a:pP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{ +</a:t>
            </a: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1, -1, -1, -1, -1, +1, -1, -1, +1, +1, -1, +1, -1, +1, -1, +1, +1, -1, +1, -1, -1, -1, +1, +1, -1, -1, -1,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+1, -1, -1, +1, +1, -1, +1, -1, -1, -1, -1, -1, +1, -1, +1, +1, +1, -1, -1, +1, +1, +1, -1, -1, +1, +1, +1,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-1, +1, -1, +1, -1, +1, -1, -1, +1, -1, +1, +1, +1, -1, -1, +1, +1, +1, -1, -1, -1, -1, +1, -1, -1,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+1, -1, -1, -1, -1, -1, +1, -1, +1, +1, +1, -1, -1, +1, +1, +1, +1, +1, +1, +1, +1, -1, +1, +1, -1, -1,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+1, +1, -1, +1, -1, -1, -1, +1, +1, -1, -1, -1, -1, -1, -1, -1, -1, +1, -1, -1, +1, +1, -1, +1, -1,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-1, +1, -1, -1, -1, +1, +1, -1, -1, -1, -1, -1, -1, -1, +1, -1, -1, +1, +1, -1, +1, -1, -1, -1, -1, -1,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-1, +1, +1, +1, -1, -1, -1, -1, -1, -1, +1, -1, -1, +1, +1, -1, +1, -1, +1, -1, +1, +1, -1, +1,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-1, -1, +1, +1, +1, +1, -1, +1, +1, -1, -1, +1, -1, +1, +1, +1, +1, +1, -1, +1, -1, -1, -1, +1,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+1, 0, 0, 0, 0, 0, -1, +1, +1, +1, +1, -1, +1, +1, -1, -1, +1, -1, +1, -1, +1, -1, -1, +1, -1, +1, +1,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+1, +1, +1, +1, +1, +1, +1, -1, +1, +1, -1, -1, +1, -1, +1, +1, +1, +1, +1, -1, +1, -1, -1, -1, +1, +1,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-1, -1, -1, +1, -1, -1, +1, +1, -1, +1, -1, +1, -1, +1, +1, -1, +1, -1, -1, -1, +1, +1, -1, -1, -1,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+1, +1, -1, -1, +1, -1, +1, +1, +1, +1, +1, -1, +1, -1, -1, -1, +1, +1, -1, -1, -1, +1, -1, -1, -1,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+1, +1, -1, +1, -1, +1, -1, +1, +1, -1, +1, -1, -1, -1, +1, +1, -1, -1, -1, +1, -1, -1, -1, -1, +1, -1,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-1, +1, -1, +1, -1, +1, +1, -1, +1, -1, -1, -1, +1, +1, -1, -1, -1, -1, -1, -1, -1, +1, -1, -1, +1, +1, -1,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-1, -1, +1, -1, +1, +1, +1, -1, -1, +1, +1, +1, -1, +1, -1, -1, -1, -1, +1, -1, -1, +1, +1, -1, +1, -1,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-1, +1, -1, -1, -1, +1, +1, -1, -1, -1, +1, +1, +1, +1, -1, +1, +1, -1, -1, +1, -1, +1, +1, +1, +1,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-1, +1, +1, -1, -1, -1, -</a:t>
            </a: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1 }</a:t>
            </a:r>
          </a:p>
          <a:p>
            <a:pPr marL="342900" lvl="1" indent="-342900">
              <a:buNone/>
            </a:pPr>
            <a:endParaRPr lang="en-US" altLang="zh-CN" sz="12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75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HE-LTF of 40MHz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2x HE-LTF</a:t>
            </a:r>
            <a:r>
              <a:rPr lang="en-US" altLang="zh-CN" sz="1600" baseline="-25000" dirty="0" smtClean="0"/>
              <a:t>484</a:t>
            </a:r>
            <a:r>
              <a:rPr lang="en-US" altLang="zh-CN" sz="1600" dirty="0" smtClean="0"/>
              <a:t> (-244:2:244) = </a:t>
            </a:r>
          </a:p>
          <a:p>
            <a:pPr marL="342900" lvl="1" indent="-342900">
              <a:buNone/>
            </a:pP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 { +</a:t>
            </a: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1, -1, -1, -1, -1, -1, +1, +1, -1, -1, +1, -1, +1, -1, -1, -1, -1, -1, -1, +1, +1, +1, +1, -1, +1, -1, +1,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-1, +1, +1, -1, -1, +1, -1, +1, -1, +1, +1, +1, +1, +1, -1, -1, -1, -1, +1, -1, +1, -1, +1, +1, +1, +1,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-1, -1, +1, -1, +1, -1, -1, +1, +1, +1, +1, +1, -1, -1, +1, +1, -1, +1, -1, +1, +1, +1, +1, +1, +1, -1,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-1, +1, -1, -1, -1, -1, -1, -1, -1, +1, +1, -1, -1, +1, -1, +1, -1, +1, +1, +1, +1, +1, -1, -1, -1, -1,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 0,   0,   0, -1, -1, -1, -1, -1, +1, +1, -1, -1, +1, -1, +1, -1, -1, -1, -1, -1, -1, +1, -1, +1, +1, -1, +1,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+1, +1, +1, +1, -1, -1, +1, +1, -1, +1, -1, +1, -1, -1, -1, -1, -1, +1, -1, +1, +1, -1, +1, -1, +1, +1,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+1, +1, -1, -1, +1, +1, -1, +1, -1, +1, -1, -1, -1, -1, -1, +1, +1, -1, -1, +1, -1, +1, -1, -1, -1, -1, -1,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+1, +1, -1, +1, -1, +1, +1, -1, -1, -1, -1, -1, +1, +1, -1, -1, +1, -1, +1, -1, +1, +1, +1, +1, +1, -1,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+1, -1, +1, -1, +1 </a:t>
            </a: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}</a:t>
            </a:r>
            <a:endParaRPr lang="zh-CN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4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40MHz 4x HE-LTF</a:t>
            </a:r>
            <a:endParaRPr lang="en-US" sz="2800" dirty="0"/>
          </a:p>
        </p:txBody>
      </p: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9637523"/>
              </p:ext>
            </p:extLst>
          </p:nvPr>
        </p:nvGraphicFramePr>
        <p:xfrm>
          <a:off x="1752600" y="4191000"/>
          <a:ext cx="5867406" cy="1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</a:tblGrid>
              <a:tr h="201930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4.89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4.89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4.89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4.89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930"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5.38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6.00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6.00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30">
                <a:tc gridSpan="4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5.91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5.23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5.61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30">
                <a:tc gridSpan="9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30">
                <a:tc gridSpan="18"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5.47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72"/>
          <p:cNvGrpSpPr/>
          <p:nvPr/>
        </p:nvGrpSpPr>
        <p:grpSpPr>
          <a:xfrm>
            <a:off x="1533730" y="1999476"/>
            <a:ext cx="6238670" cy="1658124"/>
            <a:chOff x="1447800" y="2895600"/>
            <a:chExt cx="6238670" cy="1572399"/>
          </a:xfrm>
        </p:grpSpPr>
        <p:sp>
          <p:nvSpPr>
            <p:cNvPr id="74" name="TextBox 73"/>
            <p:cNvSpPr txBox="1"/>
            <p:nvPr/>
          </p:nvSpPr>
          <p:spPr>
            <a:xfrm>
              <a:off x="4333433" y="4191000"/>
              <a:ext cx="1076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HE40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486210" y="31795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83199" y="342027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65154" y="3673003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447800" y="3980376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16521" y="3191618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031562" y="3414264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49616" y="3666991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076693" y="3964850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393622" y="3137464"/>
              <a:ext cx="3150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12509" y="3360110"/>
              <a:ext cx="29313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387737" y="3639918"/>
              <a:ext cx="3269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406918" y="3934621"/>
              <a:ext cx="282656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grpSp>
          <p:nvGrpSpPr>
            <p:cNvPr id="3" name="Group 86"/>
            <p:cNvGrpSpPr/>
            <p:nvPr/>
          </p:nvGrpSpPr>
          <p:grpSpPr>
            <a:xfrm>
              <a:off x="1941751" y="3177121"/>
              <a:ext cx="2561664" cy="975938"/>
              <a:chOff x="1875281" y="3100921"/>
              <a:chExt cx="2561664" cy="975938"/>
            </a:xfrm>
          </p:grpSpPr>
          <p:sp>
            <p:nvSpPr>
              <p:cNvPr id="166" name="Trapezoid 165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67" name="Trapezoid 166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8" name="Trapezoid 167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9" name="Trapezoid 168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5" name="Group 169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187" name="Trapezoid 186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88" name="Trapezoid 187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89" name="Trapezoid 188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90" name="Trapezoid 189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1" name="Trapezoid 190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2" name="Trapezoid 191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3" name="Trapezoid 192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4" name="Trapezoid 193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95" name="Trapezoid 194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6" name="Trapezoid 195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7" name="Trapezoid 196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98" name="Trapezoid 197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9" name="Trapezoid 198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200" name="Trapezoid 199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201" name="Trapezoid 200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7" name="Group 170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172" name="Trapezoid 171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73" name="Trapezoid 172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4" name="Trapezoid 173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75" name="Trapezoid 174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6" name="Trapezoid 175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77" name="Trapezoid 176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78" name="Trapezoid 177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9" name="Trapezoid 178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80" name="Trapezoid 179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81" name="Trapezoid 180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2" name="Trapezoid 181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83" name="Trapezoid 182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4" name="Trapezoid 183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85" name="Trapezoid 184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6" name="Trapezoid 185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grpSp>
          <p:nvGrpSpPr>
            <p:cNvPr id="8" name="Group 87"/>
            <p:cNvGrpSpPr/>
            <p:nvPr/>
          </p:nvGrpSpPr>
          <p:grpSpPr>
            <a:xfrm>
              <a:off x="4607257" y="3181436"/>
              <a:ext cx="2561664" cy="968760"/>
              <a:chOff x="1875281" y="3100921"/>
              <a:chExt cx="2561664" cy="975938"/>
            </a:xfrm>
          </p:grpSpPr>
          <p:sp>
            <p:nvSpPr>
              <p:cNvPr id="130" name="Trapezoid 129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31" name="Trapezoid 130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2" name="Trapezoid 131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3" name="Trapezoid 132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9" name="Group 133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151" name="Trapezoid 150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52" name="Trapezoid 151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3" name="Trapezoid 152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54" name="Trapezoid 153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5" name="Trapezoid 154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6" name="Trapezoid 155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7" name="Trapezoid 156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8" name="Trapezoid 157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59" name="Trapezoid 158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60" name="Trapezoid 159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1" name="Trapezoid 160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62" name="Trapezoid 161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3" name="Trapezoid 162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64" name="Trapezoid 163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5" name="Trapezoid 164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10" name="Group 134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136" name="Trapezoid 135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37" name="Trapezoid 136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38" name="Trapezoid 137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39" name="Trapezoid 138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0" name="Trapezoid 139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1" name="Trapezoid 140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2" name="Trapezoid 141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3" name="Trapezoid 142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44" name="Trapezoid 143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5" name="Trapezoid 144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6" name="Trapezoid 145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47" name="Trapezoid 146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8" name="Trapezoid 147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49" name="Trapezoid 148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0" name="Trapezoid 149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sp>
          <p:nvSpPr>
            <p:cNvPr id="89" name="Line 16"/>
            <p:cNvSpPr>
              <a:spLocks noChangeShapeType="1"/>
            </p:cNvSpPr>
            <p:nvPr/>
          </p:nvSpPr>
          <p:spPr bwMode="auto">
            <a:xfrm flipH="1">
              <a:off x="2111712" y="3062016"/>
              <a:ext cx="47" cy="115678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>
              <a:off x="2334888" y="3058818"/>
              <a:ext cx="5742" cy="11599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1" name="Line 16"/>
            <p:cNvSpPr>
              <a:spLocks noChangeShapeType="1"/>
            </p:cNvSpPr>
            <p:nvPr/>
          </p:nvSpPr>
          <p:spPr bwMode="auto">
            <a:xfrm flipH="1">
              <a:off x="2733440" y="3058562"/>
              <a:ext cx="1876" cy="116023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2" name="Line 16"/>
            <p:cNvSpPr>
              <a:spLocks noChangeShapeType="1"/>
            </p:cNvSpPr>
            <p:nvPr/>
          </p:nvSpPr>
          <p:spPr bwMode="auto">
            <a:xfrm>
              <a:off x="2946811" y="3057276"/>
              <a:ext cx="2287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Line 16"/>
            <p:cNvSpPr>
              <a:spLocks noChangeShapeType="1"/>
            </p:cNvSpPr>
            <p:nvPr/>
          </p:nvSpPr>
          <p:spPr bwMode="auto">
            <a:xfrm flipH="1">
              <a:off x="3496879" y="3057276"/>
              <a:ext cx="4863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Line 16"/>
            <p:cNvSpPr>
              <a:spLocks noChangeShapeType="1"/>
            </p:cNvSpPr>
            <p:nvPr/>
          </p:nvSpPr>
          <p:spPr bwMode="auto">
            <a:xfrm>
              <a:off x="3726478" y="3054084"/>
              <a:ext cx="980" cy="11647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5" name="Line 16"/>
            <p:cNvSpPr>
              <a:spLocks noChangeShapeType="1"/>
            </p:cNvSpPr>
            <p:nvPr/>
          </p:nvSpPr>
          <p:spPr bwMode="auto">
            <a:xfrm>
              <a:off x="4122573" y="3053666"/>
              <a:ext cx="2538" cy="11651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 flipH="1">
              <a:off x="4335506" y="3055370"/>
              <a:ext cx="4602" cy="1163431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>
              <a:off x="2166693" y="3130223"/>
              <a:ext cx="3515" cy="48662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16"/>
            <p:cNvSpPr>
              <a:spLocks noChangeShapeType="1"/>
            </p:cNvSpPr>
            <p:nvPr/>
          </p:nvSpPr>
          <p:spPr bwMode="auto">
            <a:xfrm>
              <a:off x="2401918" y="3130223"/>
              <a:ext cx="2192" cy="48546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9" name="Line 16"/>
            <p:cNvSpPr>
              <a:spLocks noChangeShapeType="1"/>
            </p:cNvSpPr>
            <p:nvPr/>
          </p:nvSpPr>
          <p:spPr bwMode="auto">
            <a:xfrm>
              <a:off x="2895599" y="3130222"/>
              <a:ext cx="1850" cy="49383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>
              <a:off x="2677626" y="3133855"/>
              <a:ext cx="4614" cy="4894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1" name="Line 16"/>
            <p:cNvSpPr>
              <a:spLocks noChangeShapeType="1"/>
            </p:cNvSpPr>
            <p:nvPr/>
          </p:nvSpPr>
          <p:spPr bwMode="auto">
            <a:xfrm>
              <a:off x="3558373" y="3130222"/>
              <a:ext cx="2404" cy="48626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 flipH="1">
              <a:off x="3772761" y="3133551"/>
              <a:ext cx="3937" cy="48330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6"/>
            <p:cNvSpPr>
              <a:spLocks noChangeShapeType="1"/>
            </p:cNvSpPr>
            <p:nvPr/>
          </p:nvSpPr>
          <p:spPr bwMode="auto">
            <a:xfrm>
              <a:off x="4288979" y="3133043"/>
              <a:ext cx="2860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4" name="Line 16"/>
            <p:cNvSpPr>
              <a:spLocks noChangeShapeType="1"/>
            </p:cNvSpPr>
            <p:nvPr/>
          </p:nvSpPr>
          <p:spPr bwMode="auto">
            <a:xfrm flipH="1">
              <a:off x="4062428" y="3133042"/>
              <a:ext cx="1717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5" name="Line 16"/>
            <p:cNvSpPr>
              <a:spLocks noChangeShapeType="1"/>
            </p:cNvSpPr>
            <p:nvPr/>
          </p:nvSpPr>
          <p:spPr bwMode="auto">
            <a:xfrm>
              <a:off x="3186336" y="3131201"/>
              <a:ext cx="1298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6" name="Line 16"/>
            <p:cNvSpPr>
              <a:spLocks noChangeShapeType="1"/>
            </p:cNvSpPr>
            <p:nvPr/>
          </p:nvSpPr>
          <p:spPr bwMode="auto">
            <a:xfrm flipH="1">
              <a:off x="3247964" y="3131201"/>
              <a:ext cx="883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4779132" y="3058562"/>
              <a:ext cx="287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8" name="Line 16"/>
            <p:cNvSpPr>
              <a:spLocks noChangeShapeType="1"/>
            </p:cNvSpPr>
            <p:nvPr/>
          </p:nvSpPr>
          <p:spPr bwMode="auto">
            <a:xfrm flipH="1">
              <a:off x="5010921" y="3058562"/>
              <a:ext cx="803" cy="115457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Line 16"/>
            <p:cNvSpPr>
              <a:spLocks noChangeShapeType="1"/>
            </p:cNvSpPr>
            <p:nvPr/>
          </p:nvSpPr>
          <p:spPr bwMode="auto">
            <a:xfrm>
              <a:off x="5401631" y="3058562"/>
              <a:ext cx="210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0" name="Line 16"/>
            <p:cNvSpPr>
              <a:spLocks noChangeShapeType="1"/>
            </p:cNvSpPr>
            <p:nvPr/>
          </p:nvSpPr>
          <p:spPr bwMode="auto">
            <a:xfrm flipH="1">
              <a:off x="5619390" y="3058562"/>
              <a:ext cx="4827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 flipH="1">
              <a:off x="6167170" y="3062016"/>
              <a:ext cx="6399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2" name="Line 16"/>
            <p:cNvSpPr>
              <a:spLocks noChangeShapeType="1"/>
            </p:cNvSpPr>
            <p:nvPr/>
          </p:nvSpPr>
          <p:spPr bwMode="auto">
            <a:xfrm>
              <a:off x="6394389" y="3062016"/>
              <a:ext cx="3361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 flipH="1">
              <a:off x="6795403" y="3062016"/>
              <a:ext cx="3456" cy="1151120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 flipH="1">
              <a:off x="6994633" y="3062016"/>
              <a:ext cx="0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6"/>
            <p:cNvSpPr>
              <a:spLocks noChangeShapeType="1"/>
            </p:cNvSpPr>
            <p:nvPr/>
          </p:nvSpPr>
          <p:spPr bwMode="auto">
            <a:xfrm>
              <a:off x="4838385" y="3133855"/>
              <a:ext cx="2115" cy="47733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6"/>
            <p:cNvSpPr>
              <a:spLocks noChangeShapeType="1"/>
            </p:cNvSpPr>
            <p:nvPr/>
          </p:nvSpPr>
          <p:spPr bwMode="auto">
            <a:xfrm>
              <a:off x="5074228" y="3133855"/>
              <a:ext cx="173" cy="47616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 flipH="1">
              <a:off x="5567740" y="3136158"/>
              <a:ext cx="3805" cy="48223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8" name="Line 16"/>
            <p:cNvSpPr>
              <a:spLocks noChangeShapeType="1"/>
            </p:cNvSpPr>
            <p:nvPr/>
          </p:nvSpPr>
          <p:spPr bwMode="auto">
            <a:xfrm flipH="1">
              <a:off x="5352532" y="3133855"/>
              <a:ext cx="3796" cy="4837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9" name="Line 16"/>
            <p:cNvSpPr>
              <a:spLocks noChangeShapeType="1"/>
            </p:cNvSpPr>
            <p:nvPr/>
          </p:nvSpPr>
          <p:spPr bwMode="auto">
            <a:xfrm>
              <a:off x="6228439" y="3135306"/>
              <a:ext cx="0" cy="48117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 flipH="1">
              <a:off x="6443052" y="3136158"/>
              <a:ext cx="1943" cy="47502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1" name="Line 16"/>
            <p:cNvSpPr>
              <a:spLocks noChangeShapeType="1"/>
            </p:cNvSpPr>
            <p:nvPr/>
          </p:nvSpPr>
          <p:spPr bwMode="auto">
            <a:xfrm>
              <a:off x="6948067" y="3136158"/>
              <a:ext cx="0" cy="472222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Line 16"/>
            <p:cNvSpPr>
              <a:spLocks noChangeShapeType="1"/>
            </p:cNvSpPr>
            <p:nvPr/>
          </p:nvSpPr>
          <p:spPr bwMode="auto">
            <a:xfrm>
              <a:off x="6729866" y="3136158"/>
              <a:ext cx="2854" cy="48148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3" name="Line 16"/>
            <p:cNvSpPr>
              <a:spLocks noChangeShapeType="1"/>
            </p:cNvSpPr>
            <p:nvPr/>
          </p:nvSpPr>
          <p:spPr bwMode="auto">
            <a:xfrm flipH="1">
              <a:off x="5857925" y="3136158"/>
              <a:ext cx="491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/>
            <p:cNvSpPr>
              <a:spLocks noChangeShapeType="1"/>
            </p:cNvSpPr>
            <p:nvPr/>
          </p:nvSpPr>
          <p:spPr bwMode="auto">
            <a:xfrm flipH="1">
              <a:off x="5918255" y="3136158"/>
              <a:ext cx="3553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940220" y="28956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-238      -212            -170    -144                      -104     -78               -36       -10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576395" y="2895600"/>
              <a:ext cx="557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p</a:t>
              </a:r>
              <a:r>
                <a:rPr lang="en-US" sz="600" dirty="0" smtClean="0"/>
                <a:t>ilots tone index</a:t>
              </a:r>
              <a:endParaRPr lang="en-US" sz="6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025590" y="30157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-224     -198     -184    -158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-130 -116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-90       -64         -50      -24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636754" y="28956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10         36                78    </a:t>
              </a:r>
              <a:r>
                <a:rPr lang="en-US" altLang="ko-KR" sz="600" dirty="0">
                  <a:solidFill>
                    <a:srgbClr val="FF0000"/>
                  </a:solidFill>
                </a:rPr>
                <a:t> </a:t>
              </a:r>
              <a:r>
                <a:rPr lang="en-US" altLang="ko-KR" sz="600" dirty="0" smtClean="0">
                  <a:solidFill>
                    <a:srgbClr val="FF0000"/>
                  </a:solidFill>
                </a:rPr>
                <a:t>  104                      144      170               212      238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722125" y="30157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24       50           64       90 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116 130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  158      184       198     224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2771774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@40MHz</a:t>
            </a:r>
            <a:endParaRPr lang="en-US" sz="1200" b="1" u="sng" dirty="0"/>
          </a:p>
        </p:txBody>
      </p:sp>
      <p:sp>
        <p:nvSpPr>
          <p:cNvPr id="171" name="梯形 170"/>
          <p:cNvSpPr/>
          <p:nvPr/>
        </p:nvSpPr>
        <p:spPr bwMode="auto">
          <a:xfrm>
            <a:off x="2022896" y="3430024"/>
            <a:ext cx="5257800" cy="152400"/>
          </a:xfrm>
          <a:prstGeom prst="trapezoid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484-tone + 5DC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58504" y="3405580"/>
            <a:ext cx="5180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12 Edge</a:t>
            </a:r>
            <a:endParaRPr lang="zh-CN" altLang="en-US" sz="7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213122" y="3405580"/>
            <a:ext cx="5180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11 Edge</a:t>
            </a:r>
            <a:endParaRPr lang="zh-CN" altLang="en-US" sz="7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7558184" y="4174563"/>
            <a:ext cx="790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+0.5~-2.9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-0.4~-1.1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-1.1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-0.7~-0.8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8" name="矩形 207"/>
          <p:cNvSpPr/>
          <p:nvPr/>
        </p:nvSpPr>
        <p:spPr>
          <a:xfrm>
            <a:off x="7211688" y="3747380"/>
            <a:ext cx="1246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 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914400" y="5715000"/>
            <a:ext cx="716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ym typeface="Wingdings" pitchFamily="2" charset="2"/>
              </a:rPr>
              <a:t>The proposed HE-LTF of 40MHz has uniform worst case PAPR distribution and lower PAPR than that of VHT-LTF for 26/52/106/242-RU sizes (all&lt;6dB)</a:t>
            </a:r>
          </a:p>
        </p:txBody>
      </p:sp>
      <p:sp>
        <p:nvSpPr>
          <p:cNvPr id="205" name="矩形 204"/>
          <p:cNvSpPr/>
          <p:nvPr/>
        </p:nvSpPr>
        <p:spPr>
          <a:xfrm>
            <a:off x="1708299" y="5215268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20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2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92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40MHz 2x HE-LTF</a:t>
            </a:r>
            <a:endParaRPr lang="en-US" sz="2800" dirty="0"/>
          </a:p>
        </p:txBody>
      </p: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4631154"/>
              </p:ext>
            </p:extLst>
          </p:nvPr>
        </p:nvGraphicFramePr>
        <p:xfrm>
          <a:off x="1752600" y="4191000"/>
          <a:ext cx="5867406" cy="1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  <a:gridCol w="325967"/>
              </a:tblGrid>
              <a:tr h="20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9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19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3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30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72"/>
          <p:cNvGrpSpPr/>
          <p:nvPr/>
        </p:nvGrpSpPr>
        <p:grpSpPr>
          <a:xfrm>
            <a:off x="1533730" y="1999476"/>
            <a:ext cx="6238670" cy="1658124"/>
            <a:chOff x="1447800" y="2895600"/>
            <a:chExt cx="6238670" cy="1572399"/>
          </a:xfrm>
        </p:grpSpPr>
        <p:sp>
          <p:nvSpPr>
            <p:cNvPr id="74" name="TextBox 73"/>
            <p:cNvSpPr txBox="1"/>
            <p:nvPr/>
          </p:nvSpPr>
          <p:spPr>
            <a:xfrm>
              <a:off x="4333433" y="4191000"/>
              <a:ext cx="1076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HE40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486210" y="31795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83199" y="342027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65154" y="3673003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447800" y="3980376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16521" y="3191618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031562" y="3414264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49616" y="3666991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076693" y="3964850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393622" y="3137464"/>
              <a:ext cx="3150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12509" y="3360110"/>
              <a:ext cx="29313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387737" y="3639918"/>
              <a:ext cx="3269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406918" y="3934621"/>
              <a:ext cx="282656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grpSp>
          <p:nvGrpSpPr>
            <p:cNvPr id="3" name="Group 86"/>
            <p:cNvGrpSpPr/>
            <p:nvPr/>
          </p:nvGrpSpPr>
          <p:grpSpPr>
            <a:xfrm>
              <a:off x="1941751" y="3177121"/>
              <a:ext cx="2561664" cy="975938"/>
              <a:chOff x="1875281" y="3100921"/>
              <a:chExt cx="2561664" cy="975938"/>
            </a:xfrm>
          </p:grpSpPr>
          <p:sp>
            <p:nvSpPr>
              <p:cNvPr id="166" name="Trapezoid 165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67" name="Trapezoid 166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8" name="Trapezoid 167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9" name="Trapezoid 168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5" name="Group 169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187" name="Trapezoid 186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88" name="Trapezoid 187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89" name="Trapezoid 188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90" name="Trapezoid 189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1" name="Trapezoid 190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2" name="Trapezoid 191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3" name="Trapezoid 192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4" name="Trapezoid 193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95" name="Trapezoid 194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96" name="Trapezoid 195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7" name="Trapezoid 196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98" name="Trapezoid 197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99" name="Trapezoid 198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200" name="Trapezoid 199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201" name="Trapezoid 200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7" name="Group 170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172" name="Trapezoid 171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73" name="Trapezoid 172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4" name="Trapezoid 173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75" name="Trapezoid 174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6" name="Trapezoid 175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77" name="Trapezoid 176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78" name="Trapezoid 177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79" name="Trapezoid 178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80" name="Trapezoid 179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81" name="Trapezoid 180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2" name="Trapezoid 181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83" name="Trapezoid 182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4" name="Trapezoid 183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85" name="Trapezoid 184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86" name="Trapezoid 185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grpSp>
          <p:nvGrpSpPr>
            <p:cNvPr id="8" name="Group 87"/>
            <p:cNvGrpSpPr/>
            <p:nvPr/>
          </p:nvGrpSpPr>
          <p:grpSpPr>
            <a:xfrm>
              <a:off x="4607257" y="3181436"/>
              <a:ext cx="2561664" cy="968760"/>
              <a:chOff x="1875281" y="3100921"/>
              <a:chExt cx="2561664" cy="975938"/>
            </a:xfrm>
          </p:grpSpPr>
          <p:sp>
            <p:nvSpPr>
              <p:cNvPr id="130" name="Trapezoid 129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31" name="Trapezoid 130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2" name="Trapezoid 131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3" name="Trapezoid 132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9" name="Group 133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151" name="Trapezoid 150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52" name="Trapezoid 151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3" name="Trapezoid 152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54" name="Trapezoid 153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5" name="Trapezoid 154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6" name="Trapezoid 155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7" name="Trapezoid 156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58" name="Trapezoid 157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59" name="Trapezoid 158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60" name="Trapezoid 159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1" name="Trapezoid 160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62" name="Trapezoid 161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3" name="Trapezoid 162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64" name="Trapezoid 163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65" name="Trapezoid 164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10" name="Group 134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136" name="Trapezoid 135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137" name="Trapezoid 136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38" name="Trapezoid 137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39" name="Trapezoid 138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0" name="Trapezoid 139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1" name="Trapezoid 140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2" name="Trapezoid 141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3" name="Trapezoid 142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144" name="Trapezoid 143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145" name="Trapezoid 144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6" name="Trapezoid 145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47" name="Trapezoid 146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48" name="Trapezoid 147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149" name="Trapezoid 148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150" name="Trapezoid 149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sp>
          <p:nvSpPr>
            <p:cNvPr id="89" name="Line 16"/>
            <p:cNvSpPr>
              <a:spLocks noChangeShapeType="1"/>
            </p:cNvSpPr>
            <p:nvPr/>
          </p:nvSpPr>
          <p:spPr bwMode="auto">
            <a:xfrm flipH="1">
              <a:off x="2111712" y="3062016"/>
              <a:ext cx="47" cy="115678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>
              <a:off x="2334888" y="3058818"/>
              <a:ext cx="5742" cy="11599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1" name="Line 16"/>
            <p:cNvSpPr>
              <a:spLocks noChangeShapeType="1"/>
            </p:cNvSpPr>
            <p:nvPr/>
          </p:nvSpPr>
          <p:spPr bwMode="auto">
            <a:xfrm flipH="1">
              <a:off x="2733440" y="3058562"/>
              <a:ext cx="1876" cy="116023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2" name="Line 16"/>
            <p:cNvSpPr>
              <a:spLocks noChangeShapeType="1"/>
            </p:cNvSpPr>
            <p:nvPr/>
          </p:nvSpPr>
          <p:spPr bwMode="auto">
            <a:xfrm>
              <a:off x="2946811" y="3057276"/>
              <a:ext cx="2287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Line 16"/>
            <p:cNvSpPr>
              <a:spLocks noChangeShapeType="1"/>
            </p:cNvSpPr>
            <p:nvPr/>
          </p:nvSpPr>
          <p:spPr bwMode="auto">
            <a:xfrm flipH="1">
              <a:off x="3496879" y="3057276"/>
              <a:ext cx="4863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Line 16"/>
            <p:cNvSpPr>
              <a:spLocks noChangeShapeType="1"/>
            </p:cNvSpPr>
            <p:nvPr/>
          </p:nvSpPr>
          <p:spPr bwMode="auto">
            <a:xfrm>
              <a:off x="3726478" y="3054084"/>
              <a:ext cx="980" cy="11647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5" name="Line 16"/>
            <p:cNvSpPr>
              <a:spLocks noChangeShapeType="1"/>
            </p:cNvSpPr>
            <p:nvPr/>
          </p:nvSpPr>
          <p:spPr bwMode="auto">
            <a:xfrm>
              <a:off x="4122573" y="3053666"/>
              <a:ext cx="2538" cy="11651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 flipH="1">
              <a:off x="4335506" y="3055370"/>
              <a:ext cx="4602" cy="1163431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>
              <a:off x="2166693" y="3130223"/>
              <a:ext cx="3515" cy="48662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16"/>
            <p:cNvSpPr>
              <a:spLocks noChangeShapeType="1"/>
            </p:cNvSpPr>
            <p:nvPr/>
          </p:nvSpPr>
          <p:spPr bwMode="auto">
            <a:xfrm>
              <a:off x="2401918" y="3130223"/>
              <a:ext cx="2192" cy="48546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9" name="Line 16"/>
            <p:cNvSpPr>
              <a:spLocks noChangeShapeType="1"/>
            </p:cNvSpPr>
            <p:nvPr/>
          </p:nvSpPr>
          <p:spPr bwMode="auto">
            <a:xfrm>
              <a:off x="2895599" y="3130222"/>
              <a:ext cx="1850" cy="49383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>
              <a:off x="2677626" y="3133855"/>
              <a:ext cx="4614" cy="4894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1" name="Line 16"/>
            <p:cNvSpPr>
              <a:spLocks noChangeShapeType="1"/>
            </p:cNvSpPr>
            <p:nvPr/>
          </p:nvSpPr>
          <p:spPr bwMode="auto">
            <a:xfrm>
              <a:off x="3558373" y="3130222"/>
              <a:ext cx="2404" cy="48626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 flipH="1">
              <a:off x="3772761" y="3133551"/>
              <a:ext cx="3937" cy="48330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6"/>
            <p:cNvSpPr>
              <a:spLocks noChangeShapeType="1"/>
            </p:cNvSpPr>
            <p:nvPr/>
          </p:nvSpPr>
          <p:spPr bwMode="auto">
            <a:xfrm>
              <a:off x="4288979" y="3133043"/>
              <a:ext cx="2860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4" name="Line 16"/>
            <p:cNvSpPr>
              <a:spLocks noChangeShapeType="1"/>
            </p:cNvSpPr>
            <p:nvPr/>
          </p:nvSpPr>
          <p:spPr bwMode="auto">
            <a:xfrm flipH="1">
              <a:off x="4062428" y="3133042"/>
              <a:ext cx="1717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5" name="Line 16"/>
            <p:cNvSpPr>
              <a:spLocks noChangeShapeType="1"/>
            </p:cNvSpPr>
            <p:nvPr/>
          </p:nvSpPr>
          <p:spPr bwMode="auto">
            <a:xfrm>
              <a:off x="3186336" y="3131201"/>
              <a:ext cx="1298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6" name="Line 16"/>
            <p:cNvSpPr>
              <a:spLocks noChangeShapeType="1"/>
            </p:cNvSpPr>
            <p:nvPr/>
          </p:nvSpPr>
          <p:spPr bwMode="auto">
            <a:xfrm flipH="1">
              <a:off x="3247964" y="3131201"/>
              <a:ext cx="883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4779132" y="3058562"/>
              <a:ext cx="287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8" name="Line 16"/>
            <p:cNvSpPr>
              <a:spLocks noChangeShapeType="1"/>
            </p:cNvSpPr>
            <p:nvPr/>
          </p:nvSpPr>
          <p:spPr bwMode="auto">
            <a:xfrm flipH="1">
              <a:off x="5010921" y="3058562"/>
              <a:ext cx="803" cy="115457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Line 16"/>
            <p:cNvSpPr>
              <a:spLocks noChangeShapeType="1"/>
            </p:cNvSpPr>
            <p:nvPr/>
          </p:nvSpPr>
          <p:spPr bwMode="auto">
            <a:xfrm>
              <a:off x="5401631" y="3058562"/>
              <a:ext cx="210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0" name="Line 16"/>
            <p:cNvSpPr>
              <a:spLocks noChangeShapeType="1"/>
            </p:cNvSpPr>
            <p:nvPr/>
          </p:nvSpPr>
          <p:spPr bwMode="auto">
            <a:xfrm flipH="1">
              <a:off x="5619390" y="3058562"/>
              <a:ext cx="4827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 flipH="1">
              <a:off x="6167170" y="3062016"/>
              <a:ext cx="6399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2" name="Line 16"/>
            <p:cNvSpPr>
              <a:spLocks noChangeShapeType="1"/>
            </p:cNvSpPr>
            <p:nvPr/>
          </p:nvSpPr>
          <p:spPr bwMode="auto">
            <a:xfrm>
              <a:off x="6394389" y="3062016"/>
              <a:ext cx="3361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 flipH="1">
              <a:off x="6795403" y="3062016"/>
              <a:ext cx="3456" cy="1151120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 flipH="1">
              <a:off x="6994633" y="3062016"/>
              <a:ext cx="0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6"/>
            <p:cNvSpPr>
              <a:spLocks noChangeShapeType="1"/>
            </p:cNvSpPr>
            <p:nvPr/>
          </p:nvSpPr>
          <p:spPr bwMode="auto">
            <a:xfrm>
              <a:off x="4838385" y="3133855"/>
              <a:ext cx="2115" cy="47733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6"/>
            <p:cNvSpPr>
              <a:spLocks noChangeShapeType="1"/>
            </p:cNvSpPr>
            <p:nvPr/>
          </p:nvSpPr>
          <p:spPr bwMode="auto">
            <a:xfrm>
              <a:off x="5074228" y="3133855"/>
              <a:ext cx="173" cy="47616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 flipH="1">
              <a:off x="5567740" y="3136158"/>
              <a:ext cx="3805" cy="48223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8" name="Line 16"/>
            <p:cNvSpPr>
              <a:spLocks noChangeShapeType="1"/>
            </p:cNvSpPr>
            <p:nvPr/>
          </p:nvSpPr>
          <p:spPr bwMode="auto">
            <a:xfrm flipH="1">
              <a:off x="5352532" y="3133855"/>
              <a:ext cx="3796" cy="4837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9" name="Line 16"/>
            <p:cNvSpPr>
              <a:spLocks noChangeShapeType="1"/>
            </p:cNvSpPr>
            <p:nvPr/>
          </p:nvSpPr>
          <p:spPr bwMode="auto">
            <a:xfrm>
              <a:off x="6228439" y="3135306"/>
              <a:ext cx="0" cy="48117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 flipH="1">
              <a:off x="6443052" y="3136158"/>
              <a:ext cx="1943" cy="47502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1" name="Line 16"/>
            <p:cNvSpPr>
              <a:spLocks noChangeShapeType="1"/>
            </p:cNvSpPr>
            <p:nvPr/>
          </p:nvSpPr>
          <p:spPr bwMode="auto">
            <a:xfrm>
              <a:off x="6948067" y="3136158"/>
              <a:ext cx="0" cy="472222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Line 16"/>
            <p:cNvSpPr>
              <a:spLocks noChangeShapeType="1"/>
            </p:cNvSpPr>
            <p:nvPr/>
          </p:nvSpPr>
          <p:spPr bwMode="auto">
            <a:xfrm>
              <a:off x="6729866" y="3136158"/>
              <a:ext cx="2854" cy="48148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3" name="Line 16"/>
            <p:cNvSpPr>
              <a:spLocks noChangeShapeType="1"/>
            </p:cNvSpPr>
            <p:nvPr/>
          </p:nvSpPr>
          <p:spPr bwMode="auto">
            <a:xfrm flipH="1">
              <a:off x="5857925" y="3136158"/>
              <a:ext cx="491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/>
            <p:cNvSpPr>
              <a:spLocks noChangeShapeType="1"/>
            </p:cNvSpPr>
            <p:nvPr/>
          </p:nvSpPr>
          <p:spPr bwMode="auto">
            <a:xfrm flipH="1">
              <a:off x="5918255" y="3136158"/>
              <a:ext cx="3553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940220" y="28956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-238      -212            -170    -144                      -104     -78               -36       -10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576395" y="2895600"/>
              <a:ext cx="557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p</a:t>
              </a:r>
              <a:r>
                <a:rPr lang="en-US" sz="600" dirty="0" smtClean="0"/>
                <a:t>ilots tone index</a:t>
              </a:r>
              <a:endParaRPr lang="en-US" sz="6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025590" y="30157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-224     -198     -184    -158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-130 -116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-90       -64         -50      -24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636754" y="28956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10         36                78    </a:t>
              </a:r>
              <a:r>
                <a:rPr lang="en-US" altLang="ko-KR" sz="600" dirty="0">
                  <a:solidFill>
                    <a:srgbClr val="FF0000"/>
                  </a:solidFill>
                </a:rPr>
                <a:t> </a:t>
              </a:r>
              <a:r>
                <a:rPr lang="en-US" altLang="ko-KR" sz="600" dirty="0" smtClean="0">
                  <a:solidFill>
                    <a:srgbClr val="FF0000"/>
                  </a:solidFill>
                </a:rPr>
                <a:t>  104                      144      170               212      238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722125" y="30157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24       50           64       90 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116 130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  158      184       198     224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2771774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@40MHz</a:t>
            </a:r>
            <a:endParaRPr lang="en-US" sz="1200" b="1" u="sng" dirty="0"/>
          </a:p>
        </p:txBody>
      </p:sp>
      <p:sp>
        <p:nvSpPr>
          <p:cNvPr id="171" name="梯形 170"/>
          <p:cNvSpPr/>
          <p:nvPr/>
        </p:nvSpPr>
        <p:spPr bwMode="auto">
          <a:xfrm>
            <a:off x="2022896" y="3430024"/>
            <a:ext cx="5257800" cy="152400"/>
          </a:xfrm>
          <a:prstGeom prst="trapezoid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484-tone + 5DC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58504" y="3405580"/>
            <a:ext cx="5180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12 Edge</a:t>
            </a:r>
            <a:endParaRPr lang="zh-CN" altLang="en-US" sz="7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213122" y="3405580"/>
            <a:ext cx="5180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11 Edge</a:t>
            </a:r>
            <a:endParaRPr lang="zh-CN" altLang="en-US" sz="7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914400" y="5715000"/>
            <a:ext cx="716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ym typeface="Wingdings" pitchFamily="2" charset="2"/>
              </a:rPr>
              <a:t>The proposed HE-LTF of 40MHz has uniform worst case PAPR distribution and lower PAPR than that of VHT-LTF for 26/52/106/242-RU sizes (all&lt;6dB)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7558184" y="4174563"/>
            <a:ext cx="755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-0.7~-2.8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-0.8~-1.6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-1.06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-0.90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8" name="矩形 207"/>
          <p:cNvSpPr/>
          <p:nvPr/>
        </p:nvSpPr>
        <p:spPr>
          <a:xfrm>
            <a:off x="7211688" y="3747380"/>
            <a:ext cx="1246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204" name="矩形 203"/>
          <p:cNvSpPr/>
          <p:nvPr/>
        </p:nvSpPr>
        <p:spPr>
          <a:xfrm>
            <a:off x="1708299" y="5215268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20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2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92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PAPR of 40MHz 4x/2x HE-LTF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Combinations of RU allocation in DL OFDMA</a:t>
            </a:r>
            <a:endParaRPr lang="zh-CN" altLang="en-US" dirty="0" smtClean="0"/>
          </a:p>
          <a:p>
            <a:endParaRPr lang="zh-CN" altLang="en-US" dirty="0"/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484359"/>
              </p:ext>
            </p:extLst>
          </p:nvPr>
        </p:nvGraphicFramePr>
        <p:xfrm>
          <a:off x="838200" y="2667000"/>
          <a:ext cx="7467600" cy="262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447800"/>
                <a:gridCol w="1524000"/>
              </a:tblGrid>
              <a:tr h="34024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Test cases of 40MHz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Worst PAPR in dB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02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RU-484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5.84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row of 52-RU all occupied but no mid-center 26-RUs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6.2374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6.7597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RU-106 + RU-26 +RU-106 + RU-106 + RU-26 + RU-106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6.3889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6.3896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RU-106 + </a:t>
                      </a:r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de-DE" sz="1400" dirty="0" smtClean="0"/>
                        <a:t> +RU-106 + RU-106 + </a:t>
                      </a:r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de-DE" sz="1400" dirty="0" smtClean="0"/>
                        <a:t> + RU-106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6.5135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6.7331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RU-106</a:t>
                      </a:r>
                      <a:r>
                        <a:rPr lang="de-DE" sz="1400" dirty="0" smtClean="0"/>
                        <a:t> + RU-26 +RU-106 + RU-106 + RU-26 + RU-106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7.1483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7.3391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RU-106</a:t>
                      </a:r>
                      <a:r>
                        <a:rPr lang="de-DE" sz="1400" dirty="0" smtClean="0"/>
                        <a:t> + </a:t>
                      </a:r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de-DE" sz="1400" dirty="0" smtClean="0"/>
                        <a:t> +RU-106 + RU-106 + </a:t>
                      </a:r>
                      <a:r>
                        <a:rPr lang="de-DE" sz="1400" strike="sngStrike" dirty="0" smtClean="0">
                          <a:solidFill>
                            <a:srgbClr val="FF0000"/>
                          </a:solidFill>
                        </a:rPr>
                        <a:t>RU-26</a:t>
                      </a:r>
                      <a:r>
                        <a:rPr lang="de-DE" sz="1400" dirty="0" smtClean="0"/>
                        <a:t> + RU-106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6.6231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6.6331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None/>
            </a:pPr>
            <a:r>
              <a:rPr lang="en-US" altLang="zh-CN" sz="3200" b="1" dirty="0" smtClean="0">
                <a:solidFill>
                  <a:schemeClr val="tx2"/>
                </a:solidFill>
              </a:rPr>
              <a:t>HE-LTF of 20MHz</a:t>
            </a:r>
            <a:endParaRPr lang="zh-CN" altLang="en-US" sz="32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lvl="0" indent="0" eaLnBrk="1" fontAlgn="auto" hangingPunct="1">
              <a:spcAft>
                <a:spcPts val="0"/>
              </a:spcAft>
              <a:buNone/>
            </a:pPr>
            <a:endParaRPr lang="en-US" sz="1200" b="0" kern="1200" dirty="0" smtClean="0">
              <a:solidFill>
                <a:prstClr val="black"/>
              </a:solidFill>
              <a:latin typeface="Calibri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4x HE-LTF</a:t>
            </a:r>
            <a:r>
              <a:rPr lang="en-US" altLang="zh-CN" sz="1600" baseline="-25000" dirty="0" smtClean="0"/>
              <a:t>242</a:t>
            </a:r>
            <a:r>
              <a:rPr lang="en-US" altLang="zh-CN" sz="1600" dirty="0" smtClean="0"/>
              <a:t> (-122:122) = </a:t>
            </a:r>
          </a:p>
          <a:p>
            <a:pPr marL="342900" lvl="1" indent="-342900">
              <a:buNone/>
            </a:pP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[ </a:t>
            </a: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+1, -1, +1, -1, +1, +1, +1, -1, +1, +1, +1, -1, -1, +1, -1, -1, -1, -1, -1, +1, +1, -1, -1, -1, -1, +1,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-1, +1, +1, +1, +1, -1, +1, -1, -1, +1, +1, -1, +1, +1, +1, +1, -1, -1, +1, -1, -1, -1, +1, +1, +1, +1, -1,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-1, -1, -1, -1, +1, -1, -1, +1, +1, -1, +1, -1, -1, -1, -1, +1, -1, +1, -1, -1, -1, -1, -1, -1, +1, +1, -1,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-1, +1, -1, -1, +1, +1, +1, -1, +1, +1, +1, -1, +1, -1, +1, -1, -1, -1, -1, -1, +1, +1, +1, -1, -1, -1, +1, -1,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 0,  0,  0, -1, +1, -1, +1, -1, +1, +1, -1, +1, +1, +1, -1, -1, +1, -1, -1, +1, -1, +1, -1, +1, +1, +1, -1, +1,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-1, -1, +1, -1, -1, -1, -1, -1, +1, +1, -1, -1, -1, -1, -1, -1, +1, -1, +1, -1, -1, -1, -1, +1, -1, +1,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-1, -1, -1, -1, +1, +1, -1, +1, +1, +1, +1, +1, +1, +1, -1, +1, +1, -1, -1, -1, -1, +1, -1, -1, +1, +1, -1, +1,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-1, -1, -1, +1, -1, +1, -1, -1, +1, +1, +1, +1, -1, -1, +1, +1, +1, +1, +1, -1, +1, +1, -1, -1, -1, +1, -1, -1, -1, +1,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-1, +1, -1, +1, +1 ];</a:t>
            </a:r>
          </a:p>
          <a:p>
            <a:pPr marL="0" indent="0" eaLnBrk="1" fontAlgn="auto" hangingPunct="1">
              <a:spcAft>
                <a:spcPts val="0"/>
              </a:spcAft>
              <a:buNone/>
            </a:pPr>
            <a:endParaRPr lang="en-US" sz="1200" b="0" kern="1200" dirty="0">
              <a:solidFill>
                <a:prstClr val="black"/>
              </a:solidFill>
              <a:latin typeface="Calibri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dirty="0" smtClean="0"/>
              <a:t>2x HE-LTF</a:t>
            </a:r>
            <a:r>
              <a:rPr lang="en-US" altLang="zh-CN" sz="1600" baseline="-25000" dirty="0" smtClean="0"/>
              <a:t>242</a:t>
            </a:r>
            <a:r>
              <a:rPr lang="en-US" altLang="zh-CN" sz="1600" dirty="0" smtClean="0"/>
              <a:t> (-122:2:122) = </a:t>
            </a:r>
          </a:p>
          <a:p>
            <a:pPr marL="342900" lvl="1" indent="-342900">
              <a:buNone/>
            </a:pPr>
            <a:r>
              <a:rPr lang="en-US" altLang="zh-CN" sz="1200" dirty="0" smtClean="0">
                <a:latin typeface="Simplified Arabic" pitchFamily="18" charset="-78"/>
                <a:cs typeface="Simplified Arabic" pitchFamily="18" charset="-78"/>
              </a:rPr>
              <a:t>[ </a:t>
            </a: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-1, -1, -1, +1, +1, -1, +1, -1, -1, -1, -1, +1, -1, +1, -1, -1, +1, +1, -1, +1, +1, +1, +1, +1, -1, +1, -1,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+1, -1, +1, -1, -1, -1, -1, +1, -1, +1, +1, +1, -1, -1, +1, -1, -1, -1, -1, -1, +1, -1, -1, -1, +1, +1,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 0, +1, -1, +1, +1, -1, +1, +1, -1, +1, +1, -1, -1, +1, -1, +1, +1, +1, +1, -1, +1, -1, +1, +1, -1, -1, +1,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-1, -1, -1, +1, -1, +1, +1, -1, -1, +1, +1, -1, +1, -1, -1, -1, -1, +1, -1, +1, +1, +1, -1, -1, +1, -1, -1, -1, -1, -1, ...</a:t>
            </a:r>
          </a:p>
          <a:p>
            <a:pPr marL="342900" lvl="1" indent="-342900">
              <a:buNone/>
            </a:pPr>
            <a:r>
              <a:rPr lang="en-US" altLang="zh-CN" sz="1200" dirty="0">
                <a:latin typeface="Simplified Arabic" pitchFamily="18" charset="-78"/>
                <a:cs typeface="Simplified Arabic" pitchFamily="18" charset="-78"/>
              </a:rPr>
              <a:t>  +1, -1, +1 ];</a:t>
            </a:r>
          </a:p>
          <a:p>
            <a:pPr marL="0" indent="0" eaLnBrk="1" fontAlgn="auto" hangingPunct="1">
              <a:spcAft>
                <a:spcPts val="0"/>
              </a:spcAft>
              <a:buNone/>
            </a:pPr>
            <a:endParaRPr lang="en-US" sz="1200" b="0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4x/2x HE-LTF of 20MHz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13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20MHz 4x HE-LTF</a:t>
            </a:r>
            <a:endParaRPr lang="en-US" dirty="0"/>
          </a:p>
        </p:txBody>
      </p:sp>
      <p:graphicFrame>
        <p:nvGraphicFramePr>
          <p:cNvPr id="6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4308338"/>
              </p:ext>
            </p:extLst>
          </p:nvPr>
        </p:nvGraphicFramePr>
        <p:xfrm>
          <a:off x="2133600" y="4191000"/>
          <a:ext cx="4937760" cy="10363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2291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3.67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3.67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3.82</a:t>
                      </a: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3.67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3.67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917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5.12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5.12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29172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4.81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5.30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29172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5.36 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1" name="组合 70"/>
          <p:cNvGrpSpPr/>
          <p:nvPr/>
        </p:nvGrpSpPr>
        <p:grpSpPr>
          <a:xfrm>
            <a:off x="2362200" y="1676400"/>
            <a:ext cx="4613508" cy="2133600"/>
            <a:chOff x="2823349" y="1263134"/>
            <a:chExt cx="3501251" cy="1619217"/>
          </a:xfrm>
        </p:grpSpPr>
        <p:sp>
          <p:nvSpPr>
            <p:cNvPr id="9" name="TextBox 8"/>
            <p:cNvSpPr txBox="1"/>
            <p:nvPr/>
          </p:nvSpPr>
          <p:spPr>
            <a:xfrm>
              <a:off x="4405504" y="2102672"/>
              <a:ext cx="327299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0" name="Trapezoid 574"/>
            <p:cNvSpPr/>
            <p:nvPr/>
          </p:nvSpPr>
          <p:spPr bwMode="auto">
            <a:xfrm>
              <a:off x="4137950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1" name="Trapezoid 575"/>
            <p:cNvSpPr/>
            <p:nvPr/>
          </p:nvSpPr>
          <p:spPr bwMode="auto">
            <a:xfrm>
              <a:off x="4771602" y="1572147"/>
              <a:ext cx="239041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2" name="Trapezoid 576"/>
            <p:cNvSpPr/>
            <p:nvPr/>
          </p:nvSpPr>
          <p:spPr bwMode="auto">
            <a:xfrm>
              <a:off x="5004546" y="1573715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3" name="Trapezoid 577"/>
            <p:cNvSpPr/>
            <p:nvPr/>
          </p:nvSpPr>
          <p:spPr bwMode="auto">
            <a:xfrm>
              <a:off x="361967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4" name="Trapezoid 578"/>
            <p:cNvSpPr/>
            <p:nvPr/>
          </p:nvSpPr>
          <p:spPr bwMode="auto">
            <a:xfrm>
              <a:off x="3915807" y="1575289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5" name="Trapezoid 579"/>
            <p:cNvSpPr/>
            <p:nvPr/>
          </p:nvSpPr>
          <p:spPr bwMode="auto">
            <a:xfrm>
              <a:off x="531085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6" name="Trapezoid 580"/>
            <p:cNvSpPr/>
            <p:nvPr/>
          </p:nvSpPr>
          <p:spPr bwMode="auto">
            <a:xfrm>
              <a:off x="5516727" y="1575289"/>
              <a:ext cx="220495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7" name="Trapezoid 581"/>
            <p:cNvSpPr/>
            <p:nvPr/>
          </p:nvSpPr>
          <p:spPr bwMode="auto">
            <a:xfrm>
              <a:off x="3394669" y="1808748"/>
              <a:ext cx="445465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18" name="Trapezoid 582"/>
            <p:cNvSpPr/>
            <p:nvPr/>
          </p:nvSpPr>
          <p:spPr bwMode="auto">
            <a:xfrm>
              <a:off x="3919707" y="1808747"/>
              <a:ext cx="442845" cy="19879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19" name="Trapezoid 583"/>
            <p:cNvSpPr/>
            <p:nvPr/>
          </p:nvSpPr>
          <p:spPr bwMode="auto">
            <a:xfrm>
              <a:off x="4776516" y="1808748"/>
              <a:ext cx="449081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20" name="Trapezoid 584"/>
            <p:cNvSpPr/>
            <p:nvPr/>
          </p:nvSpPr>
          <p:spPr bwMode="auto">
            <a:xfrm>
              <a:off x="5309169" y="1808748"/>
              <a:ext cx="438672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21" name="Trapezoid 585"/>
            <p:cNvSpPr/>
            <p:nvPr/>
          </p:nvSpPr>
          <p:spPr bwMode="auto">
            <a:xfrm>
              <a:off x="3393188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22" name="Trapezoid 586"/>
            <p:cNvSpPr/>
            <p:nvPr/>
          </p:nvSpPr>
          <p:spPr bwMode="auto">
            <a:xfrm>
              <a:off x="3323071" y="2450671"/>
              <a:ext cx="2496408" cy="1939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+ 3 DC</a:t>
              </a:r>
            </a:p>
          </p:txBody>
        </p:sp>
        <p:sp>
          <p:nvSpPr>
            <p:cNvPr id="23" name="Trapezoid 587"/>
            <p:cNvSpPr/>
            <p:nvPr/>
          </p:nvSpPr>
          <p:spPr bwMode="auto">
            <a:xfrm>
              <a:off x="3330306" y="2121608"/>
              <a:ext cx="1043576" cy="21198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24" name="Trapezoid 588"/>
            <p:cNvSpPr/>
            <p:nvPr/>
          </p:nvSpPr>
          <p:spPr bwMode="auto">
            <a:xfrm>
              <a:off x="4760892" y="2120455"/>
              <a:ext cx="1061019" cy="21715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25" name="Trapezoid 589"/>
            <p:cNvSpPr/>
            <p:nvPr/>
          </p:nvSpPr>
          <p:spPr bwMode="auto">
            <a:xfrm>
              <a:off x="3840291" y="1571974"/>
              <a:ext cx="69661" cy="18536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26" name="Trapezoid 590"/>
            <p:cNvSpPr/>
            <p:nvPr/>
          </p:nvSpPr>
          <p:spPr bwMode="auto">
            <a:xfrm>
              <a:off x="3320969" y="1562047"/>
              <a:ext cx="71941" cy="19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27" name="Trapezoid 591"/>
            <p:cNvSpPr/>
            <p:nvPr/>
          </p:nvSpPr>
          <p:spPr bwMode="auto">
            <a:xfrm>
              <a:off x="5734927" y="1574216"/>
              <a:ext cx="84552" cy="18312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28" name="Trapezoid 592"/>
            <p:cNvSpPr/>
            <p:nvPr/>
          </p:nvSpPr>
          <p:spPr bwMode="auto">
            <a:xfrm>
              <a:off x="5218702" y="1583354"/>
              <a:ext cx="90468" cy="17398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29" name="Trapezoid 593"/>
            <p:cNvSpPr/>
            <p:nvPr/>
          </p:nvSpPr>
          <p:spPr bwMode="auto">
            <a:xfrm>
              <a:off x="4636811" y="1816858"/>
              <a:ext cx="135818" cy="19135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30" name="Trapezoid 594"/>
            <p:cNvSpPr/>
            <p:nvPr/>
          </p:nvSpPr>
          <p:spPr bwMode="auto">
            <a:xfrm>
              <a:off x="3840139" y="1819743"/>
              <a:ext cx="79563" cy="18780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1" name="Trapezoid 595"/>
            <p:cNvSpPr/>
            <p:nvPr/>
          </p:nvSpPr>
          <p:spPr bwMode="auto">
            <a:xfrm>
              <a:off x="3320969" y="1806929"/>
              <a:ext cx="73695" cy="20061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" name="Trapezoid 596"/>
            <p:cNvSpPr/>
            <p:nvPr/>
          </p:nvSpPr>
          <p:spPr bwMode="auto">
            <a:xfrm>
              <a:off x="5747841" y="1816855"/>
              <a:ext cx="71638" cy="19135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" name="Trapezoid 597"/>
            <p:cNvSpPr/>
            <p:nvPr/>
          </p:nvSpPr>
          <p:spPr bwMode="auto">
            <a:xfrm>
              <a:off x="5225597" y="1806933"/>
              <a:ext cx="78438" cy="20128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" name="Trapezoid 599"/>
            <p:cNvSpPr/>
            <p:nvPr/>
          </p:nvSpPr>
          <p:spPr bwMode="auto">
            <a:xfrm>
              <a:off x="4362552" y="1806929"/>
              <a:ext cx="160103" cy="20061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35" name="Trapezoid 601"/>
            <p:cNvSpPr/>
            <p:nvPr/>
          </p:nvSpPr>
          <p:spPr bwMode="auto">
            <a:xfrm>
              <a:off x="4634104" y="2121306"/>
              <a:ext cx="138524" cy="21229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36" name="Trapezoid 603"/>
            <p:cNvSpPr/>
            <p:nvPr/>
          </p:nvSpPr>
          <p:spPr bwMode="auto">
            <a:xfrm>
              <a:off x="4362552" y="2124621"/>
              <a:ext cx="157675" cy="2122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90951" y="1590533"/>
              <a:ext cx="448053" cy="26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77104" y="1828012"/>
              <a:ext cx="45862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14822" y="2105985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00904" y="2433594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13190" y="1569887"/>
              <a:ext cx="448008" cy="26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30600" y="1834624"/>
              <a:ext cx="602527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23349" y="2114653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30599" y="2450136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412444" y="1791605"/>
              <a:ext cx="323743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6" name="Trapezoid 615"/>
            <p:cNvSpPr/>
            <p:nvPr/>
          </p:nvSpPr>
          <p:spPr bwMode="auto">
            <a:xfrm>
              <a:off x="4371199" y="1575289"/>
              <a:ext cx="151983" cy="1876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47" name="Trapezoid 618"/>
            <p:cNvSpPr/>
            <p:nvPr/>
          </p:nvSpPr>
          <p:spPr bwMode="auto">
            <a:xfrm>
              <a:off x="4634105" y="1571975"/>
              <a:ext cx="132808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21194" y="1523566"/>
              <a:ext cx="331769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204628" y="2637068"/>
              <a:ext cx="799918" cy="245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latin typeface="+mn-lt"/>
                </a:rPr>
                <a:t>HE20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>
              <a:off x="3469641" y="1412544"/>
              <a:ext cx="1270" cy="12849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H="1">
              <a:off x="3694959" y="1412544"/>
              <a:ext cx="2369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2" name="Line 16"/>
            <p:cNvSpPr>
              <a:spLocks noChangeShapeType="1"/>
            </p:cNvSpPr>
            <p:nvPr/>
          </p:nvSpPr>
          <p:spPr bwMode="auto">
            <a:xfrm>
              <a:off x="4057486" y="1412544"/>
              <a:ext cx="1236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3" name="Line 16"/>
            <p:cNvSpPr>
              <a:spLocks noChangeShapeType="1"/>
            </p:cNvSpPr>
            <p:nvPr/>
          </p:nvSpPr>
          <p:spPr bwMode="auto">
            <a:xfrm flipH="1">
              <a:off x="4266280" y="1412544"/>
              <a:ext cx="3642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 flipH="1">
              <a:off x="4863449" y="1412544"/>
              <a:ext cx="1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5081059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6" name="Line 16"/>
            <p:cNvSpPr>
              <a:spLocks noChangeShapeType="1"/>
            </p:cNvSpPr>
            <p:nvPr/>
          </p:nvSpPr>
          <p:spPr bwMode="auto">
            <a:xfrm>
              <a:off x="5446811" y="1412545"/>
              <a:ext cx="6895" cy="12849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7" name="Line 16"/>
            <p:cNvSpPr>
              <a:spLocks noChangeShapeType="1"/>
            </p:cNvSpPr>
            <p:nvPr/>
          </p:nvSpPr>
          <p:spPr bwMode="auto">
            <a:xfrm flipH="1">
              <a:off x="5659577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8" name="Line 16"/>
            <p:cNvSpPr>
              <a:spLocks noChangeShapeType="1"/>
            </p:cNvSpPr>
            <p:nvPr/>
          </p:nvSpPr>
          <p:spPr bwMode="auto">
            <a:xfrm flipH="1">
              <a:off x="3529662" y="1508777"/>
              <a:ext cx="0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>
              <a:off x="3755906" y="1508777"/>
              <a:ext cx="6466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0" name="Line 16"/>
            <p:cNvSpPr>
              <a:spLocks noChangeShapeType="1"/>
            </p:cNvSpPr>
            <p:nvPr/>
          </p:nvSpPr>
          <p:spPr bwMode="auto">
            <a:xfrm flipH="1">
              <a:off x="4217286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 flipH="1">
              <a:off x="3983586" y="1506616"/>
              <a:ext cx="6532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>
              <a:off x="4920975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3" name="Line 16"/>
            <p:cNvSpPr>
              <a:spLocks noChangeShapeType="1"/>
            </p:cNvSpPr>
            <p:nvPr/>
          </p:nvSpPr>
          <p:spPr bwMode="auto">
            <a:xfrm>
              <a:off x="5132277" y="1506616"/>
              <a:ext cx="387" cy="54857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4" name="Line 16"/>
            <p:cNvSpPr>
              <a:spLocks noChangeShapeType="1"/>
            </p:cNvSpPr>
            <p:nvPr/>
          </p:nvSpPr>
          <p:spPr bwMode="auto">
            <a:xfrm flipH="1">
              <a:off x="5603220" y="1501140"/>
              <a:ext cx="5099" cy="5540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 flipH="1">
              <a:off x="5395207" y="1508777"/>
              <a:ext cx="6895" cy="54641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6" name="Line 16"/>
            <p:cNvSpPr>
              <a:spLocks noChangeShapeType="1"/>
            </p:cNvSpPr>
            <p:nvPr/>
          </p:nvSpPr>
          <p:spPr bwMode="auto">
            <a:xfrm>
              <a:off x="4441026" y="1504596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7" name="Line 16"/>
            <p:cNvSpPr>
              <a:spLocks noChangeShapeType="1"/>
            </p:cNvSpPr>
            <p:nvPr/>
          </p:nvSpPr>
          <p:spPr bwMode="auto">
            <a:xfrm>
              <a:off x="4702414" y="1505281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289995" y="1263134"/>
              <a:ext cx="2561265" cy="16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srgbClr val="FF0000"/>
                  </a:solidFill>
                </a:rPr>
                <a:t>-116       -90            -48      -22                           22       48               90       116</a:t>
              </a:r>
              <a:endParaRPr lang="ko-KR" altLang="en-US" sz="8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82335" y="1371600"/>
              <a:ext cx="2561265" cy="16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srgbClr val="7030A0"/>
                  </a:solidFill>
                </a:rPr>
                <a:t>-102     -76      -62      -36        </a:t>
              </a:r>
              <a:r>
                <a:rPr lang="en-US" altLang="ko-KR" sz="800" dirty="0" smtClean="0">
                  <a:solidFill>
                    <a:srgbClr val="00B050"/>
                  </a:solidFill>
                </a:rPr>
                <a:t>-10         10</a:t>
              </a:r>
              <a:r>
                <a:rPr lang="en-US" altLang="ko-KR" sz="800" dirty="0" smtClean="0">
                  <a:solidFill>
                    <a:srgbClr val="76B531"/>
                  </a:solidFill>
                </a:rPr>
                <a:t>        </a:t>
              </a:r>
              <a:r>
                <a:rPr lang="en-US" altLang="ko-KR" sz="800" dirty="0" smtClean="0">
                  <a:solidFill>
                    <a:srgbClr val="7030A0"/>
                  </a:solidFill>
                </a:rPr>
                <a:t>36       62         76      102</a:t>
              </a:r>
              <a:endParaRPr lang="ko-KR" altLang="en-US" sz="800" dirty="0">
                <a:solidFill>
                  <a:srgbClr val="7030A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876115" y="1295400"/>
              <a:ext cx="552886" cy="263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pilot tone index</a:t>
              </a:r>
              <a:endParaRPr lang="en-US" sz="800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771774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@20MHz</a:t>
            </a:r>
            <a:endParaRPr lang="en-US" sz="1200" b="1" u="sng" dirty="0"/>
          </a:p>
        </p:txBody>
      </p:sp>
      <p:sp>
        <p:nvSpPr>
          <p:cNvPr id="76" name="TextBox 75"/>
          <p:cNvSpPr txBox="1"/>
          <p:nvPr/>
        </p:nvSpPr>
        <p:spPr>
          <a:xfrm>
            <a:off x="7052096" y="4174563"/>
            <a:ext cx="948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-1.7~-3.6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-1.1~-1.7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-0.4~-1.5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-1.2</a:t>
            </a:r>
          </a:p>
          <a:p>
            <a:pPr>
              <a:spcAft>
                <a:spcPts val="600"/>
              </a:spcAft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705600" y="3747380"/>
            <a:ext cx="1246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14400" y="5715000"/>
            <a:ext cx="716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ym typeface="Wingdings" pitchFamily="2" charset="2"/>
              </a:rPr>
              <a:t>The proposed HE-LTF of 20MHz has uniform worst case PAPR distribution and lower PAPR than that of VHT-LTF for 26/52/106/242-RU sizes (all&lt;5.4dB)</a:t>
            </a:r>
          </a:p>
        </p:txBody>
      </p:sp>
      <p:sp>
        <p:nvSpPr>
          <p:cNvPr id="79" name="矩形 78"/>
          <p:cNvSpPr/>
          <p:nvPr/>
        </p:nvSpPr>
        <p:spPr>
          <a:xfrm>
            <a:off x="2108796" y="5215268"/>
            <a:ext cx="4954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8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PAPR of 20MHz 2x HE-LTF</a:t>
            </a:r>
            <a:endParaRPr lang="en-US" dirty="0"/>
          </a:p>
        </p:txBody>
      </p:sp>
      <p:graphicFrame>
        <p:nvGraphicFramePr>
          <p:cNvPr id="6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4006971"/>
              </p:ext>
            </p:extLst>
          </p:nvPr>
        </p:nvGraphicFramePr>
        <p:xfrm>
          <a:off x="2057400" y="4210847"/>
          <a:ext cx="4937760" cy="10363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204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4.51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4.51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4.10</a:t>
                      </a: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4.51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4.51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4.29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04788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4.59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4.92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04788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5.24 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1774" y="3837801"/>
            <a:ext cx="416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Worst PAPR (dB) of proposed HE-LTF @20MHz</a:t>
            </a:r>
            <a:endParaRPr lang="en-US" sz="12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998931" y="4185196"/>
            <a:ext cx="7553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-0.9~-2.8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-2.0~-2.3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-0.8~-1.7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-1.3</a:t>
            </a:r>
          </a:p>
          <a:p>
            <a:pPr>
              <a:spcAft>
                <a:spcPts val="600"/>
              </a:spcAft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05600" y="3747380"/>
            <a:ext cx="144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PAPR reduction</a:t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over VHT-LTF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5746899"/>
            <a:ext cx="716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ym typeface="Wingdings" pitchFamily="2" charset="2"/>
              </a:rPr>
              <a:t>The proposed HE-LTF of 20MHz has uniform worst case PAPR distribution and lower PAPR than that of VHT-LTF for 26/52/106/242-RU sizes (all&lt;5.4dB)</a:t>
            </a:r>
          </a:p>
        </p:txBody>
      </p:sp>
      <p:sp>
        <p:nvSpPr>
          <p:cNvPr id="76" name="矩形 75"/>
          <p:cNvSpPr/>
          <p:nvPr/>
        </p:nvSpPr>
        <p:spPr>
          <a:xfrm>
            <a:off x="2108796" y="5215268"/>
            <a:ext cx="4954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Note: Worst PAPR is the max PAPR for the HE-LTF tones except pilot tones multiplied by elements of 2x2, 4x4, 6x6, 8x8 P matrix</a:t>
            </a:r>
            <a:endParaRPr lang="en-US" altLang="zh-CN" dirty="0"/>
          </a:p>
        </p:txBody>
      </p:sp>
      <p:sp>
        <p:nvSpPr>
          <p:cNvPr id="7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79" name="组合 78"/>
          <p:cNvGrpSpPr/>
          <p:nvPr/>
        </p:nvGrpSpPr>
        <p:grpSpPr>
          <a:xfrm>
            <a:off x="2362200" y="1676400"/>
            <a:ext cx="4613508" cy="2133600"/>
            <a:chOff x="2823349" y="1263134"/>
            <a:chExt cx="3501251" cy="1619217"/>
          </a:xfrm>
        </p:grpSpPr>
        <p:sp>
          <p:nvSpPr>
            <p:cNvPr id="80" name="TextBox 79"/>
            <p:cNvSpPr txBox="1"/>
            <p:nvPr/>
          </p:nvSpPr>
          <p:spPr>
            <a:xfrm>
              <a:off x="4405504" y="2102672"/>
              <a:ext cx="327299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81" name="Trapezoid 574"/>
            <p:cNvSpPr/>
            <p:nvPr/>
          </p:nvSpPr>
          <p:spPr bwMode="auto">
            <a:xfrm>
              <a:off x="4137950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2" name="Trapezoid 575"/>
            <p:cNvSpPr/>
            <p:nvPr/>
          </p:nvSpPr>
          <p:spPr bwMode="auto">
            <a:xfrm>
              <a:off x="4771602" y="1572147"/>
              <a:ext cx="239041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3" name="Trapezoid 576"/>
            <p:cNvSpPr/>
            <p:nvPr/>
          </p:nvSpPr>
          <p:spPr bwMode="auto">
            <a:xfrm>
              <a:off x="5004546" y="1573715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4" name="Trapezoid 577"/>
            <p:cNvSpPr/>
            <p:nvPr/>
          </p:nvSpPr>
          <p:spPr bwMode="auto">
            <a:xfrm>
              <a:off x="361967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5" name="Trapezoid 578"/>
            <p:cNvSpPr/>
            <p:nvPr/>
          </p:nvSpPr>
          <p:spPr bwMode="auto">
            <a:xfrm>
              <a:off x="3915807" y="1575289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6" name="Trapezoid 579"/>
            <p:cNvSpPr/>
            <p:nvPr/>
          </p:nvSpPr>
          <p:spPr bwMode="auto">
            <a:xfrm>
              <a:off x="531085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7" name="Trapezoid 580"/>
            <p:cNvSpPr/>
            <p:nvPr/>
          </p:nvSpPr>
          <p:spPr bwMode="auto">
            <a:xfrm>
              <a:off x="5516727" y="1575289"/>
              <a:ext cx="220495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88" name="Trapezoid 581"/>
            <p:cNvSpPr/>
            <p:nvPr/>
          </p:nvSpPr>
          <p:spPr bwMode="auto">
            <a:xfrm>
              <a:off x="3394669" y="1808748"/>
              <a:ext cx="445465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89" name="Trapezoid 582"/>
            <p:cNvSpPr/>
            <p:nvPr/>
          </p:nvSpPr>
          <p:spPr bwMode="auto">
            <a:xfrm>
              <a:off x="3919707" y="1808747"/>
              <a:ext cx="442845" cy="19879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0" name="Trapezoid 583"/>
            <p:cNvSpPr/>
            <p:nvPr/>
          </p:nvSpPr>
          <p:spPr bwMode="auto">
            <a:xfrm>
              <a:off x="4776516" y="1808748"/>
              <a:ext cx="449081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1" name="Trapezoid 584"/>
            <p:cNvSpPr/>
            <p:nvPr/>
          </p:nvSpPr>
          <p:spPr bwMode="auto">
            <a:xfrm>
              <a:off x="5309169" y="1808748"/>
              <a:ext cx="438672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2" name="Trapezoid 585"/>
            <p:cNvSpPr/>
            <p:nvPr/>
          </p:nvSpPr>
          <p:spPr bwMode="auto">
            <a:xfrm>
              <a:off x="3393188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3" name="Trapezoid 586"/>
            <p:cNvSpPr/>
            <p:nvPr/>
          </p:nvSpPr>
          <p:spPr bwMode="auto">
            <a:xfrm>
              <a:off x="3323071" y="2450671"/>
              <a:ext cx="2496408" cy="1939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+ 3 DC</a:t>
              </a:r>
            </a:p>
          </p:txBody>
        </p:sp>
        <p:sp>
          <p:nvSpPr>
            <p:cNvPr id="94" name="Trapezoid 587"/>
            <p:cNvSpPr/>
            <p:nvPr/>
          </p:nvSpPr>
          <p:spPr bwMode="auto">
            <a:xfrm>
              <a:off x="3330306" y="2121608"/>
              <a:ext cx="1043576" cy="21198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95" name="Trapezoid 588"/>
            <p:cNvSpPr/>
            <p:nvPr/>
          </p:nvSpPr>
          <p:spPr bwMode="auto">
            <a:xfrm>
              <a:off x="4760892" y="2120455"/>
              <a:ext cx="1061019" cy="21715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96" name="Trapezoid 589"/>
            <p:cNvSpPr/>
            <p:nvPr/>
          </p:nvSpPr>
          <p:spPr bwMode="auto">
            <a:xfrm>
              <a:off x="3840291" y="1571974"/>
              <a:ext cx="69661" cy="18536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97" name="Trapezoid 590"/>
            <p:cNvSpPr/>
            <p:nvPr/>
          </p:nvSpPr>
          <p:spPr bwMode="auto">
            <a:xfrm>
              <a:off x="3320969" y="1562047"/>
              <a:ext cx="71941" cy="19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98" name="Trapezoid 591"/>
            <p:cNvSpPr/>
            <p:nvPr/>
          </p:nvSpPr>
          <p:spPr bwMode="auto">
            <a:xfrm>
              <a:off x="5734927" y="1574216"/>
              <a:ext cx="84552" cy="18312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99" name="Trapezoid 592"/>
            <p:cNvSpPr/>
            <p:nvPr/>
          </p:nvSpPr>
          <p:spPr bwMode="auto">
            <a:xfrm>
              <a:off x="5218702" y="1583354"/>
              <a:ext cx="90468" cy="17398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00" name="Trapezoid 593"/>
            <p:cNvSpPr/>
            <p:nvPr/>
          </p:nvSpPr>
          <p:spPr bwMode="auto">
            <a:xfrm>
              <a:off x="4636811" y="1816858"/>
              <a:ext cx="135818" cy="19135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01" name="Trapezoid 594"/>
            <p:cNvSpPr/>
            <p:nvPr/>
          </p:nvSpPr>
          <p:spPr bwMode="auto">
            <a:xfrm>
              <a:off x="3840139" y="1819743"/>
              <a:ext cx="79563" cy="18780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02" name="Trapezoid 595"/>
            <p:cNvSpPr/>
            <p:nvPr/>
          </p:nvSpPr>
          <p:spPr bwMode="auto">
            <a:xfrm>
              <a:off x="3320969" y="1806929"/>
              <a:ext cx="73695" cy="20061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03" name="Trapezoid 596"/>
            <p:cNvSpPr/>
            <p:nvPr/>
          </p:nvSpPr>
          <p:spPr bwMode="auto">
            <a:xfrm>
              <a:off x="5747841" y="1816855"/>
              <a:ext cx="71638" cy="19135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04" name="Trapezoid 597"/>
            <p:cNvSpPr/>
            <p:nvPr/>
          </p:nvSpPr>
          <p:spPr bwMode="auto">
            <a:xfrm>
              <a:off x="5225597" y="1806933"/>
              <a:ext cx="78438" cy="20128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05" name="Trapezoid 599"/>
            <p:cNvSpPr/>
            <p:nvPr/>
          </p:nvSpPr>
          <p:spPr bwMode="auto">
            <a:xfrm>
              <a:off x="4362552" y="1806929"/>
              <a:ext cx="160103" cy="20061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06" name="Trapezoid 601"/>
            <p:cNvSpPr/>
            <p:nvPr/>
          </p:nvSpPr>
          <p:spPr bwMode="auto">
            <a:xfrm>
              <a:off x="4634104" y="2121306"/>
              <a:ext cx="138524" cy="21229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07" name="Trapezoid 603"/>
            <p:cNvSpPr/>
            <p:nvPr/>
          </p:nvSpPr>
          <p:spPr bwMode="auto">
            <a:xfrm>
              <a:off x="4362552" y="2124621"/>
              <a:ext cx="157675" cy="2122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790951" y="1590533"/>
              <a:ext cx="448053" cy="26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777104" y="1828012"/>
              <a:ext cx="45862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714822" y="2105985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00904" y="2433594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913190" y="1569887"/>
              <a:ext cx="448008" cy="26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830600" y="1834624"/>
              <a:ext cx="602527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823349" y="2114653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830599" y="2450136"/>
              <a:ext cx="609778" cy="174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12444" y="1791605"/>
              <a:ext cx="323743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17" name="Trapezoid 615"/>
            <p:cNvSpPr/>
            <p:nvPr/>
          </p:nvSpPr>
          <p:spPr bwMode="auto">
            <a:xfrm>
              <a:off x="4371199" y="1575289"/>
              <a:ext cx="151983" cy="1876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18" name="Trapezoid 618"/>
            <p:cNvSpPr/>
            <p:nvPr/>
          </p:nvSpPr>
          <p:spPr bwMode="auto">
            <a:xfrm>
              <a:off x="4634105" y="1571975"/>
              <a:ext cx="132808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21194" y="1523566"/>
              <a:ext cx="331769" cy="26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204628" y="2637068"/>
              <a:ext cx="799918" cy="245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latin typeface="+mn-lt"/>
                </a:rPr>
                <a:t>HE20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21" name="Line 16"/>
            <p:cNvSpPr>
              <a:spLocks noChangeShapeType="1"/>
            </p:cNvSpPr>
            <p:nvPr/>
          </p:nvSpPr>
          <p:spPr bwMode="auto">
            <a:xfrm>
              <a:off x="3469641" y="1412544"/>
              <a:ext cx="1270" cy="12849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2" name="Line 16"/>
            <p:cNvSpPr>
              <a:spLocks noChangeShapeType="1"/>
            </p:cNvSpPr>
            <p:nvPr/>
          </p:nvSpPr>
          <p:spPr bwMode="auto">
            <a:xfrm flipH="1">
              <a:off x="3694959" y="1412544"/>
              <a:ext cx="2369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3" name="Line 16"/>
            <p:cNvSpPr>
              <a:spLocks noChangeShapeType="1"/>
            </p:cNvSpPr>
            <p:nvPr/>
          </p:nvSpPr>
          <p:spPr bwMode="auto">
            <a:xfrm>
              <a:off x="4057486" y="1412544"/>
              <a:ext cx="1236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4" name="Line 16"/>
            <p:cNvSpPr>
              <a:spLocks noChangeShapeType="1"/>
            </p:cNvSpPr>
            <p:nvPr/>
          </p:nvSpPr>
          <p:spPr bwMode="auto">
            <a:xfrm flipH="1">
              <a:off x="4266280" y="1412544"/>
              <a:ext cx="3642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5" name="Line 16"/>
            <p:cNvSpPr>
              <a:spLocks noChangeShapeType="1"/>
            </p:cNvSpPr>
            <p:nvPr/>
          </p:nvSpPr>
          <p:spPr bwMode="auto">
            <a:xfrm flipH="1">
              <a:off x="4863449" y="1412544"/>
              <a:ext cx="1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6" name="Line 16"/>
            <p:cNvSpPr>
              <a:spLocks noChangeShapeType="1"/>
            </p:cNvSpPr>
            <p:nvPr/>
          </p:nvSpPr>
          <p:spPr bwMode="auto">
            <a:xfrm>
              <a:off x="5081059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7" name="Line 16"/>
            <p:cNvSpPr>
              <a:spLocks noChangeShapeType="1"/>
            </p:cNvSpPr>
            <p:nvPr/>
          </p:nvSpPr>
          <p:spPr bwMode="auto">
            <a:xfrm>
              <a:off x="5446811" y="1412545"/>
              <a:ext cx="6895" cy="12849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8" name="Line 16"/>
            <p:cNvSpPr>
              <a:spLocks noChangeShapeType="1"/>
            </p:cNvSpPr>
            <p:nvPr/>
          </p:nvSpPr>
          <p:spPr bwMode="auto">
            <a:xfrm flipH="1">
              <a:off x="5659577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29" name="Line 16"/>
            <p:cNvSpPr>
              <a:spLocks noChangeShapeType="1"/>
            </p:cNvSpPr>
            <p:nvPr/>
          </p:nvSpPr>
          <p:spPr bwMode="auto">
            <a:xfrm flipH="1">
              <a:off x="3529662" y="1508777"/>
              <a:ext cx="0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0" name="Line 16"/>
            <p:cNvSpPr>
              <a:spLocks noChangeShapeType="1"/>
            </p:cNvSpPr>
            <p:nvPr/>
          </p:nvSpPr>
          <p:spPr bwMode="auto">
            <a:xfrm>
              <a:off x="3755906" y="1508777"/>
              <a:ext cx="6466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1" name="Line 16"/>
            <p:cNvSpPr>
              <a:spLocks noChangeShapeType="1"/>
            </p:cNvSpPr>
            <p:nvPr/>
          </p:nvSpPr>
          <p:spPr bwMode="auto">
            <a:xfrm flipH="1">
              <a:off x="4217286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2" name="Line 16"/>
            <p:cNvSpPr>
              <a:spLocks noChangeShapeType="1"/>
            </p:cNvSpPr>
            <p:nvPr/>
          </p:nvSpPr>
          <p:spPr bwMode="auto">
            <a:xfrm flipH="1">
              <a:off x="3983586" y="1506616"/>
              <a:ext cx="6532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3" name="Line 16"/>
            <p:cNvSpPr>
              <a:spLocks noChangeShapeType="1"/>
            </p:cNvSpPr>
            <p:nvPr/>
          </p:nvSpPr>
          <p:spPr bwMode="auto">
            <a:xfrm>
              <a:off x="4920975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4" name="Line 16"/>
            <p:cNvSpPr>
              <a:spLocks noChangeShapeType="1"/>
            </p:cNvSpPr>
            <p:nvPr/>
          </p:nvSpPr>
          <p:spPr bwMode="auto">
            <a:xfrm>
              <a:off x="5132277" y="1506616"/>
              <a:ext cx="387" cy="54857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5" name="Line 16"/>
            <p:cNvSpPr>
              <a:spLocks noChangeShapeType="1"/>
            </p:cNvSpPr>
            <p:nvPr/>
          </p:nvSpPr>
          <p:spPr bwMode="auto">
            <a:xfrm flipH="1">
              <a:off x="5603220" y="1501140"/>
              <a:ext cx="5099" cy="5540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6" name="Line 16"/>
            <p:cNvSpPr>
              <a:spLocks noChangeShapeType="1"/>
            </p:cNvSpPr>
            <p:nvPr/>
          </p:nvSpPr>
          <p:spPr bwMode="auto">
            <a:xfrm flipH="1">
              <a:off x="5395207" y="1508777"/>
              <a:ext cx="6895" cy="54641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7" name="Line 16"/>
            <p:cNvSpPr>
              <a:spLocks noChangeShapeType="1"/>
            </p:cNvSpPr>
            <p:nvPr/>
          </p:nvSpPr>
          <p:spPr bwMode="auto">
            <a:xfrm>
              <a:off x="4441026" y="1504596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8" name="Line 16"/>
            <p:cNvSpPr>
              <a:spLocks noChangeShapeType="1"/>
            </p:cNvSpPr>
            <p:nvPr/>
          </p:nvSpPr>
          <p:spPr bwMode="auto">
            <a:xfrm>
              <a:off x="4702414" y="1505281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140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289995" y="1263134"/>
              <a:ext cx="2561265" cy="16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srgbClr val="FF0000"/>
                  </a:solidFill>
                </a:rPr>
                <a:t>-116       -90            -48      -22                           22       48               90       116</a:t>
              </a:r>
              <a:endParaRPr lang="ko-KR" altLang="en-US" sz="800" dirty="0">
                <a:solidFill>
                  <a:srgbClr val="FF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382335" y="1371600"/>
              <a:ext cx="2561265" cy="16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srgbClr val="7030A0"/>
                  </a:solidFill>
                </a:rPr>
                <a:t>-102     -76      -62      -36        </a:t>
              </a:r>
              <a:r>
                <a:rPr lang="en-US" altLang="ko-KR" sz="800" dirty="0" smtClean="0">
                  <a:solidFill>
                    <a:srgbClr val="00B050"/>
                  </a:solidFill>
                </a:rPr>
                <a:t>-10         10</a:t>
              </a:r>
              <a:r>
                <a:rPr lang="en-US" altLang="ko-KR" sz="800" dirty="0" smtClean="0">
                  <a:solidFill>
                    <a:srgbClr val="76B531"/>
                  </a:solidFill>
                </a:rPr>
                <a:t>        </a:t>
              </a:r>
              <a:r>
                <a:rPr lang="en-US" altLang="ko-KR" sz="800" dirty="0" smtClean="0">
                  <a:solidFill>
                    <a:srgbClr val="7030A0"/>
                  </a:solidFill>
                </a:rPr>
                <a:t>36       62         76      102</a:t>
              </a:r>
              <a:endParaRPr lang="ko-KR" altLang="en-US" sz="800" dirty="0">
                <a:solidFill>
                  <a:srgbClr val="7030A0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876115" y="1295400"/>
              <a:ext cx="552886" cy="263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pilot tone index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8671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PAPR of 20MHz 4x/2x HE-LTF</a:t>
            </a:r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5800" y="20574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Combinations of RU allocation in DL OFDMA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484359"/>
              </p:ext>
            </p:extLst>
          </p:nvPr>
        </p:nvGraphicFramePr>
        <p:xfrm>
          <a:off x="838200" y="2667000"/>
          <a:ext cx="7467600" cy="165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447800"/>
                <a:gridCol w="1524000"/>
              </a:tblGrid>
              <a:tr h="34024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Test cases of 40MHz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Worst PAPR in dB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402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2x HE-LTF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RU-242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5.24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RU106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 RU106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5.67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5.14</a:t>
                      </a:r>
                      <a:endParaRPr lang="en-US" sz="1400" dirty="0"/>
                    </a:p>
                  </a:txBody>
                  <a:tcPr/>
                </a:tc>
              </a:tr>
              <a:tr h="32428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RU52 + RU52 + </a:t>
                      </a:r>
                      <a:r>
                        <a:rPr lang="en-US" altLang="zh-CN" sz="1400" strike="sngStrike" dirty="0" smtClean="0">
                          <a:solidFill>
                            <a:srgbClr val="FF0000"/>
                          </a:solidFill>
                        </a:rPr>
                        <a:t>RU26</a:t>
                      </a:r>
                      <a:r>
                        <a:rPr lang="en-US" altLang="zh-CN" sz="1400" dirty="0" smtClean="0"/>
                        <a:t> + RU52 + RU52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5.59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4.58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82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1143000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sz="1600" dirty="0" smtClean="0"/>
              <a:t>HE-LTF and HE-STF preamble sequences are optimized for low PAPR in 80/40/20MHz</a:t>
            </a:r>
          </a:p>
          <a:p>
            <a:pPr lvl="1"/>
            <a:r>
              <a:rPr lang="en-US" sz="1600" dirty="0" smtClean="0"/>
              <a:t>No additional tone rotation required</a:t>
            </a:r>
          </a:p>
          <a:p>
            <a:r>
              <a:rPr lang="en-US" sz="1600" dirty="0" smtClean="0"/>
              <a:t>Scaling by 4x the indices of the 11ac tone rotation set a limit inside RU in 80 MHz</a:t>
            </a:r>
          </a:p>
          <a:p>
            <a:pPr lvl="1"/>
            <a:r>
              <a:rPr lang="en-US" sz="1600" dirty="0" smtClean="0"/>
              <a:t>Using a tone rotation just complicates the enumeration of the sequence in the spec and the implementation of OFDMA – Gamma is not really needed for payload or HE-LTF/STF</a:t>
            </a:r>
          </a:p>
          <a:p>
            <a:pPr>
              <a:buNone/>
            </a:pPr>
            <a:r>
              <a:rPr lang="en-US" sz="1600" dirty="0" smtClean="0">
                <a:sym typeface="Wingdings" pitchFamily="2" charset="2"/>
              </a:rPr>
              <a:t> </a:t>
            </a:r>
            <a:r>
              <a:rPr lang="en-US" sz="1600" b="1" dirty="0" smtClean="0"/>
              <a:t>Propose to not apply Gamma on </a:t>
            </a:r>
            <a:r>
              <a:rPr lang="en-GB" altLang="zh-CN" sz="1600" b="1" dirty="0" smtClean="0"/>
              <a:t>HE-STF and beyond</a:t>
            </a:r>
            <a:endParaRPr lang="en-US" sz="1600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(tone rotation) in </a:t>
            </a:r>
            <a:r>
              <a:rPr lang="en-US" dirty="0" smtClean="0"/>
              <a:t>11ax</a:t>
            </a:r>
            <a:endParaRPr lang="en-US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" r="66786"/>
          <a:stretch/>
        </p:blipFill>
        <p:spPr bwMode="auto">
          <a:xfrm>
            <a:off x="2075829" y="3894563"/>
            <a:ext cx="4727236" cy="231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 bwMode="auto">
          <a:xfrm flipV="1">
            <a:off x="5624218" y="3857848"/>
            <a:ext cx="0" cy="24189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 rot="16200000">
            <a:off x="5477846" y="6230449"/>
            <a:ext cx="414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-256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5344119" y="3665626"/>
            <a:ext cx="4146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</a:t>
            </a:r>
            <a:r>
              <a:rPr lang="en-US" sz="900" dirty="0" smtClean="0"/>
              <a:t>259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233082" y="3683951"/>
            <a:ext cx="414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-258</a:t>
            </a:r>
            <a:endParaRPr lang="en-US" sz="9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900023" y="3673320"/>
            <a:ext cx="414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-500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6764402" y="3926958"/>
            <a:ext cx="245998" cy="2261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::</a:t>
            </a:r>
          </a:p>
          <a:p>
            <a:r>
              <a:rPr lang="en-US" dirty="0" smtClean="0"/>
              <a:t>::</a:t>
            </a:r>
          </a:p>
          <a:p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  <a:br>
              <a:rPr lang="en-US" dirty="0" smtClean="0"/>
            </a:br>
            <a:r>
              <a:rPr lang="en-US" dirty="0" smtClean="0"/>
              <a:t>::</a:t>
            </a:r>
          </a:p>
          <a:p>
            <a:r>
              <a:rPr lang="en-US" dirty="0" smtClean="0"/>
              <a:t>::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177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zh-CN" dirty="0" smtClean="0"/>
              <a:t>We propose</a:t>
            </a:r>
          </a:p>
          <a:p>
            <a:pPr lvl="1"/>
            <a:r>
              <a:rPr lang="en-US" altLang="zh-CN" sz="2000" dirty="0" smtClean="0"/>
              <a:t>The 4x/2x HE-LTF sequences for 80/40/20MHz with optimized PAPR for DL/UL OFDMA.</a:t>
            </a:r>
          </a:p>
          <a:p>
            <a:pPr lvl="1"/>
            <a:r>
              <a:rPr lang="en-GB" altLang="zh-CN" sz="2000" dirty="0" smtClean="0"/>
              <a:t>In all transmission modes, HE-STF and HE-LTF only populate RUs that are populated in the data field.</a:t>
            </a:r>
          </a:p>
          <a:p>
            <a:pPr lvl="1"/>
            <a:r>
              <a:rPr lang="en-US" altLang="zh-CN" sz="2000" dirty="0" smtClean="0"/>
              <a:t>Do not apply Gamma on HE-STF and beyond.</a:t>
            </a:r>
          </a:p>
          <a:p>
            <a:endParaRPr lang="zh-CN" altLang="en-US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7154122" y="6475413"/>
            <a:ext cx="138980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11-15-0330-05-00ax-ofdma-numerology-and-structure</a:t>
            </a:r>
          </a:p>
          <a:p>
            <a:pPr>
              <a:buNone/>
            </a:pPr>
            <a:r>
              <a:rPr lang="en-US" dirty="0" smtClean="0"/>
              <a:t>[2] 11-15-0819-01-00ax-11ax-ofdma-tone-plan-leftover-tones-and-pilot-structure</a:t>
            </a:r>
          </a:p>
          <a:p>
            <a:pPr>
              <a:buNone/>
            </a:pPr>
            <a:r>
              <a:rPr lang="en-US" altLang="zh-CN" dirty="0" smtClean="0"/>
              <a:t>[3] 11-15-0812-01-00ax-pilot-design-for-data-section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r>
              <a:rPr lang="en-US" altLang="zh-CN" dirty="0" smtClean="0"/>
              <a:t>Do you support to add to SFD</a:t>
            </a:r>
          </a:p>
          <a:p>
            <a:pPr lvl="1"/>
            <a:r>
              <a:rPr lang="en-US" altLang="zh-CN" dirty="0" smtClean="0"/>
              <a:t>4x/2x HE-LTF sequences for 80MHz in slide 12-14 </a:t>
            </a:r>
          </a:p>
          <a:p>
            <a:pPr lvl="1"/>
            <a:r>
              <a:rPr lang="en-US" altLang="zh-CN" dirty="0" smtClean="0"/>
              <a:t>4x/2x HE-LTF sequences for 40MHz in slide 19-20</a:t>
            </a:r>
          </a:p>
          <a:p>
            <a:pPr lvl="1"/>
            <a:r>
              <a:rPr lang="en-US" altLang="zh-CN" dirty="0" smtClean="0"/>
              <a:t>4x/2x HE-LTF sequences for 20MHz in slide 25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sz="2000" dirty="0" smtClean="0">
                <a:ea typeface="+mn-ea"/>
                <a:cs typeface="+mn-cs"/>
              </a:rPr>
              <a:t>Y</a:t>
            </a:r>
          </a:p>
          <a:p>
            <a:pPr marL="342900" lvl="1" indent="-342900">
              <a:buChar char="•"/>
            </a:pPr>
            <a:r>
              <a:rPr lang="en-US" altLang="zh-CN" sz="2000" dirty="0" smtClean="0">
                <a:ea typeface="+mn-ea"/>
                <a:cs typeface="+mn-cs"/>
              </a:rPr>
              <a:t>N</a:t>
            </a:r>
          </a:p>
          <a:p>
            <a:pPr marL="342900" lvl="1" indent="-342900">
              <a:buChar char="•"/>
            </a:pPr>
            <a:r>
              <a:rPr lang="en-US" altLang="zh-CN" sz="2000" dirty="0" smtClean="0">
                <a:ea typeface="+mn-ea"/>
                <a:cs typeface="+mn-cs"/>
              </a:rPr>
              <a:t>A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267200" y="6462713"/>
            <a:ext cx="762000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add to SFD</a:t>
            </a:r>
          </a:p>
          <a:p>
            <a:pPr lvl="1"/>
            <a:r>
              <a:rPr lang="en-GB" altLang="zh-CN" dirty="0" smtClean="0"/>
              <a:t>In all transmission modes, HE-STF and HE-LTF only populate RUs that are populated in the data field.</a:t>
            </a:r>
          </a:p>
          <a:p>
            <a:pPr lvl="1"/>
            <a:endParaRPr lang="en-GB" altLang="zh-CN" dirty="0" smtClean="0"/>
          </a:p>
          <a:p>
            <a:pPr lvl="1"/>
            <a:endParaRPr lang="en-GB" altLang="zh-CN" dirty="0" smtClean="0"/>
          </a:p>
          <a:p>
            <a:pPr lvl="1"/>
            <a:endParaRPr lang="en-GB" altLang="zh-CN" dirty="0" smtClean="0"/>
          </a:p>
          <a:p>
            <a:pPr lvl="1"/>
            <a:endParaRPr lang="en-GB" altLang="zh-CN" dirty="0" smtClean="0"/>
          </a:p>
          <a:p>
            <a:pPr lvl="1"/>
            <a:endParaRPr lang="en-GB" altLang="zh-CN" dirty="0" smtClean="0"/>
          </a:p>
          <a:p>
            <a:pPr marL="342900" lvl="1" indent="-342900">
              <a:buChar char="•"/>
            </a:pPr>
            <a:r>
              <a:rPr lang="en-US" altLang="zh-CN" dirty="0" smtClean="0"/>
              <a:t>Y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N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A</a:t>
            </a:r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add to SFD</a:t>
            </a:r>
          </a:p>
          <a:p>
            <a:pPr lvl="1"/>
            <a:r>
              <a:rPr lang="en-GB" altLang="zh-CN" dirty="0" smtClean="0"/>
              <a:t>Gamma (tone rotation as defined in 22.3.7.5) is not applied on HE-STF and beyond.</a:t>
            </a:r>
          </a:p>
          <a:p>
            <a:pPr lvl="2"/>
            <a:r>
              <a:rPr lang="en-GB" altLang="zh-CN" dirty="0" smtClean="0"/>
              <a:t>TBD in case of a duplicated HE PPDU (if ever defined)</a:t>
            </a:r>
          </a:p>
          <a:p>
            <a:pPr lvl="2"/>
            <a:endParaRPr lang="en-GB" altLang="zh-CN" dirty="0" smtClean="0"/>
          </a:p>
          <a:p>
            <a:pPr lvl="2"/>
            <a:endParaRPr lang="en-GB" altLang="zh-CN" dirty="0" smtClean="0"/>
          </a:p>
          <a:p>
            <a:pPr lvl="2"/>
            <a:endParaRPr lang="en-GB" altLang="zh-CN" dirty="0" smtClean="0"/>
          </a:p>
          <a:p>
            <a:pPr lvl="2"/>
            <a:endParaRPr lang="en-GB" altLang="zh-CN" dirty="0" smtClean="0"/>
          </a:p>
          <a:p>
            <a:pPr lvl="2"/>
            <a:endParaRPr lang="en-GB" altLang="zh-CN" dirty="0" smtClean="0"/>
          </a:p>
          <a:p>
            <a:pPr marL="342900" lvl="1" indent="-342900">
              <a:buChar char="•"/>
            </a:pPr>
            <a:r>
              <a:rPr lang="en-US" altLang="zh-CN" sz="2000" dirty="0" smtClean="0"/>
              <a:t>Y</a:t>
            </a:r>
          </a:p>
          <a:p>
            <a:pPr marL="342900" lvl="1" indent="-342900">
              <a:buChar char="•"/>
            </a:pPr>
            <a:r>
              <a:rPr lang="en-US" altLang="zh-CN" sz="2000" dirty="0" smtClean="0"/>
              <a:t>N</a:t>
            </a:r>
          </a:p>
          <a:p>
            <a:pPr marL="342900" lvl="1" indent="-342900">
              <a:buChar char="•"/>
            </a:pPr>
            <a:r>
              <a:rPr lang="en-US" altLang="zh-CN" sz="2000" dirty="0" smtClean="0"/>
              <a:t>A</a:t>
            </a:r>
          </a:p>
          <a:p>
            <a:pPr lvl="2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QAM </a:t>
            </a:r>
            <a:r>
              <a:rPr lang="en-US" dirty="0"/>
              <a:t>Data PAPR</a:t>
            </a:r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457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P-matrix</a:t>
            </a:r>
            <a:endParaRPr lang="zh-CN" altLang="en-US" dirty="0"/>
          </a:p>
        </p:txBody>
      </p:sp>
      <p:graphicFrame>
        <p:nvGraphicFramePr>
          <p:cNvPr id="11" name="Object 1"/>
          <p:cNvGraphicFramePr>
            <a:graphicFrameLocks noChangeAspect="1"/>
          </p:cNvGraphicFramePr>
          <p:nvPr/>
        </p:nvGraphicFramePr>
        <p:xfrm>
          <a:off x="685800" y="2108200"/>
          <a:ext cx="4618037" cy="2768600"/>
        </p:xfrm>
        <a:graphic>
          <a:graphicData uri="http://schemas.openxmlformats.org/presentationml/2006/ole">
            <p:oleObj spid="_x0000_s3076" name="Equation" r:id="rId3" imgW="4622760" imgH="2768400" progId="">
              <p:embed/>
            </p:oleObj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477000" y="3251200"/>
          <a:ext cx="1990725" cy="457200"/>
        </p:xfrm>
        <a:graphic>
          <a:graphicData uri="http://schemas.openxmlformats.org/presentationml/2006/ole">
            <p:oleObj spid="_x0000_s3077" name="Equation" r:id="rId4" imgW="1993680" imgH="457200" progId="">
              <p:embed/>
            </p:oleObj>
          </a:graphicData>
        </a:graphic>
      </p:graphicFrame>
      <p:sp>
        <p:nvSpPr>
          <p:cNvPr id="13" name="左右箭头 12"/>
          <p:cNvSpPr/>
          <p:nvPr/>
        </p:nvSpPr>
        <p:spPr bwMode="auto">
          <a:xfrm>
            <a:off x="5715000" y="3327400"/>
            <a:ext cx="457200" cy="304800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5800" y="1574800"/>
            <a:ext cx="15087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w  = exp(-1i*2*pi/6);</a:t>
            </a: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154122" y="6475413"/>
            <a:ext cx="13898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 Liu,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431794"/>
          <a:ext cx="73914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715328"/>
          <a:ext cx="73914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Leo Montreuil</a:t>
                      </a:r>
                      <a:endParaRPr lang="en-US" altLang="zh-CN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leo.montreuil@broadcom.com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Venkateswaran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1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762001" y="3738852"/>
          <a:ext cx="7391399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799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</a:t>
            </a:r>
            <a:r>
              <a:rPr lang="en-US" altLang="ko-KR" dirty="0" smtClean="0"/>
              <a:t>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108804</TotalTime>
  <Words>11386</Words>
  <Application>Microsoft Office PowerPoint</Application>
  <PresentationFormat>全屏显示(4:3)</PresentationFormat>
  <Paragraphs>1389</Paragraphs>
  <Slides>38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0" baseType="lpstr">
      <vt:lpstr>802-11-Submission</vt:lpstr>
      <vt:lpstr>Equation</vt:lpstr>
      <vt:lpstr>HE-LTF Sequence Design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Consideration on HE-LTF Sequence</vt:lpstr>
      <vt:lpstr>HE-LTF Sequence Construction Methodology</vt:lpstr>
      <vt:lpstr>幻灯片 13</vt:lpstr>
      <vt:lpstr>4x HE-LTF of 80MHz (1/2)</vt:lpstr>
      <vt:lpstr>4x HE-LTF of 80MHz (2/2)</vt:lpstr>
      <vt:lpstr>2x HE-LTF of 80MHz</vt:lpstr>
      <vt:lpstr>UL PAPR of 80MHz 4x HE-LTF</vt:lpstr>
      <vt:lpstr>UL PAPR of 80MHz 2x HE-LTF</vt:lpstr>
      <vt:lpstr>DL PAPR of 80MHz 4x/2x HE-LTF</vt:lpstr>
      <vt:lpstr>幻灯片 20</vt:lpstr>
      <vt:lpstr>4x HE-LTF of 40MHz</vt:lpstr>
      <vt:lpstr>2x HE-LTF of 40MHz</vt:lpstr>
      <vt:lpstr>UL PAPR of 40MHz 4x HE-LTF</vt:lpstr>
      <vt:lpstr>UL PAPR of 40MHz 2x HE-LTF</vt:lpstr>
      <vt:lpstr>DL PAPR of 40MHz 4x/2x HE-LTF</vt:lpstr>
      <vt:lpstr>幻灯片 26</vt:lpstr>
      <vt:lpstr>4x/2x HE-LTF of 20MHz</vt:lpstr>
      <vt:lpstr>UL PAPR of 20MHz 4x HE-LTF</vt:lpstr>
      <vt:lpstr>UL PAPR of 20MHz 2x HE-LTF</vt:lpstr>
      <vt:lpstr>DL PAPR of 20MHz 4x/2x HE-LTF</vt:lpstr>
      <vt:lpstr>Gamma (tone rotation) in 11ax</vt:lpstr>
      <vt:lpstr>Summary</vt:lpstr>
      <vt:lpstr>References</vt:lpstr>
      <vt:lpstr>SP#1</vt:lpstr>
      <vt:lpstr>SP#2</vt:lpstr>
      <vt:lpstr>SP#3</vt:lpstr>
      <vt:lpstr>Appendix: QAM Data PAPR</vt:lpstr>
      <vt:lpstr>Appendix: P-matrix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l00269963</cp:lastModifiedBy>
  <cp:revision>1825</cp:revision>
  <cp:lastPrinted>1998-02-10T13:28:06Z</cp:lastPrinted>
  <dcterms:created xsi:type="dcterms:W3CDTF">2007-05-21T21:00:37Z</dcterms:created>
  <dcterms:modified xsi:type="dcterms:W3CDTF">2015-11-08T16:07:55Z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(3)DkwQMFdRpq9XKwwylD/XJAkC+LLsgD80Gq3cwkySEoyANo01m1ks09ct0rrZt/Cr6GPC9qih
veCwmLTiTWAeY9CB5xAwPfJdggqxH/xYtuQMUSyTqzx7/hzxK9EnNsL7vqg+X9T3wsfyWQJG
RFle01J9fZz/Xu+7FA7Lmbg93g3Hp8cpLW54JBX/R1hOmglfBGmQ4+HklCq2PYZEI2ICf3bM
L2fk1/rraFm/c2nohL</vt:lpwstr>
  </property>
  <property fmtid="{D5CDD505-2E9C-101B-9397-08002B2CF9AE}" pid="4" name="_new_ms_pID_725431">
    <vt:lpwstr>xmtCyKTJaM9pUN6uySnTgZ1P71o9G6fuSIZQIAxsV6YS0ImYRLbBhz
5ZAnc5RDLeMV3OvzoytNDBBk7xV71DExICudUAECSc8Gvn7+L6s7CBkaEx8LPEWjBf4b0XXB
qZNp8sZFoexbM+3psx+Afm1iH5PPD6kePJ521d3dBkxzKEo9NZbCXMF2nkJ74GmmjsTaeFD6
gfDPY6SZJPLZUSoPHQ9aPJsX7Xz5XGM+kzxd</vt:lpwstr>
  </property>
  <property fmtid="{D5CDD505-2E9C-101B-9397-08002B2CF9AE}" pid="5" name="_new_ms_pID_725432">
    <vt:lpwstr>mUi8MnCe9rcqhPOnTVeo7HKmLjLBy1jLU+gv
l9XfTzZ49LeLU/F2jPZH9HWjCBDm7uFQl8uEpHlcJoGZz8PNtCehDvSI8NjrPPsm5WEdqhPl
</vt:lpwstr>
  </property>
</Properties>
</file>