
<file path=[Content_Types].xml><?xml version="1.0" encoding="utf-8"?>
<Types xmlns="http://schemas.openxmlformats.org/package/2006/content-types">
  <Default Extension="png" ContentType="image/png"/>
  <Default Extension="vsd" ContentType="application/vnd.visio"/>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9"/>
  </p:notesMasterIdLst>
  <p:handoutMasterIdLst>
    <p:handoutMasterId r:id="rId20"/>
  </p:handoutMasterIdLst>
  <p:sldIdLst>
    <p:sldId id="256" r:id="rId5"/>
    <p:sldId id="257" r:id="rId6"/>
    <p:sldId id="262" r:id="rId7"/>
    <p:sldId id="265" r:id="rId8"/>
    <p:sldId id="266" r:id="rId9"/>
    <p:sldId id="267" r:id="rId10"/>
    <p:sldId id="269" r:id="rId11"/>
    <p:sldId id="276" r:id="rId12"/>
    <p:sldId id="270" r:id="rId13"/>
    <p:sldId id="271" r:id="rId14"/>
    <p:sldId id="272" r:id="rId15"/>
    <p:sldId id="273" r:id="rId16"/>
    <p:sldId id="275" r:id="rId17"/>
    <p:sldId id="264" r:id="rId1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esen, Robert" initials="OR" lastIdx="1" clrIdx="0">
    <p:extLst>
      <p:ext uri="{19B8F6BF-5375-455C-9EA6-DF929625EA0E}">
        <p15:presenceInfo xmlns:p15="http://schemas.microsoft.com/office/powerpoint/2012/main" userId="S-1-5-21-1844237615-1580818891-725345543-1599" providerId="AD"/>
      </p:ext>
    </p:extLst>
  </p:cmAuthor>
  <p:cmAuthor id="2" name="Lou, Hanqing" initials="LH" lastIdx="15" clrIdx="1">
    <p:extLst>
      <p:ext uri="{19B8F6BF-5375-455C-9EA6-DF929625EA0E}">
        <p15:presenceInfo xmlns:p15="http://schemas.microsoft.com/office/powerpoint/2012/main" userId="S-1-5-21-1844237615-1580818891-725345543-19430" providerId="AD"/>
      </p:ext>
    </p:extLst>
  </p:cmAuthor>
  <p:cmAuthor id="3" name="Sahin, Alphan" initials="SA" lastIdx="7" clrIdx="2">
    <p:extLst>
      <p:ext uri="{19B8F6BF-5375-455C-9EA6-DF929625EA0E}">
        <p15:presenceInfo xmlns:p15="http://schemas.microsoft.com/office/powerpoint/2012/main" userId="S-1-5-21-1844237615-1580818891-725345543-356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4" autoAdjust="0"/>
    <p:restoredTop sz="94660"/>
  </p:normalViewPr>
  <p:slideViewPr>
    <p:cSldViewPr>
      <p:cViewPr varScale="1">
        <p:scale>
          <a:sx n="86" d="100"/>
          <a:sy n="86" d="100"/>
        </p:scale>
        <p:origin x="1152" y="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77" d="100"/>
          <a:sy n="77" d="100"/>
        </p:scale>
        <p:origin x="20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11/8/2015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03385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56000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0758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4518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5768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0281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3381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5012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3472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Date Placeholder 3"/>
          <p:cNvSpPr txBox="1">
            <a:spLocks/>
          </p:cNvSpPr>
          <p:nvPr userDrawn="1"/>
        </p:nvSpPr>
        <p:spPr bwMode="auto">
          <a:xfrm>
            <a:off x="5041182" y="6473601"/>
            <a:ext cx="3500462" cy="273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lvl="0"/>
            <a:r>
              <a:rPr lang="en-GB" noProof="0" dirty="0" smtClean="0"/>
              <a:t>Interdigital Communications</a:t>
            </a:r>
          </a:p>
        </p:txBody>
      </p:sp>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802.11-15/1333r0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
        <p:nvSpPr>
          <p:cNvPr id="13" name="Date Placeholder 3"/>
          <p:cNvSpPr txBox="1">
            <a:spLocks/>
          </p:cNvSpPr>
          <p:nvPr userDrawn="1"/>
        </p:nvSpPr>
        <p:spPr bwMode="auto">
          <a:xfrm>
            <a:off x="684213" y="393700"/>
            <a:ext cx="1752600" cy="23083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November 2015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12"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2.xml"/><Relationship Id="rId11" Type="http://schemas.openxmlformats.org/officeDocument/2006/relationships/image" Target="../media/image22.emf"/><Relationship Id="rId5" Type="http://schemas.openxmlformats.org/officeDocument/2006/relationships/image" Target="../media/image26.png"/><Relationship Id="rId10" Type="http://schemas.openxmlformats.org/officeDocument/2006/relationships/image" Target="../media/image21.emf"/><Relationship Id="rId4" Type="http://schemas.openxmlformats.org/officeDocument/2006/relationships/image" Target="../media/image25.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png"/><Relationship Id="rId11" Type="http://schemas.openxmlformats.org/officeDocument/2006/relationships/image" Target="../media/image290.png"/><Relationship Id="rId5" Type="http://schemas.openxmlformats.org/officeDocument/2006/relationships/image" Target="../media/image24.emf"/><Relationship Id="rId10" Type="http://schemas.openxmlformats.org/officeDocument/2006/relationships/image" Target="../media/image33.png"/><Relationship Id="rId4" Type="http://schemas.openxmlformats.org/officeDocument/2006/relationships/oleObject" Target="../embeddings/Microsoft_Visio_2003-2010_Drawing2.vsd"/><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4.emf"/><Relationship Id="rId4" Type="http://schemas.openxmlformats.org/officeDocument/2006/relationships/image" Target="../media/image7.png"/><Relationship Id="rId1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40.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Feasibility of SU-MIMO under Array Alignment Method</a:t>
            </a:r>
            <a:endParaRPr lang="en-GB" dirty="0"/>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2015-11-09</a:t>
            </a:r>
            <a:endParaRPr lang="en-GB" sz="2000" b="0" dirty="0">
              <a:solidFill>
                <a:srgbClr val="FF0000"/>
              </a:solidFill>
            </a:endParaRP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533400" y="331787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11" name="Object 3"/>
          <p:cNvGraphicFramePr>
            <a:graphicFrameLocks noChangeAspect="1"/>
          </p:cNvGraphicFramePr>
          <p:nvPr>
            <p:extLst>
              <p:ext uri="{D42A27DB-BD31-4B8C-83A1-F6EECF244321}">
                <p14:modId xmlns:p14="http://schemas.microsoft.com/office/powerpoint/2010/main" val="480031499"/>
              </p:ext>
            </p:extLst>
          </p:nvPr>
        </p:nvGraphicFramePr>
        <p:xfrm>
          <a:off x="529431" y="3929108"/>
          <a:ext cx="8309769" cy="2614141"/>
        </p:xfrm>
        <a:graphic>
          <a:graphicData uri="http://schemas.openxmlformats.org/presentationml/2006/ole">
            <mc:AlternateContent xmlns:mc="http://schemas.openxmlformats.org/markup-compatibility/2006">
              <mc:Choice xmlns:v="urn:schemas-microsoft-com:vml" Requires="v">
                <p:oleObj spid="_x0000_s3180" name="Document" r:id="rId4" imgW="8267030" imgH="2594961" progId="Word.Document.8">
                  <p:embed/>
                </p:oleObj>
              </mc:Choice>
              <mc:Fallback>
                <p:oleObj name="Document" r:id="rId4" imgW="8267030" imgH="2594961" progId="Word.Document.8">
                  <p:embed/>
                  <p:pic>
                    <p:nvPicPr>
                      <p:cNvPr id="0" name=""/>
                      <p:cNvPicPr>
                        <a:picLocks noChangeAspect="1" noChangeArrowheads="1"/>
                      </p:cNvPicPr>
                      <p:nvPr/>
                    </p:nvPicPr>
                    <p:blipFill>
                      <a:blip r:embed="rId5"/>
                      <a:srcRect/>
                      <a:stretch>
                        <a:fillRect/>
                      </a:stretch>
                    </p:blipFill>
                    <p:spPr bwMode="auto">
                      <a:xfrm>
                        <a:off x="529431" y="3929108"/>
                        <a:ext cx="8309769" cy="2614141"/>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Result: Channel Capacity in LOS</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6960339" y="4114673"/>
                <a:ext cx="1175002" cy="23123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ea typeface="+mn-ea"/>
                            </a:rPr>
                          </m:ctrlPr>
                        </m:sSubPr>
                        <m:e>
                          <m:r>
                            <a:rPr lang="en-US" sz="1400" i="1" smtClean="0">
                              <a:solidFill>
                                <a:prstClr val="black"/>
                              </a:solidFill>
                              <a:latin typeface="Cambria Math" panose="02040503050406030204" pitchFamily="18" charset="0"/>
                              <a:ea typeface="+mn-ea"/>
                            </a:rPr>
                            <m:t>𝑑</m:t>
                          </m:r>
                        </m:e>
                        <m:sub>
                          <m:r>
                            <m:rPr>
                              <m:sty m:val="p"/>
                            </m:rPr>
                            <a:rPr lang="en-US" sz="1400" smtClean="0">
                              <a:solidFill>
                                <a:prstClr val="black"/>
                              </a:solidFill>
                              <a:latin typeface="Cambria Math" panose="02040503050406030204" pitchFamily="18" charset="0"/>
                              <a:ea typeface="+mn-ea"/>
                            </a:rPr>
                            <m:t>AP</m:t>
                          </m:r>
                        </m:sub>
                      </m:sSub>
                      <m:r>
                        <a:rPr lang="en-US" sz="1400" i="1" smtClean="0">
                          <a:solidFill>
                            <a:prstClr val="black"/>
                          </a:solidFill>
                          <a:latin typeface="Cambria Math" panose="02040503050406030204" pitchFamily="18" charset="0"/>
                          <a:ea typeface="+mn-ea"/>
                        </a:rPr>
                        <m:t>=0.6 </m:t>
                      </m:r>
                      <m:r>
                        <m:rPr>
                          <m:sty m:val="p"/>
                        </m:rPr>
                        <a:rPr lang="en-US" sz="1400" smtClean="0">
                          <a:solidFill>
                            <a:prstClr val="black"/>
                          </a:solidFill>
                          <a:latin typeface="Cambria Math" panose="02040503050406030204" pitchFamily="18" charset="0"/>
                          <a:ea typeface="+mn-ea"/>
                        </a:rPr>
                        <m:t>m</m:t>
                      </m:r>
                    </m:oMath>
                  </m:oMathPara>
                </a14:m>
                <a:endParaRPr lang="en-US" sz="1400" dirty="0">
                  <a:solidFill>
                    <a:prstClr val="black"/>
                  </a:solidFill>
                  <a:latin typeface="Calibri"/>
                  <a:ea typeface="+mn-ea"/>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960339" y="4114673"/>
                <a:ext cx="1175002" cy="231237"/>
              </a:xfrm>
              <a:prstGeom prst="rect">
                <a:avLst/>
              </a:prstGeom>
              <a:blipFill rotWithShape="0">
                <a:blip r:embed="rId3"/>
                <a:stretch>
                  <a:fillRect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28191" y="4095452"/>
                <a:ext cx="1175002" cy="23123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ea typeface="+mn-ea"/>
                            </a:rPr>
                          </m:ctrlPr>
                        </m:sSubPr>
                        <m:e>
                          <m:r>
                            <a:rPr lang="en-US" sz="1400" i="1" smtClean="0">
                              <a:solidFill>
                                <a:prstClr val="black"/>
                              </a:solidFill>
                              <a:latin typeface="Cambria Math" panose="02040503050406030204" pitchFamily="18" charset="0"/>
                              <a:ea typeface="+mn-ea"/>
                            </a:rPr>
                            <m:t>𝑑</m:t>
                          </m:r>
                        </m:e>
                        <m:sub>
                          <m:r>
                            <m:rPr>
                              <m:sty m:val="p"/>
                            </m:rPr>
                            <a:rPr lang="en-US" sz="1400" smtClean="0">
                              <a:solidFill>
                                <a:prstClr val="black"/>
                              </a:solidFill>
                              <a:latin typeface="Cambria Math" panose="02040503050406030204" pitchFamily="18" charset="0"/>
                              <a:ea typeface="+mn-ea"/>
                            </a:rPr>
                            <m:t>AP</m:t>
                          </m:r>
                        </m:sub>
                      </m:sSub>
                      <m:r>
                        <a:rPr lang="en-US" sz="1400" i="1" smtClean="0">
                          <a:solidFill>
                            <a:prstClr val="black"/>
                          </a:solidFill>
                          <a:latin typeface="Cambria Math" panose="02040503050406030204" pitchFamily="18" charset="0"/>
                          <a:ea typeface="+mn-ea"/>
                        </a:rPr>
                        <m:t>=0.1 </m:t>
                      </m:r>
                      <m:r>
                        <m:rPr>
                          <m:sty m:val="p"/>
                        </m:rPr>
                        <a:rPr lang="en-US" sz="1400" smtClean="0">
                          <a:solidFill>
                            <a:prstClr val="black"/>
                          </a:solidFill>
                          <a:latin typeface="Cambria Math" panose="02040503050406030204" pitchFamily="18" charset="0"/>
                          <a:ea typeface="+mn-ea"/>
                        </a:rPr>
                        <m:t>m</m:t>
                      </m:r>
                    </m:oMath>
                  </m:oMathPara>
                </a14:m>
                <a:endParaRPr lang="en-US" sz="1400" dirty="0">
                  <a:solidFill>
                    <a:prstClr val="black"/>
                  </a:solidFill>
                  <a:latin typeface="Calibri"/>
                  <a:ea typeface="+mn-ea"/>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028191" y="4095452"/>
                <a:ext cx="1175002" cy="231237"/>
              </a:xfrm>
              <a:prstGeom prst="rect">
                <a:avLst/>
              </a:prstGeom>
              <a:blipFill rotWithShape="0">
                <a:blip r:embed="rId4"/>
                <a:stretch>
                  <a:fillRect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77930" y="4114673"/>
                <a:ext cx="1269707" cy="23123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ea typeface="+mn-ea"/>
                            </a:rPr>
                          </m:ctrlPr>
                        </m:sSubPr>
                        <m:e>
                          <m:r>
                            <a:rPr lang="en-US" sz="1400" i="1" smtClean="0">
                              <a:solidFill>
                                <a:prstClr val="black"/>
                              </a:solidFill>
                              <a:latin typeface="Cambria Math" panose="02040503050406030204" pitchFamily="18" charset="0"/>
                              <a:ea typeface="+mn-ea"/>
                            </a:rPr>
                            <m:t>𝑑</m:t>
                          </m:r>
                        </m:e>
                        <m:sub>
                          <m:r>
                            <m:rPr>
                              <m:sty m:val="p"/>
                            </m:rPr>
                            <a:rPr lang="en-US" sz="1400" smtClean="0">
                              <a:solidFill>
                                <a:prstClr val="black"/>
                              </a:solidFill>
                              <a:latin typeface="Cambria Math" panose="02040503050406030204" pitchFamily="18" charset="0"/>
                              <a:ea typeface="+mn-ea"/>
                            </a:rPr>
                            <m:t>AP</m:t>
                          </m:r>
                        </m:sub>
                      </m:sSub>
                      <m:r>
                        <a:rPr lang="en-US" sz="1400" i="1" smtClean="0">
                          <a:solidFill>
                            <a:prstClr val="black"/>
                          </a:solidFill>
                          <a:latin typeface="Cambria Math" panose="02040503050406030204" pitchFamily="18" charset="0"/>
                          <a:ea typeface="+mn-ea"/>
                        </a:rPr>
                        <m:t>=0.05 </m:t>
                      </m:r>
                      <m:r>
                        <m:rPr>
                          <m:sty m:val="p"/>
                        </m:rPr>
                        <a:rPr lang="en-US" sz="1400" smtClean="0">
                          <a:solidFill>
                            <a:prstClr val="black"/>
                          </a:solidFill>
                          <a:latin typeface="Cambria Math" panose="02040503050406030204" pitchFamily="18" charset="0"/>
                          <a:ea typeface="+mn-ea"/>
                        </a:rPr>
                        <m:t>m</m:t>
                      </m:r>
                    </m:oMath>
                  </m:oMathPara>
                </a14:m>
                <a:endParaRPr lang="en-US" sz="1400" dirty="0">
                  <a:solidFill>
                    <a:prstClr val="black"/>
                  </a:solidFill>
                  <a:latin typeface="Calibri"/>
                  <a:ea typeface="+mn-ea"/>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077930" y="4114673"/>
                <a:ext cx="1269707" cy="231237"/>
              </a:xfrm>
              <a:prstGeom prst="rect">
                <a:avLst/>
              </a:prstGeom>
              <a:blipFill rotWithShape="0">
                <a:blip r:embed="rId5"/>
                <a:stretch>
                  <a:fillRect b="-26316"/>
                </a:stretch>
              </a:blipFill>
            </p:spPr>
            <p:txBody>
              <a:bodyPr/>
              <a:lstStyle/>
              <a:p>
                <a:r>
                  <a:rPr lang="en-US">
                    <a:noFill/>
                  </a:rPr>
                  <a:t> </a:t>
                </a:r>
              </a:p>
            </p:txBody>
          </p:sp>
        </mc:Fallback>
      </mc:AlternateContent>
      <p:sp>
        <p:nvSpPr>
          <p:cNvPr id="2" name="TextBox 1"/>
          <p:cNvSpPr txBox="1"/>
          <p:nvPr/>
        </p:nvSpPr>
        <p:spPr>
          <a:xfrm>
            <a:off x="7421045" y="4447691"/>
            <a:ext cx="518091" cy="276999"/>
          </a:xfrm>
          <a:prstGeom prst="rect">
            <a:avLst/>
          </a:prstGeom>
          <a:noFill/>
        </p:spPr>
        <p:txBody>
          <a:bodyPr wrap="none" rtlCol="0">
            <a:spAutoFit/>
          </a:bodyPr>
          <a:lstStyle/>
          <a:p>
            <a:r>
              <a:rPr lang="en-US" sz="1200" dirty="0" smtClean="0">
                <a:solidFill>
                  <a:schemeClr val="tx1"/>
                </a:solidFill>
              </a:rPr>
              <a:t>More</a:t>
            </a:r>
            <a:endParaRPr lang="en-US" sz="1200" dirty="0">
              <a:solidFill>
                <a:schemeClr val="tx1"/>
              </a:solidFill>
            </a:endParaRPr>
          </a:p>
        </p:txBody>
      </p:sp>
      <p:sp>
        <p:nvSpPr>
          <p:cNvPr id="14" name="TextBox 13"/>
          <p:cNvSpPr txBox="1"/>
          <p:nvPr/>
        </p:nvSpPr>
        <p:spPr>
          <a:xfrm>
            <a:off x="1595009" y="4415969"/>
            <a:ext cx="466794" cy="276999"/>
          </a:xfrm>
          <a:prstGeom prst="rect">
            <a:avLst/>
          </a:prstGeom>
          <a:noFill/>
        </p:spPr>
        <p:txBody>
          <a:bodyPr wrap="none" rtlCol="0">
            <a:spAutoFit/>
          </a:bodyPr>
          <a:lstStyle/>
          <a:p>
            <a:r>
              <a:rPr lang="en-US" sz="1200" dirty="0" smtClean="0">
                <a:solidFill>
                  <a:schemeClr val="tx1"/>
                </a:solidFill>
              </a:rPr>
              <a:t>Less</a:t>
            </a:r>
            <a:endParaRPr lang="en-US" sz="1200" dirty="0">
              <a:solidFill>
                <a:schemeClr val="tx1"/>
              </a:solidFill>
            </a:endParaRPr>
          </a:p>
        </p:txBody>
      </p:sp>
      <p:cxnSp>
        <p:nvCxnSpPr>
          <p:cNvPr id="20" name="Straight Arrow Connector 19"/>
          <p:cNvCxnSpPr/>
          <p:nvPr/>
        </p:nvCxnSpPr>
        <p:spPr bwMode="auto">
          <a:xfrm>
            <a:off x="1497957" y="4459208"/>
            <a:ext cx="6441179" cy="24268"/>
          </a:xfrm>
          <a:prstGeom prst="straightConnector1">
            <a:avLst/>
          </a:prstGeom>
          <a:solidFill>
            <a:srgbClr val="00B8FF"/>
          </a:solidFill>
          <a:ln w="9525" cap="flat" cmpd="sng" algn="ctr">
            <a:solidFill>
              <a:schemeClr val="tx1"/>
            </a:solidFill>
            <a:prstDash val="solid"/>
            <a:round/>
            <a:headEnd type="triangle" w="med" len="med"/>
            <a:tailEnd type="triangle" w="med" len="med"/>
          </a:ln>
          <a:effectLst/>
        </p:spPr>
      </p:cxnSp>
      <p:sp>
        <p:nvSpPr>
          <p:cNvPr id="28" name="Rectangle 27"/>
          <p:cNvSpPr/>
          <p:nvPr/>
        </p:nvSpPr>
        <p:spPr>
          <a:xfrm>
            <a:off x="4187848" y="4415970"/>
            <a:ext cx="724878" cy="276999"/>
          </a:xfrm>
          <a:prstGeom prst="rect">
            <a:avLst/>
          </a:prstGeom>
        </p:spPr>
        <p:txBody>
          <a:bodyPr wrap="none">
            <a:spAutoFit/>
          </a:bodyPr>
          <a:lstStyle/>
          <a:p>
            <a:r>
              <a:rPr lang="en-US" sz="1200" dirty="0" smtClean="0">
                <a:solidFill>
                  <a:schemeClr val="tx1"/>
                </a:solidFill>
              </a:rPr>
              <a:t>Isolation</a:t>
            </a:r>
            <a:endParaRPr lang="en-US" sz="1200" dirty="0"/>
          </a:p>
        </p:txBody>
      </p:sp>
      <mc:AlternateContent xmlns:mc="http://schemas.openxmlformats.org/markup-compatibility/2006" xmlns:a14="http://schemas.microsoft.com/office/drawing/2010/main">
        <mc:Choice Requires="a14">
          <p:sp>
            <p:nvSpPr>
              <p:cNvPr id="16" name="Rectangle 2"/>
              <p:cNvSpPr txBox="1">
                <a:spLocks noChangeArrowheads="1"/>
              </p:cNvSpPr>
              <p:nvPr/>
            </p:nvSpPr>
            <p:spPr bwMode="auto">
              <a:xfrm>
                <a:off x="685800" y="4800600"/>
                <a:ext cx="7772400" cy="9128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600" b="0" dirty="0" smtClean="0">
                    <a:solidFill>
                      <a:schemeClr val="tx1"/>
                    </a:solidFill>
                  </a:rPr>
                  <a:t>When </a:t>
                </a:r>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𝑑</m:t>
                        </m:r>
                      </m:e>
                      <m:sub>
                        <m:r>
                          <m:rPr>
                            <m:sty m:val="p"/>
                          </m:rPr>
                          <a:rPr lang="en-US" sz="1600" b="0">
                            <a:latin typeface="Cambria Math" panose="02040503050406030204" pitchFamily="18" charset="0"/>
                          </a:rPr>
                          <m:t>AP</m:t>
                        </m:r>
                      </m:sub>
                    </m:sSub>
                  </m:oMath>
                </a14:m>
                <a:r>
                  <a:rPr lang="en-US" sz="1600" b="0" dirty="0" smtClean="0">
                    <a:solidFill>
                      <a:schemeClr val="tx1"/>
                    </a:solidFill>
                  </a:rPr>
                  <a:t> is small, the signal strength from the interfering links become strong.  Provided that the </a:t>
                </a:r>
                <a:r>
                  <a:rPr lang="en-US" sz="1600" b="0" dirty="0">
                    <a:solidFill>
                      <a:schemeClr val="tx1"/>
                    </a:solidFill>
                  </a:rPr>
                  <a:t>condition number is </a:t>
                </a:r>
                <a:r>
                  <a:rPr lang="en-US" sz="1600" b="0" dirty="0" smtClean="0">
                    <a:solidFill>
                      <a:schemeClr val="tx1"/>
                    </a:solidFill>
                  </a:rPr>
                  <a:t>low, full MIMO capacity is achievable. However, the capacity fluctuates dramatically with the distance.</a:t>
                </a:r>
              </a:p>
              <a:p>
                <a:pPr marL="285750" indent="-285750" algn="just">
                  <a:buFont typeface="Arial" panose="020B0604020202020204" pitchFamily="34" charset="0"/>
                  <a:buChar char="•"/>
                </a:pPr>
                <a:r>
                  <a:rPr lang="en-US" sz="1600" b="0" dirty="0">
                    <a:solidFill>
                      <a:schemeClr val="tx1"/>
                    </a:solidFill>
                  </a:rPr>
                  <a:t>When the distance between PAAs at AP, i.e., </a:t>
                </a:r>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𝑑</m:t>
                        </m:r>
                      </m:e>
                      <m:sub>
                        <m:r>
                          <m:rPr>
                            <m:sty m:val="p"/>
                          </m:rPr>
                          <a:rPr lang="en-US" sz="1600" b="0">
                            <a:latin typeface="Cambria Math" panose="02040503050406030204" pitchFamily="18" charset="0"/>
                          </a:rPr>
                          <m:t>AP</m:t>
                        </m:r>
                      </m:sub>
                    </m:sSub>
                  </m:oMath>
                </a14:m>
                <a:r>
                  <a:rPr lang="en-US" sz="1600" b="0" dirty="0">
                    <a:solidFill>
                      <a:schemeClr val="tx1"/>
                    </a:solidFill>
                  </a:rPr>
                  <a:t>, is large, the condition number is close to 1. However, the capacity </a:t>
                </a:r>
                <a:r>
                  <a:rPr lang="en-US" sz="1600" b="0" dirty="0" smtClean="0">
                    <a:solidFill>
                      <a:schemeClr val="tx1"/>
                    </a:solidFill>
                  </a:rPr>
                  <a:t>is not necessarily improved.</a:t>
                </a:r>
                <a:endParaRPr lang="en-US" sz="1600" b="0" dirty="0">
                  <a:solidFill>
                    <a:schemeClr val="tx1"/>
                  </a:solidFill>
                </a:endParaRPr>
              </a:p>
              <a:p>
                <a:pPr marL="285750" indent="-285750" algn="just">
                  <a:buFont typeface="Arial" panose="020B0604020202020204" pitchFamily="34" charset="0"/>
                  <a:buChar char="•"/>
                </a:pPr>
                <a:endParaRPr lang="en-US" sz="1600" b="0" dirty="0"/>
              </a:p>
              <a:p>
                <a:pPr marL="285750" indent="-285750" algn="just">
                  <a:buFont typeface="Arial" panose="020B0604020202020204" pitchFamily="34" charset="0"/>
                  <a:buChar char="•"/>
                </a:pPr>
                <a:endParaRPr lang="en-US" sz="1600" b="0" dirty="0"/>
              </a:p>
            </p:txBody>
          </p:sp>
        </mc:Choice>
        <mc:Fallback xmlns="">
          <p:sp>
            <p:nvSpPr>
              <p:cNvPr id="16" name="Rectangle 2"/>
              <p:cNvSpPr txBox="1">
                <a:spLocks noRot="1" noChangeAspect="1" noMove="1" noResize="1" noEditPoints="1" noAdjustHandles="1" noChangeArrowheads="1" noChangeShapeType="1" noTextEdit="1"/>
              </p:cNvSpPr>
              <p:nvPr/>
            </p:nvSpPr>
            <p:spPr bwMode="auto">
              <a:xfrm>
                <a:off x="685800" y="4800600"/>
                <a:ext cx="7772400" cy="912814"/>
              </a:xfrm>
              <a:prstGeom prst="rect">
                <a:avLst/>
              </a:prstGeom>
              <a:blipFill rotWithShape="0">
                <a:blip r:embed="rId9"/>
                <a:stretch>
                  <a:fillRect l="-314" t="-2013" r="-392" b="-61745"/>
                </a:stretch>
              </a:blipFill>
              <a:ln w="9525">
                <a:noFill/>
                <a:round/>
                <a:headEnd/>
                <a:tailEnd/>
              </a:ln>
              <a:effectLst/>
            </p:spPr>
            <p:txBody>
              <a:bodyPr/>
              <a:lstStyle/>
              <a:p>
                <a:r>
                  <a:rPr lang="en-US">
                    <a:noFill/>
                  </a:rPr>
                  <a:t> </a:t>
                </a:r>
              </a:p>
            </p:txBody>
          </p:sp>
        </mc:Fallback>
      </mc:AlternateContent>
      <p:pic>
        <p:nvPicPr>
          <p:cNvPr id="7" name="Picture 6"/>
          <p:cNvPicPr>
            <a:picLocks noChangeAspect="1"/>
          </p:cNvPicPr>
          <p:nvPr/>
        </p:nvPicPr>
        <p:blipFill>
          <a:blip r:embed="rId10"/>
          <a:stretch>
            <a:fillRect/>
          </a:stretch>
        </p:blipFill>
        <p:spPr>
          <a:xfrm>
            <a:off x="2883438" y="1641129"/>
            <a:ext cx="3288762" cy="2467786"/>
          </a:xfrm>
          <a:prstGeom prst="rect">
            <a:avLst/>
          </a:prstGeom>
        </p:spPr>
      </p:pic>
      <p:pic>
        <p:nvPicPr>
          <p:cNvPr id="8" name="Picture 7"/>
          <p:cNvPicPr>
            <a:picLocks noChangeAspect="1"/>
          </p:cNvPicPr>
          <p:nvPr/>
        </p:nvPicPr>
        <p:blipFill>
          <a:blip r:embed="rId11"/>
          <a:stretch>
            <a:fillRect/>
          </a:stretch>
        </p:blipFill>
        <p:spPr>
          <a:xfrm>
            <a:off x="-80248" y="1641129"/>
            <a:ext cx="3288762" cy="2467786"/>
          </a:xfrm>
          <a:prstGeom prst="rect">
            <a:avLst/>
          </a:prstGeom>
        </p:spPr>
      </p:pic>
      <p:pic>
        <p:nvPicPr>
          <p:cNvPr id="9" name="Picture 8"/>
          <p:cNvPicPr>
            <a:picLocks noChangeAspect="1"/>
          </p:cNvPicPr>
          <p:nvPr/>
        </p:nvPicPr>
        <p:blipFill>
          <a:blip r:embed="rId12"/>
          <a:stretch>
            <a:fillRect/>
          </a:stretch>
        </p:blipFill>
        <p:spPr>
          <a:xfrm>
            <a:off x="5855238" y="1642906"/>
            <a:ext cx="3288762" cy="2467786"/>
          </a:xfrm>
          <a:prstGeom prst="rect">
            <a:avLst/>
          </a:prstGeom>
        </p:spPr>
      </p:pic>
    </p:spTree>
    <p:extLst>
      <p:ext uri="{BB962C8B-B14F-4D97-AF65-F5344CB8AC3E}">
        <p14:creationId xmlns:p14="http://schemas.microsoft.com/office/powerpoint/2010/main" val="3406576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Distribution of the Capacity in LOS</a:t>
            </a:r>
            <a:endParaRPr lang="en-US" dirty="0"/>
          </a:p>
        </p:txBody>
      </p:sp>
      <p:graphicFrame>
        <p:nvGraphicFramePr>
          <p:cNvPr id="37" name="Object 36"/>
          <p:cNvGraphicFramePr>
            <a:graphicFrameLocks noChangeAspect="1"/>
          </p:cNvGraphicFramePr>
          <p:nvPr>
            <p:extLst>
              <p:ext uri="{D42A27DB-BD31-4B8C-83A1-F6EECF244321}">
                <p14:modId xmlns:p14="http://schemas.microsoft.com/office/powerpoint/2010/main" val="3406160146"/>
              </p:ext>
            </p:extLst>
          </p:nvPr>
        </p:nvGraphicFramePr>
        <p:xfrm>
          <a:off x="558774" y="1516485"/>
          <a:ext cx="4548426" cy="3190546"/>
        </p:xfrm>
        <a:graphic>
          <a:graphicData uri="http://schemas.openxmlformats.org/presentationml/2006/ole">
            <mc:AlternateContent xmlns:mc="http://schemas.openxmlformats.org/markup-compatibility/2006">
              <mc:Choice xmlns:v="urn:schemas-microsoft-com:vml" Requires="v">
                <p:oleObj spid="_x0000_s4188" name="Visio" r:id="rId4" imgW="5057792" imgH="3543178" progId="Visio.Drawing.11">
                  <p:embed/>
                </p:oleObj>
              </mc:Choice>
              <mc:Fallback>
                <p:oleObj name="Visio" r:id="rId4" imgW="5057792" imgH="3543178" progId="Visio.Drawing.11">
                  <p:embed/>
                  <p:pic>
                    <p:nvPicPr>
                      <p:cNvPr id="0" name=""/>
                      <p:cNvPicPr>
                        <a:picLocks noChangeAspect="1" noChangeArrowheads="1"/>
                      </p:cNvPicPr>
                      <p:nvPr/>
                    </p:nvPicPr>
                    <p:blipFill>
                      <a:blip r:embed="rId5"/>
                      <a:srcRect/>
                      <a:stretch>
                        <a:fillRect/>
                      </a:stretch>
                    </p:blipFill>
                    <p:spPr bwMode="auto">
                      <a:xfrm>
                        <a:off x="558774" y="1516485"/>
                        <a:ext cx="4548426" cy="3190546"/>
                      </a:xfrm>
                      <a:prstGeom prst="rect">
                        <a:avLst/>
                      </a:prstGeom>
                      <a:noFill/>
                    </p:spPr>
                  </p:pic>
                </p:oleObj>
              </mc:Fallback>
            </mc:AlternateContent>
          </a:graphicData>
        </a:graphic>
      </p:graphicFrame>
      <p:sp>
        <p:nvSpPr>
          <p:cNvPr id="63" name="TextBox 62"/>
          <p:cNvSpPr txBox="1"/>
          <p:nvPr/>
        </p:nvSpPr>
        <p:spPr>
          <a:xfrm>
            <a:off x="5439456" y="1567597"/>
            <a:ext cx="1116011" cy="461665"/>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200" dirty="0" smtClean="0">
                <a:solidFill>
                  <a:prstClr val="black"/>
                </a:solidFill>
                <a:latin typeface="+mj-lt"/>
                <a:ea typeface="+mn-ea"/>
              </a:rPr>
              <a:t>Fixed location </a:t>
            </a:r>
          </a:p>
          <a:p>
            <a:pPr defTabSz="685800" eaLnBrk="1" fontAlgn="auto" hangingPunct="1">
              <a:spcBef>
                <a:spcPts val="0"/>
              </a:spcBef>
              <a:spcAft>
                <a:spcPts val="0"/>
              </a:spcAft>
              <a:buClrTx/>
              <a:buSzTx/>
              <a:buFontTx/>
              <a:buNone/>
            </a:pPr>
            <a:r>
              <a:rPr lang="en-US" sz="1200" dirty="0" smtClean="0">
                <a:solidFill>
                  <a:prstClr val="black"/>
                </a:solidFill>
                <a:latin typeface="+mj-lt"/>
                <a:ea typeface="+mn-ea"/>
              </a:rPr>
              <a:t>and orientation</a:t>
            </a:r>
            <a:endParaRPr lang="en-US" sz="1200" dirty="0">
              <a:solidFill>
                <a:prstClr val="black"/>
              </a:solidFill>
              <a:latin typeface="+mj-lt"/>
              <a:ea typeface="+mn-ea"/>
            </a:endParaRPr>
          </a:p>
        </p:txBody>
      </p:sp>
      <p:sp>
        <p:nvSpPr>
          <p:cNvPr id="66" name="Freeform 65"/>
          <p:cNvSpPr/>
          <p:nvPr/>
        </p:nvSpPr>
        <p:spPr bwMode="auto">
          <a:xfrm>
            <a:off x="2286000" y="3242011"/>
            <a:ext cx="3703535" cy="1061200"/>
          </a:xfrm>
          <a:custGeom>
            <a:avLst/>
            <a:gdLst>
              <a:gd name="connsiteX0" fmla="*/ 0 w 3190875"/>
              <a:gd name="connsiteY0" fmla="*/ 0 h 1085850"/>
              <a:gd name="connsiteX1" fmla="*/ 1695450 w 3190875"/>
              <a:gd name="connsiteY1" fmla="*/ 895350 h 1085850"/>
              <a:gd name="connsiteX2" fmla="*/ 3190875 w 3190875"/>
              <a:gd name="connsiteY2" fmla="*/ 1085850 h 1085850"/>
            </a:gdLst>
            <a:ahLst/>
            <a:cxnLst>
              <a:cxn ang="0">
                <a:pos x="connsiteX0" y="connsiteY0"/>
              </a:cxn>
              <a:cxn ang="0">
                <a:pos x="connsiteX1" y="connsiteY1"/>
              </a:cxn>
              <a:cxn ang="0">
                <a:pos x="connsiteX2" y="connsiteY2"/>
              </a:cxn>
            </a:cxnLst>
            <a:rect l="l" t="t" r="r" b="b"/>
            <a:pathLst>
              <a:path w="3190875" h="1085850">
                <a:moveTo>
                  <a:pt x="0" y="0"/>
                </a:moveTo>
                <a:cubicBezTo>
                  <a:pt x="581819" y="357187"/>
                  <a:pt x="1163638" y="714375"/>
                  <a:pt x="1695450" y="895350"/>
                </a:cubicBezTo>
                <a:cubicBezTo>
                  <a:pt x="2227263" y="1076325"/>
                  <a:pt x="2709069" y="1081087"/>
                  <a:pt x="3190875" y="1085850"/>
                </a:cubicBezTo>
              </a:path>
            </a:pathLst>
          </a:custGeom>
          <a:noFill/>
          <a:ln w="952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tx1"/>
              </a:solidFill>
              <a:effectLst/>
              <a:latin typeface="Times New Roman" pitchFamily="16" charset="0"/>
              <a:ea typeface="MS Gothic" charset="-128"/>
            </a:endParaRPr>
          </a:p>
        </p:txBody>
      </p:sp>
      <p:pic>
        <p:nvPicPr>
          <p:cNvPr id="85" name="Picture 84"/>
          <p:cNvPicPr>
            <a:picLocks noChangeAspect="1"/>
          </p:cNvPicPr>
          <p:nvPr/>
        </p:nvPicPr>
        <p:blipFill>
          <a:blip r:embed="rId6"/>
          <a:stretch>
            <a:fillRect/>
          </a:stretch>
        </p:blipFill>
        <p:spPr>
          <a:xfrm>
            <a:off x="5718517" y="3326558"/>
            <a:ext cx="1036839" cy="1353304"/>
          </a:xfrm>
          <a:prstGeom prst="rect">
            <a:avLst/>
          </a:prstGeom>
        </p:spPr>
      </p:pic>
      <mc:AlternateContent xmlns:mc="http://schemas.openxmlformats.org/markup-compatibility/2006" xmlns:a14="http://schemas.microsoft.com/office/drawing/2010/main">
        <mc:Choice Requires="a14">
          <p:sp>
            <p:nvSpPr>
              <p:cNvPr id="87" name="TextBox 86"/>
              <p:cNvSpPr txBox="1"/>
              <p:nvPr/>
            </p:nvSpPr>
            <p:spPr>
              <a:xfrm>
                <a:off x="5989535" y="3695712"/>
                <a:ext cx="306173" cy="287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solidFill>
                            <a:schemeClr val="tx1"/>
                          </a:solidFill>
                          <a:latin typeface="Cambria Math" panose="02040503050406030204" pitchFamily="18" charset="0"/>
                        </a:rPr>
                        <m:t>𝑑</m:t>
                      </m:r>
                    </m:oMath>
                  </m:oMathPara>
                </a14:m>
                <a:endParaRPr lang="en-US" sz="1100" dirty="0">
                  <a:solidFill>
                    <a:schemeClr val="tx1"/>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5989535" y="3695712"/>
                <a:ext cx="306173" cy="287771"/>
              </a:xfrm>
              <a:prstGeom prst="rect">
                <a:avLst/>
              </a:prstGeom>
              <a:blipFill rotWithShape="0">
                <a:blip r:embed="rId8"/>
                <a:stretch>
                  <a:fillRect/>
                </a:stretch>
              </a:blipFill>
            </p:spPr>
            <p:txBody>
              <a:bodyPr/>
              <a:lstStyle/>
              <a:p>
                <a:r>
                  <a:rPr lang="en-US">
                    <a:noFill/>
                  </a:rPr>
                  <a:t> </a:t>
                </a:r>
              </a:p>
            </p:txBody>
          </p:sp>
        </mc:Fallback>
      </mc:AlternateContent>
      <p:sp>
        <p:nvSpPr>
          <p:cNvPr id="88" name="TextBox 87"/>
          <p:cNvSpPr txBox="1"/>
          <p:nvPr/>
        </p:nvSpPr>
        <p:spPr>
          <a:xfrm>
            <a:off x="5645918" y="4619918"/>
            <a:ext cx="797013" cy="287771"/>
          </a:xfrm>
          <a:prstGeom prst="rect">
            <a:avLst/>
          </a:prstGeom>
          <a:noFill/>
        </p:spPr>
        <p:txBody>
          <a:bodyPr wrap="none" rtlCol="0">
            <a:spAutoFit/>
          </a:bodyPr>
          <a:lstStyle/>
          <a:p>
            <a:r>
              <a:rPr lang="en-US" sz="1100" dirty="0" smtClean="0">
                <a:solidFill>
                  <a:schemeClr val="tx1"/>
                </a:solidFill>
              </a:rPr>
              <a:t>2x8 PPA 2</a:t>
            </a:r>
            <a:endParaRPr lang="en-US" sz="1100" dirty="0">
              <a:solidFill>
                <a:schemeClr val="tx1"/>
              </a:solidFill>
            </a:endParaRPr>
          </a:p>
        </p:txBody>
      </p:sp>
      <p:sp>
        <p:nvSpPr>
          <p:cNvPr id="89" name="TextBox 88"/>
          <p:cNvSpPr txBox="1"/>
          <p:nvPr/>
        </p:nvSpPr>
        <p:spPr>
          <a:xfrm>
            <a:off x="6386778" y="3773954"/>
            <a:ext cx="797013" cy="287771"/>
          </a:xfrm>
          <a:prstGeom prst="rect">
            <a:avLst/>
          </a:prstGeom>
          <a:noFill/>
        </p:spPr>
        <p:txBody>
          <a:bodyPr wrap="none" rtlCol="0">
            <a:spAutoFit/>
          </a:bodyPr>
          <a:lstStyle/>
          <a:p>
            <a:r>
              <a:rPr lang="en-US" sz="1100" dirty="0" smtClean="0">
                <a:solidFill>
                  <a:schemeClr val="tx1"/>
                </a:solidFill>
              </a:rPr>
              <a:t>2x8 PPA 1</a:t>
            </a:r>
            <a:endParaRPr lang="en-US" sz="1100" dirty="0">
              <a:solidFill>
                <a:schemeClr val="tx1"/>
              </a:solidFill>
            </a:endParaRPr>
          </a:p>
        </p:txBody>
      </p:sp>
      <p:sp>
        <p:nvSpPr>
          <p:cNvPr id="90" name="TextBox 89"/>
          <p:cNvSpPr txBox="1"/>
          <p:nvPr/>
        </p:nvSpPr>
        <p:spPr>
          <a:xfrm>
            <a:off x="6383107" y="4254232"/>
            <a:ext cx="381836" cy="287771"/>
          </a:xfrm>
          <a:prstGeom prst="rect">
            <a:avLst/>
          </a:prstGeom>
          <a:noFill/>
        </p:spPr>
        <p:txBody>
          <a:bodyPr wrap="none" rtlCol="0">
            <a:spAutoFit/>
          </a:bodyPr>
          <a:lstStyle/>
          <a:p>
            <a:r>
              <a:rPr lang="en-US" sz="1100" dirty="0" smtClean="0">
                <a:solidFill>
                  <a:schemeClr val="tx1"/>
                </a:solidFill>
              </a:rPr>
              <a:t>RX</a:t>
            </a:r>
            <a:endParaRPr lang="en-US" sz="1100" dirty="0">
              <a:solidFill>
                <a:schemeClr val="tx1"/>
              </a:solidFill>
            </a:endParaRPr>
          </a:p>
        </p:txBody>
      </p:sp>
      <p:sp>
        <p:nvSpPr>
          <p:cNvPr id="91" name="TextBox 90"/>
          <p:cNvSpPr txBox="1"/>
          <p:nvPr/>
        </p:nvSpPr>
        <p:spPr>
          <a:xfrm>
            <a:off x="5473691" y="3147031"/>
            <a:ext cx="1734770" cy="287771"/>
          </a:xfrm>
          <a:prstGeom prst="rect">
            <a:avLst/>
          </a:prstGeom>
          <a:noFill/>
        </p:spPr>
        <p:txBody>
          <a:bodyPr wrap="none" rtlCol="0">
            <a:spAutoFit/>
          </a:bodyPr>
          <a:lstStyle/>
          <a:p>
            <a:r>
              <a:rPr lang="en-US" sz="1100" dirty="0" smtClean="0">
                <a:solidFill>
                  <a:schemeClr val="tx1"/>
                </a:solidFill>
              </a:rPr>
              <a:t>Directions of PAAs at STA</a:t>
            </a:r>
            <a:endParaRPr lang="en-US" sz="1100" dirty="0">
              <a:solidFill>
                <a:schemeClr val="tx1"/>
              </a:solidFill>
            </a:endParaRPr>
          </a:p>
        </p:txBody>
      </p:sp>
      <p:pic>
        <p:nvPicPr>
          <p:cNvPr id="86" name="Picture 85"/>
          <p:cNvPicPr>
            <a:picLocks noChangeAspect="1"/>
          </p:cNvPicPr>
          <p:nvPr/>
        </p:nvPicPr>
        <p:blipFill>
          <a:blip r:embed="rId9"/>
          <a:stretch>
            <a:fillRect/>
          </a:stretch>
        </p:blipFill>
        <p:spPr>
          <a:xfrm>
            <a:off x="6856367" y="1544600"/>
            <a:ext cx="946367" cy="1332484"/>
          </a:xfrm>
          <a:prstGeom prst="rect">
            <a:avLst/>
          </a:prstGeom>
        </p:spPr>
      </p:pic>
      <p:sp>
        <p:nvSpPr>
          <p:cNvPr id="93" name="TextBox 92"/>
          <p:cNvSpPr txBox="1"/>
          <p:nvPr/>
        </p:nvSpPr>
        <p:spPr>
          <a:xfrm>
            <a:off x="7345234" y="2281381"/>
            <a:ext cx="752129" cy="287771"/>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100" dirty="0" smtClean="0">
                <a:solidFill>
                  <a:prstClr val="black"/>
                </a:solidFill>
                <a:latin typeface="Calibri"/>
                <a:ea typeface="+mn-ea"/>
              </a:rPr>
              <a:t>2x8 PPA 2</a:t>
            </a:r>
            <a:endParaRPr lang="en-US" sz="1100" dirty="0">
              <a:solidFill>
                <a:prstClr val="black"/>
              </a:solidFill>
              <a:latin typeface="Calibri"/>
              <a:ea typeface="+mn-ea"/>
            </a:endParaRPr>
          </a:p>
        </p:txBody>
      </p:sp>
      <p:sp>
        <p:nvSpPr>
          <p:cNvPr id="94" name="TextBox 93"/>
          <p:cNvSpPr txBox="1"/>
          <p:nvPr/>
        </p:nvSpPr>
        <p:spPr>
          <a:xfrm>
            <a:off x="7588348" y="1966666"/>
            <a:ext cx="752129" cy="287771"/>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100" dirty="0" smtClean="0">
                <a:solidFill>
                  <a:prstClr val="black"/>
                </a:solidFill>
                <a:latin typeface="Calibri"/>
                <a:ea typeface="+mn-ea"/>
              </a:rPr>
              <a:t>2x8 PPA 1</a:t>
            </a:r>
            <a:endParaRPr lang="en-US" sz="1100" dirty="0">
              <a:solidFill>
                <a:prstClr val="black"/>
              </a:solidFill>
              <a:latin typeface="Calibri"/>
              <a:ea typeface="+mn-ea"/>
            </a:endParaRPr>
          </a:p>
        </p:txBody>
      </p:sp>
      <mc:AlternateContent xmlns:mc="http://schemas.openxmlformats.org/markup-compatibility/2006" xmlns:a14="http://schemas.microsoft.com/office/drawing/2010/main">
        <mc:Choice Requires="a14">
          <p:sp>
            <p:nvSpPr>
              <p:cNvPr id="95" name="TextBox 94"/>
              <p:cNvSpPr txBox="1"/>
              <p:nvPr/>
            </p:nvSpPr>
            <p:spPr>
              <a:xfrm>
                <a:off x="7044563" y="1588546"/>
                <a:ext cx="442172" cy="287771"/>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100" i="1" smtClean="0">
                              <a:solidFill>
                                <a:prstClr val="black"/>
                              </a:solidFill>
                              <a:latin typeface="Cambria Math" panose="02040503050406030204" pitchFamily="18" charset="0"/>
                              <a:ea typeface="+mn-ea"/>
                            </a:rPr>
                          </m:ctrlPr>
                        </m:sSubPr>
                        <m:e>
                          <m:r>
                            <a:rPr lang="en-US" sz="1100" i="1" smtClean="0">
                              <a:solidFill>
                                <a:prstClr val="black"/>
                              </a:solidFill>
                              <a:latin typeface="Cambria Math" panose="02040503050406030204" pitchFamily="18" charset="0"/>
                              <a:ea typeface="+mn-ea"/>
                            </a:rPr>
                            <m:t>𝑑</m:t>
                          </m:r>
                        </m:e>
                        <m:sub>
                          <m:r>
                            <m:rPr>
                              <m:sty m:val="p"/>
                            </m:rPr>
                            <a:rPr lang="en-US" sz="1100" smtClean="0">
                              <a:solidFill>
                                <a:prstClr val="black"/>
                              </a:solidFill>
                              <a:latin typeface="Cambria Math" panose="02040503050406030204" pitchFamily="18" charset="0"/>
                              <a:ea typeface="+mn-ea"/>
                            </a:rPr>
                            <m:t>AP</m:t>
                          </m:r>
                        </m:sub>
                      </m:sSub>
                    </m:oMath>
                  </m:oMathPara>
                </a14:m>
                <a:endParaRPr lang="en-US" sz="1100" dirty="0">
                  <a:solidFill>
                    <a:prstClr val="black"/>
                  </a:solidFill>
                  <a:latin typeface="Calibri"/>
                  <a:ea typeface="+mn-ea"/>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7044563" y="1588546"/>
                <a:ext cx="442172" cy="287771"/>
              </a:xfrm>
              <a:prstGeom prst="rect">
                <a:avLst/>
              </a:prstGeom>
              <a:blipFill rotWithShape="0">
                <a:blip r:embed="rId10"/>
                <a:stretch>
                  <a:fillRect/>
                </a:stretch>
              </a:blipFill>
            </p:spPr>
            <p:txBody>
              <a:bodyPr/>
              <a:lstStyle/>
              <a:p>
                <a:r>
                  <a:rPr lang="en-US">
                    <a:noFill/>
                  </a:rPr>
                  <a:t> </a:t>
                </a:r>
              </a:p>
            </p:txBody>
          </p:sp>
        </mc:Fallback>
      </mc:AlternateContent>
      <p:sp>
        <p:nvSpPr>
          <p:cNvPr id="96" name="TextBox 95"/>
          <p:cNvSpPr txBox="1"/>
          <p:nvPr/>
        </p:nvSpPr>
        <p:spPr>
          <a:xfrm>
            <a:off x="7486735" y="1651951"/>
            <a:ext cx="1088193" cy="287771"/>
          </a:xfrm>
          <a:prstGeom prst="rect">
            <a:avLst/>
          </a:prstGeom>
          <a:noFill/>
        </p:spPr>
        <p:txBody>
          <a:bodyPr wrap="square" rtlCol="0">
            <a:spAutoFit/>
          </a:bodyPr>
          <a:lstStyle/>
          <a:p>
            <a:pPr defTabSz="685800" eaLnBrk="1" fontAlgn="auto" hangingPunct="1">
              <a:spcBef>
                <a:spcPts val="0"/>
              </a:spcBef>
              <a:spcAft>
                <a:spcPts val="0"/>
              </a:spcAft>
              <a:buClrTx/>
              <a:buSzTx/>
              <a:buFontTx/>
              <a:buNone/>
            </a:pPr>
            <a:r>
              <a:rPr lang="en-US" sz="1100" dirty="0" smtClean="0">
                <a:solidFill>
                  <a:prstClr val="black"/>
                </a:solidFill>
                <a:latin typeface="Calibri"/>
                <a:ea typeface="+mn-ea"/>
              </a:rPr>
              <a:t>TX</a:t>
            </a:r>
            <a:endParaRPr lang="en-US" sz="1100" dirty="0">
              <a:solidFill>
                <a:prstClr val="black"/>
              </a:solidFill>
              <a:latin typeface="Calibri"/>
              <a:ea typeface="+mn-ea"/>
            </a:endParaRPr>
          </a:p>
        </p:txBody>
      </p:sp>
      <p:sp>
        <p:nvSpPr>
          <p:cNvPr id="97" name="TextBox 96"/>
          <p:cNvSpPr txBox="1"/>
          <p:nvPr/>
        </p:nvSpPr>
        <p:spPr>
          <a:xfrm>
            <a:off x="6559636" y="2840549"/>
            <a:ext cx="1648208" cy="261610"/>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100" dirty="0" smtClean="0">
                <a:solidFill>
                  <a:prstClr val="black"/>
                </a:solidFill>
                <a:latin typeface="+mj-lt"/>
                <a:ea typeface="+mn-ea"/>
              </a:rPr>
              <a:t>Directions of PAAs at AP</a:t>
            </a:r>
            <a:endParaRPr lang="en-US" sz="1100" dirty="0">
              <a:solidFill>
                <a:prstClr val="black"/>
              </a:solidFill>
              <a:latin typeface="+mj-lt"/>
              <a:ea typeface="+mn-ea"/>
            </a:endParaRPr>
          </a:p>
        </p:txBody>
      </p:sp>
      <p:sp>
        <p:nvSpPr>
          <p:cNvPr id="92" name="Freeform 91"/>
          <p:cNvSpPr/>
          <p:nvPr/>
        </p:nvSpPr>
        <p:spPr bwMode="auto">
          <a:xfrm>
            <a:off x="4092313" y="2026016"/>
            <a:ext cx="2927611" cy="249920"/>
          </a:xfrm>
          <a:custGeom>
            <a:avLst/>
            <a:gdLst>
              <a:gd name="connsiteX0" fmla="*/ 0 w 3524250"/>
              <a:gd name="connsiteY0" fmla="*/ 273503 h 273503"/>
              <a:gd name="connsiteX1" fmla="*/ 2533650 w 3524250"/>
              <a:gd name="connsiteY1" fmla="*/ 6803 h 273503"/>
              <a:gd name="connsiteX2" fmla="*/ 3524250 w 3524250"/>
              <a:gd name="connsiteY2" fmla="*/ 73478 h 273503"/>
            </a:gdLst>
            <a:ahLst/>
            <a:cxnLst>
              <a:cxn ang="0">
                <a:pos x="connsiteX0" y="connsiteY0"/>
              </a:cxn>
              <a:cxn ang="0">
                <a:pos x="connsiteX1" y="connsiteY1"/>
              </a:cxn>
              <a:cxn ang="0">
                <a:pos x="connsiteX2" y="connsiteY2"/>
              </a:cxn>
            </a:cxnLst>
            <a:rect l="l" t="t" r="r" b="b"/>
            <a:pathLst>
              <a:path w="3524250" h="273503">
                <a:moveTo>
                  <a:pt x="0" y="273503"/>
                </a:moveTo>
                <a:cubicBezTo>
                  <a:pt x="973137" y="156821"/>
                  <a:pt x="1946275" y="40140"/>
                  <a:pt x="2533650" y="6803"/>
                </a:cubicBezTo>
                <a:cubicBezTo>
                  <a:pt x="3121025" y="-26535"/>
                  <a:pt x="3524250" y="73478"/>
                  <a:pt x="3524250" y="73478"/>
                </a:cubicBezTo>
              </a:path>
            </a:pathLst>
          </a:cu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endParaRPr lang="en-US">
              <a:solidFill>
                <a:schemeClr val="tx1"/>
              </a:solidFill>
            </a:endParaRPr>
          </a:p>
        </p:txBody>
      </p:sp>
      <p:sp>
        <p:nvSpPr>
          <p:cNvPr id="21" name="Rectangle 20"/>
          <p:cNvSpPr/>
          <p:nvPr/>
        </p:nvSpPr>
        <p:spPr>
          <a:xfrm>
            <a:off x="1942958" y="2004667"/>
            <a:ext cx="1882247" cy="507832"/>
          </a:xfrm>
          <a:prstGeom prst="rect">
            <a:avLst/>
          </a:prstGeom>
        </p:spPr>
        <p:txBody>
          <a:bodyPr wrap="none">
            <a:spAutoFit/>
          </a:bodyPr>
          <a:lstStyle/>
          <a:p>
            <a:r>
              <a:rPr lang="en-US" sz="1200" dirty="0" smtClean="0">
                <a:solidFill>
                  <a:schemeClr val="tx1"/>
                </a:solidFill>
              </a:rPr>
              <a:t>Scenario: Conference room</a:t>
            </a:r>
          </a:p>
          <a:p>
            <a:r>
              <a:rPr lang="en-US" sz="1200" dirty="0" err="1" smtClean="0">
                <a:solidFill>
                  <a:schemeClr val="tx1"/>
                </a:solidFill>
              </a:rPr>
              <a:t>Subscenario</a:t>
            </a:r>
            <a:r>
              <a:rPr lang="en-US" sz="1200" dirty="0">
                <a:solidFill>
                  <a:schemeClr val="tx1"/>
                </a:solidFill>
              </a:rPr>
              <a:t>: </a:t>
            </a:r>
            <a:r>
              <a:rPr lang="en-US" sz="1200" dirty="0" smtClean="0">
                <a:solidFill>
                  <a:schemeClr val="tx1"/>
                </a:solidFill>
              </a:rPr>
              <a:t>STA-AP</a:t>
            </a:r>
            <a:endParaRPr lang="en-US" sz="1200" dirty="0">
              <a:solidFill>
                <a:schemeClr val="tx1"/>
              </a:solidFill>
            </a:endParaRPr>
          </a:p>
        </p:txBody>
      </p:sp>
      <mc:AlternateContent xmlns:mc="http://schemas.openxmlformats.org/markup-compatibility/2006" xmlns:a14="http://schemas.microsoft.com/office/drawing/2010/main">
        <mc:Choice Requires="a14">
          <p:sp>
            <p:nvSpPr>
              <p:cNvPr id="22" name="Rectangle 2"/>
              <p:cNvSpPr txBox="1">
                <a:spLocks noChangeArrowheads="1"/>
              </p:cNvSpPr>
              <p:nvPr/>
            </p:nvSpPr>
            <p:spPr bwMode="auto">
              <a:xfrm>
                <a:off x="609600" y="4965827"/>
                <a:ext cx="7772400" cy="9128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600" b="0" dirty="0" smtClean="0">
                    <a:solidFill>
                      <a:schemeClr val="tx1"/>
                    </a:solidFill>
                  </a:rPr>
                  <a:t>The location of the STA and the rotation of the PAAs around vertical axis </a:t>
                </a:r>
                <a:r>
                  <a:rPr lang="en-US" sz="1600" b="0" dirty="0">
                    <a:solidFill>
                      <a:schemeClr val="tx1"/>
                    </a:solidFill>
                  </a:rPr>
                  <a:t>are chosen </a:t>
                </a:r>
                <a:r>
                  <a:rPr lang="en-US" sz="1600" b="0" dirty="0" smtClean="0">
                    <a:solidFill>
                      <a:schemeClr val="tx1"/>
                    </a:solidFill>
                  </a:rPr>
                  <a:t>randomly. </a:t>
                </a:r>
              </a:p>
              <a:p>
                <a:pPr marL="285750" indent="-285750" algn="just">
                  <a:buFont typeface="Arial" panose="020B0604020202020204" pitchFamily="34" charset="0"/>
                  <a:buChar char="•"/>
                </a:pPr>
                <a:r>
                  <a:rPr lang="en-US" sz="1600" b="0" dirty="0" smtClean="0">
                    <a:solidFill>
                      <a:schemeClr val="tx1"/>
                    </a:solidFill>
                  </a:rPr>
                  <a:t>For each drop, the channel capacity is calculated. After </a:t>
                </a:r>
                <a14:m>
                  <m:oMath xmlns:m="http://schemas.openxmlformats.org/officeDocument/2006/math">
                    <m:r>
                      <a:rPr lang="en-US" sz="1600" b="0" i="1" dirty="0" smtClean="0">
                        <a:solidFill>
                          <a:schemeClr val="tx1"/>
                        </a:solidFill>
                        <a:latin typeface="Cambria Math" panose="02040503050406030204" pitchFamily="18" charset="0"/>
                      </a:rPr>
                      <m:t>10000</m:t>
                    </m:r>
                  </m:oMath>
                </a14:m>
                <a:r>
                  <a:rPr lang="en-US" sz="1600" b="0" dirty="0" smtClean="0">
                    <a:solidFill>
                      <a:schemeClr val="tx1"/>
                    </a:solidFill>
                  </a:rPr>
                  <a:t> independent drops, the distribution of the capacity is obtained.</a:t>
                </a:r>
              </a:p>
              <a:p>
                <a:pPr marL="285750" indent="-285750" algn="just">
                  <a:buFont typeface="Arial" panose="020B0604020202020204" pitchFamily="34" charset="0"/>
                  <a:buChar char="•"/>
                </a:pPr>
                <a:r>
                  <a:rPr lang="en-US" sz="1600" b="0" dirty="0" smtClean="0">
                    <a:solidFill>
                      <a:schemeClr val="tx1"/>
                    </a:solidFill>
                  </a:rPr>
                  <a:t>The vertical distance </a:t>
                </a:r>
                <a14:m>
                  <m:oMath xmlns:m="http://schemas.openxmlformats.org/officeDocument/2006/math">
                    <m:r>
                      <a:rPr lang="en-US" sz="1600" b="0" i="1">
                        <a:latin typeface="Cambria Math" panose="02040503050406030204" pitchFamily="18" charset="0"/>
                      </a:rPr>
                      <m:t>𝐷</m:t>
                    </m:r>
                  </m:oMath>
                </a14:m>
                <a:r>
                  <a:rPr lang="en-US" sz="1600" b="0" dirty="0" smtClean="0">
                    <a:solidFill>
                      <a:schemeClr val="tx1"/>
                    </a:solidFill>
                  </a:rPr>
                  <a:t> is in the range between </a:t>
                </a:r>
                <a14:m>
                  <m:oMath xmlns:m="http://schemas.openxmlformats.org/officeDocument/2006/math">
                    <m:r>
                      <a:rPr lang="en-US" sz="1600" b="0" i="1" dirty="0" smtClean="0">
                        <a:solidFill>
                          <a:schemeClr val="tx1"/>
                        </a:solidFill>
                        <a:latin typeface="Cambria Math" panose="02040503050406030204" pitchFamily="18" charset="0"/>
                      </a:rPr>
                      <m:t>50</m:t>
                    </m:r>
                  </m:oMath>
                </a14:m>
                <a:r>
                  <a:rPr lang="en-US" sz="1600" b="0" dirty="0" smtClean="0">
                    <a:solidFill>
                      <a:schemeClr val="tx1"/>
                    </a:solidFill>
                  </a:rPr>
                  <a:t> and </a:t>
                </a:r>
                <a14:m>
                  <m:oMath xmlns:m="http://schemas.openxmlformats.org/officeDocument/2006/math">
                    <m:r>
                      <a:rPr lang="en-US" sz="1600" b="0" i="1" dirty="0" smtClean="0">
                        <a:solidFill>
                          <a:schemeClr val="tx1"/>
                        </a:solidFill>
                        <a:latin typeface="Cambria Math" panose="02040503050406030204" pitchFamily="18" charset="0"/>
                      </a:rPr>
                      <m:t>353</m:t>
                    </m:r>
                  </m:oMath>
                </a14:m>
                <a:r>
                  <a:rPr lang="en-US" sz="1600" b="0" dirty="0" smtClean="0">
                    <a:solidFill>
                      <a:schemeClr val="tx1"/>
                    </a:solidFill>
                  </a:rPr>
                  <a:t> cm due to the geometry.</a:t>
                </a:r>
              </a:p>
            </p:txBody>
          </p:sp>
        </mc:Choice>
        <mc:Fallback xmlns="">
          <p:sp>
            <p:nvSpPr>
              <p:cNvPr id="22" name="Rectangle 2"/>
              <p:cNvSpPr txBox="1">
                <a:spLocks noRot="1" noChangeAspect="1" noMove="1" noResize="1" noEditPoints="1" noAdjustHandles="1" noChangeArrowheads="1" noChangeShapeType="1" noTextEdit="1"/>
              </p:cNvSpPr>
              <p:nvPr/>
            </p:nvSpPr>
            <p:spPr bwMode="auto">
              <a:xfrm>
                <a:off x="609600" y="4965827"/>
                <a:ext cx="7772400" cy="912814"/>
              </a:xfrm>
              <a:prstGeom prst="rect">
                <a:avLst/>
              </a:prstGeom>
              <a:blipFill rotWithShape="0">
                <a:blip r:embed="rId11"/>
                <a:stretch>
                  <a:fillRect l="-314" t="-2013" r="-471" b="-69799"/>
                </a:stretch>
              </a:blipFill>
              <a:ln w="9525">
                <a:noFill/>
                <a:round/>
                <a:headEnd/>
                <a:tailEnd/>
              </a:ln>
              <a:effectLst/>
            </p:spPr>
            <p:txBody>
              <a:bodyPr/>
              <a:lstStyle/>
              <a:p>
                <a:r>
                  <a:rPr lang="en-US">
                    <a:noFill/>
                  </a:rPr>
                  <a:t> </a:t>
                </a:r>
              </a:p>
            </p:txBody>
          </p:sp>
        </mc:Fallback>
      </mc:AlternateContent>
      <p:sp>
        <p:nvSpPr>
          <p:cNvPr id="23" name="TextBox 22"/>
          <p:cNvSpPr txBox="1"/>
          <p:nvPr/>
        </p:nvSpPr>
        <p:spPr>
          <a:xfrm>
            <a:off x="4546355" y="4294338"/>
            <a:ext cx="1280030" cy="507832"/>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200" dirty="0" smtClean="0">
                <a:solidFill>
                  <a:prstClr val="black"/>
                </a:solidFill>
                <a:latin typeface="Calibri"/>
                <a:ea typeface="+mn-ea"/>
              </a:rPr>
              <a:t>Random location </a:t>
            </a:r>
          </a:p>
          <a:p>
            <a:pPr defTabSz="685800" eaLnBrk="1" fontAlgn="auto" hangingPunct="1">
              <a:spcBef>
                <a:spcPts val="0"/>
              </a:spcBef>
              <a:spcAft>
                <a:spcPts val="0"/>
              </a:spcAft>
              <a:buClrTx/>
              <a:buSzTx/>
              <a:buFontTx/>
              <a:buNone/>
            </a:pPr>
            <a:r>
              <a:rPr lang="en-US" sz="1200" dirty="0" smtClean="0">
                <a:solidFill>
                  <a:prstClr val="black"/>
                </a:solidFill>
                <a:latin typeface="Calibri"/>
                <a:ea typeface="+mn-ea"/>
              </a:rPr>
              <a:t>and orientation</a:t>
            </a:r>
            <a:endParaRPr lang="en-US" sz="1200" dirty="0">
              <a:solidFill>
                <a:prstClr val="black"/>
              </a:solidFill>
              <a:latin typeface="Calibri"/>
              <a:ea typeface="+mn-ea"/>
            </a:endParaRPr>
          </a:p>
        </p:txBody>
      </p:sp>
      <p:sp>
        <p:nvSpPr>
          <p:cNvPr id="2" name="Curved Up Arrow 1"/>
          <p:cNvSpPr/>
          <p:nvPr/>
        </p:nvSpPr>
        <p:spPr bwMode="auto">
          <a:xfrm>
            <a:off x="6112476" y="3534592"/>
            <a:ext cx="228600" cy="100708"/>
          </a:xfrm>
          <a:prstGeom prst="curved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856861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7875" y="1591623"/>
            <a:ext cx="4815076" cy="3613085"/>
          </a:xfrm>
          <a:prstGeom prst="rect">
            <a:avLst/>
          </a:prstGeom>
        </p:spPr>
      </p:pic>
      <p:pic>
        <p:nvPicPr>
          <p:cNvPr id="4" name="Picture 3"/>
          <p:cNvPicPr>
            <a:picLocks noChangeAspect="1"/>
          </p:cNvPicPr>
          <p:nvPr/>
        </p:nvPicPr>
        <p:blipFill>
          <a:blip r:embed="rId4"/>
          <a:stretch>
            <a:fillRect/>
          </a:stretch>
        </p:blipFill>
        <p:spPr>
          <a:xfrm>
            <a:off x="4286975" y="1591623"/>
            <a:ext cx="4815076" cy="3613085"/>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Result: Distribution of the Capacity</a:t>
            </a:r>
          </a:p>
        </p:txBody>
      </p:sp>
      <p:sp>
        <p:nvSpPr>
          <p:cNvPr id="14" name="Rectangle 2"/>
          <p:cNvSpPr txBox="1">
            <a:spLocks noChangeArrowheads="1"/>
          </p:cNvSpPr>
          <p:nvPr/>
        </p:nvSpPr>
        <p:spPr bwMode="auto">
          <a:xfrm>
            <a:off x="685800" y="5374984"/>
            <a:ext cx="7772400" cy="83649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600" b="0" dirty="0" smtClean="0">
                <a:solidFill>
                  <a:schemeClr val="tx1"/>
                </a:solidFill>
              </a:rPr>
              <a:t>It is more likely to have better SU-MIMO performance when the links are not isolated. This is due to the fact that the receiver can exploit the energy from the interfering link if the condition number is low.</a:t>
            </a:r>
          </a:p>
          <a:p>
            <a:pPr marL="285750" indent="-285750" algn="just">
              <a:buFont typeface="Arial" panose="020B0604020202020204" pitchFamily="34" charset="0"/>
              <a:buChar char="•"/>
            </a:pPr>
            <a:endParaRPr lang="en-US" sz="1600" b="0" dirty="0"/>
          </a:p>
        </p:txBody>
      </p:sp>
      <p:cxnSp>
        <p:nvCxnSpPr>
          <p:cNvPr id="21" name="Straight Arrow Connector 20"/>
          <p:cNvCxnSpPr/>
          <p:nvPr/>
        </p:nvCxnSpPr>
        <p:spPr bwMode="auto">
          <a:xfrm flipH="1" flipV="1">
            <a:off x="2630349" y="4228975"/>
            <a:ext cx="533400" cy="24412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2" name="TextBox 21"/>
          <p:cNvSpPr txBox="1"/>
          <p:nvPr/>
        </p:nvSpPr>
        <p:spPr>
          <a:xfrm>
            <a:off x="3192029" y="4180709"/>
            <a:ext cx="909223" cy="584775"/>
          </a:xfrm>
          <a:prstGeom prst="rect">
            <a:avLst/>
          </a:prstGeom>
          <a:noFill/>
        </p:spPr>
        <p:txBody>
          <a:bodyPr wrap="none" rtlCol="0">
            <a:spAutoFit/>
          </a:bodyPr>
          <a:lstStyle/>
          <a:p>
            <a:r>
              <a:rPr lang="en-US" sz="1600" dirty="0" smtClean="0">
                <a:solidFill>
                  <a:schemeClr val="tx1"/>
                </a:solidFill>
              </a:rPr>
              <a:t>Isolated </a:t>
            </a:r>
          </a:p>
          <a:p>
            <a:r>
              <a:rPr lang="en-US" sz="1600" dirty="0" smtClean="0">
                <a:solidFill>
                  <a:schemeClr val="tx1"/>
                </a:solidFill>
              </a:rPr>
              <a:t>links</a:t>
            </a:r>
            <a:endParaRPr lang="en-US" sz="1600" dirty="0">
              <a:solidFill>
                <a:schemeClr val="tx1"/>
              </a:solidFill>
            </a:endParaRPr>
          </a:p>
        </p:txBody>
      </p:sp>
      <p:cxnSp>
        <p:nvCxnSpPr>
          <p:cNvPr id="26" name="Straight Arrow Connector 25"/>
          <p:cNvCxnSpPr/>
          <p:nvPr/>
        </p:nvCxnSpPr>
        <p:spPr bwMode="auto">
          <a:xfrm flipH="1" flipV="1">
            <a:off x="6825871" y="4231555"/>
            <a:ext cx="533400" cy="24412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TextBox 26"/>
          <p:cNvSpPr txBox="1"/>
          <p:nvPr/>
        </p:nvSpPr>
        <p:spPr>
          <a:xfrm>
            <a:off x="7387551" y="4183289"/>
            <a:ext cx="909223" cy="584775"/>
          </a:xfrm>
          <a:prstGeom prst="rect">
            <a:avLst/>
          </a:prstGeom>
          <a:noFill/>
        </p:spPr>
        <p:txBody>
          <a:bodyPr wrap="none" rtlCol="0">
            <a:spAutoFit/>
          </a:bodyPr>
          <a:lstStyle/>
          <a:p>
            <a:r>
              <a:rPr lang="en-US" sz="1600" dirty="0" smtClean="0">
                <a:solidFill>
                  <a:schemeClr val="tx1"/>
                </a:solidFill>
              </a:rPr>
              <a:t>Isolated </a:t>
            </a:r>
          </a:p>
          <a:p>
            <a:r>
              <a:rPr lang="en-US" sz="1600" dirty="0" smtClean="0">
                <a:solidFill>
                  <a:schemeClr val="tx1"/>
                </a:solidFill>
              </a:rPr>
              <a:t>links</a:t>
            </a:r>
            <a:endParaRPr lang="en-US" sz="1600" dirty="0">
              <a:solidFill>
                <a:schemeClr val="tx1"/>
              </a:solidFill>
            </a:endParaRPr>
          </a:p>
        </p:txBody>
      </p:sp>
    </p:spTree>
    <p:extLst>
      <p:ext uri="{BB962C8B-B14F-4D97-AF65-F5344CB8AC3E}">
        <p14:creationId xmlns:p14="http://schemas.microsoft.com/office/powerpoint/2010/main" val="2308323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sz="1800" b="0" dirty="0" smtClean="0"/>
              <a:t>In this study, we analyze the feasibility of SU-MIMO under the strategy of array alignment method.</a:t>
            </a:r>
          </a:p>
          <a:p>
            <a:pPr algn="just">
              <a:buFont typeface="Arial" panose="020B0604020202020204" pitchFamily="34" charset="0"/>
              <a:buChar char="•"/>
            </a:pPr>
            <a:r>
              <a:rPr lang="en-US" sz="1800" b="0" dirty="0">
                <a:solidFill>
                  <a:schemeClr val="tx1"/>
                </a:solidFill>
              </a:rPr>
              <a:t>Given the PAA configuration presented, when the links are isolated by decreasing </a:t>
            </a:r>
            <a:r>
              <a:rPr lang="en-US" sz="1800" b="0" dirty="0"/>
              <a:t>the link distance or increasing</a:t>
            </a:r>
            <a:r>
              <a:rPr lang="en-US" sz="1800" b="0" dirty="0">
                <a:solidFill>
                  <a:schemeClr val="tx1"/>
                </a:solidFill>
              </a:rPr>
              <a:t> the distance between PAAs at TX and RX, the condition number gets closer to 1. </a:t>
            </a:r>
            <a:endParaRPr lang="en-US" sz="1800" b="0" dirty="0" smtClean="0"/>
          </a:p>
          <a:p>
            <a:pPr algn="just">
              <a:buFont typeface="Arial" panose="020B0604020202020204" pitchFamily="34" charset="0"/>
              <a:buChar char="•"/>
            </a:pPr>
            <a:r>
              <a:rPr lang="en-US" sz="1800" b="0" dirty="0" smtClean="0"/>
              <a:t>When the arrays are aligned with each other, the </a:t>
            </a:r>
            <a:r>
              <a:rPr lang="en-US" sz="1800" b="0" dirty="0"/>
              <a:t>links </a:t>
            </a:r>
            <a:r>
              <a:rPr lang="en-US" sz="1800" b="0" dirty="0" smtClean="0"/>
              <a:t>may </a:t>
            </a:r>
            <a:r>
              <a:rPr lang="en-US" sz="1800" b="0" dirty="0"/>
              <a:t>not </a:t>
            </a:r>
            <a:r>
              <a:rPr lang="en-US" sz="1800" b="0" dirty="0" smtClean="0"/>
              <a:t>be isolated. In this case, the </a:t>
            </a:r>
            <a:r>
              <a:rPr lang="en-US" sz="1800" b="0" dirty="0"/>
              <a:t>condition number of the </a:t>
            </a:r>
            <a:r>
              <a:rPr lang="en-US" sz="1800" b="0" dirty="0" smtClean="0"/>
              <a:t>MIMO channel fluctuates depending on the link distance and the physical separation of the PAAs at TX and RX. </a:t>
            </a:r>
          </a:p>
          <a:p>
            <a:pPr algn="just">
              <a:buFont typeface="Arial" panose="020B0604020202020204" pitchFamily="34" charset="0"/>
              <a:buChar char="•"/>
            </a:pPr>
            <a:r>
              <a:rPr lang="en-US" sz="1800" b="0" dirty="0" smtClean="0">
                <a:solidFill>
                  <a:schemeClr val="tx1"/>
                </a:solidFill>
              </a:rPr>
              <a:t>When </a:t>
            </a:r>
            <a:r>
              <a:rPr lang="en-US" sz="1800" b="0" dirty="0"/>
              <a:t>the links </a:t>
            </a:r>
            <a:r>
              <a:rPr lang="en-US" sz="1800" b="0" dirty="0" smtClean="0"/>
              <a:t>are not isolated AND the condition number is close to 1, the SU-MIMO channel capacity can be achieved. </a:t>
            </a:r>
          </a:p>
          <a:p>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98611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marL="457200" indent="-457200" algn="just" defTabSz="914400">
              <a:spcBef>
                <a:spcPct val="20000"/>
              </a:spcBef>
              <a:buClrTx/>
              <a:buSzTx/>
              <a:buFont typeface="+mj-lt"/>
              <a:buAutoNum type="arabicPeriod"/>
            </a:pPr>
            <a:r>
              <a:rPr lang="en-US" sz="1800" b="0" dirty="0">
                <a:ea typeface="Times New Roman"/>
                <a:cs typeface="Times New Roman"/>
                <a:sym typeface="Times New Roman"/>
              </a:rPr>
              <a:t>A. </a:t>
            </a:r>
            <a:r>
              <a:rPr lang="en-US" sz="1800" b="0" dirty="0" err="1">
                <a:ea typeface="Times New Roman"/>
                <a:cs typeface="Times New Roman"/>
                <a:sym typeface="Times New Roman"/>
              </a:rPr>
              <a:t>Maltsev</a:t>
            </a:r>
            <a:r>
              <a:rPr lang="en-US" sz="1800" b="0" dirty="0">
                <a:ea typeface="Times New Roman"/>
                <a:cs typeface="Times New Roman"/>
                <a:sym typeface="Times New Roman"/>
              </a:rPr>
              <a:t>,</a:t>
            </a:r>
            <a:r>
              <a:rPr lang="en-US" altLang="en-US" sz="1800" b="0" dirty="0"/>
              <a:t> </a:t>
            </a:r>
            <a:r>
              <a:rPr lang="en-US" altLang="en-US" sz="1800" b="0" i="1" dirty="0"/>
              <a:t>et al</a:t>
            </a:r>
            <a:r>
              <a:rPr lang="en-US" sz="1800" b="0" dirty="0">
                <a:ea typeface="Times New Roman"/>
                <a:cs typeface="Times New Roman"/>
                <a:sym typeface="Times New Roman"/>
              </a:rPr>
              <a:t>, </a:t>
            </a:r>
            <a:r>
              <a:rPr lang="en-US" sz="1800" b="0" dirty="0" smtClean="0">
                <a:ea typeface="Times New Roman"/>
                <a:cs typeface="Times New Roman"/>
                <a:sym typeface="Times New Roman"/>
              </a:rPr>
              <a:t>“</a:t>
            </a:r>
            <a:r>
              <a:rPr lang="da-DK" sz="1800" b="0" dirty="0"/>
              <a:t>Channel Models for 60 GHz WLAN Systems</a:t>
            </a:r>
            <a:r>
              <a:rPr lang="en-US" altLang="en-US" sz="1800" b="0" dirty="0" smtClean="0"/>
              <a:t>,</a:t>
            </a:r>
            <a:r>
              <a:rPr lang="en-US" sz="1800" b="0" dirty="0" smtClean="0">
                <a:ea typeface="Times New Roman"/>
                <a:cs typeface="Times New Roman"/>
                <a:sym typeface="Times New Roman"/>
              </a:rPr>
              <a:t>” </a:t>
            </a:r>
            <a:r>
              <a:rPr lang="en-US" sz="1800" b="0" dirty="0">
                <a:ea typeface="Times New Roman"/>
                <a:cs typeface="Times New Roman"/>
                <a:sym typeface="Times New Roman"/>
              </a:rPr>
              <a:t>IEEE doc. </a:t>
            </a:r>
            <a:r>
              <a:rPr lang="en-US" sz="1800" b="0" dirty="0" smtClean="0">
                <a:ea typeface="Times New Roman"/>
                <a:cs typeface="Times New Roman"/>
                <a:sym typeface="Times New Roman"/>
              </a:rPr>
              <a:t>11-09/0334r8.</a:t>
            </a:r>
            <a:endParaRPr lang="en-US" sz="1800" b="0" dirty="0">
              <a:ea typeface="Times New Roman"/>
              <a:cs typeface="Times New Roman"/>
              <a:sym typeface="Times New Roman"/>
            </a:endParaRPr>
          </a:p>
          <a:p>
            <a:pPr marL="457200" indent="-457200" algn="just" defTabSz="914400">
              <a:spcBef>
                <a:spcPct val="20000"/>
              </a:spcBef>
              <a:buClrTx/>
              <a:buSzTx/>
              <a:buFont typeface="+mj-lt"/>
              <a:buAutoNum type="arabicPeriod"/>
            </a:pPr>
            <a:r>
              <a:rPr lang="en-US" sz="1800" b="0" dirty="0" smtClean="0">
                <a:ea typeface="Times New Roman"/>
                <a:cs typeface="Times New Roman"/>
                <a:sym typeface="Times New Roman"/>
              </a:rPr>
              <a:t>A</a:t>
            </a:r>
            <a:r>
              <a:rPr lang="en-US" sz="1800" b="0" dirty="0">
                <a:ea typeface="Times New Roman"/>
                <a:cs typeface="Times New Roman"/>
                <a:sym typeface="Times New Roman"/>
              </a:rPr>
              <a:t>. </a:t>
            </a:r>
            <a:r>
              <a:rPr lang="en-US" sz="1800" b="0" dirty="0" err="1">
                <a:ea typeface="Times New Roman"/>
                <a:cs typeface="Times New Roman"/>
                <a:sym typeface="Times New Roman"/>
              </a:rPr>
              <a:t>Maltsev</a:t>
            </a:r>
            <a:r>
              <a:rPr lang="en-US" sz="1800" b="0" dirty="0">
                <a:ea typeface="Times New Roman"/>
                <a:cs typeface="Times New Roman"/>
                <a:sym typeface="Times New Roman"/>
              </a:rPr>
              <a:t>,</a:t>
            </a:r>
            <a:r>
              <a:rPr lang="en-US" altLang="en-US" sz="1800" b="0" dirty="0"/>
              <a:t> </a:t>
            </a:r>
            <a:r>
              <a:rPr lang="en-US" altLang="en-US" sz="1800" b="0" i="1" dirty="0"/>
              <a:t>et al</a:t>
            </a:r>
            <a:r>
              <a:rPr lang="en-US" sz="1800" b="0" dirty="0">
                <a:ea typeface="Times New Roman"/>
                <a:cs typeface="Times New Roman"/>
                <a:sym typeface="Times New Roman"/>
              </a:rPr>
              <a:t>, “</a:t>
            </a:r>
            <a:r>
              <a:rPr lang="en-US" altLang="en-US" sz="1800" b="0" dirty="0"/>
              <a:t>Experimental Measurements for Short Range LOS SU-MIMO,</a:t>
            </a:r>
            <a:r>
              <a:rPr lang="en-US" sz="1800" b="0" dirty="0">
                <a:ea typeface="Times New Roman"/>
                <a:cs typeface="Times New Roman"/>
                <a:sym typeface="Times New Roman"/>
              </a:rPr>
              <a:t>” IEEE doc. 11-15/0632r1.</a:t>
            </a:r>
          </a:p>
          <a:p>
            <a:pPr marL="457200" indent="-457200" algn="just" defTabSz="914400">
              <a:spcBef>
                <a:spcPct val="20000"/>
              </a:spcBef>
              <a:buClrTx/>
              <a:buSzTx/>
              <a:buFont typeface="+mj-lt"/>
              <a:buAutoNum type="arabicPeriod"/>
            </a:pPr>
            <a:r>
              <a:rPr lang="en-US" sz="1800" b="0" dirty="0">
                <a:ea typeface="Times New Roman"/>
                <a:cs typeface="Times New Roman"/>
                <a:sym typeface="Times New Roman"/>
              </a:rPr>
              <a:t>G. </a:t>
            </a:r>
            <a:r>
              <a:rPr lang="en-US" sz="1800" b="0" dirty="0" err="1">
                <a:ea typeface="Times New Roman"/>
                <a:cs typeface="Times New Roman"/>
                <a:sym typeface="Times New Roman"/>
              </a:rPr>
              <a:t>Venkatesan</a:t>
            </a:r>
            <a:r>
              <a:rPr lang="en-US" sz="1800" b="0" dirty="0">
                <a:ea typeface="Times New Roman"/>
                <a:cs typeface="Times New Roman"/>
                <a:sym typeface="Times New Roman"/>
              </a:rPr>
              <a:t>,</a:t>
            </a:r>
            <a:r>
              <a:rPr lang="en-US" altLang="en-US" sz="1800" b="0" dirty="0"/>
              <a:t> </a:t>
            </a:r>
            <a:r>
              <a:rPr lang="en-US" altLang="en-US" sz="1800" b="0" i="1" dirty="0"/>
              <a:t>et al</a:t>
            </a:r>
            <a:r>
              <a:rPr lang="en-US" sz="1800" b="0" dirty="0">
                <a:ea typeface="Times New Roman"/>
                <a:cs typeface="Times New Roman"/>
                <a:sym typeface="Times New Roman"/>
              </a:rPr>
              <a:t>, “</a:t>
            </a:r>
            <a:r>
              <a:rPr lang="en-US" altLang="en-US" sz="1800" b="0" dirty="0" err="1"/>
              <a:t>TGay</a:t>
            </a:r>
            <a:r>
              <a:rPr lang="en-US" altLang="en-US" sz="1800" b="0" dirty="0"/>
              <a:t> Evaluation Methodology,</a:t>
            </a:r>
            <a:r>
              <a:rPr lang="en-US" sz="1800" b="0" dirty="0">
                <a:ea typeface="Times New Roman"/>
                <a:cs typeface="Times New Roman"/>
                <a:sym typeface="Times New Roman"/>
              </a:rPr>
              <a:t>” IEEE doc. 11-15/0866.</a:t>
            </a:r>
          </a:p>
          <a:p>
            <a:pPr marL="457200" lvl="0" indent="-457200" algn="just" defTabSz="914400">
              <a:spcBef>
                <a:spcPct val="20000"/>
              </a:spcBef>
              <a:buClrTx/>
              <a:buSzTx/>
              <a:buFont typeface="+mj-lt"/>
              <a:buAutoNum type="arabicPeriod"/>
            </a:pPr>
            <a:endParaRPr lang="en-US" sz="1800" b="0" dirty="0">
              <a:ea typeface="Times New Roman"/>
              <a:cs typeface="Times New Roman"/>
              <a:sym typeface="Times New Roman"/>
            </a:endParaRPr>
          </a:p>
          <a:p>
            <a:endParaRPr 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t>This presentation </a:t>
            </a:r>
            <a:r>
              <a:rPr lang="en-US" sz="1800" b="0" dirty="0" smtClean="0"/>
              <a:t>investigates the feasibility of SU-MIMO using </a:t>
            </a:r>
            <a:r>
              <a:rPr lang="en-US" sz="1800" b="0" dirty="0" smtClean="0">
                <a:solidFill>
                  <a:schemeClr val="tx1"/>
                </a:solidFill>
              </a:rPr>
              <a:t>array alignment method </a:t>
            </a:r>
            <a:r>
              <a:rPr lang="en-US" sz="1800" b="0" dirty="0" smtClean="0"/>
              <a:t>based on </a:t>
            </a:r>
            <a:r>
              <a:rPr lang="en-US" sz="1800" b="0" dirty="0"/>
              <a:t>the </a:t>
            </a:r>
            <a:r>
              <a:rPr lang="en-US" sz="1800" b="0" dirty="0" smtClean="0"/>
              <a:t>channel models </a:t>
            </a:r>
            <a:r>
              <a:rPr lang="en-US" sz="1800" b="0" dirty="0"/>
              <a:t>adopted in 802.11ad. </a:t>
            </a:r>
            <a:endParaRPr lang="en-US" sz="1800" b="0" dirty="0" smtClean="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smtClean="0"/>
              <a:t>A simulation methodology is proposed for evaluating the performance of SU-MIMO in an 802.11ay environment.</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smtClean="0"/>
              <a:t>The condition number of the MIMO channel, the achievable capacity, and the distribution of the capacity are investigated.</a:t>
            </a:r>
            <a:endParaRPr lang="en-US" sz="18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smtClean="0"/>
              <a:t>The effect of antenna array separation and link distance is considered.</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609600"/>
            <a:ext cx="7772400" cy="763587"/>
          </a:xfrm>
          <a:ln/>
        </p:spPr>
        <p:txBody>
          <a:bodyPr lIns="90000" tIns="46800" rIns="90000" bIns="46800"/>
          <a:lstStyle/>
          <a:p>
            <a:r>
              <a:rPr lang="en-US" dirty="0"/>
              <a:t>Methodology for </a:t>
            </a:r>
            <a:r>
              <a:rPr lang="en-US" dirty="0" smtClean="0"/>
              <a:t>SU-MIMO Analysis</a:t>
            </a:r>
            <a:endParaRPr lang="en-US" dirty="0"/>
          </a:p>
        </p:txBody>
      </p:sp>
      <p:sp>
        <p:nvSpPr>
          <p:cNvPr id="9218" name="Rectangle 2"/>
          <p:cNvSpPr>
            <a:spLocks noGrp="1" noChangeArrowheads="1"/>
          </p:cNvSpPr>
          <p:nvPr>
            <p:ph type="body" idx="1"/>
          </p:nvPr>
        </p:nvSpPr>
        <p:spPr>
          <a:xfrm>
            <a:off x="689697" y="3920785"/>
            <a:ext cx="7772400" cy="2024524"/>
          </a:xfrm>
          <a:ln/>
        </p:spPr>
        <p:txBody>
          <a:bodyPr/>
          <a:lstStyle/>
          <a:p>
            <a:pPr algn="just">
              <a:buFont typeface="Times New Roman" pitchFamily="16" charset="0"/>
              <a:buChar char="•"/>
            </a:pPr>
            <a:r>
              <a:rPr lang="en-GB" sz="1600" b="0" dirty="0"/>
              <a:t>The </a:t>
            </a:r>
            <a:r>
              <a:rPr lang="en-GB" sz="1600" b="0" dirty="0" smtClean="0"/>
              <a:t>channel models developed for 802.11ad [1] are utilized to generate channel impulse responses between the phased antenna arrays (PAAs). </a:t>
            </a:r>
          </a:p>
          <a:p>
            <a:pPr algn="just">
              <a:buFont typeface="Times New Roman" pitchFamily="16" charset="0"/>
              <a:buChar char="•"/>
            </a:pPr>
            <a:r>
              <a:rPr lang="en-GB" sz="1600" b="0" dirty="0" smtClean="0"/>
              <a:t>Independent channel impulse responses are </a:t>
            </a:r>
            <a:r>
              <a:rPr lang="en-GB" sz="1600" b="0" dirty="0"/>
              <a:t>generated </a:t>
            </a:r>
            <a:r>
              <a:rPr lang="en-GB" sz="1600" b="0" dirty="0" smtClean="0"/>
              <a:t>for each TX and RX PAA link. It is assumed the rays departing or arriving from the backside of the devices are blocked.</a:t>
            </a:r>
          </a:p>
          <a:p>
            <a:pPr algn="just">
              <a:buFont typeface="Times New Roman" pitchFamily="16" charset="0"/>
              <a:buChar char="•"/>
            </a:pPr>
            <a:r>
              <a:rPr lang="en-GB" sz="1600" b="0" dirty="0" smtClean="0"/>
              <a:t>The array responses of TX and RX PAAs are calculated using the angle-of-arrival (</a:t>
            </a:r>
            <a:r>
              <a:rPr lang="en-GB" sz="1600" b="0" dirty="0" err="1" smtClean="0"/>
              <a:t>AoA</a:t>
            </a:r>
            <a:r>
              <a:rPr lang="en-GB" sz="1600" b="0" dirty="0" smtClean="0"/>
              <a:t>) and angle-of-departure (</a:t>
            </a:r>
            <a:r>
              <a:rPr lang="en-GB" sz="1600" b="0" dirty="0" err="1" smtClean="0"/>
              <a:t>AoD</a:t>
            </a:r>
            <a:r>
              <a:rPr lang="en-GB" sz="1600" b="0" dirty="0" smtClean="0"/>
              <a:t>) of the rays.</a:t>
            </a:r>
          </a:p>
          <a:p>
            <a:pPr algn="just">
              <a:buFont typeface="Times New Roman" pitchFamily="16" charset="0"/>
              <a:buChar char="•"/>
            </a:pPr>
            <a:r>
              <a:rPr lang="en-GB" sz="1600" b="0" dirty="0" smtClean="0"/>
              <a:t>After applying phase vectors for each PAA, the channel impulse response is calculated and the performance metrics are determined.</a:t>
            </a:r>
          </a:p>
        </p:txBody>
      </p:sp>
      <p:grpSp>
        <p:nvGrpSpPr>
          <p:cNvPr id="8" name="Group 7"/>
          <p:cNvGrpSpPr/>
          <p:nvPr/>
        </p:nvGrpSpPr>
        <p:grpSpPr>
          <a:xfrm>
            <a:off x="6195335" y="2742500"/>
            <a:ext cx="2462498" cy="1015663"/>
            <a:chOff x="6477000" y="3457215"/>
            <a:chExt cx="2366412" cy="1140038"/>
          </a:xfrm>
        </p:grpSpPr>
        <p:sp>
          <p:nvSpPr>
            <p:cNvPr id="3" name="Right Arrow 2"/>
            <p:cNvSpPr/>
            <p:nvPr/>
          </p:nvSpPr>
          <p:spPr bwMode="auto">
            <a:xfrm>
              <a:off x="6477000" y="3918783"/>
              <a:ext cx="198609" cy="16506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Times New Roman" pitchFamily="16" charset="0"/>
                <a:ea typeface="MS Gothic" charset="-128"/>
              </a:endParaRPr>
            </a:p>
          </p:txBody>
        </p:sp>
        <p:sp>
          <p:nvSpPr>
            <p:cNvPr id="7" name="TextBox 6"/>
            <p:cNvSpPr txBox="1"/>
            <p:nvPr/>
          </p:nvSpPr>
          <p:spPr>
            <a:xfrm>
              <a:off x="6675608" y="3457215"/>
              <a:ext cx="2167804" cy="1140038"/>
            </a:xfrm>
            <a:prstGeom prst="rect">
              <a:avLst/>
            </a:prstGeom>
            <a:noFill/>
          </p:spPr>
          <p:txBody>
            <a:bodyPr wrap="square" rtlCol="0">
              <a:spAutoFit/>
            </a:bodyPr>
            <a:lstStyle/>
            <a:p>
              <a:r>
                <a:rPr lang="en-US" sz="1200" dirty="0" smtClean="0">
                  <a:solidFill>
                    <a:schemeClr val="tx1"/>
                  </a:solidFill>
                </a:rPr>
                <a:t>Performance metrics:</a:t>
              </a:r>
            </a:p>
            <a:p>
              <a:pPr marL="228600" indent="-228600">
                <a:buFont typeface="+mj-lt"/>
                <a:buAutoNum type="arabicPeriod"/>
              </a:pPr>
              <a:r>
                <a:rPr lang="en-US" sz="1200" dirty="0" smtClean="0">
                  <a:solidFill>
                    <a:schemeClr val="tx1"/>
                  </a:solidFill>
                </a:rPr>
                <a:t>Channel capacity</a:t>
              </a:r>
            </a:p>
            <a:p>
              <a:pPr marL="228600" indent="-228600">
                <a:buFont typeface="+mj-lt"/>
                <a:buAutoNum type="arabicPeriod"/>
              </a:pPr>
              <a:r>
                <a:rPr lang="en-US" sz="1200" dirty="0" smtClean="0">
                  <a:solidFill>
                    <a:schemeClr val="tx1"/>
                  </a:solidFill>
                </a:rPr>
                <a:t>Condition number</a:t>
              </a:r>
            </a:p>
            <a:p>
              <a:pPr marL="228600" indent="-228600">
                <a:buFont typeface="+mj-lt"/>
                <a:buAutoNum type="arabicPeriod"/>
              </a:pPr>
              <a:r>
                <a:rPr lang="en-US" sz="1200" dirty="0" smtClean="0">
                  <a:solidFill>
                    <a:schemeClr val="tx1"/>
                  </a:solidFill>
                </a:rPr>
                <a:t>Received signal strength indicator (RSSI)</a:t>
              </a:r>
            </a:p>
          </p:txBody>
        </p:sp>
      </p:grpSp>
      <p:pic>
        <p:nvPicPr>
          <p:cNvPr id="5" name="Picture 4"/>
          <p:cNvPicPr>
            <a:picLocks noChangeAspect="1"/>
          </p:cNvPicPr>
          <p:nvPr/>
        </p:nvPicPr>
        <p:blipFill>
          <a:blip r:embed="rId3"/>
          <a:stretch>
            <a:fillRect/>
          </a:stretch>
        </p:blipFill>
        <p:spPr>
          <a:xfrm>
            <a:off x="660023" y="1254357"/>
            <a:ext cx="5605791" cy="278577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685800" y="684213"/>
            <a:ext cx="7772400" cy="756543"/>
          </a:xfrm>
          <a:ln/>
        </p:spPr>
        <p:txBody>
          <a:bodyPr lIns="90000" tIns="46800" rIns="90000" bIns="46800"/>
          <a:lstStyle/>
          <a:p>
            <a:r>
              <a:rPr lang="en-US" dirty="0" smtClean="0"/>
              <a:t>Array Alignment Method</a:t>
            </a:r>
            <a:endParaRPr lang="en-US" dirty="0"/>
          </a:p>
        </p:txBody>
      </p:sp>
      <p:sp>
        <p:nvSpPr>
          <p:cNvPr id="24" name="Rectangle 2"/>
          <p:cNvSpPr txBox="1">
            <a:spLocks noChangeArrowheads="1"/>
          </p:cNvSpPr>
          <p:nvPr/>
        </p:nvSpPr>
        <p:spPr bwMode="auto">
          <a:xfrm>
            <a:off x="685800" y="5446035"/>
            <a:ext cx="7772400" cy="103096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800" b="0" kern="0" dirty="0" smtClean="0"/>
              <a:t>For the array alignment method, </a:t>
            </a:r>
            <a:r>
              <a:rPr lang="en-US" sz="1800" b="0" dirty="0" smtClean="0"/>
              <a:t>the boresights of each pair of TX </a:t>
            </a:r>
            <a:r>
              <a:rPr lang="en-US" sz="1800" b="0" dirty="0"/>
              <a:t>PAA and RX PAA </a:t>
            </a:r>
            <a:r>
              <a:rPr lang="en-US" sz="1800" b="0" dirty="0" smtClean="0"/>
              <a:t>are aligned with each other. </a:t>
            </a:r>
          </a:p>
          <a:p>
            <a:pPr marL="285750" indent="-285750" algn="just">
              <a:buFont typeface="Arial" panose="020B0604020202020204" pitchFamily="34" charset="0"/>
              <a:buChar char="•"/>
            </a:pPr>
            <a:r>
              <a:rPr lang="en-US" sz="1800" b="0" dirty="0" smtClean="0"/>
              <a:t>It </a:t>
            </a:r>
            <a:r>
              <a:rPr lang="en-US" sz="1800" b="0" dirty="0"/>
              <a:t>is achieved by adjusting the phase of each antenna element [1].</a:t>
            </a:r>
          </a:p>
        </p:txBody>
      </p:sp>
      <p:grpSp>
        <p:nvGrpSpPr>
          <p:cNvPr id="147" name="Group 146"/>
          <p:cNvGrpSpPr/>
          <p:nvPr/>
        </p:nvGrpSpPr>
        <p:grpSpPr>
          <a:xfrm>
            <a:off x="1901826" y="1610354"/>
            <a:ext cx="2971799" cy="1124743"/>
            <a:chOff x="676175" y="2364006"/>
            <a:chExt cx="4493156" cy="1360940"/>
          </a:xfrm>
        </p:grpSpPr>
        <p:grpSp>
          <p:nvGrpSpPr>
            <p:cNvPr id="116" name="Group 115"/>
            <p:cNvGrpSpPr/>
            <p:nvPr/>
          </p:nvGrpSpPr>
          <p:grpSpPr>
            <a:xfrm>
              <a:off x="3331918" y="2364006"/>
              <a:ext cx="1837413" cy="1340044"/>
              <a:chOff x="4322494" y="3199801"/>
              <a:chExt cx="2021156" cy="1474048"/>
            </a:xfrm>
          </p:grpSpPr>
          <p:sp>
            <p:nvSpPr>
              <p:cNvPr id="119" name="TextBox 118"/>
              <p:cNvSpPr txBox="1"/>
              <p:nvPr/>
            </p:nvSpPr>
            <p:spPr>
              <a:xfrm rot="10800000" flipV="1">
                <a:off x="4624822" y="4107990"/>
                <a:ext cx="1021395" cy="348203"/>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a:ea typeface="+mn-ea"/>
                  </a:rPr>
                  <a:t>RX PPA 2</a:t>
                </a:r>
              </a:p>
            </p:txBody>
          </p:sp>
          <p:sp>
            <p:nvSpPr>
              <p:cNvPr id="120" name="TextBox 119"/>
              <p:cNvSpPr txBox="1"/>
              <p:nvPr/>
            </p:nvSpPr>
            <p:spPr>
              <a:xfrm rot="10800000" flipV="1">
                <a:off x="4322494" y="3640359"/>
                <a:ext cx="1021397" cy="348203"/>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a:ea typeface="+mn-ea"/>
                  </a:rPr>
                  <a:t>RX PPA 1</a:t>
                </a:r>
              </a:p>
            </p:txBody>
          </p:sp>
          <p:sp>
            <p:nvSpPr>
              <p:cNvPr id="121" name="TextBox 120"/>
              <p:cNvSpPr txBox="1"/>
              <p:nvPr/>
            </p:nvSpPr>
            <p:spPr>
              <a:xfrm rot="10800000" flipV="1">
                <a:off x="5810253" y="3266653"/>
                <a:ext cx="509759" cy="368686"/>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rPr>
                  <a:t>RX</a:t>
                </a:r>
              </a:p>
            </p:txBody>
          </p:sp>
          <p:sp>
            <p:nvSpPr>
              <p:cNvPr id="124" name="Cube 123"/>
              <p:cNvSpPr/>
              <p:nvPr/>
            </p:nvSpPr>
            <p:spPr>
              <a:xfrm rot="10800000" flipV="1">
                <a:off x="5394056" y="3199801"/>
                <a:ext cx="949594" cy="1474048"/>
              </a:xfrm>
              <a:prstGeom prst="cube">
                <a:avLst>
                  <a:gd name="adj" fmla="val 88560"/>
                </a:avLst>
              </a:prstGeom>
              <a:solidFill>
                <a:srgbClr val="1F497D">
                  <a:lumMod val="40000"/>
                  <a:lumOff val="60000"/>
                  <a:alpha val="58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125" name="Cube 124"/>
              <p:cNvSpPr/>
              <p:nvPr/>
            </p:nvSpPr>
            <p:spPr>
              <a:xfrm rot="10800000" flipV="1">
                <a:off x="5440472" y="3434134"/>
                <a:ext cx="315534" cy="584022"/>
              </a:xfrm>
              <a:prstGeom prst="cube">
                <a:avLst>
                  <a:gd name="adj" fmla="val 79122"/>
                </a:avLst>
              </a:prstGeom>
              <a:solidFill>
                <a:srgbClr val="9BBB59">
                  <a:lumMod val="40000"/>
                  <a:lumOff val="60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126" name="Cube 125"/>
              <p:cNvSpPr/>
              <p:nvPr/>
            </p:nvSpPr>
            <p:spPr>
              <a:xfrm rot="10800000" flipV="1">
                <a:off x="5835548" y="3819914"/>
                <a:ext cx="315534" cy="584022"/>
              </a:xfrm>
              <a:prstGeom prst="cube">
                <a:avLst>
                  <a:gd name="adj" fmla="val 79122"/>
                </a:avLst>
              </a:prstGeom>
              <a:solidFill>
                <a:srgbClr val="9BBB59">
                  <a:lumMod val="40000"/>
                  <a:lumOff val="60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128" name="Group 127"/>
            <p:cNvGrpSpPr/>
            <p:nvPr/>
          </p:nvGrpSpPr>
          <p:grpSpPr>
            <a:xfrm>
              <a:off x="676175" y="2365469"/>
              <a:ext cx="1739179" cy="1359477"/>
              <a:chOff x="1447179" y="3240695"/>
              <a:chExt cx="1913095" cy="1495425"/>
            </a:xfrm>
          </p:grpSpPr>
          <p:sp>
            <p:nvSpPr>
              <p:cNvPr id="132" name="Cube 131"/>
              <p:cNvSpPr/>
              <p:nvPr/>
            </p:nvSpPr>
            <p:spPr>
              <a:xfrm rot="16200000" flipV="1">
                <a:off x="1181799" y="3506075"/>
                <a:ext cx="1495425" cy="964666"/>
              </a:xfrm>
              <a:prstGeom prst="cube">
                <a:avLst>
                  <a:gd name="adj" fmla="val 90758"/>
                </a:avLst>
              </a:prstGeom>
              <a:solidFill>
                <a:srgbClr val="1F497D">
                  <a:lumMod val="40000"/>
                  <a:lumOff val="60000"/>
                  <a:alpha val="58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133" name="Cube 132"/>
              <p:cNvSpPr/>
              <p:nvPr/>
            </p:nvSpPr>
            <p:spPr>
              <a:xfrm rot="16200000" flipV="1">
                <a:off x="1977626" y="3537435"/>
                <a:ext cx="581065" cy="329185"/>
              </a:xfrm>
              <a:prstGeom prst="cube">
                <a:avLst>
                  <a:gd name="adj" fmla="val 78659"/>
                </a:avLst>
              </a:prstGeom>
              <a:solidFill>
                <a:srgbClr val="9BBB59">
                  <a:lumMod val="40000"/>
                  <a:lumOff val="60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135" name="Cube 134"/>
              <p:cNvSpPr/>
              <p:nvPr/>
            </p:nvSpPr>
            <p:spPr>
              <a:xfrm rot="16200000" flipV="1">
                <a:off x="1474387" y="4066683"/>
                <a:ext cx="581065" cy="329185"/>
              </a:xfrm>
              <a:prstGeom prst="cube">
                <a:avLst>
                  <a:gd name="adj" fmla="val 78659"/>
                </a:avLst>
              </a:prstGeom>
              <a:solidFill>
                <a:srgbClr val="9BBB59">
                  <a:lumMod val="40000"/>
                  <a:lumOff val="60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136" name="TextBox 135"/>
              <p:cNvSpPr txBox="1"/>
              <p:nvPr/>
            </p:nvSpPr>
            <p:spPr>
              <a:xfrm rot="10800000" flipV="1">
                <a:off x="1967792" y="4173604"/>
                <a:ext cx="1009660" cy="348203"/>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a:ea typeface="+mn-ea"/>
                  </a:rPr>
                  <a:t>TX PPA 2</a:t>
                </a:r>
              </a:p>
            </p:txBody>
          </p:sp>
          <p:sp>
            <p:nvSpPr>
              <p:cNvPr id="137" name="TextBox 136"/>
              <p:cNvSpPr txBox="1"/>
              <p:nvPr/>
            </p:nvSpPr>
            <p:spPr>
              <a:xfrm rot="10800000" flipV="1">
                <a:off x="2350614" y="3691553"/>
                <a:ext cx="1009660" cy="348203"/>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a:ea typeface="+mn-ea"/>
                  </a:rPr>
                  <a:t>TX PPA 1</a:t>
                </a:r>
              </a:p>
            </p:txBody>
          </p:sp>
          <p:sp>
            <p:nvSpPr>
              <p:cNvPr id="138" name="TextBox 137"/>
              <p:cNvSpPr txBox="1"/>
              <p:nvPr/>
            </p:nvSpPr>
            <p:spPr>
              <a:xfrm rot="10800000" flipV="1">
                <a:off x="1464265" y="3289076"/>
                <a:ext cx="630261" cy="368686"/>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rPr>
                  <a:t>TX</a:t>
                </a:r>
              </a:p>
            </p:txBody>
          </p:sp>
        </p:grpSp>
        <p:cxnSp>
          <p:nvCxnSpPr>
            <p:cNvPr id="139" name="Straight Arrow Connector 138"/>
            <p:cNvCxnSpPr/>
            <p:nvPr/>
          </p:nvCxnSpPr>
          <p:spPr>
            <a:xfrm flipH="1">
              <a:off x="1376272" y="2816074"/>
              <a:ext cx="3145154" cy="0"/>
            </a:xfrm>
            <a:prstGeom prst="straightConnector1">
              <a:avLst/>
            </a:prstGeom>
            <a:noFill/>
            <a:ln w="25400" cap="flat" cmpd="sng" algn="ctr">
              <a:solidFill>
                <a:sysClr val="windowText" lastClr="000000"/>
              </a:solidFill>
              <a:prstDash val="solid"/>
              <a:headEnd type="triangle" w="med" len="med"/>
              <a:tailEnd type="triangle" w="med" len="med"/>
            </a:ln>
            <a:effectLst/>
          </p:spPr>
        </p:cxnSp>
        <p:cxnSp>
          <p:nvCxnSpPr>
            <p:cNvPr id="145" name="Straight Arrow Connector 144"/>
            <p:cNvCxnSpPr/>
            <p:nvPr/>
          </p:nvCxnSpPr>
          <p:spPr>
            <a:xfrm flipH="1">
              <a:off x="991498" y="3240152"/>
              <a:ext cx="3885816" cy="0"/>
            </a:xfrm>
            <a:prstGeom prst="straightConnector1">
              <a:avLst/>
            </a:prstGeom>
            <a:noFill/>
            <a:ln w="25400" cap="flat" cmpd="sng" algn="ctr">
              <a:solidFill>
                <a:sysClr val="windowText" lastClr="000000"/>
              </a:solidFill>
              <a:prstDash val="solid"/>
              <a:headEnd type="triangle" w="med" len="med"/>
              <a:tailEnd type="triangle" w="med" len="med"/>
            </a:ln>
            <a:effectLst/>
          </p:spPr>
        </p:cxnSp>
      </p:grpSp>
      <p:grpSp>
        <p:nvGrpSpPr>
          <p:cNvPr id="11" name="Group 10"/>
          <p:cNvGrpSpPr/>
          <p:nvPr/>
        </p:nvGrpSpPr>
        <p:grpSpPr>
          <a:xfrm>
            <a:off x="5181503" y="1283214"/>
            <a:ext cx="2614412" cy="1708609"/>
            <a:chOff x="4675741" y="2002626"/>
            <a:chExt cx="2614412" cy="1708609"/>
          </a:xfrm>
        </p:grpSpPr>
        <p:grpSp>
          <p:nvGrpSpPr>
            <p:cNvPr id="149" name="Group 148"/>
            <p:cNvGrpSpPr/>
            <p:nvPr/>
          </p:nvGrpSpPr>
          <p:grpSpPr>
            <a:xfrm>
              <a:off x="4675741" y="2002626"/>
              <a:ext cx="2614412" cy="1708609"/>
              <a:chOff x="4304586" y="1652102"/>
              <a:chExt cx="5445068" cy="2902855"/>
            </a:xfrm>
          </p:grpSpPr>
          <p:grpSp>
            <p:nvGrpSpPr>
              <p:cNvPr id="288" name="Group 287"/>
              <p:cNvGrpSpPr/>
              <p:nvPr/>
            </p:nvGrpSpPr>
            <p:grpSpPr>
              <a:xfrm>
                <a:off x="4304586" y="1652102"/>
                <a:ext cx="4890695" cy="2902855"/>
                <a:chOff x="857250" y="1042988"/>
                <a:chExt cx="4890695" cy="4244280"/>
              </a:xfrm>
            </p:grpSpPr>
            <p:sp>
              <p:nvSpPr>
                <p:cNvPr id="289" name="AutoShape 201"/>
                <p:cNvSpPr>
                  <a:spLocks noChangeAspect="1" noChangeArrowheads="1" noTextEdit="1"/>
                </p:cNvSpPr>
                <p:nvPr/>
              </p:nvSpPr>
              <p:spPr bwMode="auto">
                <a:xfrm>
                  <a:off x="857250" y="1042988"/>
                  <a:ext cx="4359275"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0" name="Rectangle 203"/>
                <p:cNvSpPr>
                  <a:spLocks noChangeArrowheads="1"/>
                </p:cNvSpPr>
                <p:nvPr/>
              </p:nvSpPr>
              <p:spPr bwMode="auto">
                <a:xfrm>
                  <a:off x="1408111" y="4857547"/>
                  <a:ext cx="130176"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1" u="none" strike="noStrike" kern="0" cap="none" spc="0" normalizeH="0" baseline="0" noProof="0" dirty="0" smtClean="0">
                      <a:ln>
                        <a:noFill/>
                      </a:ln>
                      <a:solidFill>
                        <a:srgbClr val="000000"/>
                      </a:solidFill>
                      <a:effectLst/>
                      <a:uLnTx/>
                      <a:uFillTx/>
                      <a:latin typeface="Times New Roman" panose="02020603050405020304" pitchFamily="18" charset="0"/>
                      <a:ea typeface="+mn-ea"/>
                    </a:rPr>
                    <a:t>x</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p:sp>
              <p:nvSpPr>
                <p:cNvPr id="291" name="Rectangle 204"/>
                <p:cNvSpPr>
                  <a:spLocks noChangeArrowheads="1"/>
                </p:cNvSpPr>
                <p:nvPr/>
              </p:nvSpPr>
              <p:spPr bwMode="auto">
                <a:xfrm>
                  <a:off x="2890837" y="1211856"/>
                  <a:ext cx="128589"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1" u="none" strike="noStrike" kern="0" cap="none" spc="0" normalizeH="0" baseline="0" noProof="0" dirty="0" smtClean="0">
                      <a:ln>
                        <a:noFill/>
                      </a:ln>
                      <a:solidFill>
                        <a:srgbClr val="000000"/>
                      </a:solidFill>
                      <a:effectLst/>
                      <a:uLnTx/>
                      <a:uFillTx/>
                      <a:latin typeface="Times New Roman" panose="02020603050405020304" pitchFamily="18" charset="0"/>
                      <a:ea typeface="+mn-ea"/>
                    </a:rPr>
                    <a:t>z</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p:sp>
              <p:nvSpPr>
                <p:cNvPr id="292" name="Line 205"/>
                <p:cNvSpPr>
                  <a:spLocks noChangeShapeType="1"/>
                </p:cNvSpPr>
                <p:nvPr/>
              </p:nvSpPr>
              <p:spPr bwMode="auto">
                <a:xfrm flipV="1">
                  <a:off x="1377950" y="2978150"/>
                  <a:ext cx="973138" cy="97313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3" name="Line 206"/>
                <p:cNvSpPr>
                  <a:spLocks noChangeShapeType="1"/>
                </p:cNvSpPr>
                <p:nvPr/>
              </p:nvSpPr>
              <p:spPr bwMode="auto">
                <a:xfrm>
                  <a:off x="1146175" y="4183063"/>
                  <a:ext cx="192881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4" name="Line 207"/>
                <p:cNvSpPr>
                  <a:spLocks noChangeShapeType="1"/>
                </p:cNvSpPr>
                <p:nvPr/>
              </p:nvSpPr>
              <p:spPr bwMode="auto">
                <a:xfrm>
                  <a:off x="2347913" y="2978150"/>
                  <a:ext cx="193040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5" name="Line 208"/>
                <p:cNvSpPr>
                  <a:spLocks noChangeShapeType="1"/>
                </p:cNvSpPr>
                <p:nvPr/>
              </p:nvSpPr>
              <p:spPr bwMode="auto">
                <a:xfrm flipV="1">
                  <a:off x="1863725" y="2978150"/>
                  <a:ext cx="969963" cy="96996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6" name="Line 209"/>
                <p:cNvSpPr>
                  <a:spLocks noChangeShapeType="1"/>
                </p:cNvSpPr>
                <p:nvPr/>
              </p:nvSpPr>
              <p:spPr bwMode="auto">
                <a:xfrm flipV="1">
                  <a:off x="2344738" y="2978150"/>
                  <a:ext cx="969963" cy="96996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7" name="Line 210"/>
                <p:cNvSpPr>
                  <a:spLocks noChangeShapeType="1"/>
                </p:cNvSpPr>
                <p:nvPr/>
              </p:nvSpPr>
              <p:spPr bwMode="auto">
                <a:xfrm flipV="1">
                  <a:off x="2828925" y="2978150"/>
                  <a:ext cx="966788" cy="96837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8" name="Line 211"/>
                <p:cNvSpPr>
                  <a:spLocks noChangeShapeType="1"/>
                </p:cNvSpPr>
                <p:nvPr/>
              </p:nvSpPr>
              <p:spPr bwMode="auto">
                <a:xfrm flipV="1">
                  <a:off x="3309938" y="2978150"/>
                  <a:ext cx="968375" cy="96996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9" name="Line 212"/>
                <p:cNvSpPr>
                  <a:spLocks noChangeShapeType="1"/>
                </p:cNvSpPr>
                <p:nvPr/>
              </p:nvSpPr>
              <p:spPr bwMode="auto">
                <a:xfrm flipV="1">
                  <a:off x="3790950" y="2976563"/>
                  <a:ext cx="971550" cy="9715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0" name="Line 213"/>
                <p:cNvSpPr>
                  <a:spLocks noChangeShapeType="1"/>
                </p:cNvSpPr>
                <p:nvPr/>
              </p:nvSpPr>
              <p:spPr bwMode="auto">
                <a:xfrm>
                  <a:off x="1382713" y="3941763"/>
                  <a:ext cx="19224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1" name="Line 214"/>
                <p:cNvSpPr>
                  <a:spLocks noChangeShapeType="1"/>
                </p:cNvSpPr>
                <p:nvPr/>
              </p:nvSpPr>
              <p:spPr bwMode="auto">
                <a:xfrm>
                  <a:off x="1630363" y="3702050"/>
                  <a:ext cx="192563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2" name="Line 215"/>
                <p:cNvSpPr>
                  <a:spLocks noChangeShapeType="1"/>
                </p:cNvSpPr>
                <p:nvPr/>
              </p:nvSpPr>
              <p:spPr bwMode="auto">
                <a:xfrm>
                  <a:off x="1863725" y="3460750"/>
                  <a:ext cx="192405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3" name="Line 216"/>
                <p:cNvSpPr>
                  <a:spLocks noChangeShapeType="1"/>
                </p:cNvSpPr>
                <p:nvPr/>
              </p:nvSpPr>
              <p:spPr bwMode="auto">
                <a:xfrm>
                  <a:off x="2114550" y="3219450"/>
                  <a:ext cx="191770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4" name="Oval 217"/>
                <p:cNvSpPr>
                  <a:spLocks noChangeArrowheads="1"/>
                </p:cNvSpPr>
                <p:nvPr/>
              </p:nvSpPr>
              <p:spPr bwMode="auto">
                <a:xfrm>
                  <a:off x="2314575"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5" name="Oval 218"/>
                <p:cNvSpPr>
                  <a:spLocks noChangeArrowheads="1"/>
                </p:cNvSpPr>
                <p:nvPr/>
              </p:nvSpPr>
              <p:spPr bwMode="auto">
                <a:xfrm>
                  <a:off x="2314575" y="29432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6" name="Oval 219"/>
                <p:cNvSpPr>
                  <a:spLocks noChangeArrowheads="1"/>
                </p:cNvSpPr>
                <p:nvPr/>
              </p:nvSpPr>
              <p:spPr bwMode="auto">
                <a:xfrm>
                  <a:off x="2078038"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7" name="Oval 220"/>
                <p:cNvSpPr>
                  <a:spLocks noChangeArrowheads="1"/>
                </p:cNvSpPr>
                <p:nvPr/>
              </p:nvSpPr>
              <p:spPr bwMode="auto">
                <a:xfrm>
                  <a:off x="2078038"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8" name="Oval 221"/>
                <p:cNvSpPr>
                  <a:spLocks noChangeArrowheads="1"/>
                </p:cNvSpPr>
                <p:nvPr/>
              </p:nvSpPr>
              <p:spPr bwMode="auto">
                <a:xfrm>
                  <a:off x="1828800" y="3424238"/>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9" name="Oval 222"/>
                <p:cNvSpPr>
                  <a:spLocks noChangeArrowheads="1"/>
                </p:cNvSpPr>
                <p:nvPr/>
              </p:nvSpPr>
              <p:spPr bwMode="auto">
                <a:xfrm>
                  <a:off x="1828800"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0" name="Oval 223"/>
                <p:cNvSpPr>
                  <a:spLocks noChangeArrowheads="1"/>
                </p:cNvSpPr>
                <p:nvPr/>
              </p:nvSpPr>
              <p:spPr bwMode="auto">
                <a:xfrm>
                  <a:off x="1595438"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1" name="Oval 224"/>
                <p:cNvSpPr>
                  <a:spLocks noChangeArrowheads="1"/>
                </p:cNvSpPr>
                <p:nvPr/>
              </p:nvSpPr>
              <p:spPr bwMode="auto">
                <a:xfrm>
                  <a:off x="1595438"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2" name="Oval 225"/>
                <p:cNvSpPr>
                  <a:spLocks noChangeArrowheads="1"/>
                </p:cNvSpPr>
                <p:nvPr/>
              </p:nvSpPr>
              <p:spPr bwMode="auto">
                <a:xfrm>
                  <a:off x="1346200"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3" name="Oval 226"/>
                <p:cNvSpPr>
                  <a:spLocks noChangeArrowheads="1"/>
                </p:cNvSpPr>
                <p:nvPr/>
              </p:nvSpPr>
              <p:spPr bwMode="auto">
                <a:xfrm>
                  <a:off x="1346200" y="39068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4" name="Oval 227"/>
                <p:cNvSpPr>
                  <a:spLocks noChangeArrowheads="1"/>
                </p:cNvSpPr>
                <p:nvPr/>
              </p:nvSpPr>
              <p:spPr bwMode="auto">
                <a:xfrm>
                  <a:off x="1111250"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5" name="Oval 228"/>
                <p:cNvSpPr>
                  <a:spLocks noChangeArrowheads="1"/>
                </p:cNvSpPr>
                <p:nvPr/>
              </p:nvSpPr>
              <p:spPr bwMode="auto">
                <a:xfrm>
                  <a:off x="1111250" y="4146550"/>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6" name="Oval 229"/>
                <p:cNvSpPr>
                  <a:spLocks noChangeArrowheads="1"/>
                </p:cNvSpPr>
                <p:nvPr/>
              </p:nvSpPr>
              <p:spPr bwMode="auto">
                <a:xfrm>
                  <a:off x="2795588"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7" name="Oval 230"/>
                <p:cNvSpPr>
                  <a:spLocks noChangeArrowheads="1"/>
                </p:cNvSpPr>
                <p:nvPr/>
              </p:nvSpPr>
              <p:spPr bwMode="auto">
                <a:xfrm>
                  <a:off x="2795588" y="29432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8" name="Oval 231"/>
                <p:cNvSpPr>
                  <a:spLocks noChangeArrowheads="1"/>
                </p:cNvSpPr>
                <p:nvPr/>
              </p:nvSpPr>
              <p:spPr bwMode="auto">
                <a:xfrm>
                  <a:off x="2560638"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9" name="Oval 232"/>
                <p:cNvSpPr>
                  <a:spLocks noChangeArrowheads="1"/>
                </p:cNvSpPr>
                <p:nvPr/>
              </p:nvSpPr>
              <p:spPr bwMode="auto">
                <a:xfrm>
                  <a:off x="2560638"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0" name="Oval 233"/>
                <p:cNvSpPr>
                  <a:spLocks noChangeArrowheads="1"/>
                </p:cNvSpPr>
                <p:nvPr/>
              </p:nvSpPr>
              <p:spPr bwMode="auto">
                <a:xfrm>
                  <a:off x="2309813" y="3424238"/>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1" name="Oval 234"/>
                <p:cNvSpPr>
                  <a:spLocks noChangeArrowheads="1"/>
                </p:cNvSpPr>
                <p:nvPr/>
              </p:nvSpPr>
              <p:spPr bwMode="auto">
                <a:xfrm>
                  <a:off x="2309813"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2" name="Oval 235"/>
                <p:cNvSpPr>
                  <a:spLocks noChangeArrowheads="1"/>
                </p:cNvSpPr>
                <p:nvPr/>
              </p:nvSpPr>
              <p:spPr bwMode="auto">
                <a:xfrm>
                  <a:off x="2076450"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3" name="Oval 236"/>
                <p:cNvSpPr>
                  <a:spLocks noChangeArrowheads="1"/>
                </p:cNvSpPr>
                <p:nvPr/>
              </p:nvSpPr>
              <p:spPr bwMode="auto">
                <a:xfrm>
                  <a:off x="2076450"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4" name="Oval 237"/>
                <p:cNvSpPr>
                  <a:spLocks noChangeArrowheads="1"/>
                </p:cNvSpPr>
                <p:nvPr/>
              </p:nvSpPr>
              <p:spPr bwMode="auto">
                <a:xfrm>
                  <a:off x="1828800" y="39068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5" name="Oval 238"/>
                <p:cNvSpPr>
                  <a:spLocks noChangeArrowheads="1"/>
                </p:cNvSpPr>
                <p:nvPr/>
              </p:nvSpPr>
              <p:spPr bwMode="auto">
                <a:xfrm>
                  <a:off x="1828800" y="39068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6" name="Oval 239"/>
                <p:cNvSpPr>
                  <a:spLocks noChangeArrowheads="1"/>
                </p:cNvSpPr>
                <p:nvPr/>
              </p:nvSpPr>
              <p:spPr bwMode="auto">
                <a:xfrm>
                  <a:off x="1592263"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7" name="Oval 240"/>
                <p:cNvSpPr>
                  <a:spLocks noChangeArrowheads="1"/>
                </p:cNvSpPr>
                <p:nvPr/>
              </p:nvSpPr>
              <p:spPr bwMode="auto">
                <a:xfrm>
                  <a:off x="1592263" y="4146550"/>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8" name="Oval 241"/>
                <p:cNvSpPr>
                  <a:spLocks noChangeArrowheads="1"/>
                </p:cNvSpPr>
                <p:nvPr/>
              </p:nvSpPr>
              <p:spPr bwMode="auto">
                <a:xfrm>
                  <a:off x="3278188"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9" name="Oval 242"/>
                <p:cNvSpPr>
                  <a:spLocks noChangeArrowheads="1"/>
                </p:cNvSpPr>
                <p:nvPr/>
              </p:nvSpPr>
              <p:spPr bwMode="auto">
                <a:xfrm>
                  <a:off x="3278188" y="29432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0" name="Oval 243"/>
                <p:cNvSpPr>
                  <a:spLocks noChangeArrowheads="1"/>
                </p:cNvSpPr>
                <p:nvPr/>
              </p:nvSpPr>
              <p:spPr bwMode="auto">
                <a:xfrm>
                  <a:off x="3043238" y="31845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1" name="Oval 244"/>
                <p:cNvSpPr>
                  <a:spLocks noChangeArrowheads="1"/>
                </p:cNvSpPr>
                <p:nvPr/>
              </p:nvSpPr>
              <p:spPr bwMode="auto">
                <a:xfrm>
                  <a:off x="3041650"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2" name="Oval 245"/>
                <p:cNvSpPr>
                  <a:spLocks noChangeArrowheads="1"/>
                </p:cNvSpPr>
                <p:nvPr/>
              </p:nvSpPr>
              <p:spPr bwMode="auto">
                <a:xfrm>
                  <a:off x="2790825" y="3424238"/>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3" name="Oval 246"/>
                <p:cNvSpPr>
                  <a:spLocks noChangeArrowheads="1"/>
                </p:cNvSpPr>
                <p:nvPr/>
              </p:nvSpPr>
              <p:spPr bwMode="auto">
                <a:xfrm>
                  <a:off x="2790825" y="3424238"/>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4" name="Oval 247"/>
                <p:cNvSpPr>
                  <a:spLocks noChangeArrowheads="1"/>
                </p:cNvSpPr>
                <p:nvPr/>
              </p:nvSpPr>
              <p:spPr bwMode="auto">
                <a:xfrm>
                  <a:off x="2557463" y="36655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5" name="Oval 248"/>
                <p:cNvSpPr>
                  <a:spLocks noChangeArrowheads="1"/>
                </p:cNvSpPr>
                <p:nvPr/>
              </p:nvSpPr>
              <p:spPr bwMode="auto">
                <a:xfrm>
                  <a:off x="2557463" y="36655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6" name="Oval 249"/>
                <p:cNvSpPr>
                  <a:spLocks noChangeArrowheads="1"/>
                </p:cNvSpPr>
                <p:nvPr/>
              </p:nvSpPr>
              <p:spPr bwMode="auto">
                <a:xfrm>
                  <a:off x="2309813"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7" name="Oval 250"/>
                <p:cNvSpPr>
                  <a:spLocks noChangeArrowheads="1"/>
                </p:cNvSpPr>
                <p:nvPr/>
              </p:nvSpPr>
              <p:spPr bwMode="auto">
                <a:xfrm>
                  <a:off x="2309813" y="39068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8" name="Oval 251"/>
                <p:cNvSpPr>
                  <a:spLocks noChangeArrowheads="1"/>
                </p:cNvSpPr>
                <p:nvPr/>
              </p:nvSpPr>
              <p:spPr bwMode="auto">
                <a:xfrm>
                  <a:off x="2073275" y="4146550"/>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9" name="Oval 252"/>
                <p:cNvSpPr>
                  <a:spLocks noChangeArrowheads="1"/>
                </p:cNvSpPr>
                <p:nvPr/>
              </p:nvSpPr>
              <p:spPr bwMode="auto">
                <a:xfrm>
                  <a:off x="2073275" y="4146550"/>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0" name="Oval 253"/>
                <p:cNvSpPr>
                  <a:spLocks noChangeArrowheads="1"/>
                </p:cNvSpPr>
                <p:nvPr/>
              </p:nvSpPr>
              <p:spPr bwMode="auto">
                <a:xfrm>
                  <a:off x="3760788" y="29432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1" name="Oval 254"/>
                <p:cNvSpPr>
                  <a:spLocks noChangeArrowheads="1"/>
                </p:cNvSpPr>
                <p:nvPr/>
              </p:nvSpPr>
              <p:spPr bwMode="auto">
                <a:xfrm>
                  <a:off x="3760788" y="29432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2" name="Oval 255"/>
                <p:cNvSpPr>
                  <a:spLocks noChangeArrowheads="1"/>
                </p:cNvSpPr>
                <p:nvPr/>
              </p:nvSpPr>
              <p:spPr bwMode="auto">
                <a:xfrm>
                  <a:off x="3524250" y="31845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3" name="Oval 256"/>
                <p:cNvSpPr>
                  <a:spLocks noChangeArrowheads="1"/>
                </p:cNvSpPr>
                <p:nvPr/>
              </p:nvSpPr>
              <p:spPr bwMode="auto">
                <a:xfrm>
                  <a:off x="3524250" y="31845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4" name="Oval 257"/>
                <p:cNvSpPr>
                  <a:spLocks noChangeArrowheads="1"/>
                </p:cNvSpPr>
                <p:nvPr/>
              </p:nvSpPr>
              <p:spPr bwMode="auto">
                <a:xfrm>
                  <a:off x="3273425" y="3424238"/>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5" name="Oval 258"/>
                <p:cNvSpPr>
                  <a:spLocks noChangeArrowheads="1"/>
                </p:cNvSpPr>
                <p:nvPr/>
              </p:nvSpPr>
              <p:spPr bwMode="auto">
                <a:xfrm>
                  <a:off x="3273425" y="3424238"/>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6" name="Oval 259"/>
                <p:cNvSpPr>
                  <a:spLocks noChangeArrowheads="1"/>
                </p:cNvSpPr>
                <p:nvPr/>
              </p:nvSpPr>
              <p:spPr bwMode="auto">
                <a:xfrm>
                  <a:off x="3040063" y="36655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7" name="Oval 260"/>
                <p:cNvSpPr>
                  <a:spLocks noChangeArrowheads="1"/>
                </p:cNvSpPr>
                <p:nvPr/>
              </p:nvSpPr>
              <p:spPr bwMode="auto">
                <a:xfrm>
                  <a:off x="3040063" y="36655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8" name="Oval 261"/>
                <p:cNvSpPr>
                  <a:spLocks noChangeArrowheads="1"/>
                </p:cNvSpPr>
                <p:nvPr/>
              </p:nvSpPr>
              <p:spPr bwMode="auto">
                <a:xfrm>
                  <a:off x="2790825"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9" name="Oval 262"/>
                <p:cNvSpPr>
                  <a:spLocks noChangeArrowheads="1"/>
                </p:cNvSpPr>
                <p:nvPr/>
              </p:nvSpPr>
              <p:spPr bwMode="auto">
                <a:xfrm>
                  <a:off x="2790825" y="39068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0" name="Oval 263"/>
                <p:cNvSpPr>
                  <a:spLocks noChangeArrowheads="1"/>
                </p:cNvSpPr>
                <p:nvPr/>
              </p:nvSpPr>
              <p:spPr bwMode="auto">
                <a:xfrm>
                  <a:off x="2555875" y="4146550"/>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1" name="Freeform 264"/>
                <p:cNvSpPr>
                  <a:spLocks/>
                </p:cNvSpPr>
                <p:nvPr/>
              </p:nvSpPr>
              <p:spPr bwMode="auto">
                <a:xfrm>
                  <a:off x="2555875" y="4146550"/>
                  <a:ext cx="73025" cy="73025"/>
                </a:xfrm>
                <a:custGeom>
                  <a:avLst/>
                  <a:gdLst>
                    <a:gd name="T0" fmla="*/ 0 w 46"/>
                    <a:gd name="T1" fmla="*/ 23 h 46"/>
                    <a:gd name="T2" fmla="*/ 22 w 46"/>
                    <a:gd name="T3" fmla="*/ 0 h 46"/>
                    <a:gd name="T4" fmla="*/ 46 w 46"/>
                    <a:gd name="T5" fmla="*/ 23 h 46"/>
                    <a:gd name="T6" fmla="*/ 22 w 46"/>
                    <a:gd name="T7" fmla="*/ 46 h 46"/>
                    <a:gd name="T8" fmla="*/ 0 w 46"/>
                    <a:gd name="T9" fmla="*/ 23 h 46"/>
                  </a:gdLst>
                  <a:ahLst/>
                  <a:cxnLst>
                    <a:cxn ang="0">
                      <a:pos x="T0" y="T1"/>
                    </a:cxn>
                    <a:cxn ang="0">
                      <a:pos x="T2" y="T3"/>
                    </a:cxn>
                    <a:cxn ang="0">
                      <a:pos x="T4" y="T5"/>
                    </a:cxn>
                    <a:cxn ang="0">
                      <a:pos x="T6" y="T7"/>
                    </a:cxn>
                    <a:cxn ang="0">
                      <a:pos x="T8" y="T9"/>
                    </a:cxn>
                  </a:cxnLst>
                  <a:rect l="0" t="0" r="r" b="b"/>
                  <a:pathLst>
                    <a:path w="46" h="46">
                      <a:moveTo>
                        <a:pt x="0" y="23"/>
                      </a:moveTo>
                      <a:cubicBezTo>
                        <a:pt x="0" y="10"/>
                        <a:pt x="10" y="0"/>
                        <a:pt x="22" y="0"/>
                      </a:cubicBezTo>
                      <a:cubicBezTo>
                        <a:pt x="36" y="0"/>
                        <a:pt x="46" y="10"/>
                        <a:pt x="46" y="23"/>
                      </a:cubicBezTo>
                      <a:cubicBezTo>
                        <a:pt x="46" y="35"/>
                        <a:pt x="36" y="46"/>
                        <a:pt x="22" y="46"/>
                      </a:cubicBezTo>
                      <a:cubicBezTo>
                        <a:pt x="10" y="46"/>
                        <a:pt x="0" y="35"/>
                        <a:pt x="0" y="2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2" name="Oval 265"/>
                <p:cNvSpPr>
                  <a:spLocks noChangeArrowheads="1"/>
                </p:cNvSpPr>
                <p:nvPr/>
              </p:nvSpPr>
              <p:spPr bwMode="auto">
                <a:xfrm>
                  <a:off x="4241800" y="29432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3" name="Oval 266"/>
                <p:cNvSpPr>
                  <a:spLocks noChangeArrowheads="1"/>
                </p:cNvSpPr>
                <p:nvPr/>
              </p:nvSpPr>
              <p:spPr bwMode="auto">
                <a:xfrm>
                  <a:off x="4241800" y="29432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4" name="Oval 267"/>
                <p:cNvSpPr>
                  <a:spLocks noChangeArrowheads="1"/>
                </p:cNvSpPr>
                <p:nvPr/>
              </p:nvSpPr>
              <p:spPr bwMode="auto">
                <a:xfrm>
                  <a:off x="4005263"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5" name="Oval 268"/>
                <p:cNvSpPr>
                  <a:spLocks noChangeArrowheads="1"/>
                </p:cNvSpPr>
                <p:nvPr/>
              </p:nvSpPr>
              <p:spPr bwMode="auto">
                <a:xfrm>
                  <a:off x="4005263"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6" name="Oval 269"/>
                <p:cNvSpPr>
                  <a:spLocks noChangeArrowheads="1"/>
                </p:cNvSpPr>
                <p:nvPr/>
              </p:nvSpPr>
              <p:spPr bwMode="auto">
                <a:xfrm>
                  <a:off x="3756025" y="3424238"/>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7" name="Oval 270"/>
                <p:cNvSpPr>
                  <a:spLocks noChangeArrowheads="1"/>
                </p:cNvSpPr>
                <p:nvPr/>
              </p:nvSpPr>
              <p:spPr bwMode="auto">
                <a:xfrm>
                  <a:off x="3756025"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8" name="Oval 271"/>
                <p:cNvSpPr>
                  <a:spLocks noChangeArrowheads="1"/>
                </p:cNvSpPr>
                <p:nvPr/>
              </p:nvSpPr>
              <p:spPr bwMode="auto">
                <a:xfrm>
                  <a:off x="3522663"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9" name="Oval 272"/>
                <p:cNvSpPr>
                  <a:spLocks noChangeArrowheads="1"/>
                </p:cNvSpPr>
                <p:nvPr/>
              </p:nvSpPr>
              <p:spPr bwMode="auto">
                <a:xfrm>
                  <a:off x="3522663"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0" name="Oval 273"/>
                <p:cNvSpPr>
                  <a:spLocks noChangeArrowheads="1"/>
                </p:cNvSpPr>
                <p:nvPr/>
              </p:nvSpPr>
              <p:spPr bwMode="auto">
                <a:xfrm>
                  <a:off x="3273425"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1" name="Oval 274"/>
                <p:cNvSpPr>
                  <a:spLocks noChangeArrowheads="1"/>
                </p:cNvSpPr>
                <p:nvPr/>
              </p:nvSpPr>
              <p:spPr bwMode="auto">
                <a:xfrm>
                  <a:off x="3273425" y="39068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2" name="Oval 275"/>
                <p:cNvSpPr>
                  <a:spLocks noChangeArrowheads="1"/>
                </p:cNvSpPr>
                <p:nvPr/>
              </p:nvSpPr>
              <p:spPr bwMode="auto">
                <a:xfrm>
                  <a:off x="3038475"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3" name="Oval 276"/>
                <p:cNvSpPr>
                  <a:spLocks noChangeArrowheads="1"/>
                </p:cNvSpPr>
                <p:nvPr/>
              </p:nvSpPr>
              <p:spPr bwMode="auto">
                <a:xfrm>
                  <a:off x="3036888" y="4146550"/>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4" name="Oval 277"/>
                <p:cNvSpPr>
                  <a:spLocks noChangeArrowheads="1"/>
                </p:cNvSpPr>
                <p:nvPr/>
              </p:nvSpPr>
              <p:spPr bwMode="auto">
                <a:xfrm>
                  <a:off x="4722813"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5" name="Oval 278"/>
                <p:cNvSpPr>
                  <a:spLocks noChangeArrowheads="1"/>
                </p:cNvSpPr>
                <p:nvPr/>
              </p:nvSpPr>
              <p:spPr bwMode="auto">
                <a:xfrm>
                  <a:off x="4722813" y="29432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6" name="Oval 279"/>
                <p:cNvSpPr>
                  <a:spLocks noChangeArrowheads="1"/>
                </p:cNvSpPr>
                <p:nvPr/>
              </p:nvSpPr>
              <p:spPr bwMode="auto">
                <a:xfrm>
                  <a:off x="4487863"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7" name="Oval 280"/>
                <p:cNvSpPr>
                  <a:spLocks noChangeArrowheads="1"/>
                </p:cNvSpPr>
                <p:nvPr/>
              </p:nvSpPr>
              <p:spPr bwMode="auto">
                <a:xfrm>
                  <a:off x="4487863" y="31845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8" name="Oval 281"/>
                <p:cNvSpPr>
                  <a:spLocks noChangeArrowheads="1"/>
                </p:cNvSpPr>
                <p:nvPr/>
              </p:nvSpPr>
              <p:spPr bwMode="auto">
                <a:xfrm>
                  <a:off x="4237038" y="3424238"/>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9" name="Oval 282"/>
                <p:cNvSpPr>
                  <a:spLocks noChangeArrowheads="1"/>
                </p:cNvSpPr>
                <p:nvPr/>
              </p:nvSpPr>
              <p:spPr bwMode="auto">
                <a:xfrm>
                  <a:off x="4237038"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0" name="Oval 283"/>
                <p:cNvSpPr>
                  <a:spLocks noChangeArrowheads="1"/>
                </p:cNvSpPr>
                <p:nvPr/>
              </p:nvSpPr>
              <p:spPr bwMode="auto">
                <a:xfrm>
                  <a:off x="4003675"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1" name="Oval 284"/>
                <p:cNvSpPr>
                  <a:spLocks noChangeArrowheads="1"/>
                </p:cNvSpPr>
                <p:nvPr/>
              </p:nvSpPr>
              <p:spPr bwMode="auto">
                <a:xfrm>
                  <a:off x="4003675"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2" name="Oval 285"/>
                <p:cNvSpPr>
                  <a:spLocks noChangeArrowheads="1"/>
                </p:cNvSpPr>
                <p:nvPr/>
              </p:nvSpPr>
              <p:spPr bwMode="auto">
                <a:xfrm>
                  <a:off x="3756025" y="39068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3" name="Oval 286"/>
                <p:cNvSpPr>
                  <a:spLocks noChangeArrowheads="1"/>
                </p:cNvSpPr>
                <p:nvPr/>
              </p:nvSpPr>
              <p:spPr bwMode="auto">
                <a:xfrm>
                  <a:off x="3756025" y="39068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4" name="Oval 287"/>
                <p:cNvSpPr>
                  <a:spLocks noChangeArrowheads="1"/>
                </p:cNvSpPr>
                <p:nvPr/>
              </p:nvSpPr>
              <p:spPr bwMode="auto">
                <a:xfrm>
                  <a:off x="3519488"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5" name="Oval 288"/>
                <p:cNvSpPr>
                  <a:spLocks noChangeArrowheads="1"/>
                </p:cNvSpPr>
                <p:nvPr/>
              </p:nvSpPr>
              <p:spPr bwMode="auto">
                <a:xfrm>
                  <a:off x="3519488" y="4146550"/>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6" name="Line 289"/>
                <p:cNvSpPr>
                  <a:spLocks noChangeShapeType="1"/>
                </p:cNvSpPr>
                <p:nvPr/>
              </p:nvSpPr>
              <p:spPr bwMode="auto">
                <a:xfrm flipH="1">
                  <a:off x="2784475" y="4183063"/>
                  <a:ext cx="288925" cy="28892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7" name="Line 290"/>
                <p:cNvSpPr>
                  <a:spLocks noChangeShapeType="1"/>
                </p:cNvSpPr>
                <p:nvPr/>
              </p:nvSpPr>
              <p:spPr bwMode="auto">
                <a:xfrm flipH="1">
                  <a:off x="2300288" y="4183063"/>
                  <a:ext cx="290513" cy="29051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8" name="Line 291"/>
                <p:cNvSpPr>
                  <a:spLocks noChangeShapeType="1"/>
                </p:cNvSpPr>
                <p:nvPr/>
              </p:nvSpPr>
              <p:spPr bwMode="auto">
                <a:xfrm>
                  <a:off x="3006725" y="4378325"/>
                  <a:ext cx="16351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9" name="Freeform 292"/>
                <p:cNvSpPr>
                  <a:spLocks/>
                </p:cNvSpPr>
                <p:nvPr/>
              </p:nvSpPr>
              <p:spPr bwMode="auto">
                <a:xfrm>
                  <a:off x="2878138" y="4330700"/>
                  <a:ext cx="141288" cy="93662"/>
                </a:xfrm>
                <a:custGeom>
                  <a:avLst/>
                  <a:gdLst>
                    <a:gd name="T0" fmla="*/ 89 w 89"/>
                    <a:gd name="T1" fmla="*/ 59 h 59"/>
                    <a:gd name="T2" fmla="*/ 0 w 89"/>
                    <a:gd name="T3" fmla="*/ 30 h 59"/>
                    <a:gd name="T4" fmla="*/ 89 w 89"/>
                    <a:gd name="T5" fmla="*/ 0 h 59"/>
                    <a:gd name="T6" fmla="*/ 89 w 89"/>
                    <a:gd name="T7" fmla="*/ 59 h 59"/>
                  </a:gdLst>
                  <a:ahLst/>
                  <a:cxnLst>
                    <a:cxn ang="0">
                      <a:pos x="T0" y="T1"/>
                    </a:cxn>
                    <a:cxn ang="0">
                      <a:pos x="T2" y="T3"/>
                    </a:cxn>
                    <a:cxn ang="0">
                      <a:pos x="T4" y="T5"/>
                    </a:cxn>
                    <a:cxn ang="0">
                      <a:pos x="T6" y="T7"/>
                    </a:cxn>
                  </a:cxnLst>
                  <a:rect l="0" t="0" r="r" b="b"/>
                  <a:pathLst>
                    <a:path w="89" h="59">
                      <a:moveTo>
                        <a:pt x="89" y="59"/>
                      </a:moveTo>
                      <a:lnTo>
                        <a:pt x="0" y="30"/>
                      </a:lnTo>
                      <a:lnTo>
                        <a:pt x="89" y="0"/>
                      </a:lnTo>
                      <a:lnTo>
                        <a:pt x="8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0" name="Line 293"/>
                <p:cNvSpPr>
                  <a:spLocks noChangeShapeType="1"/>
                </p:cNvSpPr>
                <p:nvPr/>
              </p:nvSpPr>
              <p:spPr bwMode="auto">
                <a:xfrm flipH="1">
                  <a:off x="2109788" y="4375150"/>
                  <a:ext cx="16033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1" name="Freeform 294"/>
                <p:cNvSpPr>
                  <a:spLocks/>
                </p:cNvSpPr>
                <p:nvPr/>
              </p:nvSpPr>
              <p:spPr bwMode="auto">
                <a:xfrm>
                  <a:off x="2259013" y="4327525"/>
                  <a:ext cx="141288" cy="95250"/>
                </a:xfrm>
                <a:custGeom>
                  <a:avLst/>
                  <a:gdLst>
                    <a:gd name="T0" fmla="*/ 0 w 89"/>
                    <a:gd name="T1" fmla="*/ 0 h 60"/>
                    <a:gd name="T2" fmla="*/ 89 w 89"/>
                    <a:gd name="T3" fmla="*/ 30 h 60"/>
                    <a:gd name="T4" fmla="*/ 0 w 89"/>
                    <a:gd name="T5" fmla="*/ 60 h 60"/>
                    <a:gd name="T6" fmla="*/ 0 w 89"/>
                    <a:gd name="T7" fmla="*/ 0 h 60"/>
                  </a:gdLst>
                  <a:ahLst/>
                  <a:cxnLst>
                    <a:cxn ang="0">
                      <a:pos x="T0" y="T1"/>
                    </a:cxn>
                    <a:cxn ang="0">
                      <a:pos x="T2" y="T3"/>
                    </a:cxn>
                    <a:cxn ang="0">
                      <a:pos x="T4" y="T5"/>
                    </a:cxn>
                    <a:cxn ang="0">
                      <a:pos x="T6" y="T7"/>
                    </a:cxn>
                  </a:cxnLst>
                  <a:rect l="0" t="0" r="r" b="b"/>
                  <a:pathLst>
                    <a:path w="89" h="60">
                      <a:moveTo>
                        <a:pt x="0" y="0"/>
                      </a:moveTo>
                      <a:lnTo>
                        <a:pt x="89" y="30"/>
                      </a:lnTo>
                      <a:lnTo>
                        <a:pt x="0"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mc:AlternateContent xmlns:mc="http://schemas.openxmlformats.org/markup-compatibility/2006" xmlns:a14="http://schemas.microsoft.com/office/drawing/2010/main">
              <mc:Choice Requires="a14">
                <p:sp>
                  <p:nvSpPr>
                    <p:cNvPr id="423" name="Rectangle 296"/>
                    <p:cNvSpPr>
                      <a:spLocks noChangeArrowheads="1"/>
                    </p:cNvSpPr>
                    <p:nvPr/>
                  </p:nvSpPr>
                  <p:spPr bwMode="auto">
                    <a:xfrm>
                      <a:off x="2240246" y="4369827"/>
                      <a:ext cx="560216" cy="917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buClrTx/>
                        <a:buSzTx/>
                        <a:defRPr/>
                      </a:pPr>
                      <a14:m>
                        <m:oMathPara xmlns:m="http://schemas.openxmlformats.org/officeDocument/2006/math">
                          <m:oMathParaPr>
                            <m:jc m:val="centerGroup"/>
                          </m:oMathParaPr>
                          <m:oMath xmlns:m="http://schemas.openxmlformats.org/officeDocument/2006/math">
                            <m:r>
                              <m:rPr>
                                <m:sty m:val="p"/>
                              </m:rPr>
                              <a:rPr lang="en-US" altLang="en-US" sz="1200" kern="0" dirty="0" smtClean="0">
                                <a:solidFill>
                                  <a:srgbClr val="000000"/>
                                </a:solidFill>
                                <a:latin typeface="Cambria Math" panose="02040503050406030204" pitchFamily="18" charset="0"/>
                              </a:rPr>
                              <m:t>d</m:t>
                            </m:r>
                            <m:r>
                              <a:rPr lang="en-US" altLang="en-US" sz="1200" b="0" i="1" kern="0" dirty="0" smtClean="0">
                                <a:solidFill>
                                  <a:srgbClr val="000000"/>
                                </a:solidFill>
                                <a:latin typeface="Cambria Math" panose="02040503050406030204" pitchFamily="18" charset="0"/>
                              </a:rPr>
                              <m:t>𝑦</m:t>
                            </m:r>
                          </m:oMath>
                        </m:oMathPara>
                      </a14:m>
                      <a:endParaRPr lang="en-US" altLang="en-US" sz="1200" kern="0" dirty="0">
                        <a:solidFill>
                          <a:prstClr val="black"/>
                        </a:solidFill>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mc:Choice>
              <mc:Fallback xmlns="">
                <p:sp>
                  <p:nvSpPr>
                    <p:cNvPr id="423" name="Rectangle 296"/>
                    <p:cNvSpPr>
                      <a:spLocks noRot="1" noChangeAspect="1" noMove="1" noResize="1" noEditPoints="1" noAdjustHandles="1" noChangeArrowheads="1" noChangeShapeType="1" noTextEdit="1"/>
                    </p:cNvSpPr>
                    <p:nvPr/>
                  </p:nvSpPr>
                  <p:spPr bwMode="auto">
                    <a:xfrm>
                      <a:off x="2240246" y="4369827"/>
                      <a:ext cx="560216" cy="917441"/>
                    </a:xfrm>
                    <a:prstGeom prst="rect">
                      <a:avLst/>
                    </a:prstGeom>
                    <a:blipFill rotWithShape="0">
                      <a:blip r:embed="rId3"/>
                      <a:stretch>
                        <a:fillRect l="-4545" r="-2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383" name="Group 300"/>
                <p:cNvGrpSpPr>
                  <a:grpSpLocks/>
                </p:cNvGrpSpPr>
                <p:nvPr/>
              </p:nvGrpSpPr>
              <p:grpSpPr bwMode="auto">
                <a:xfrm>
                  <a:off x="1033462" y="3178178"/>
                  <a:ext cx="498476" cy="687388"/>
                  <a:chOff x="651" y="2002"/>
                  <a:chExt cx="314" cy="433"/>
                </a:xfrm>
              </p:grpSpPr>
              <mc:AlternateContent xmlns:mc="http://schemas.openxmlformats.org/markup-compatibility/2006" xmlns:a14="http://schemas.microsoft.com/office/drawing/2010/main">
                <mc:Choice Requires="a14">
                  <p:sp>
                    <p:nvSpPr>
                      <p:cNvPr id="420" name="Rectangle 298"/>
                      <p:cNvSpPr>
                        <a:spLocks noChangeArrowheads="1"/>
                      </p:cNvSpPr>
                      <p:nvPr/>
                    </p:nvSpPr>
                    <p:spPr bwMode="auto">
                      <a:xfrm>
                        <a:off x="677" y="2038"/>
                        <a:ext cx="288" cy="2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en-US" sz="1200" b="0" i="0" u="none" strike="noStrike" kern="0" cap="none" spc="0" normalizeH="0" baseline="0" noProof="0" dirty="0" smtClean="0">
                                  <a:ln>
                                    <a:noFill/>
                                  </a:ln>
                                  <a:solidFill>
                                    <a:srgbClr val="000000"/>
                                  </a:solidFill>
                                  <a:effectLst/>
                                  <a:uLnTx/>
                                  <a:uFillTx/>
                                  <a:latin typeface="Cambria Math" panose="02040503050406030204" pitchFamily="18" charset="0"/>
                                  <a:ea typeface="+mn-ea"/>
                                </a:rPr>
                                <m:t>d</m:t>
                              </m:r>
                              <m:r>
                                <a:rPr kumimoji="0" lang="en-US" altLang="en-US" sz="1200" b="0" i="1" u="none" strike="noStrike" kern="0" cap="none" spc="0" normalizeH="0" baseline="0" noProof="0" dirty="0" smtClean="0">
                                  <a:ln>
                                    <a:noFill/>
                                  </a:ln>
                                  <a:solidFill>
                                    <a:srgbClr val="000000"/>
                                  </a:solidFill>
                                  <a:effectLst/>
                                  <a:uLnTx/>
                                  <a:uFillTx/>
                                  <a:latin typeface="Cambria Math" panose="02040503050406030204" pitchFamily="18" charset="0"/>
                                  <a:ea typeface="+mn-ea"/>
                                </a:rPr>
                                <m:t>𝑥</m:t>
                              </m:r>
                            </m:oMath>
                          </m:oMathPara>
                        </a14:m>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mc:Choice>
                <mc:Fallback xmlns="">
                  <p:sp>
                    <p:nvSpPr>
                      <p:cNvPr id="420" name="Rectangle 298"/>
                      <p:cNvSpPr>
                        <a:spLocks noRot="1" noChangeAspect="1" noMove="1" noResize="1" noEditPoints="1" noAdjustHandles="1" noChangeArrowheads="1" noChangeShapeType="1" noTextEdit="1"/>
                      </p:cNvSpPr>
                      <p:nvPr/>
                    </p:nvSpPr>
                    <p:spPr bwMode="auto">
                      <a:xfrm>
                        <a:off x="677" y="2038"/>
                        <a:ext cx="288" cy="289"/>
                      </a:xfrm>
                      <a:prstGeom prst="rect">
                        <a:avLst/>
                      </a:prstGeom>
                      <a:blipFill rotWithShape="0">
                        <a:blip r:embed="rId4"/>
                        <a:stretch>
                          <a:fillRect l="-13889" r="-5556" b="-96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21" name="Rectangle 299"/>
                  <p:cNvSpPr>
                    <a:spLocks noChangeArrowheads="1"/>
                  </p:cNvSpPr>
                  <p:nvPr/>
                </p:nvSpPr>
                <p:spPr bwMode="auto">
                  <a:xfrm>
                    <a:off x="651" y="2002"/>
                    <a:ext cx="0"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p:grpSp>
            <p:sp>
              <p:nvSpPr>
                <p:cNvPr id="384" name="Line 301"/>
                <p:cNvSpPr>
                  <a:spLocks noChangeShapeType="1"/>
                </p:cNvSpPr>
                <p:nvPr/>
              </p:nvSpPr>
              <p:spPr bwMode="auto">
                <a:xfrm flipH="1">
                  <a:off x="1316038" y="3702050"/>
                  <a:ext cx="31432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5" name="Line 302"/>
                <p:cNvSpPr>
                  <a:spLocks noChangeShapeType="1"/>
                </p:cNvSpPr>
                <p:nvPr/>
              </p:nvSpPr>
              <p:spPr bwMode="auto">
                <a:xfrm flipH="1">
                  <a:off x="1546225" y="3460750"/>
                  <a:ext cx="31750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6" name="Line 303"/>
                <p:cNvSpPr>
                  <a:spLocks noChangeShapeType="1"/>
                </p:cNvSpPr>
                <p:nvPr/>
              </p:nvSpPr>
              <p:spPr bwMode="auto">
                <a:xfrm flipH="1">
                  <a:off x="1176338" y="3792538"/>
                  <a:ext cx="120650" cy="1206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7" name="Freeform 304"/>
                <p:cNvSpPr>
                  <a:spLocks/>
                </p:cNvSpPr>
                <p:nvPr/>
              </p:nvSpPr>
              <p:spPr bwMode="auto">
                <a:xfrm>
                  <a:off x="1254125" y="3702050"/>
                  <a:ext cx="133350" cy="131762"/>
                </a:xfrm>
                <a:custGeom>
                  <a:avLst/>
                  <a:gdLst>
                    <a:gd name="T0" fmla="*/ 0 w 84"/>
                    <a:gd name="T1" fmla="*/ 41 h 83"/>
                    <a:gd name="T2" fmla="*/ 84 w 84"/>
                    <a:gd name="T3" fmla="*/ 0 h 83"/>
                    <a:gd name="T4" fmla="*/ 42 w 84"/>
                    <a:gd name="T5" fmla="*/ 83 h 83"/>
                    <a:gd name="T6" fmla="*/ 0 w 84"/>
                    <a:gd name="T7" fmla="*/ 41 h 83"/>
                  </a:gdLst>
                  <a:ahLst/>
                  <a:cxnLst>
                    <a:cxn ang="0">
                      <a:pos x="T0" y="T1"/>
                    </a:cxn>
                    <a:cxn ang="0">
                      <a:pos x="T2" y="T3"/>
                    </a:cxn>
                    <a:cxn ang="0">
                      <a:pos x="T4" y="T5"/>
                    </a:cxn>
                    <a:cxn ang="0">
                      <a:pos x="T6" y="T7"/>
                    </a:cxn>
                  </a:cxnLst>
                  <a:rect l="0" t="0" r="r" b="b"/>
                  <a:pathLst>
                    <a:path w="84" h="83">
                      <a:moveTo>
                        <a:pt x="0" y="41"/>
                      </a:moveTo>
                      <a:lnTo>
                        <a:pt x="84" y="0"/>
                      </a:lnTo>
                      <a:lnTo>
                        <a:pt x="42" y="83"/>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8" name="Line 305"/>
                <p:cNvSpPr>
                  <a:spLocks noChangeShapeType="1"/>
                </p:cNvSpPr>
                <p:nvPr/>
              </p:nvSpPr>
              <p:spPr bwMode="auto">
                <a:xfrm flipV="1">
                  <a:off x="1719263" y="3267075"/>
                  <a:ext cx="101600" cy="10318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9" name="Freeform 306"/>
                <p:cNvSpPr>
                  <a:spLocks/>
                </p:cNvSpPr>
                <p:nvPr/>
              </p:nvSpPr>
              <p:spPr bwMode="auto">
                <a:xfrm>
                  <a:off x="1628775" y="3328988"/>
                  <a:ext cx="133350" cy="131762"/>
                </a:xfrm>
                <a:custGeom>
                  <a:avLst/>
                  <a:gdLst>
                    <a:gd name="T0" fmla="*/ 84 w 84"/>
                    <a:gd name="T1" fmla="*/ 41 h 83"/>
                    <a:gd name="T2" fmla="*/ 0 w 84"/>
                    <a:gd name="T3" fmla="*/ 83 h 83"/>
                    <a:gd name="T4" fmla="*/ 41 w 84"/>
                    <a:gd name="T5" fmla="*/ 0 h 83"/>
                    <a:gd name="T6" fmla="*/ 84 w 84"/>
                    <a:gd name="T7" fmla="*/ 41 h 83"/>
                  </a:gdLst>
                  <a:ahLst/>
                  <a:cxnLst>
                    <a:cxn ang="0">
                      <a:pos x="T0" y="T1"/>
                    </a:cxn>
                    <a:cxn ang="0">
                      <a:pos x="T2" y="T3"/>
                    </a:cxn>
                    <a:cxn ang="0">
                      <a:pos x="T4" y="T5"/>
                    </a:cxn>
                    <a:cxn ang="0">
                      <a:pos x="T6" y="T7"/>
                    </a:cxn>
                  </a:cxnLst>
                  <a:rect l="0" t="0" r="r" b="b"/>
                  <a:pathLst>
                    <a:path w="84" h="83">
                      <a:moveTo>
                        <a:pt x="84" y="41"/>
                      </a:moveTo>
                      <a:lnTo>
                        <a:pt x="0" y="83"/>
                      </a:lnTo>
                      <a:lnTo>
                        <a:pt x="41" y="0"/>
                      </a:lnTo>
                      <a:lnTo>
                        <a:pt x="8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0" name="Rectangle 307"/>
                <p:cNvSpPr>
                  <a:spLocks noChangeArrowheads="1"/>
                </p:cNvSpPr>
                <p:nvPr/>
              </p:nvSpPr>
              <p:spPr bwMode="auto">
                <a:xfrm>
                  <a:off x="5440306" y="3467923"/>
                  <a:ext cx="133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300" b="0" i="1" u="none" strike="noStrike" kern="0" cap="none" spc="0" normalizeH="0" baseline="0" noProof="0" dirty="0" smtClean="0">
                      <a:ln>
                        <a:noFill/>
                      </a:ln>
                      <a:solidFill>
                        <a:srgbClr val="000000"/>
                      </a:solidFill>
                      <a:effectLst/>
                      <a:uLnTx/>
                      <a:uFillTx/>
                      <a:latin typeface="Times New Roman" panose="02020603050405020304" pitchFamily="18" charset="0"/>
                      <a:ea typeface="+mn-ea"/>
                    </a:rPr>
                    <a:t>y</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p:sp>
              <p:nvSpPr>
                <p:cNvPr id="391" name="Freeform 308"/>
                <p:cNvSpPr>
                  <a:spLocks noEditPoints="1"/>
                </p:cNvSpPr>
                <p:nvPr/>
              </p:nvSpPr>
              <p:spPr bwMode="auto">
                <a:xfrm>
                  <a:off x="1203325" y="4003675"/>
                  <a:ext cx="123825" cy="123825"/>
                </a:xfrm>
                <a:custGeom>
                  <a:avLst/>
                  <a:gdLst>
                    <a:gd name="T0" fmla="*/ 5 w 154"/>
                    <a:gd name="T1" fmla="*/ 132 h 155"/>
                    <a:gd name="T2" fmla="*/ 23 w 154"/>
                    <a:gd name="T3" fmla="*/ 113 h 155"/>
                    <a:gd name="T4" fmla="*/ 41 w 154"/>
                    <a:gd name="T5" fmla="*/ 113 h 155"/>
                    <a:gd name="T6" fmla="*/ 41 w 154"/>
                    <a:gd name="T7" fmla="*/ 132 h 155"/>
                    <a:gd name="T8" fmla="*/ 23 w 154"/>
                    <a:gd name="T9" fmla="*/ 150 h 155"/>
                    <a:gd name="T10" fmla="*/ 5 w 154"/>
                    <a:gd name="T11" fmla="*/ 150 h 155"/>
                    <a:gd name="T12" fmla="*/ 5 w 154"/>
                    <a:gd name="T13" fmla="*/ 132 h 155"/>
                    <a:gd name="T14" fmla="*/ 59 w 154"/>
                    <a:gd name="T15" fmla="*/ 77 h 155"/>
                    <a:gd name="T16" fmla="*/ 77 w 154"/>
                    <a:gd name="T17" fmla="*/ 59 h 155"/>
                    <a:gd name="T18" fmla="*/ 95 w 154"/>
                    <a:gd name="T19" fmla="*/ 59 h 155"/>
                    <a:gd name="T20" fmla="*/ 95 w 154"/>
                    <a:gd name="T21" fmla="*/ 77 h 155"/>
                    <a:gd name="T22" fmla="*/ 77 w 154"/>
                    <a:gd name="T23" fmla="*/ 95 h 155"/>
                    <a:gd name="T24" fmla="*/ 59 w 154"/>
                    <a:gd name="T25" fmla="*/ 95 h 155"/>
                    <a:gd name="T26" fmla="*/ 59 w 154"/>
                    <a:gd name="T27" fmla="*/ 77 h 155"/>
                    <a:gd name="T28" fmla="*/ 113 w 154"/>
                    <a:gd name="T29" fmla="*/ 23 h 155"/>
                    <a:gd name="T30" fmla="*/ 131 w 154"/>
                    <a:gd name="T31" fmla="*/ 5 h 155"/>
                    <a:gd name="T32" fmla="*/ 149 w 154"/>
                    <a:gd name="T33" fmla="*/ 5 h 155"/>
                    <a:gd name="T34" fmla="*/ 149 w 154"/>
                    <a:gd name="T35" fmla="*/ 23 h 155"/>
                    <a:gd name="T36" fmla="*/ 131 w 154"/>
                    <a:gd name="T37" fmla="*/ 41 h 155"/>
                    <a:gd name="T38" fmla="*/ 113 w 154"/>
                    <a:gd name="T39" fmla="*/ 41 h 155"/>
                    <a:gd name="T40" fmla="*/ 113 w 154"/>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0" y="54"/>
                        <a:pt x="95" y="59"/>
                      </a:cubicBezTo>
                      <a:cubicBezTo>
                        <a:pt x="100" y="64"/>
                        <a:pt x="100" y="72"/>
                        <a:pt x="95" y="77"/>
                      </a:cubicBezTo>
                      <a:lnTo>
                        <a:pt x="77" y="95"/>
                      </a:lnTo>
                      <a:cubicBezTo>
                        <a:pt x="72" y="100"/>
                        <a:pt x="64" y="100"/>
                        <a:pt x="59" y="95"/>
                      </a:cubicBezTo>
                      <a:cubicBezTo>
                        <a:pt x="54" y="90"/>
                        <a:pt x="54" y="82"/>
                        <a:pt x="59" y="77"/>
                      </a:cubicBezTo>
                      <a:close/>
                      <a:moveTo>
                        <a:pt x="113" y="23"/>
                      </a:moveTo>
                      <a:lnTo>
                        <a:pt x="131" y="5"/>
                      </a:lnTo>
                      <a:cubicBezTo>
                        <a:pt x="136" y="0"/>
                        <a:pt x="144" y="0"/>
                        <a:pt x="149" y="5"/>
                      </a:cubicBezTo>
                      <a:cubicBezTo>
                        <a:pt x="154" y="10"/>
                        <a:pt x="154" y="18"/>
                        <a:pt x="149" y="23"/>
                      </a:cubicBezTo>
                      <a:lnTo>
                        <a:pt x="131" y="41"/>
                      </a:lnTo>
                      <a:cubicBezTo>
                        <a:pt x="126" y="46"/>
                        <a:pt x="118" y="46"/>
                        <a:pt x="113" y="41"/>
                      </a:cubicBezTo>
                      <a:cubicBezTo>
                        <a:pt x="108" y="36"/>
                        <a:pt x="108" y="28"/>
                        <a:pt x="113"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2" name="Freeform 309"/>
                <p:cNvSpPr>
                  <a:spLocks noEditPoints="1"/>
                </p:cNvSpPr>
                <p:nvPr/>
              </p:nvSpPr>
              <p:spPr bwMode="auto">
                <a:xfrm>
                  <a:off x="1684338" y="4008438"/>
                  <a:ext cx="123825" cy="123825"/>
                </a:xfrm>
                <a:custGeom>
                  <a:avLst/>
                  <a:gdLst>
                    <a:gd name="T0" fmla="*/ 5 w 155"/>
                    <a:gd name="T1" fmla="*/ 132 h 155"/>
                    <a:gd name="T2" fmla="*/ 23 w 155"/>
                    <a:gd name="T3" fmla="*/ 113 h 155"/>
                    <a:gd name="T4" fmla="*/ 41 w 155"/>
                    <a:gd name="T5" fmla="*/ 113 h 155"/>
                    <a:gd name="T6" fmla="*/ 41 w 155"/>
                    <a:gd name="T7" fmla="*/ 132 h 155"/>
                    <a:gd name="T8" fmla="*/ 23 w 155"/>
                    <a:gd name="T9" fmla="*/ 150 h 155"/>
                    <a:gd name="T10" fmla="*/ 5 w 155"/>
                    <a:gd name="T11" fmla="*/ 150 h 155"/>
                    <a:gd name="T12" fmla="*/ 5 w 155"/>
                    <a:gd name="T13" fmla="*/ 132 h 155"/>
                    <a:gd name="T14" fmla="*/ 60 w 155"/>
                    <a:gd name="T15" fmla="*/ 77 h 155"/>
                    <a:gd name="T16" fmla="*/ 78 w 155"/>
                    <a:gd name="T17" fmla="*/ 59 h 155"/>
                    <a:gd name="T18" fmla="*/ 96 w 155"/>
                    <a:gd name="T19" fmla="*/ 59 h 155"/>
                    <a:gd name="T20" fmla="*/ 96 w 155"/>
                    <a:gd name="T21" fmla="*/ 77 h 155"/>
                    <a:gd name="T22" fmla="*/ 78 w 155"/>
                    <a:gd name="T23" fmla="*/ 95 h 155"/>
                    <a:gd name="T24" fmla="*/ 60 w 155"/>
                    <a:gd name="T25" fmla="*/ 95 h 155"/>
                    <a:gd name="T26" fmla="*/ 60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60" y="77"/>
                      </a:moveTo>
                      <a:lnTo>
                        <a:pt x="78" y="59"/>
                      </a:lnTo>
                      <a:cubicBezTo>
                        <a:pt x="83" y="54"/>
                        <a:pt x="91" y="54"/>
                        <a:pt x="96" y="59"/>
                      </a:cubicBezTo>
                      <a:cubicBezTo>
                        <a:pt x="101" y="64"/>
                        <a:pt x="101" y="72"/>
                        <a:pt x="96" y="77"/>
                      </a:cubicBezTo>
                      <a:lnTo>
                        <a:pt x="78" y="95"/>
                      </a:lnTo>
                      <a:cubicBezTo>
                        <a:pt x="73" y="100"/>
                        <a:pt x="65" y="100"/>
                        <a:pt x="60" y="95"/>
                      </a:cubicBezTo>
                      <a:cubicBezTo>
                        <a:pt x="55" y="90"/>
                        <a:pt x="55" y="82"/>
                        <a:pt x="60"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3" name="Freeform 310"/>
                <p:cNvSpPr>
                  <a:spLocks noEditPoints="1"/>
                </p:cNvSpPr>
                <p:nvPr/>
              </p:nvSpPr>
              <p:spPr bwMode="auto">
                <a:xfrm>
                  <a:off x="2166938" y="4008438"/>
                  <a:ext cx="123825" cy="123825"/>
                </a:xfrm>
                <a:custGeom>
                  <a:avLst/>
                  <a:gdLst>
                    <a:gd name="T0" fmla="*/ 5 w 155"/>
                    <a:gd name="T1" fmla="*/ 132 h 155"/>
                    <a:gd name="T2" fmla="*/ 23 w 155"/>
                    <a:gd name="T3" fmla="*/ 113 h 155"/>
                    <a:gd name="T4" fmla="*/ 41 w 155"/>
                    <a:gd name="T5" fmla="*/ 113 h 155"/>
                    <a:gd name="T6" fmla="*/ 41 w 155"/>
                    <a:gd name="T7" fmla="*/ 132 h 155"/>
                    <a:gd name="T8" fmla="*/ 23 w 155"/>
                    <a:gd name="T9" fmla="*/ 150 h 155"/>
                    <a:gd name="T10" fmla="*/ 5 w 155"/>
                    <a:gd name="T11" fmla="*/ 150 h 155"/>
                    <a:gd name="T12" fmla="*/ 5 w 155"/>
                    <a:gd name="T13" fmla="*/ 132 h 155"/>
                    <a:gd name="T14" fmla="*/ 59 w 155"/>
                    <a:gd name="T15" fmla="*/ 77 h 155"/>
                    <a:gd name="T16" fmla="*/ 77 w 155"/>
                    <a:gd name="T17" fmla="*/ 59 h 155"/>
                    <a:gd name="T18" fmla="*/ 95 w 155"/>
                    <a:gd name="T19" fmla="*/ 59 h 155"/>
                    <a:gd name="T20" fmla="*/ 95 w 155"/>
                    <a:gd name="T21" fmla="*/ 77 h 155"/>
                    <a:gd name="T22" fmla="*/ 77 w 155"/>
                    <a:gd name="T23" fmla="*/ 95 h 155"/>
                    <a:gd name="T24" fmla="*/ 59 w 155"/>
                    <a:gd name="T25" fmla="*/ 95 h 155"/>
                    <a:gd name="T26" fmla="*/ 59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0" y="54"/>
                        <a:pt x="95" y="59"/>
                      </a:cubicBezTo>
                      <a:cubicBezTo>
                        <a:pt x="100" y="64"/>
                        <a:pt x="100" y="72"/>
                        <a:pt x="95" y="77"/>
                      </a:cubicBezTo>
                      <a:lnTo>
                        <a:pt x="77" y="95"/>
                      </a:lnTo>
                      <a:cubicBezTo>
                        <a:pt x="72" y="100"/>
                        <a:pt x="64" y="100"/>
                        <a:pt x="59" y="95"/>
                      </a:cubicBezTo>
                      <a:cubicBezTo>
                        <a:pt x="54" y="90"/>
                        <a:pt x="54" y="82"/>
                        <a:pt x="59"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4" name="Freeform 311"/>
                <p:cNvSpPr>
                  <a:spLocks noEditPoints="1"/>
                </p:cNvSpPr>
                <p:nvPr/>
              </p:nvSpPr>
              <p:spPr bwMode="auto">
                <a:xfrm>
                  <a:off x="2644775" y="4013200"/>
                  <a:ext cx="122238" cy="123825"/>
                </a:xfrm>
                <a:custGeom>
                  <a:avLst/>
                  <a:gdLst>
                    <a:gd name="T0" fmla="*/ 5 w 154"/>
                    <a:gd name="T1" fmla="*/ 132 h 155"/>
                    <a:gd name="T2" fmla="*/ 23 w 154"/>
                    <a:gd name="T3" fmla="*/ 113 h 155"/>
                    <a:gd name="T4" fmla="*/ 41 w 154"/>
                    <a:gd name="T5" fmla="*/ 113 h 155"/>
                    <a:gd name="T6" fmla="*/ 41 w 154"/>
                    <a:gd name="T7" fmla="*/ 132 h 155"/>
                    <a:gd name="T8" fmla="*/ 23 w 154"/>
                    <a:gd name="T9" fmla="*/ 150 h 155"/>
                    <a:gd name="T10" fmla="*/ 5 w 154"/>
                    <a:gd name="T11" fmla="*/ 150 h 155"/>
                    <a:gd name="T12" fmla="*/ 5 w 154"/>
                    <a:gd name="T13" fmla="*/ 132 h 155"/>
                    <a:gd name="T14" fmla="*/ 59 w 154"/>
                    <a:gd name="T15" fmla="*/ 77 h 155"/>
                    <a:gd name="T16" fmla="*/ 77 w 154"/>
                    <a:gd name="T17" fmla="*/ 59 h 155"/>
                    <a:gd name="T18" fmla="*/ 95 w 154"/>
                    <a:gd name="T19" fmla="*/ 59 h 155"/>
                    <a:gd name="T20" fmla="*/ 95 w 154"/>
                    <a:gd name="T21" fmla="*/ 77 h 155"/>
                    <a:gd name="T22" fmla="*/ 77 w 154"/>
                    <a:gd name="T23" fmla="*/ 95 h 155"/>
                    <a:gd name="T24" fmla="*/ 59 w 154"/>
                    <a:gd name="T25" fmla="*/ 95 h 155"/>
                    <a:gd name="T26" fmla="*/ 59 w 154"/>
                    <a:gd name="T27" fmla="*/ 77 h 155"/>
                    <a:gd name="T28" fmla="*/ 113 w 154"/>
                    <a:gd name="T29" fmla="*/ 23 h 155"/>
                    <a:gd name="T30" fmla="*/ 131 w 154"/>
                    <a:gd name="T31" fmla="*/ 5 h 155"/>
                    <a:gd name="T32" fmla="*/ 149 w 154"/>
                    <a:gd name="T33" fmla="*/ 5 h 155"/>
                    <a:gd name="T34" fmla="*/ 149 w 154"/>
                    <a:gd name="T35" fmla="*/ 23 h 155"/>
                    <a:gd name="T36" fmla="*/ 131 w 154"/>
                    <a:gd name="T37" fmla="*/ 41 h 155"/>
                    <a:gd name="T38" fmla="*/ 113 w 154"/>
                    <a:gd name="T39" fmla="*/ 41 h 155"/>
                    <a:gd name="T40" fmla="*/ 113 w 154"/>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0" y="54"/>
                        <a:pt x="95" y="59"/>
                      </a:cubicBezTo>
                      <a:cubicBezTo>
                        <a:pt x="100" y="64"/>
                        <a:pt x="100" y="72"/>
                        <a:pt x="95" y="77"/>
                      </a:cubicBezTo>
                      <a:lnTo>
                        <a:pt x="77" y="95"/>
                      </a:lnTo>
                      <a:cubicBezTo>
                        <a:pt x="72" y="100"/>
                        <a:pt x="64" y="100"/>
                        <a:pt x="59" y="95"/>
                      </a:cubicBezTo>
                      <a:cubicBezTo>
                        <a:pt x="54" y="90"/>
                        <a:pt x="54" y="82"/>
                        <a:pt x="59" y="77"/>
                      </a:cubicBezTo>
                      <a:close/>
                      <a:moveTo>
                        <a:pt x="113" y="23"/>
                      </a:moveTo>
                      <a:lnTo>
                        <a:pt x="131" y="5"/>
                      </a:lnTo>
                      <a:cubicBezTo>
                        <a:pt x="136" y="0"/>
                        <a:pt x="144" y="0"/>
                        <a:pt x="149" y="5"/>
                      </a:cubicBezTo>
                      <a:cubicBezTo>
                        <a:pt x="154" y="10"/>
                        <a:pt x="154" y="18"/>
                        <a:pt x="149" y="23"/>
                      </a:cubicBezTo>
                      <a:lnTo>
                        <a:pt x="131" y="41"/>
                      </a:lnTo>
                      <a:cubicBezTo>
                        <a:pt x="126" y="46"/>
                        <a:pt x="118" y="46"/>
                        <a:pt x="113" y="41"/>
                      </a:cubicBezTo>
                      <a:cubicBezTo>
                        <a:pt x="108" y="36"/>
                        <a:pt x="108" y="28"/>
                        <a:pt x="113"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5" name="Freeform 312"/>
                <p:cNvSpPr>
                  <a:spLocks noEditPoints="1"/>
                </p:cNvSpPr>
                <p:nvPr/>
              </p:nvSpPr>
              <p:spPr bwMode="auto">
                <a:xfrm>
                  <a:off x="3125788" y="4013200"/>
                  <a:ext cx="122238" cy="123825"/>
                </a:xfrm>
                <a:custGeom>
                  <a:avLst/>
                  <a:gdLst>
                    <a:gd name="T0" fmla="*/ 5 w 155"/>
                    <a:gd name="T1" fmla="*/ 132 h 155"/>
                    <a:gd name="T2" fmla="*/ 23 w 155"/>
                    <a:gd name="T3" fmla="*/ 113 h 155"/>
                    <a:gd name="T4" fmla="*/ 42 w 155"/>
                    <a:gd name="T5" fmla="*/ 113 h 155"/>
                    <a:gd name="T6" fmla="*/ 42 w 155"/>
                    <a:gd name="T7" fmla="*/ 132 h 155"/>
                    <a:gd name="T8" fmla="*/ 23 w 155"/>
                    <a:gd name="T9" fmla="*/ 150 h 155"/>
                    <a:gd name="T10" fmla="*/ 5 w 155"/>
                    <a:gd name="T11" fmla="*/ 150 h 155"/>
                    <a:gd name="T12" fmla="*/ 5 w 155"/>
                    <a:gd name="T13" fmla="*/ 132 h 155"/>
                    <a:gd name="T14" fmla="*/ 60 w 155"/>
                    <a:gd name="T15" fmla="*/ 77 h 155"/>
                    <a:gd name="T16" fmla="*/ 78 w 155"/>
                    <a:gd name="T17" fmla="*/ 59 h 155"/>
                    <a:gd name="T18" fmla="*/ 96 w 155"/>
                    <a:gd name="T19" fmla="*/ 59 h 155"/>
                    <a:gd name="T20" fmla="*/ 96 w 155"/>
                    <a:gd name="T21" fmla="*/ 77 h 155"/>
                    <a:gd name="T22" fmla="*/ 78 w 155"/>
                    <a:gd name="T23" fmla="*/ 95 h 155"/>
                    <a:gd name="T24" fmla="*/ 60 w 155"/>
                    <a:gd name="T25" fmla="*/ 95 h 155"/>
                    <a:gd name="T26" fmla="*/ 60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7" y="108"/>
                        <a:pt x="42" y="113"/>
                      </a:cubicBezTo>
                      <a:cubicBezTo>
                        <a:pt x="47" y="118"/>
                        <a:pt x="47" y="127"/>
                        <a:pt x="42" y="132"/>
                      </a:cubicBezTo>
                      <a:lnTo>
                        <a:pt x="23" y="150"/>
                      </a:lnTo>
                      <a:cubicBezTo>
                        <a:pt x="18" y="155"/>
                        <a:pt x="10" y="155"/>
                        <a:pt x="5" y="150"/>
                      </a:cubicBezTo>
                      <a:cubicBezTo>
                        <a:pt x="0" y="145"/>
                        <a:pt x="0" y="137"/>
                        <a:pt x="5" y="132"/>
                      </a:cubicBezTo>
                      <a:close/>
                      <a:moveTo>
                        <a:pt x="60" y="77"/>
                      </a:moveTo>
                      <a:lnTo>
                        <a:pt x="78" y="59"/>
                      </a:lnTo>
                      <a:cubicBezTo>
                        <a:pt x="83" y="54"/>
                        <a:pt x="91" y="54"/>
                        <a:pt x="96" y="59"/>
                      </a:cubicBezTo>
                      <a:cubicBezTo>
                        <a:pt x="101" y="64"/>
                        <a:pt x="101" y="72"/>
                        <a:pt x="96" y="77"/>
                      </a:cubicBezTo>
                      <a:lnTo>
                        <a:pt x="78" y="95"/>
                      </a:lnTo>
                      <a:cubicBezTo>
                        <a:pt x="73" y="100"/>
                        <a:pt x="65" y="100"/>
                        <a:pt x="60" y="95"/>
                      </a:cubicBezTo>
                      <a:cubicBezTo>
                        <a:pt x="55" y="90"/>
                        <a:pt x="55" y="82"/>
                        <a:pt x="60"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6" name="Freeform 313"/>
                <p:cNvSpPr>
                  <a:spLocks noEditPoints="1"/>
                </p:cNvSpPr>
                <p:nvPr/>
              </p:nvSpPr>
              <p:spPr bwMode="auto">
                <a:xfrm>
                  <a:off x="3606800" y="4013200"/>
                  <a:ext cx="123825" cy="123825"/>
                </a:xfrm>
                <a:custGeom>
                  <a:avLst/>
                  <a:gdLst>
                    <a:gd name="T0" fmla="*/ 5 w 155"/>
                    <a:gd name="T1" fmla="*/ 132 h 155"/>
                    <a:gd name="T2" fmla="*/ 23 w 155"/>
                    <a:gd name="T3" fmla="*/ 113 h 155"/>
                    <a:gd name="T4" fmla="*/ 41 w 155"/>
                    <a:gd name="T5" fmla="*/ 113 h 155"/>
                    <a:gd name="T6" fmla="*/ 41 w 155"/>
                    <a:gd name="T7" fmla="*/ 132 h 155"/>
                    <a:gd name="T8" fmla="*/ 23 w 155"/>
                    <a:gd name="T9" fmla="*/ 150 h 155"/>
                    <a:gd name="T10" fmla="*/ 5 w 155"/>
                    <a:gd name="T11" fmla="*/ 150 h 155"/>
                    <a:gd name="T12" fmla="*/ 5 w 155"/>
                    <a:gd name="T13" fmla="*/ 132 h 155"/>
                    <a:gd name="T14" fmla="*/ 59 w 155"/>
                    <a:gd name="T15" fmla="*/ 77 h 155"/>
                    <a:gd name="T16" fmla="*/ 77 w 155"/>
                    <a:gd name="T17" fmla="*/ 59 h 155"/>
                    <a:gd name="T18" fmla="*/ 96 w 155"/>
                    <a:gd name="T19" fmla="*/ 59 h 155"/>
                    <a:gd name="T20" fmla="*/ 96 w 155"/>
                    <a:gd name="T21" fmla="*/ 77 h 155"/>
                    <a:gd name="T22" fmla="*/ 77 w 155"/>
                    <a:gd name="T23" fmla="*/ 95 h 155"/>
                    <a:gd name="T24" fmla="*/ 59 w 155"/>
                    <a:gd name="T25" fmla="*/ 95 h 155"/>
                    <a:gd name="T26" fmla="*/ 59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1" y="54"/>
                        <a:pt x="96" y="59"/>
                      </a:cubicBezTo>
                      <a:cubicBezTo>
                        <a:pt x="101" y="64"/>
                        <a:pt x="101" y="72"/>
                        <a:pt x="96" y="77"/>
                      </a:cubicBezTo>
                      <a:lnTo>
                        <a:pt x="77" y="95"/>
                      </a:lnTo>
                      <a:cubicBezTo>
                        <a:pt x="72" y="100"/>
                        <a:pt x="64" y="100"/>
                        <a:pt x="59" y="95"/>
                      </a:cubicBezTo>
                      <a:cubicBezTo>
                        <a:pt x="54" y="90"/>
                        <a:pt x="54" y="82"/>
                        <a:pt x="59"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7" name="Freeform 314"/>
                <p:cNvSpPr>
                  <a:spLocks noEditPoints="1"/>
                </p:cNvSpPr>
                <p:nvPr/>
              </p:nvSpPr>
              <p:spPr bwMode="auto">
                <a:xfrm>
                  <a:off x="3198813" y="4168775"/>
                  <a:ext cx="223838" cy="20637"/>
                </a:xfrm>
                <a:custGeom>
                  <a:avLst/>
                  <a:gdLst>
                    <a:gd name="T0" fmla="*/ 13 w 282"/>
                    <a:gd name="T1" fmla="*/ 0 h 26"/>
                    <a:gd name="T2" fmla="*/ 39 w 282"/>
                    <a:gd name="T3" fmla="*/ 0 h 26"/>
                    <a:gd name="T4" fmla="*/ 52 w 282"/>
                    <a:gd name="T5" fmla="*/ 13 h 26"/>
                    <a:gd name="T6" fmla="*/ 39 w 282"/>
                    <a:gd name="T7" fmla="*/ 26 h 26"/>
                    <a:gd name="T8" fmla="*/ 13 w 282"/>
                    <a:gd name="T9" fmla="*/ 26 h 26"/>
                    <a:gd name="T10" fmla="*/ 0 w 282"/>
                    <a:gd name="T11" fmla="*/ 13 h 26"/>
                    <a:gd name="T12" fmla="*/ 13 w 282"/>
                    <a:gd name="T13" fmla="*/ 0 h 26"/>
                    <a:gd name="T14" fmla="*/ 90 w 282"/>
                    <a:gd name="T15" fmla="*/ 0 h 26"/>
                    <a:gd name="T16" fmla="*/ 116 w 282"/>
                    <a:gd name="T17" fmla="*/ 0 h 26"/>
                    <a:gd name="T18" fmla="*/ 128 w 282"/>
                    <a:gd name="T19" fmla="*/ 13 h 26"/>
                    <a:gd name="T20" fmla="*/ 116 w 282"/>
                    <a:gd name="T21" fmla="*/ 26 h 26"/>
                    <a:gd name="T22" fmla="*/ 90 w 282"/>
                    <a:gd name="T23" fmla="*/ 26 h 26"/>
                    <a:gd name="T24" fmla="*/ 77 w 282"/>
                    <a:gd name="T25" fmla="*/ 13 h 26"/>
                    <a:gd name="T26" fmla="*/ 90 w 282"/>
                    <a:gd name="T27" fmla="*/ 0 h 26"/>
                    <a:gd name="T28" fmla="*/ 167 w 282"/>
                    <a:gd name="T29" fmla="*/ 0 h 26"/>
                    <a:gd name="T30" fmla="*/ 192 w 282"/>
                    <a:gd name="T31" fmla="*/ 0 h 26"/>
                    <a:gd name="T32" fmla="*/ 205 w 282"/>
                    <a:gd name="T33" fmla="*/ 13 h 26"/>
                    <a:gd name="T34" fmla="*/ 192 w 282"/>
                    <a:gd name="T35" fmla="*/ 26 h 26"/>
                    <a:gd name="T36" fmla="*/ 167 w 282"/>
                    <a:gd name="T37" fmla="*/ 26 h 26"/>
                    <a:gd name="T38" fmla="*/ 154 w 282"/>
                    <a:gd name="T39" fmla="*/ 13 h 26"/>
                    <a:gd name="T40" fmla="*/ 167 w 282"/>
                    <a:gd name="T41" fmla="*/ 0 h 26"/>
                    <a:gd name="T42" fmla="*/ 244 w 282"/>
                    <a:gd name="T43" fmla="*/ 0 h 26"/>
                    <a:gd name="T44" fmla="*/ 269 w 282"/>
                    <a:gd name="T45" fmla="*/ 0 h 26"/>
                    <a:gd name="T46" fmla="*/ 282 w 282"/>
                    <a:gd name="T47" fmla="*/ 13 h 26"/>
                    <a:gd name="T48" fmla="*/ 269 w 282"/>
                    <a:gd name="T49" fmla="*/ 26 h 26"/>
                    <a:gd name="T50" fmla="*/ 244 w 282"/>
                    <a:gd name="T51" fmla="*/ 26 h 26"/>
                    <a:gd name="T52" fmla="*/ 231 w 282"/>
                    <a:gd name="T53" fmla="*/ 13 h 26"/>
                    <a:gd name="T54" fmla="*/ 244 w 282"/>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26">
                      <a:moveTo>
                        <a:pt x="13" y="0"/>
                      </a:moveTo>
                      <a:lnTo>
                        <a:pt x="39" y="0"/>
                      </a:lnTo>
                      <a:cubicBezTo>
                        <a:pt x="46" y="0"/>
                        <a:pt x="52" y="6"/>
                        <a:pt x="52" y="13"/>
                      </a:cubicBezTo>
                      <a:cubicBezTo>
                        <a:pt x="52" y="20"/>
                        <a:pt x="46" y="26"/>
                        <a:pt x="39" y="26"/>
                      </a:cubicBezTo>
                      <a:lnTo>
                        <a:pt x="13" y="26"/>
                      </a:lnTo>
                      <a:cubicBezTo>
                        <a:pt x="6" y="26"/>
                        <a:pt x="0" y="20"/>
                        <a:pt x="0" y="13"/>
                      </a:cubicBezTo>
                      <a:cubicBezTo>
                        <a:pt x="0" y="6"/>
                        <a:pt x="6" y="0"/>
                        <a:pt x="13" y="0"/>
                      </a:cubicBezTo>
                      <a:close/>
                      <a:moveTo>
                        <a:pt x="90" y="0"/>
                      </a:moveTo>
                      <a:lnTo>
                        <a:pt x="116" y="0"/>
                      </a:lnTo>
                      <a:cubicBezTo>
                        <a:pt x="123" y="0"/>
                        <a:pt x="128" y="6"/>
                        <a:pt x="128" y="13"/>
                      </a:cubicBezTo>
                      <a:cubicBezTo>
                        <a:pt x="128" y="20"/>
                        <a:pt x="123" y="26"/>
                        <a:pt x="116" y="26"/>
                      </a:cubicBezTo>
                      <a:lnTo>
                        <a:pt x="90" y="26"/>
                      </a:lnTo>
                      <a:cubicBezTo>
                        <a:pt x="83" y="26"/>
                        <a:pt x="77" y="20"/>
                        <a:pt x="77" y="13"/>
                      </a:cubicBezTo>
                      <a:cubicBezTo>
                        <a:pt x="77" y="6"/>
                        <a:pt x="83" y="0"/>
                        <a:pt x="90" y="0"/>
                      </a:cubicBezTo>
                      <a:close/>
                      <a:moveTo>
                        <a:pt x="167" y="0"/>
                      </a:moveTo>
                      <a:lnTo>
                        <a:pt x="192" y="0"/>
                      </a:lnTo>
                      <a:cubicBezTo>
                        <a:pt x="199" y="0"/>
                        <a:pt x="205" y="6"/>
                        <a:pt x="205" y="13"/>
                      </a:cubicBezTo>
                      <a:cubicBezTo>
                        <a:pt x="205" y="20"/>
                        <a:pt x="199" y="26"/>
                        <a:pt x="192" y="26"/>
                      </a:cubicBezTo>
                      <a:lnTo>
                        <a:pt x="167" y="26"/>
                      </a:lnTo>
                      <a:cubicBezTo>
                        <a:pt x="160" y="26"/>
                        <a:pt x="154" y="20"/>
                        <a:pt x="154" y="13"/>
                      </a:cubicBezTo>
                      <a:cubicBezTo>
                        <a:pt x="154" y="6"/>
                        <a:pt x="160" y="0"/>
                        <a:pt x="167" y="0"/>
                      </a:cubicBezTo>
                      <a:close/>
                      <a:moveTo>
                        <a:pt x="244" y="0"/>
                      </a:moveTo>
                      <a:lnTo>
                        <a:pt x="269" y="0"/>
                      </a:lnTo>
                      <a:cubicBezTo>
                        <a:pt x="276" y="0"/>
                        <a:pt x="282" y="6"/>
                        <a:pt x="282" y="13"/>
                      </a:cubicBezTo>
                      <a:cubicBezTo>
                        <a:pt x="282" y="20"/>
                        <a:pt x="276" y="26"/>
                        <a:pt x="269" y="26"/>
                      </a:cubicBezTo>
                      <a:lnTo>
                        <a:pt x="244" y="26"/>
                      </a:lnTo>
                      <a:cubicBezTo>
                        <a:pt x="236" y="26"/>
                        <a:pt x="231" y="20"/>
                        <a:pt x="231" y="13"/>
                      </a:cubicBezTo>
                      <a:cubicBezTo>
                        <a:pt x="231" y="6"/>
                        <a:pt x="236" y="0"/>
                        <a:pt x="244"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8" name="Freeform 315"/>
                <p:cNvSpPr>
                  <a:spLocks noEditPoints="1"/>
                </p:cNvSpPr>
                <p:nvPr/>
              </p:nvSpPr>
              <p:spPr bwMode="auto">
                <a:xfrm>
                  <a:off x="3409950" y="3927475"/>
                  <a:ext cx="225425" cy="20637"/>
                </a:xfrm>
                <a:custGeom>
                  <a:avLst/>
                  <a:gdLst>
                    <a:gd name="T0" fmla="*/ 13 w 282"/>
                    <a:gd name="T1" fmla="*/ 0 h 26"/>
                    <a:gd name="T2" fmla="*/ 39 w 282"/>
                    <a:gd name="T3" fmla="*/ 0 h 26"/>
                    <a:gd name="T4" fmla="*/ 52 w 282"/>
                    <a:gd name="T5" fmla="*/ 13 h 26"/>
                    <a:gd name="T6" fmla="*/ 39 w 282"/>
                    <a:gd name="T7" fmla="*/ 26 h 26"/>
                    <a:gd name="T8" fmla="*/ 13 w 282"/>
                    <a:gd name="T9" fmla="*/ 26 h 26"/>
                    <a:gd name="T10" fmla="*/ 0 w 282"/>
                    <a:gd name="T11" fmla="*/ 13 h 26"/>
                    <a:gd name="T12" fmla="*/ 13 w 282"/>
                    <a:gd name="T13" fmla="*/ 0 h 26"/>
                    <a:gd name="T14" fmla="*/ 90 w 282"/>
                    <a:gd name="T15" fmla="*/ 0 h 26"/>
                    <a:gd name="T16" fmla="*/ 116 w 282"/>
                    <a:gd name="T17" fmla="*/ 0 h 26"/>
                    <a:gd name="T18" fmla="*/ 128 w 282"/>
                    <a:gd name="T19" fmla="*/ 13 h 26"/>
                    <a:gd name="T20" fmla="*/ 116 w 282"/>
                    <a:gd name="T21" fmla="*/ 26 h 26"/>
                    <a:gd name="T22" fmla="*/ 90 w 282"/>
                    <a:gd name="T23" fmla="*/ 26 h 26"/>
                    <a:gd name="T24" fmla="*/ 77 w 282"/>
                    <a:gd name="T25" fmla="*/ 13 h 26"/>
                    <a:gd name="T26" fmla="*/ 90 w 282"/>
                    <a:gd name="T27" fmla="*/ 0 h 26"/>
                    <a:gd name="T28" fmla="*/ 167 w 282"/>
                    <a:gd name="T29" fmla="*/ 0 h 26"/>
                    <a:gd name="T30" fmla="*/ 192 w 282"/>
                    <a:gd name="T31" fmla="*/ 0 h 26"/>
                    <a:gd name="T32" fmla="*/ 205 w 282"/>
                    <a:gd name="T33" fmla="*/ 13 h 26"/>
                    <a:gd name="T34" fmla="*/ 192 w 282"/>
                    <a:gd name="T35" fmla="*/ 26 h 26"/>
                    <a:gd name="T36" fmla="*/ 167 w 282"/>
                    <a:gd name="T37" fmla="*/ 26 h 26"/>
                    <a:gd name="T38" fmla="*/ 154 w 282"/>
                    <a:gd name="T39" fmla="*/ 13 h 26"/>
                    <a:gd name="T40" fmla="*/ 167 w 282"/>
                    <a:gd name="T41" fmla="*/ 0 h 26"/>
                    <a:gd name="T42" fmla="*/ 244 w 282"/>
                    <a:gd name="T43" fmla="*/ 0 h 26"/>
                    <a:gd name="T44" fmla="*/ 269 w 282"/>
                    <a:gd name="T45" fmla="*/ 0 h 26"/>
                    <a:gd name="T46" fmla="*/ 282 w 282"/>
                    <a:gd name="T47" fmla="*/ 13 h 26"/>
                    <a:gd name="T48" fmla="*/ 269 w 282"/>
                    <a:gd name="T49" fmla="*/ 26 h 26"/>
                    <a:gd name="T50" fmla="*/ 244 w 282"/>
                    <a:gd name="T51" fmla="*/ 26 h 26"/>
                    <a:gd name="T52" fmla="*/ 231 w 282"/>
                    <a:gd name="T53" fmla="*/ 13 h 26"/>
                    <a:gd name="T54" fmla="*/ 244 w 282"/>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26">
                      <a:moveTo>
                        <a:pt x="13" y="0"/>
                      </a:moveTo>
                      <a:lnTo>
                        <a:pt x="39" y="0"/>
                      </a:lnTo>
                      <a:cubicBezTo>
                        <a:pt x="46" y="0"/>
                        <a:pt x="52" y="6"/>
                        <a:pt x="52" y="13"/>
                      </a:cubicBezTo>
                      <a:cubicBezTo>
                        <a:pt x="52" y="20"/>
                        <a:pt x="46" y="26"/>
                        <a:pt x="39" y="26"/>
                      </a:cubicBezTo>
                      <a:lnTo>
                        <a:pt x="13" y="26"/>
                      </a:lnTo>
                      <a:cubicBezTo>
                        <a:pt x="6" y="26"/>
                        <a:pt x="0" y="20"/>
                        <a:pt x="0" y="13"/>
                      </a:cubicBezTo>
                      <a:cubicBezTo>
                        <a:pt x="0" y="6"/>
                        <a:pt x="6" y="0"/>
                        <a:pt x="13" y="0"/>
                      </a:cubicBezTo>
                      <a:close/>
                      <a:moveTo>
                        <a:pt x="90" y="0"/>
                      </a:moveTo>
                      <a:lnTo>
                        <a:pt x="116" y="0"/>
                      </a:lnTo>
                      <a:cubicBezTo>
                        <a:pt x="123" y="0"/>
                        <a:pt x="128" y="6"/>
                        <a:pt x="128" y="13"/>
                      </a:cubicBezTo>
                      <a:cubicBezTo>
                        <a:pt x="128" y="20"/>
                        <a:pt x="123" y="26"/>
                        <a:pt x="116" y="26"/>
                      </a:cubicBezTo>
                      <a:lnTo>
                        <a:pt x="90" y="26"/>
                      </a:lnTo>
                      <a:cubicBezTo>
                        <a:pt x="83" y="26"/>
                        <a:pt x="77" y="20"/>
                        <a:pt x="77" y="13"/>
                      </a:cubicBezTo>
                      <a:cubicBezTo>
                        <a:pt x="77" y="6"/>
                        <a:pt x="83" y="0"/>
                        <a:pt x="90" y="0"/>
                      </a:cubicBezTo>
                      <a:close/>
                      <a:moveTo>
                        <a:pt x="167" y="0"/>
                      </a:moveTo>
                      <a:lnTo>
                        <a:pt x="192" y="0"/>
                      </a:lnTo>
                      <a:cubicBezTo>
                        <a:pt x="199" y="0"/>
                        <a:pt x="205" y="6"/>
                        <a:pt x="205" y="13"/>
                      </a:cubicBezTo>
                      <a:cubicBezTo>
                        <a:pt x="205" y="20"/>
                        <a:pt x="199" y="26"/>
                        <a:pt x="192" y="26"/>
                      </a:cubicBezTo>
                      <a:lnTo>
                        <a:pt x="167" y="26"/>
                      </a:lnTo>
                      <a:cubicBezTo>
                        <a:pt x="160" y="26"/>
                        <a:pt x="154" y="20"/>
                        <a:pt x="154" y="13"/>
                      </a:cubicBezTo>
                      <a:cubicBezTo>
                        <a:pt x="154" y="6"/>
                        <a:pt x="160" y="0"/>
                        <a:pt x="167" y="0"/>
                      </a:cubicBezTo>
                      <a:close/>
                      <a:moveTo>
                        <a:pt x="244" y="0"/>
                      </a:moveTo>
                      <a:lnTo>
                        <a:pt x="269" y="0"/>
                      </a:lnTo>
                      <a:cubicBezTo>
                        <a:pt x="276" y="0"/>
                        <a:pt x="282" y="6"/>
                        <a:pt x="282" y="13"/>
                      </a:cubicBezTo>
                      <a:cubicBezTo>
                        <a:pt x="282" y="20"/>
                        <a:pt x="276" y="26"/>
                        <a:pt x="269" y="26"/>
                      </a:cubicBezTo>
                      <a:lnTo>
                        <a:pt x="244" y="26"/>
                      </a:lnTo>
                      <a:cubicBezTo>
                        <a:pt x="237" y="26"/>
                        <a:pt x="231" y="20"/>
                        <a:pt x="231" y="13"/>
                      </a:cubicBezTo>
                      <a:cubicBezTo>
                        <a:pt x="231" y="6"/>
                        <a:pt x="237" y="0"/>
                        <a:pt x="244"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9" name="Freeform 316"/>
                <p:cNvSpPr>
                  <a:spLocks noEditPoints="1"/>
                </p:cNvSpPr>
                <p:nvPr/>
              </p:nvSpPr>
              <p:spPr bwMode="auto">
                <a:xfrm>
                  <a:off x="3651250" y="3687763"/>
                  <a:ext cx="223838" cy="19050"/>
                </a:xfrm>
                <a:custGeom>
                  <a:avLst/>
                  <a:gdLst>
                    <a:gd name="T0" fmla="*/ 13 w 281"/>
                    <a:gd name="T1" fmla="*/ 0 h 25"/>
                    <a:gd name="T2" fmla="*/ 38 w 281"/>
                    <a:gd name="T3" fmla="*/ 0 h 25"/>
                    <a:gd name="T4" fmla="*/ 51 w 281"/>
                    <a:gd name="T5" fmla="*/ 12 h 25"/>
                    <a:gd name="T6" fmla="*/ 38 w 281"/>
                    <a:gd name="T7" fmla="*/ 25 h 25"/>
                    <a:gd name="T8" fmla="*/ 13 w 281"/>
                    <a:gd name="T9" fmla="*/ 25 h 25"/>
                    <a:gd name="T10" fmla="*/ 0 w 281"/>
                    <a:gd name="T11" fmla="*/ 12 h 25"/>
                    <a:gd name="T12" fmla="*/ 13 w 281"/>
                    <a:gd name="T13" fmla="*/ 0 h 25"/>
                    <a:gd name="T14" fmla="*/ 89 w 281"/>
                    <a:gd name="T15" fmla="*/ 0 h 25"/>
                    <a:gd name="T16" fmla="*/ 115 w 281"/>
                    <a:gd name="T17" fmla="*/ 0 h 25"/>
                    <a:gd name="T18" fmla="*/ 128 w 281"/>
                    <a:gd name="T19" fmla="*/ 12 h 25"/>
                    <a:gd name="T20" fmla="*/ 115 w 281"/>
                    <a:gd name="T21" fmla="*/ 25 h 25"/>
                    <a:gd name="T22" fmla="*/ 89 w 281"/>
                    <a:gd name="T23" fmla="*/ 25 h 25"/>
                    <a:gd name="T24" fmla="*/ 77 w 281"/>
                    <a:gd name="T25" fmla="*/ 12 h 25"/>
                    <a:gd name="T26" fmla="*/ 89 w 281"/>
                    <a:gd name="T27" fmla="*/ 0 h 25"/>
                    <a:gd name="T28" fmla="*/ 166 w 281"/>
                    <a:gd name="T29" fmla="*/ 0 h 25"/>
                    <a:gd name="T30" fmla="*/ 192 w 281"/>
                    <a:gd name="T31" fmla="*/ 0 h 25"/>
                    <a:gd name="T32" fmla="*/ 205 w 281"/>
                    <a:gd name="T33" fmla="*/ 12 h 25"/>
                    <a:gd name="T34" fmla="*/ 192 w 281"/>
                    <a:gd name="T35" fmla="*/ 25 h 25"/>
                    <a:gd name="T36" fmla="*/ 166 w 281"/>
                    <a:gd name="T37" fmla="*/ 25 h 25"/>
                    <a:gd name="T38" fmla="*/ 153 w 281"/>
                    <a:gd name="T39" fmla="*/ 12 h 25"/>
                    <a:gd name="T40" fmla="*/ 166 w 281"/>
                    <a:gd name="T41" fmla="*/ 0 h 25"/>
                    <a:gd name="T42" fmla="*/ 243 w 281"/>
                    <a:gd name="T43" fmla="*/ 0 h 25"/>
                    <a:gd name="T44" fmla="*/ 269 w 281"/>
                    <a:gd name="T45" fmla="*/ 0 h 25"/>
                    <a:gd name="T46" fmla="*/ 281 w 281"/>
                    <a:gd name="T47" fmla="*/ 12 h 25"/>
                    <a:gd name="T48" fmla="*/ 269 w 281"/>
                    <a:gd name="T49" fmla="*/ 25 h 25"/>
                    <a:gd name="T50" fmla="*/ 243 w 281"/>
                    <a:gd name="T51" fmla="*/ 25 h 25"/>
                    <a:gd name="T52" fmla="*/ 230 w 281"/>
                    <a:gd name="T53" fmla="*/ 12 h 25"/>
                    <a:gd name="T54" fmla="*/ 243 w 281"/>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25">
                      <a:moveTo>
                        <a:pt x="13" y="0"/>
                      </a:moveTo>
                      <a:lnTo>
                        <a:pt x="38" y="0"/>
                      </a:lnTo>
                      <a:cubicBezTo>
                        <a:pt x="45" y="0"/>
                        <a:pt x="51" y="5"/>
                        <a:pt x="51" y="12"/>
                      </a:cubicBezTo>
                      <a:cubicBezTo>
                        <a:pt x="51" y="20"/>
                        <a:pt x="45" y="25"/>
                        <a:pt x="38" y="25"/>
                      </a:cubicBezTo>
                      <a:lnTo>
                        <a:pt x="13" y="25"/>
                      </a:lnTo>
                      <a:cubicBezTo>
                        <a:pt x="5" y="25"/>
                        <a:pt x="0" y="20"/>
                        <a:pt x="0" y="12"/>
                      </a:cubicBezTo>
                      <a:cubicBezTo>
                        <a:pt x="0" y="5"/>
                        <a:pt x="5" y="0"/>
                        <a:pt x="13" y="0"/>
                      </a:cubicBezTo>
                      <a:close/>
                      <a:moveTo>
                        <a:pt x="89" y="0"/>
                      </a:moveTo>
                      <a:lnTo>
                        <a:pt x="115" y="0"/>
                      </a:lnTo>
                      <a:cubicBezTo>
                        <a:pt x="122" y="0"/>
                        <a:pt x="128" y="5"/>
                        <a:pt x="128" y="12"/>
                      </a:cubicBezTo>
                      <a:cubicBezTo>
                        <a:pt x="128" y="20"/>
                        <a:pt x="122" y="25"/>
                        <a:pt x="115" y="25"/>
                      </a:cubicBezTo>
                      <a:lnTo>
                        <a:pt x="89" y="25"/>
                      </a:lnTo>
                      <a:cubicBezTo>
                        <a:pt x="82" y="25"/>
                        <a:pt x="77" y="20"/>
                        <a:pt x="77" y="12"/>
                      </a:cubicBezTo>
                      <a:cubicBezTo>
                        <a:pt x="77" y="5"/>
                        <a:pt x="82" y="0"/>
                        <a:pt x="89" y="0"/>
                      </a:cubicBezTo>
                      <a:close/>
                      <a:moveTo>
                        <a:pt x="166" y="0"/>
                      </a:moveTo>
                      <a:lnTo>
                        <a:pt x="192" y="0"/>
                      </a:lnTo>
                      <a:cubicBezTo>
                        <a:pt x="199" y="0"/>
                        <a:pt x="205" y="5"/>
                        <a:pt x="205" y="12"/>
                      </a:cubicBezTo>
                      <a:cubicBezTo>
                        <a:pt x="205" y="20"/>
                        <a:pt x="199" y="25"/>
                        <a:pt x="192" y="25"/>
                      </a:cubicBezTo>
                      <a:lnTo>
                        <a:pt x="166" y="25"/>
                      </a:lnTo>
                      <a:cubicBezTo>
                        <a:pt x="159" y="25"/>
                        <a:pt x="153" y="20"/>
                        <a:pt x="153" y="12"/>
                      </a:cubicBezTo>
                      <a:cubicBezTo>
                        <a:pt x="153" y="5"/>
                        <a:pt x="159" y="0"/>
                        <a:pt x="166" y="0"/>
                      </a:cubicBezTo>
                      <a:close/>
                      <a:moveTo>
                        <a:pt x="243" y="0"/>
                      </a:moveTo>
                      <a:lnTo>
                        <a:pt x="269" y="0"/>
                      </a:lnTo>
                      <a:cubicBezTo>
                        <a:pt x="276" y="0"/>
                        <a:pt x="281" y="5"/>
                        <a:pt x="281" y="12"/>
                      </a:cubicBezTo>
                      <a:cubicBezTo>
                        <a:pt x="281" y="20"/>
                        <a:pt x="276" y="25"/>
                        <a:pt x="269" y="25"/>
                      </a:cubicBezTo>
                      <a:lnTo>
                        <a:pt x="243" y="25"/>
                      </a:lnTo>
                      <a:cubicBezTo>
                        <a:pt x="236" y="25"/>
                        <a:pt x="230" y="20"/>
                        <a:pt x="230" y="12"/>
                      </a:cubicBezTo>
                      <a:cubicBezTo>
                        <a:pt x="230" y="5"/>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0" name="Freeform 317"/>
                <p:cNvSpPr>
                  <a:spLocks noEditPoints="1"/>
                </p:cNvSpPr>
                <p:nvPr/>
              </p:nvSpPr>
              <p:spPr bwMode="auto">
                <a:xfrm>
                  <a:off x="3892550" y="3446463"/>
                  <a:ext cx="223838" cy="20637"/>
                </a:xfrm>
                <a:custGeom>
                  <a:avLst/>
                  <a:gdLst>
                    <a:gd name="T0" fmla="*/ 13 w 282"/>
                    <a:gd name="T1" fmla="*/ 0 h 26"/>
                    <a:gd name="T2" fmla="*/ 39 w 282"/>
                    <a:gd name="T3" fmla="*/ 0 h 26"/>
                    <a:gd name="T4" fmla="*/ 51 w 282"/>
                    <a:gd name="T5" fmla="*/ 13 h 26"/>
                    <a:gd name="T6" fmla="*/ 39 w 282"/>
                    <a:gd name="T7" fmla="*/ 26 h 26"/>
                    <a:gd name="T8" fmla="*/ 13 w 282"/>
                    <a:gd name="T9" fmla="*/ 26 h 26"/>
                    <a:gd name="T10" fmla="*/ 0 w 282"/>
                    <a:gd name="T11" fmla="*/ 13 h 26"/>
                    <a:gd name="T12" fmla="*/ 13 w 282"/>
                    <a:gd name="T13" fmla="*/ 0 h 26"/>
                    <a:gd name="T14" fmla="*/ 90 w 282"/>
                    <a:gd name="T15" fmla="*/ 0 h 26"/>
                    <a:gd name="T16" fmla="*/ 115 w 282"/>
                    <a:gd name="T17" fmla="*/ 0 h 26"/>
                    <a:gd name="T18" fmla="*/ 128 w 282"/>
                    <a:gd name="T19" fmla="*/ 13 h 26"/>
                    <a:gd name="T20" fmla="*/ 115 w 282"/>
                    <a:gd name="T21" fmla="*/ 26 h 26"/>
                    <a:gd name="T22" fmla="*/ 90 w 282"/>
                    <a:gd name="T23" fmla="*/ 26 h 26"/>
                    <a:gd name="T24" fmla="*/ 77 w 282"/>
                    <a:gd name="T25" fmla="*/ 13 h 26"/>
                    <a:gd name="T26" fmla="*/ 90 w 282"/>
                    <a:gd name="T27" fmla="*/ 0 h 26"/>
                    <a:gd name="T28" fmla="*/ 167 w 282"/>
                    <a:gd name="T29" fmla="*/ 0 h 26"/>
                    <a:gd name="T30" fmla="*/ 192 w 282"/>
                    <a:gd name="T31" fmla="*/ 0 h 26"/>
                    <a:gd name="T32" fmla="*/ 205 w 282"/>
                    <a:gd name="T33" fmla="*/ 13 h 26"/>
                    <a:gd name="T34" fmla="*/ 192 w 282"/>
                    <a:gd name="T35" fmla="*/ 26 h 26"/>
                    <a:gd name="T36" fmla="*/ 167 w 282"/>
                    <a:gd name="T37" fmla="*/ 26 h 26"/>
                    <a:gd name="T38" fmla="*/ 154 w 282"/>
                    <a:gd name="T39" fmla="*/ 13 h 26"/>
                    <a:gd name="T40" fmla="*/ 167 w 282"/>
                    <a:gd name="T41" fmla="*/ 0 h 26"/>
                    <a:gd name="T42" fmla="*/ 243 w 282"/>
                    <a:gd name="T43" fmla="*/ 0 h 26"/>
                    <a:gd name="T44" fmla="*/ 269 w 282"/>
                    <a:gd name="T45" fmla="*/ 0 h 26"/>
                    <a:gd name="T46" fmla="*/ 282 w 282"/>
                    <a:gd name="T47" fmla="*/ 13 h 26"/>
                    <a:gd name="T48" fmla="*/ 269 w 282"/>
                    <a:gd name="T49" fmla="*/ 26 h 26"/>
                    <a:gd name="T50" fmla="*/ 243 w 282"/>
                    <a:gd name="T51" fmla="*/ 26 h 26"/>
                    <a:gd name="T52" fmla="*/ 231 w 282"/>
                    <a:gd name="T53" fmla="*/ 13 h 26"/>
                    <a:gd name="T54" fmla="*/ 243 w 282"/>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26">
                      <a:moveTo>
                        <a:pt x="13" y="0"/>
                      </a:moveTo>
                      <a:lnTo>
                        <a:pt x="39" y="0"/>
                      </a:lnTo>
                      <a:cubicBezTo>
                        <a:pt x="46" y="0"/>
                        <a:pt x="51" y="6"/>
                        <a:pt x="51" y="13"/>
                      </a:cubicBezTo>
                      <a:cubicBezTo>
                        <a:pt x="51" y="20"/>
                        <a:pt x="46" y="26"/>
                        <a:pt x="39" y="26"/>
                      </a:cubicBezTo>
                      <a:lnTo>
                        <a:pt x="13" y="26"/>
                      </a:lnTo>
                      <a:cubicBezTo>
                        <a:pt x="6" y="26"/>
                        <a:pt x="0" y="20"/>
                        <a:pt x="0" y="13"/>
                      </a:cubicBezTo>
                      <a:cubicBezTo>
                        <a:pt x="0" y="6"/>
                        <a:pt x="6" y="0"/>
                        <a:pt x="13" y="0"/>
                      </a:cubicBezTo>
                      <a:close/>
                      <a:moveTo>
                        <a:pt x="90" y="0"/>
                      </a:moveTo>
                      <a:lnTo>
                        <a:pt x="115" y="0"/>
                      </a:lnTo>
                      <a:cubicBezTo>
                        <a:pt x="122" y="0"/>
                        <a:pt x="128" y="6"/>
                        <a:pt x="128" y="13"/>
                      </a:cubicBezTo>
                      <a:cubicBezTo>
                        <a:pt x="128" y="20"/>
                        <a:pt x="122" y="26"/>
                        <a:pt x="115" y="26"/>
                      </a:cubicBezTo>
                      <a:lnTo>
                        <a:pt x="90" y="26"/>
                      </a:lnTo>
                      <a:cubicBezTo>
                        <a:pt x="83" y="26"/>
                        <a:pt x="77" y="20"/>
                        <a:pt x="77" y="13"/>
                      </a:cubicBezTo>
                      <a:cubicBezTo>
                        <a:pt x="77" y="6"/>
                        <a:pt x="83" y="0"/>
                        <a:pt x="90" y="0"/>
                      </a:cubicBezTo>
                      <a:close/>
                      <a:moveTo>
                        <a:pt x="167" y="0"/>
                      </a:moveTo>
                      <a:lnTo>
                        <a:pt x="192" y="0"/>
                      </a:lnTo>
                      <a:cubicBezTo>
                        <a:pt x="199" y="0"/>
                        <a:pt x="205" y="6"/>
                        <a:pt x="205" y="13"/>
                      </a:cubicBezTo>
                      <a:cubicBezTo>
                        <a:pt x="205" y="20"/>
                        <a:pt x="199" y="26"/>
                        <a:pt x="192" y="26"/>
                      </a:cubicBezTo>
                      <a:lnTo>
                        <a:pt x="167" y="26"/>
                      </a:lnTo>
                      <a:cubicBezTo>
                        <a:pt x="159" y="26"/>
                        <a:pt x="154" y="20"/>
                        <a:pt x="154" y="13"/>
                      </a:cubicBezTo>
                      <a:cubicBezTo>
                        <a:pt x="154" y="6"/>
                        <a:pt x="159" y="0"/>
                        <a:pt x="167" y="0"/>
                      </a:cubicBezTo>
                      <a:close/>
                      <a:moveTo>
                        <a:pt x="243" y="0"/>
                      </a:moveTo>
                      <a:lnTo>
                        <a:pt x="269" y="0"/>
                      </a:lnTo>
                      <a:cubicBezTo>
                        <a:pt x="276" y="0"/>
                        <a:pt x="282" y="6"/>
                        <a:pt x="282" y="13"/>
                      </a:cubicBezTo>
                      <a:cubicBezTo>
                        <a:pt x="282" y="20"/>
                        <a:pt x="276" y="26"/>
                        <a:pt x="269" y="26"/>
                      </a:cubicBezTo>
                      <a:lnTo>
                        <a:pt x="243" y="26"/>
                      </a:lnTo>
                      <a:cubicBezTo>
                        <a:pt x="236" y="26"/>
                        <a:pt x="231" y="20"/>
                        <a:pt x="231" y="13"/>
                      </a:cubicBezTo>
                      <a:cubicBezTo>
                        <a:pt x="231" y="6"/>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1" name="Freeform 318"/>
                <p:cNvSpPr>
                  <a:spLocks noEditPoints="1"/>
                </p:cNvSpPr>
                <p:nvPr/>
              </p:nvSpPr>
              <p:spPr bwMode="auto">
                <a:xfrm>
                  <a:off x="4157663" y="3205163"/>
                  <a:ext cx="223838" cy="20637"/>
                </a:xfrm>
                <a:custGeom>
                  <a:avLst/>
                  <a:gdLst>
                    <a:gd name="T0" fmla="*/ 13 w 281"/>
                    <a:gd name="T1" fmla="*/ 0 h 26"/>
                    <a:gd name="T2" fmla="*/ 38 w 281"/>
                    <a:gd name="T3" fmla="*/ 0 h 26"/>
                    <a:gd name="T4" fmla="*/ 51 w 281"/>
                    <a:gd name="T5" fmla="*/ 13 h 26"/>
                    <a:gd name="T6" fmla="*/ 38 w 281"/>
                    <a:gd name="T7" fmla="*/ 26 h 26"/>
                    <a:gd name="T8" fmla="*/ 13 w 281"/>
                    <a:gd name="T9" fmla="*/ 26 h 26"/>
                    <a:gd name="T10" fmla="*/ 0 w 281"/>
                    <a:gd name="T11" fmla="*/ 13 h 26"/>
                    <a:gd name="T12" fmla="*/ 13 w 281"/>
                    <a:gd name="T13" fmla="*/ 0 h 26"/>
                    <a:gd name="T14" fmla="*/ 89 w 281"/>
                    <a:gd name="T15" fmla="*/ 0 h 26"/>
                    <a:gd name="T16" fmla="*/ 115 w 281"/>
                    <a:gd name="T17" fmla="*/ 0 h 26"/>
                    <a:gd name="T18" fmla="*/ 128 w 281"/>
                    <a:gd name="T19" fmla="*/ 13 h 26"/>
                    <a:gd name="T20" fmla="*/ 115 w 281"/>
                    <a:gd name="T21" fmla="*/ 26 h 26"/>
                    <a:gd name="T22" fmla="*/ 89 w 281"/>
                    <a:gd name="T23" fmla="*/ 26 h 26"/>
                    <a:gd name="T24" fmla="*/ 77 w 281"/>
                    <a:gd name="T25" fmla="*/ 13 h 26"/>
                    <a:gd name="T26" fmla="*/ 89 w 281"/>
                    <a:gd name="T27" fmla="*/ 0 h 26"/>
                    <a:gd name="T28" fmla="*/ 166 w 281"/>
                    <a:gd name="T29" fmla="*/ 0 h 26"/>
                    <a:gd name="T30" fmla="*/ 192 w 281"/>
                    <a:gd name="T31" fmla="*/ 0 h 26"/>
                    <a:gd name="T32" fmla="*/ 205 w 281"/>
                    <a:gd name="T33" fmla="*/ 13 h 26"/>
                    <a:gd name="T34" fmla="*/ 192 w 281"/>
                    <a:gd name="T35" fmla="*/ 26 h 26"/>
                    <a:gd name="T36" fmla="*/ 166 w 281"/>
                    <a:gd name="T37" fmla="*/ 26 h 26"/>
                    <a:gd name="T38" fmla="*/ 153 w 281"/>
                    <a:gd name="T39" fmla="*/ 13 h 26"/>
                    <a:gd name="T40" fmla="*/ 166 w 281"/>
                    <a:gd name="T41" fmla="*/ 0 h 26"/>
                    <a:gd name="T42" fmla="*/ 243 w 281"/>
                    <a:gd name="T43" fmla="*/ 0 h 26"/>
                    <a:gd name="T44" fmla="*/ 269 w 281"/>
                    <a:gd name="T45" fmla="*/ 0 h 26"/>
                    <a:gd name="T46" fmla="*/ 281 w 281"/>
                    <a:gd name="T47" fmla="*/ 13 h 26"/>
                    <a:gd name="T48" fmla="*/ 269 w 281"/>
                    <a:gd name="T49" fmla="*/ 26 h 26"/>
                    <a:gd name="T50" fmla="*/ 243 w 281"/>
                    <a:gd name="T51" fmla="*/ 26 h 26"/>
                    <a:gd name="T52" fmla="*/ 230 w 281"/>
                    <a:gd name="T53" fmla="*/ 13 h 26"/>
                    <a:gd name="T54" fmla="*/ 243 w 281"/>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26">
                      <a:moveTo>
                        <a:pt x="13" y="0"/>
                      </a:moveTo>
                      <a:lnTo>
                        <a:pt x="38" y="0"/>
                      </a:lnTo>
                      <a:cubicBezTo>
                        <a:pt x="45" y="0"/>
                        <a:pt x="51" y="6"/>
                        <a:pt x="51" y="13"/>
                      </a:cubicBezTo>
                      <a:cubicBezTo>
                        <a:pt x="51" y="20"/>
                        <a:pt x="45" y="26"/>
                        <a:pt x="38" y="26"/>
                      </a:cubicBezTo>
                      <a:lnTo>
                        <a:pt x="13" y="26"/>
                      </a:lnTo>
                      <a:cubicBezTo>
                        <a:pt x="5" y="26"/>
                        <a:pt x="0" y="20"/>
                        <a:pt x="0" y="13"/>
                      </a:cubicBezTo>
                      <a:cubicBezTo>
                        <a:pt x="0" y="6"/>
                        <a:pt x="5" y="0"/>
                        <a:pt x="13" y="0"/>
                      </a:cubicBezTo>
                      <a:close/>
                      <a:moveTo>
                        <a:pt x="89" y="0"/>
                      </a:moveTo>
                      <a:lnTo>
                        <a:pt x="115" y="0"/>
                      </a:lnTo>
                      <a:cubicBezTo>
                        <a:pt x="122" y="0"/>
                        <a:pt x="128" y="6"/>
                        <a:pt x="128" y="13"/>
                      </a:cubicBezTo>
                      <a:cubicBezTo>
                        <a:pt x="128" y="20"/>
                        <a:pt x="122" y="26"/>
                        <a:pt x="115" y="26"/>
                      </a:cubicBezTo>
                      <a:lnTo>
                        <a:pt x="89" y="26"/>
                      </a:lnTo>
                      <a:cubicBezTo>
                        <a:pt x="82" y="26"/>
                        <a:pt x="77" y="20"/>
                        <a:pt x="77" y="13"/>
                      </a:cubicBezTo>
                      <a:cubicBezTo>
                        <a:pt x="77" y="6"/>
                        <a:pt x="82" y="0"/>
                        <a:pt x="89" y="0"/>
                      </a:cubicBezTo>
                      <a:close/>
                      <a:moveTo>
                        <a:pt x="166" y="0"/>
                      </a:moveTo>
                      <a:lnTo>
                        <a:pt x="192" y="0"/>
                      </a:lnTo>
                      <a:cubicBezTo>
                        <a:pt x="199" y="0"/>
                        <a:pt x="205" y="6"/>
                        <a:pt x="205" y="13"/>
                      </a:cubicBezTo>
                      <a:cubicBezTo>
                        <a:pt x="205" y="20"/>
                        <a:pt x="199" y="26"/>
                        <a:pt x="192" y="26"/>
                      </a:cubicBezTo>
                      <a:lnTo>
                        <a:pt x="166" y="26"/>
                      </a:lnTo>
                      <a:cubicBezTo>
                        <a:pt x="159" y="26"/>
                        <a:pt x="153" y="20"/>
                        <a:pt x="153" y="13"/>
                      </a:cubicBezTo>
                      <a:cubicBezTo>
                        <a:pt x="153" y="6"/>
                        <a:pt x="159" y="0"/>
                        <a:pt x="166" y="0"/>
                      </a:cubicBezTo>
                      <a:close/>
                      <a:moveTo>
                        <a:pt x="243" y="0"/>
                      </a:moveTo>
                      <a:lnTo>
                        <a:pt x="269" y="0"/>
                      </a:lnTo>
                      <a:cubicBezTo>
                        <a:pt x="276" y="0"/>
                        <a:pt x="281" y="6"/>
                        <a:pt x="281" y="13"/>
                      </a:cubicBezTo>
                      <a:cubicBezTo>
                        <a:pt x="281" y="20"/>
                        <a:pt x="276" y="26"/>
                        <a:pt x="269" y="26"/>
                      </a:cubicBezTo>
                      <a:lnTo>
                        <a:pt x="243" y="26"/>
                      </a:lnTo>
                      <a:cubicBezTo>
                        <a:pt x="236" y="26"/>
                        <a:pt x="230" y="20"/>
                        <a:pt x="230" y="13"/>
                      </a:cubicBezTo>
                      <a:cubicBezTo>
                        <a:pt x="230" y="6"/>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2" name="Freeform 319"/>
                <p:cNvSpPr>
                  <a:spLocks noEditPoints="1"/>
                </p:cNvSpPr>
                <p:nvPr/>
              </p:nvSpPr>
              <p:spPr bwMode="auto">
                <a:xfrm>
                  <a:off x="4375150" y="2989263"/>
                  <a:ext cx="223838" cy="19050"/>
                </a:xfrm>
                <a:custGeom>
                  <a:avLst/>
                  <a:gdLst>
                    <a:gd name="T0" fmla="*/ 13 w 281"/>
                    <a:gd name="T1" fmla="*/ 0 h 25"/>
                    <a:gd name="T2" fmla="*/ 38 w 281"/>
                    <a:gd name="T3" fmla="*/ 0 h 25"/>
                    <a:gd name="T4" fmla="*/ 51 w 281"/>
                    <a:gd name="T5" fmla="*/ 13 h 25"/>
                    <a:gd name="T6" fmla="*/ 38 w 281"/>
                    <a:gd name="T7" fmla="*/ 25 h 25"/>
                    <a:gd name="T8" fmla="*/ 13 w 281"/>
                    <a:gd name="T9" fmla="*/ 25 h 25"/>
                    <a:gd name="T10" fmla="*/ 0 w 281"/>
                    <a:gd name="T11" fmla="*/ 13 h 25"/>
                    <a:gd name="T12" fmla="*/ 13 w 281"/>
                    <a:gd name="T13" fmla="*/ 0 h 25"/>
                    <a:gd name="T14" fmla="*/ 89 w 281"/>
                    <a:gd name="T15" fmla="*/ 0 h 25"/>
                    <a:gd name="T16" fmla="*/ 115 w 281"/>
                    <a:gd name="T17" fmla="*/ 0 h 25"/>
                    <a:gd name="T18" fmla="*/ 128 w 281"/>
                    <a:gd name="T19" fmla="*/ 13 h 25"/>
                    <a:gd name="T20" fmla="*/ 115 w 281"/>
                    <a:gd name="T21" fmla="*/ 25 h 25"/>
                    <a:gd name="T22" fmla="*/ 89 w 281"/>
                    <a:gd name="T23" fmla="*/ 25 h 25"/>
                    <a:gd name="T24" fmla="*/ 77 w 281"/>
                    <a:gd name="T25" fmla="*/ 13 h 25"/>
                    <a:gd name="T26" fmla="*/ 89 w 281"/>
                    <a:gd name="T27" fmla="*/ 0 h 25"/>
                    <a:gd name="T28" fmla="*/ 166 w 281"/>
                    <a:gd name="T29" fmla="*/ 0 h 25"/>
                    <a:gd name="T30" fmla="*/ 192 w 281"/>
                    <a:gd name="T31" fmla="*/ 0 h 25"/>
                    <a:gd name="T32" fmla="*/ 205 w 281"/>
                    <a:gd name="T33" fmla="*/ 13 h 25"/>
                    <a:gd name="T34" fmla="*/ 192 w 281"/>
                    <a:gd name="T35" fmla="*/ 25 h 25"/>
                    <a:gd name="T36" fmla="*/ 166 w 281"/>
                    <a:gd name="T37" fmla="*/ 25 h 25"/>
                    <a:gd name="T38" fmla="*/ 153 w 281"/>
                    <a:gd name="T39" fmla="*/ 13 h 25"/>
                    <a:gd name="T40" fmla="*/ 166 w 281"/>
                    <a:gd name="T41" fmla="*/ 0 h 25"/>
                    <a:gd name="T42" fmla="*/ 243 w 281"/>
                    <a:gd name="T43" fmla="*/ 0 h 25"/>
                    <a:gd name="T44" fmla="*/ 269 w 281"/>
                    <a:gd name="T45" fmla="*/ 0 h 25"/>
                    <a:gd name="T46" fmla="*/ 281 w 281"/>
                    <a:gd name="T47" fmla="*/ 13 h 25"/>
                    <a:gd name="T48" fmla="*/ 269 w 281"/>
                    <a:gd name="T49" fmla="*/ 25 h 25"/>
                    <a:gd name="T50" fmla="*/ 243 w 281"/>
                    <a:gd name="T51" fmla="*/ 25 h 25"/>
                    <a:gd name="T52" fmla="*/ 230 w 281"/>
                    <a:gd name="T53" fmla="*/ 13 h 25"/>
                    <a:gd name="T54" fmla="*/ 243 w 281"/>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25">
                      <a:moveTo>
                        <a:pt x="13" y="0"/>
                      </a:moveTo>
                      <a:lnTo>
                        <a:pt x="38" y="0"/>
                      </a:lnTo>
                      <a:cubicBezTo>
                        <a:pt x="45" y="0"/>
                        <a:pt x="51" y="6"/>
                        <a:pt x="51" y="13"/>
                      </a:cubicBezTo>
                      <a:cubicBezTo>
                        <a:pt x="51" y="20"/>
                        <a:pt x="45" y="25"/>
                        <a:pt x="38" y="25"/>
                      </a:cubicBezTo>
                      <a:lnTo>
                        <a:pt x="13" y="25"/>
                      </a:lnTo>
                      <a:cubicBezTo>
                        <a:pt x="6" y="25"/>
                        <a:pt x="0" y="20"/>
                        <a:pt x="0" y="13"/>
                      </a:cubicBezTo>
                      <a:cubicBezTo>
                        <a:pt x="0" y="6"/>
                        <a:pt x="6" y="0"/>
                        <a:pt x="13" y="0"/>
                      </a:cubicBezTo>
                      <a:close/>
                      <a:moveTo>
                        <a:pt x="89" y="0"/>
                      </a:moveTo>
                      <a:lnTo>
                        <a:pt x="115" y="0"/>
                      </a:lnTo>
                      <a:cubicBezTo>
                        <a:pt x="122" y="0"/>
                        <a:pt x="128" y="6"/>
                        <a:pt x="128" y="13"/>
                      </a:cubicBezTo>
                      <a:cubicBezTo>
                        <a:pt x="128" y="20"/>
                        <a:pt x="122" y="25"/>
                        <a:pt x="115" y="25"/>
                      </a:cubicBezTo>
                      <a:lnTo>
                        <a:pt x="89" y="25"/>
                      </a:lnTo>
                      <a:cubicBezTo>
                        <a:pt x="82" y="25"/>
                        <a:pt x="77" y="20"/>
                        <a:pt x="77" y="13"/>
                      </a:cubicBezTo>
                      <a:cubicBezTo>
                        <a:pt x="77" y="6"/>
                        <a:pt x="82" y="0"/>
                        <a:pt x="89" y="0"/>
                      </a:cubicBezTo>
                      <a:close/>
                      <a:moveTo>
                        <a:pt x="166" y="0"/>
                      </a:moveTo>
                      <a:lnTo>
                        <a:pt x="192" y="0"/>
                      </a:lnTo>
                      <a:cubicBezTo>
                        <a:pt x="199" y="0"/>
                        <a:pt x="205" y="6"/>
                        <a:pt x="205" y="13"/>
                      </a:cubicBezTo>
                      <a:cubicBezTo>
                        <a:pt x="205" y="20"/>
                        <a:pt x="199" y="25"/>
                        <a:pt x="192" y="25"/>
                      </a:cubicBezTo>
                      <a:lnTo>
                        <a:pt x="166" y="25"/>
                      </a:lnTo>
                      <a:cubicBezTo>
                        <a:pt x="159" y="25"/>
                        <a:pt x="153" y="20"/>
                        <a:pt x="153" y="13"/>
                      </a:cubicBezTo>
                      <a:cubicBezTo>
                        <a:pt x="153" y="6"/>
                        <a:pt x="159" y="0"/>
                        <a:pt x="166" y="0"/>
                      </a:cubicBezTo>
                      <a:close/>
                      <a:moveTo>
                        <a:pt x="243" y="0"/>
                      </a:moveTo>
                      <a:lnTo>
                        <a:pt x="269" y="0"/>
                      </a:lnTo>
                      <a:cubicBezTo>
                        <a:pt x="276" y="0"/>
                        <a:pt x="281" y="6"/>
                        <a:pt x="281" y="13"/>
                      </a:cubicBezTo>
                      <a:cubicBezTo>
                        <a:pt x="281" y="20"/>
                        <a:pt x="276" y="25"/>
                        <a:pt x="269" y="25"/>
                      </a:cubicBezTo>
                      <a:lnTo>
                        <a:pt x="243" y="25"/>
                      </a:lnTo>
                      <a:cubicBezTo>
                        <a:pt x="236" y="25"/>
                        <a:pt x="230" y="20"/>
                        <a:pt x="230" y="13"/>
                      </a:cubicBezTo>
                      <a:cubicBezTo>
                        <a:pt x="230" y="6"/>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3" name="Line 320"/>
                <p:cNvSpPr>
                  <a:spLocks noChangeShapeType="1"/>
                </p:cNvSpPr>
                <p:nvPr/>
              </p:nvSpPr>
              <p:spPr bwMode="auto">
                <a:xfrm flipV="1">
                  <a:off x="2955533" y="1783356"/>
                  <a:ext cx="0" cy="17970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4" name="Freeform 321"/>
                <p:cNvSpPr>
                  <a:spLocks/>
                </p:cNvSpPr>
                <p:nvPr/>
              </p:nvSpPr>
              <p:spPr bwMode="auto">
                <a:xfrm>
                  <a:off x="2907908" y="1654769"/>
                  <a:ext cx="95251" cy="141286"/>
                </a:xfrm>
                <a:custGeom>
                  <a:avLst/>
                  <a:gdLst>
                    <a:gd name="T0" fmla="*/ 0 w 60"/>
                    <a:gd name="T1" fmla="*/ 89 h 89"/>
                    <a:gd name="T2" fmla="*/ 30 w 60"/>
                    <a:gd name="T3" fmla="*/ 0 h 89"/>
                    <a:gd name="T4" fmla="*/ 60 w 60"/>
                    <a:gd name="T5" fmla="*/ 89 h 89"/>
                    <a:gd name="T6" fmla="*/ 0 w 60"/>
                    <a:gd name="T7" fmla="*/ 89 h 89"/>
                  </a:gdLst>
                  <a:ahLst/>
                  <a:cxnLst>
                    <a:cxn ang="0">
                      <a:pos x="T0" y="T1"/>
                    </a:cxn>
                    <a:cxn ang="0">
                      <a:pos x="T2" y="T3"/>
                    </a:cxn>
                    <a:cxn ang="0">
                      <a:pos x="T4" y="T5"/>
                    </a:cxn>
                    <a:cxn ang="0">
                      <a:pos x="T6" y="T7"/>
                    </a:cxn>
                  </a:cxnLst>
                  <a:rect l="0" t="0" r="r" b="b"/>
                  <a:pathLst>
                    <a:path w="60" h="89">
                      <a:moveTo>
                        <a:pt x="0" y="89"/>
                      </a:moveTo>
                      <a:lnTo>
                        <a:pt x="30" y="0"/>
                      </a:lnTo>
                      <a:lnTo>
                        <a:pt x="60" y="89"/>
                      </a:lnTo>
                      <a:lnTo>
                        <a:pt x="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5" name="Line 322"/>
                <p:cNvSpPr>
                  <a:spLocks noChangeShapeType="1"/>
                </p:cNvSpPr>
                <p:nvPr/>
              </p:nvSpPr>
              <p:spPr bwMode="auto">
                <a:xfrm flipH="1">
                  <a:off x="1572820" y="3578819"/>
                  <a:ext cx="1382713" cy="138271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6" name="Freeform 323"/>
                <p:cNvSpPr>
                  <a:spLocks/>
                </p:cNvSpPr>
                <p:nvPr/>
              </p:nvSpPr>
              <p:spPr bwMode="auto">
                <a:xfrm>
                  <a:off x="869950" y="4319588"/>
                  <a:ext cx="133350" cy="133350"/>
                </a:xfrm>
                <a:custGeom>
                  <a:avLst/>
                  <a:gdLst>
                    <a:gd name="T0" fmla="*/ 84 w 84"/>
                    <a:gd name="T1" fmla="*/ 43 h 84"/>
                    <a:gd name="T2" fmla="*/ 0 w 84"/>
                    <a:gd name="T3" fmla="*/ 84 h 84"/>
                    <a:gd name="T4" fmla="*/ 42 w 84"/>
                    <a:gd name="T5" fmla="*/ 0 h 84"/>
                    <a:gd name="T6" fmla="*/ 84 w 84"/>
                    <a:gd name="T7" fmla="*/ 43 h 84"/>
                  </a:gdLst>
                  <a:ahLst/>
                  <a:cxnLst>
                    <a:cxn ang="0">
                      <a:pos x="T0" y="T1"/>
                    </a:cxn>
                    <a:cxn ang="0">
                      <a:pos x="T2" y="T3"/>
                    </a:cxn>
                    <a:cxn ang="0">
                      <a:pos x="T4" y="T5"/>
                    </a:cxn>
                    <a:cxn ang="0">
                      <a:pos x="T6" y="T7"/>
                    </a:cxn>
                  </a:cxnLst>
                  <a:rect l="0" t="0" r="r" b="b"/>
                  <a:pathLst>
                    <a:path w="84" h="84">
                      <a:moveTo>
                        <a:pt x="84" y="43"/>
                      </a:moveTo>
                      <a:lnTo>
                        <a:pt x="0" y="84"/>
                      </a:lnTo>
                      <a:lnTo>
                        <a:pt x="42" y="0"/>
                      </a:lnTo>
                      <a:lnTo>
                        <a:pt x="8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7" name="Line 324"/>
                <p:cNvSpPr>
                  <a:spLocks noChangeShapeType="1"/>
                </p:cNvSpPr>
                <p:nvPr/>
              </p:nvSpPr>
              <p:spPr bwMode="auto">
                <a:xfrm>
                  <a:off x="2955533" y="3578819"/>
                  <a:ext cx="266223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8" name="Freeform 325"/>
                <p:cNvSpPr>
                  <a:spLocks/>
                </p:cNvSpPr>
                <p:nvPr/>
              </p:nvSpPr>
              <p:spPr bwMode="auto">
                <a:xfrm>
                  <a:off x="5606658" y="3531194"/>
                  <a:ext cx="141287" cy="93661"/>
                </a:xfrm>
                <a:custGeom>
                  <a:avLst/>
                  <a:gdLst>
                    <a:gd name="T0" fmla="*/ 0 w 89"/>
                    <a:gd name="T1" fmla="*/ 0 h 59"/>
                    <a:gd name="T2" fmla="*/ 89 w 89"/>
                    <a:gd name="T3" fmla="*/ 30 h 59"/>
                    <a:gd name="T4" fmla="*/ 0 w 89"/>
                    <a:gd name="T5" fmla="*/ 59 h 59"/>
                    <a:gd name="T6" fmla="*/ 0 w 89"/>
                    <a:gd name="T7" fmla="*/ 0 h 59"/>
                  </a:gdLst>
                  <a:ahLst/>
                  <a:cxnLst>
                    <a:cxn ang="0">
                      <a:pos x="T0" y="T1"/>
                    </a:cxn>
                    <a:cxn ang="0">
                      <a:pos x="T2" y="T3"/>
                    </a:cxn>
                    <a:cxn ang="0">
                      <a:pos x="T4" y="T5"/>
                    </a:cxn>
                    <a:cxn ang="0">
                      <a:pos x="T6" y="T7"/>
                    </a:cxn>
                  </a:cxnLst>
                  <a:rect l="0" t="0" r="r" b="b"/>
                  <a:pathLst>
                    <a:path w="89" h="59">
                      <a:moveTo>
                        <a:pt x="0" y="0"/>
                      </a:moveTo>
                      <a:lnTo>
                        <a:pt x="89" y="30"/>
                      </a:lnTo>
                      <a:lnTo>
                        <a:pt x="0" y="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9" name="Line 326"/>
                <p:cNvSpPr>
                  <a:spLocks noChangeShapeType="1"/>
                </p:cNvSpPr>
                <p:nvPr/>
              </p:nvSpPr>
              <p:spPr bwMode="auto">
                <a:xfrm flipV="1">
                  <a:off x="2959374" y="2237397"/>
                  <a:ext cx="935038" cy="1335087"/>
                </a:xfrm>
                <a:prstGeom prst="line">
                  <a:avLst/>
                </a:prstGeom>
                <a:noFill/>
                <a:ln w="206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0" name="Freeform 327"/>
                <p:cNvSpPr>
                  <a:spLocks/>
                </p:cNvSpPr>
                <p:nvPr/>
              </p:nvSpPr>
              <p:spPr bwMode="auto">
                <a:xfrm>
                  <a:off x="3845060" y="2094984"/>
                  <a:ext cx="160338" cy="192087"/>
                </a:xfrm>
                <a:custGeom>
                  <a:avLst/>
                  <a:gdLst>
                    <a:gd name="T0" fmla="*/ 0 w 101"/>
                    <a:gd name="T1" fmla="*/ 75 h 121"/>
                    <a:gd name="T2" fmla="*/ 101 w 101"/>
                    <a:gd name="T3" fmla="*/ 0 h 121"/>
                    <a:gd name="T4" fmla="*/ 66 w 101"/>
                    <a:gd name="T5" fmla="*/ 121 h 121"/>
                    <a:gd name="T6" fmla="*/ 0 w 101"/>
                    <a:gd name="T7" fmla="*/ 75 h 121"/>
                  </a:gdLst>
                  <a:ahLst/>
                  <a:cxnLst>
                    <a:cxn ang="0">
                      <a:pos x="T0" y="T1"/>
                    </a:cxn>
                    <a:cxn ang="0">
                      <a:pos x="T2" y="T3"/>
                    </a:cxn>
                    <a:cxn ang="0">
                      <a:pos x="T4" y="T5"/>
                    </a:cxn>
                    <a:cxn ang="0">
                      <a:pos x="T6" y="T7"/>
                    </a:cxn>
                  </a:cxnLst>
                  <a:rect l="0" t="0" r="r" b="b"/>
                  <a:pathLst>
                    <a:path w="101" h="121">
                      <a:moveTo>
                        <a:pt x="0" y="75"/>
                      </a:moveTo>
                      <a:lnTo>
                        <a:pt x="101" y="0"/>
                      </a:lnTo>
                      <a:lnTo>
                        <a:pt x="66" y="121"/>
                      </a:lnTo>
                      <a:lnTo>
                        <a:pt x="0" y="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1" name="Line 328"/>
                <p:cNvSpPr>
                  <a:spLocks noChangeShapeType="1"/>
                </p:cNvSpPr>
                <p:nvPr/>
              </p:nvSpPr>
              <p:spPr bwMode="auto">
                <a:xfrm>
                  <a:off x="2956064" y="3587818"/>
                  <a:ext cx="839787" cy="246061"/>
                </a:xfrm>
                <a:prstGeom prst="line">
                  <a:avLst/>
                </a:prstGeom>
                <a:noFill/>
                <a:ln w="206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2" name="Freeform 329"/>
                <p:cNvSpPr>
                  <a:spLocks noEditPoints="1"/>
                </p:cNvSpPr>
                <p:nvPr/>
              </p:nvSpPr>
              <p:spPr bwMode="auto">
                <a:xfrm>
                  <a:off x="3783151" y="2384493"/>
                  <a:ext cx="19051" cy="1385886"/>
                </a:xfrm>
                <a:custGeom>
                  <a:avLst/>
                  <a:gdLst>
                    <a:gd name="T0" fmla="*/ 25 w 25"/>
                    <a:gd name="T1" fmla="*/ 12 h 1740"/>
                    <a:gd name="T2" fmla="*/ 25 w 25"/>
                    <a:gd name="T3" fmla="*/ 192 h 1740"/>
                    <a:gd name="T4" fmla="*/ 12 w 25"/>
                    <a:gd name="T5" fmla="*/ 204 h 1740"/>
                    <a:gd name="T6" fmla="*/ 0 w 25"/>
                    <a:gd name="T7" fmla="*/ 192 h 1740"/>
                    <a:gd name="T8" fmla="*/ 0 w 25"/>
                    <a:gd name="T9" fmla="*/ 12 h 1740"/>
                    <a:gd name="T10" fmla="*/ 12 w 25"/>
                    <a:gd name="T11" fmla="*/ 0 h 1740"/>
                    <a:gd name="T12" fmla="*/ 25 w 25"/>
                    <a:gd name="T13" fmla="*/ 12 h 1740"/>
                    <a:gd name="T14" fmla="*/ 25 w 25"/>
                    <a:gd name="T15" fmla="*/ 320 h 1740"/>
                    <a:gd name="T16" fmla="*/ 25 w 25"/>
                    <a:gd name="T17" fmla="*/ 499 h 1740"/>
                    <a:gd name="T18" fmla="*/ 12 w 25"/>
                    <a:gd name="T19" fmla="*/ 512 h 1740"/>
                    <a:gd name="T20" fmla="*/ 0 w 25"/>
                    <a:gd name="T21" fmla="*/ 499 h 1740"/>
                    <a:gd name="T22" fmla="*/ 0 w 25"/>
                    <a:gd name="T23" fmla="*/ 320 h 1740"/>
                    <a:gd name="T24" fmla="*/ 12 w 25"/>
                    <a:gd name="T25" fmla="*/ 307 h 1740"/>
                    <a:gd name="T26" fmla="*/ 25 w 25"/>
                    <a:gd name="T27" fmla="*/ 320 h 1740"/>
                    <a:gd name="T28" fmla="*/ 25 w 25"/>
                    <a:gd name="T29" fmla="*/ 627 h 1740"/>
                    <a:gd name="T30" fmla="*/ 25 w 25"/>
                    <a:gd name="T31" fmla="*/ 806 h 1740"/>
                    <a:gd name="T32" fmla="*/ 12 w 25"/>
                    <a:gd name="T33" fmla="*/ 819 h 1740"/>
                    <a:gd name="T34" fmla="*/ 0 w 25"/>
                    <a:gd name="T35" fmla="*/ 806 h 1740"/>
                    <a:gd name="T36" fmla="*/ 0 w 25"/>
                    <a:gd name="T37" fmla="*/ 627 h 1740"/>
                    <a:gd name="T38" fmla="*/ 12 w 25"/>
                    <a:gd name="T39" fmla="*/ 614 h 1740"/>
                    <a:gd name="T40" fmla="*/ 25 w 25"/>
                    <a:gd name="T41" fmla="*/ 627 h 1740"/>
                    <a:gd name="T42" fmla="*/ 25 w 25"/>
                    <a:gd name="T43" fmla="*/ 934 h 1740"/>
                    <a:gd name="T44" fmla="*/ 25 w 25"/>
                    <a:gd name="T45" fmla="*/ 1113 h 1740"/>
                    <a:gd name="T46" fmla="*/ 12 w 25"/>
                    <a:gd name="T47" fmla="*/ 1126 h 1740"/>
                    <a:gd name="T48" fmla="*/ 0 w 25"/>
                    <a:gd name="T49" fmla="*/ 1113 h 1740"/>
                    <a:gd name="T50" fmla="*/ 0 w 25"/>
                    <a:gd name="T51" fmla="*/ 934 h 1740"/>
                    <a:gd name="T52" fmla="*/ 12 w 25"/>
                    <a:gd name="T53" fmla="*/ 921 h 1740"/>
                    <a:gd name="T54" fmla="*/ 25 w 25"/>
                    <a:gd name="T55" fmla="*/ 934 h 1740"/>
                    <a:gd name="T56" fmla="*/ 25 w 25"/>
                    <a:gd name="T57" fmla="*/ 1241 h 1740"/>
                    <a:gd name="T58" fmla="*/ 25 w 25"/>
                    <a:gd name="T59" fmla="*/ 1420 h 1740"/>
                    <a:gd name="T60" fmla="*/ 12 w 25"/>
                    <a:gd name="T61" fmla="*/ 1433 h 1740"/>
                    <a:gd name="T62" fmla="*/ 0 w 25"/>
                    <a:gd name="T63" fmla="*/ 1420 h 1740"/>
                    <a:gd name="T64" fmla="*/ 0 w 25"/>
                    <a:gd name="T65" fmla="*/ 1241 h 1740"/>
                    <a:gd name="T66" fmla="*/ 12 w 25"/>
                    <a:gd name="T67" fmla="*/ 1228 h 1740"/>
                    <a:gd name="T68" fmla="*/ 25 w 25"/>
                    <a:gd name="T69" fmla="*/ 1241 h 1740"/>
                    <a:gd name="T70" fmla="*/ 25 w 25"/>
                    <a:gd name="T71" fmla="*/ 1548 h 1740"/>
                    <a:gd name="T72" fmla="*/ 25 w 25"/>
                    <a:gd name="T73" fmla="*/ 1728 h 1740"/>
                    <a:gd name="T74" fmla="*/ 12 w 25"/>
                    <a:gd name="T75" fmla="*/ 1740 h 1740"/>
                    <a:gd name="T76" fmla="*/ 0 w 25"/>
                    <a:gd name="T77" fmla="*/ 1728 h 1740"/>
                    <a:gd name="T78" fmla="*/ 0 w 25"/>
                    <a:gd name="T79" fmla="*/ 1548 h 1740"/>
                    <a:gd name="T80" fmla="*/ 12 w 25"/>
                    <a:gd name="T81" fmla="*/ 1536 h 1740"/>
                    <a:gd name="T82" fmla="*/ 25 w 25"/>
                    <a:gd name="T83" fmla="*/ 1548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1740">
                      <a:moveTo>
                        <a:pt x="25" y="12"/>
                      </a:moveTo>
                      <a:lnTo>
                        <a:pt x="25" y="192"/>
                      </a:lnTo>
                      <a:cubicBezTo>
                        <a:pt x="25" y="199"/>
                        <a:pt x="20" y="204"/>
                        <a:pt x="12" y="204"/>
                      </a:cubicBezTo>
                      <a:cubicBezTo>
                        <a:pt x="5" y="204"/>
                        <a:pt x="0" y="199"/>
                        <a:pt x="0" y="192"/>
                      </a:cubicBezTo>
                      <a:lnTo>
                        <a:pt x="0" y="12"/>
                      </a:lnTo>
                      <a:cubicBezTo>
                        <a:pt x="0" y="5"/>
                        <a:pt x="5" y="0"/>
                        <a:pt x="12" y="0"/>
                      </a:cubicBezTo>
                      <a:cubicBezTo>
                        <a:pt x="20" y="0"/>
                        <a:pt x="25" y="5"/>
                        <a:pt x="25" y="12"/>
                      </a:cubicBezTo>
                      <a:close/>
                      <a:moveTo>
                        <a:pt x="25" y="320"/>
                      </a:moveTo>
                      <a:lnTo>
                        <a:pt x="25" y="499"/>
                      </a:lnTo>
                      <a:cubicBezTo>
                        <a:pt x="25" y="506"/>
                        <a:pt x="20" y="512"/>
                        <a:pt x="12" y="512"/>
                      </a:cubicBezTo>
                      <a:cubicBezTo>
                        <a:pt x="5" y="512"/>
                        <a:pt x="0" y="506"/>
                        <a:pt x="0" y="499"/>
                      </a:cubicBezTo>
                      <a:lnTo>
                        <a:pt x="0" y="320"/>
                      </a:lnTo>
                      <a:cubicBezTo>
                        <a:pt x="0" y="313"/>
                        <a:pt x="5" y="307"/>
                        <a:pt x="12" y="307"/>
                      </a:cubicBezTo>
                      <a:cubicBezTo>
                        <a:pt x="20" y="307"/>
                        <a:pt x="25" y="313"/>
                        <a:pt x="25" y="320"/>
                      </a:cubicBezTo>
                      <a:close/>
                      <a:moveTo>
                        <a:pt x="25" y="627"/>
                      </a:moveTo>
                      <a:lnTo>
                        <a:pt x="25" y="806"/>
                      </a:lnTo>
                      <a:cubicBezTo>
                        <a:pt x="25" y="813"/>
                        <a:pt x="20" y="819"/>
                        <a:pt x="12" y="819"/>
                      </a:cubicBezTo>
                      <a:cubicBezTo>
                        <a:pt x="5" y="819"/>
                        <a:pt x="0" y="813"/>
                        <a:pt x="0" y="806"/>
                      </a:cubicBezTo>
                      <a:lnTo>
                        <a:pt x="0" y="627"/>
                      </a:lnTo>
                      <a:cubicBezTo>
                        <a:pt x="0" y="620"/>
                        <a:pt x="5" y="614"/>
                        <a:pt x="12" y="614"/>
                      </a:cubicBezTo>
                      <a:cubicBezTo>
                        <a:pt x="20" y="614"/>
                        <a:pt x="25" y="620"/>
                        <a:pt x="25" y="627"/>
                      </a:cubicBezTo>
                      <a:close/>
                      <a:moveTo>
                        <a:pt x="25" y="934"/>
                      </a:moveTo>
                      <a:lnTo>
                        <a:pt x="25" y="1113"/>
                      </a:lnTo>
                      <a:cubicBezTo>
                        <a:pt x="25" y="1120"/>
                        <a:pt x="20" y="1126"/>
                        <a:pt x="12" y="1126"/>
                      </a:cubicBezTo>
                      <a:cubicBezTo>
                        <a:pt x="5" y="1126"/>
                        <a:pt x="0" y="1120"/>
                        <a:pt x="0" y="1113"/>
                      </a:cubicBezTo>
                      <a:lnTo>
                        <a:pt x="0" y="934"/>
                      </a:lnTo>
                      <a:cubicBezTo>
                        <a:pt x="0" y="927"/>
                        <a:pt x="5" y="921"/>
                        <a:pt x="12" y="921"/>
                      </a:cubicBezTo>
                      <a:cubicBezTo>
                        <a:pt x="20" y="921"/>
                        <a:pt x="25" y="927"/>
                        <a:pt x="25" y="934"/>
                      </a:cubicBezTo>
                      <a:close/>
                      <a:moveTo>
                        <a:pt x="25" y="1241"/>
                      </a:moveTo>
                      <a:lnTo>
                        <a:pt x="25" y="1420"/>
                      </a:lnTo>
                      <a:cubicBezTo>
                        <a:pt x="25" y="1427"/>
                        <a:pt x="20" y="1433"/>
                        <a:pt x="12" y="1433"/>
                      </a:cubicBezTo>
                      <a:cubicBezTo>
                        <a:pt x="5" y="1433"/>
                        <a:pt x="0" y="1427"/>
                        <a:pt x="0" y="1420"/>
                      </a:cubicBezTo>
                      <a:lnTo>
                        <a:pt x="0" y="1241"/>
                      </a:lnTo>
                      <a:cubicBezTo>
                        <a:pt x="0" y="1234"/>
                        <a:pt x="5" y="1228"/>
                        <a:pt x="12" y="1228"/>
                      </a:cubicBezTo>
                      <a:cubicBezTo>
                        <a:pt x="20" y="1228"/>
                        <a:pt x="25" y="1234"/>
                        <a:pt x="25" y="1241"/>
                      </a:cubicBezTo>
                      <a:close/>
                      <a:moveTo>
                        <a:pt x="25" y="1548"/>
                      </a:moveTo>
                      <a:lnTo>
                        <a:pt x="25" y="1728"/>
                      </a:lnTo>
                      <a:cubicBezTo>
                        <a:pt x="25" y="1735"/>
                        <a:pt x="20" y="1740"/>
                        <a:pt x="12" y="1740"/>
                      </a:cubicBezTo>
                      <a:cubicBezTo>
                        <a:pt x="5" y="1740"/>
                        <a:pt x="0" y="1735"/>
                        <a:pt x="0" y="1728"/>
                      </a:cubicBezTo>
                      <a:lnTo>
                        <a:pt x="0" y="1548"/>
                      </a:lnTo>
                      <a:cubicBezTo>
                        <a:pt x="0" y="1541"/>
                        <a:pt x="5" y="1536"/>
                        <a:pt x="12" y="1536"/>
                      </a:cubicBezTo>
                      <a:cubicBezTo>
                        <a:pt x="20" y="1536"/>
                        <a:pt x="25" y="1541"/>
                        <a:pt x="25" y="1548"/>
                      </a:cubicBezTo>
                      <a:close/>
                    </a:path>
                  </a:pathLst>
                </a:custGeom>
                <a:solidFill>
                  <a:srgbClr val="FF0000"/>
                </a:solidFill>
                <a:ln w="1588"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3" name="Freeform 330"/>
                <p:cNvSpPr>
                  <a:spLocks/>
                </p:cNvSpPr>
                <p:nvPr/>
              </p:nvSpPr>
              <p:spPr bwMode="auto">
                <a:xfrm>
                  <a:off x="2973526" y="3012871"/>
                  <a:ext cx="257175" cy="80963"/>
                </a:xfrm>
                <a:custGeom>
                  <a:avLst/>
                  <a:gdLst>
                    <a:gd name="T0" fmla="*/ 0 w 162"/>
                    <a:gd name="T1" fmla="*/ 0 h 51"/>
                    <a:gd name="T2" fmla="*/ 162 w 162"/>
                    <a:gd name="T3" fmla="*/ 51 h 51"/>
                  </a:gdLst>
                  <a:ahLst/>
                  <a:cxnLst>
                    <a:cxn ang="0">
                      <a:pos x="T0" y="T1"/>
                    </a:cxn>
                    <a:cxn ang="0">
                      <a:pos x="T2" y="T3"/>
                    </a:cxn>
                  </a:cxnLst>
                  <a:rect l="0" t="0" r="r" b="b"/>
                  <a:pathLst>
                    <a:path w="162" h="51">
                      <a:moveTo>
                        <a:pt x="0" y="0"/>
                      </a:moveTo>
                      <a:cubicBezTo>
                        <a:pt x="69" y="0"/>
                        <a:pt x="131" y="20"/>
                        <a:pt x="162" y="51"/>
                      </a:cubicBez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4" name="Freeform 331"/>
                <p:cNvSpPr>
                  <a:spLocks/>
                </p:cNvSpPr>
                <p:nvPr/>
              </p:nvSpPr>
              <p:spPr bwMode="auto">
                <a:xfrm>
                  <a:off x="3165090" y="3066745"/>
                  <a:ext cx="84137" cy="106362"/>
                </a:xfrm>
                <a:custGeom>
                  <a:avLst/>
                  <a:gdLst>
                    <a:gd name="T0" fmla="*/ 106 w 106"/>
                    <a:gd name="T1" fmla="*/ 132 h 132"/>
                    <a:gd name="T2" fmla="*/ 0 w 106"/>
                    <a:gd name="T3" fmla="*/ 54 h 132"/>
                    <a:gd name="T4" fmla="*/ 105 w 106"/>
                    <a:gd name="T5" fmla="*/ 0 h 132"/>
                    <a:gd name="T6" fmla="*/ 106 w 106"/>
                    <a:gd name="T7" fmla="*/ 132 h 132"/>
                  </a:gdLst>
                  <a:ahLst/>
                  <a:cxnLst>
                    <a:cxn ang="0">
                      <a:pos x="T0" y="T1"/>
                    </a:cxn>
                    <a:cxn ang="0">
                      <a:pos x="T2" y="T3"/>
                    </a:cxn>
                    <a:cxn ang="0">
                      <a:pos x="T4" y="T5"/>
                    </a:cxn>
                    <a:cxn ang="0">
                      <a:pos x="T6" y="T7"/>
                    </a:cxn>
                  </a:cxnLst>
                  <a:rect l="0" t="0" r="r" b="b"/>
                  <a:pathLst>
                    <a:path w="106" h="132">
                      <a:moveTo>
                        <a:pt x="106" y="132"/>
                      </a:moveTo>
                      <a:lnTo>
                        <a:pt x="0" y="54"/>
                      </a:lnTo>
                      <a:cubicBezTo>
                        <a:pt x="42" y="54"/>
                        <a:pt x="81" y="34"/>
                        <a:pt x="105" y="0"/>
                      </a:cubicBezTo>
                      <a:lnTo>
                        <a:pt x="106" y="132"/>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5" name="Freeform 332"/>
                <p:cNvSpPr>
                  <a:spLocks/>
                </p:cNvSpPr>
                <p:nvPr/>
              </p:nvSpPr>
              <p:spPr bwMode="auto">
                <a:xfrm>
                  <a:off x="2757628" y="3716406"/>
                  <a:ext cx="401639" cy="71437"/>
                </a:xfrm>
                <a:custGeom>
                  <a:avLst/>
                  <a:gdLst>
                    <a:gd name="T0" fmla="*/ 0 w 253"/>
                    <a:gd name="T1" fmla="*/ 45 h 45"/>
                    <a:gd name="T2" fmla="*/ 253 w 253"/>
                    <a:gd name="T3" fmla="*/ 0 h 45"/>
                  </a:gdLst>
                  <a:ahLst/>
                  <a:cxnLst>
                    <a:cxn ang="0">
                      <a:pos x="T0" y="T1"/>
                    </a:cxn>
                    <a:cxn ang="0">
                      <a:pos x="T2" y="T3"/>
                    </a:cxn>
                  </a:cxnLst>
                  <a:rect l="0" t="0" r="r" b="b"/>
                  <a:pathLst>
                    <a:path w="253" h="45">
                      <a:moveTo>
                        <a:pt x="0" y="45"/>
                      </a:moveTo>
                      <a:cubicBezTo>
                        <a:pt x="108" y="45"/>
                        <a:pt x="206" y="27"/>
                        <a:pt x="253" y="0"/>
                      </a:cubicBez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6" name="Freeform 333"/>
                <p:cNvSpPr>
                  <a:spLocks/>
                </p:cNvSpPr>
                <p:nvPr/>
              </p:nvSpPr>
              <p:spPr bwMode="auto">
                <a:xfrm>
                  <a:off x="3115877" y="3649356"/>
                  <a:ext cx="95251" cy="101600"/>
                </a:xfrm>
                <a:custGeom>
                  <a:avLst/>
                  <a:gdLst>
                    <a:gd name="T0" fmla="*/ 119 w 119"/>
                    <a:gd name="T1" fmla="*/ 0 h 129"/>
                    <a:gd name="T2" fmla="*/ 92 w 119"/>
                    <a:gd name="T3" fmla="*/ 129 h 129"/>
                    <a:gd name="T4" fmla="*/ 0 w 119"/>
                    <a:gd name="T5" fmla="*/ 56 h 129"/>
                    <a:gd name="T6" fmla="*/ 119 w 119"/>
                    <a:gd name="T7" fmla="*/ 0 h 129"/>
                  </a:gdLst>
                  <a:ahLst/>
                  <a:cxnLst>
                    <a:cxn ang="0">
                      <a:pos x="T0" y="T1"/>
                    </a:cxn>
                    <a:cxn ang="0">
                      <a:pos x="T2" y="T3"/>
                    </a:cxn>
                    <a:cxn ang="0">
                      <a:pos x="T4" y="T5"/>
                    </a:cxn>
                    <a:cxn ang="0">
                      <a:pos x="T6" y="T7"/>
                    </a:cxn>
                  </a:cxnLst>
                  <a:rect l="0" t="0" r="r" b="b"/>
                  <a:pathLst>
                    <a:path w="119" h="129">
                      <a:moveTo>
                        <a:pt x="119" y="0"/>
                      </a:moveTo>
                      <a:lnTo>
                        <a:pt x="92" y="129"/>
                      </a:lnTo>
                      <a:cubicBezTo>
                        <a:pt x="75" y="91"/>
                        <a:pt x="40" y="64"/>
                        <a:pt x="0" y="56"/>
                      </a:cubicBezTo>
                      <a:lnTo>
                        <a:pt x="119" y="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mc:AlternateContent xmlns:mc="http://schemas.openxmlformats.org/markup-compatibility/2006" xmlns:a14="http://schemas.microsoft.com/office/drawing/2010/main">
              <mc:Choice Requires="a14">
                <p:sp>
                  <p:nvSpPr>
                    <p:cNvPr id="418" name="Rectangle 335"/>
                    <p:cNvSpPr>
                      <a:spLocks noChangeArrowheads="1"/>
                    </p:cNvSpPr>
                    <p:nvPr/>
                  </p:nvSpPr>
                  <p:spPr bwMode="auto">
                    <a:xfrm>
                      <a:off x="3031815" y="2445152"/>
                      <a:ext cx="324778" cy="535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buClrTx/>
                        <a:buSzTx/>
                        <a:defRPr/>
                      </a:pPr>
                      <a14:m>
                        <m:oMathPara xmlns:m="http://schemas.openxmlformats.org/officeDocument/2006/math">
                          <m:oMathParaPr>
                            <m:jc m:val="centerGroup"/>
                          </m:oMathParaPr>
                          <m:oMath xmlns:m="http://schemas.openxmlformats.org/officeDocument/2006/math">
                            <m:r>
                              <a:rPr lang="en-US" sz="1400" i="1" kern="0">
                                <a:solidFill>
                                  <a:prstClr val="black"/>
                                </a:solidFill>
                                <a:latin typeface="Cambria Math" panose="02040503050406030204" pitchFamily="18" charset="0"/>
                              </a:rPr>
                              <m:t>𝜃</m:t>
                            </m:r>
                          </m:oMath>
                        </m:oMathPara>
                      </a14:m>
                      <a:endParaRPr kumimoji="0" lang="en-US" altLang="en-US" sz="1400" b="0" i="0" u="none" strike="noStrike" kern="0" cap="none" spc="0" normalizeH="0" baseline="0" noProof="0" dirty="0" smtClean="0">
                        <a:ln>
                          <a:noFill/>
                        </a:ln>
                        <a:solidFill>
                          <a:prstClr val="black"/>
                        </a:solidFill>
                        <a:effectLst/>
                        <a:uLnTx/>
                        <a:uFillTx/>
                        <a:ea typeface="+mn-ea"/>
                      </a:endParaRPr>
                    </a:p>
                  </p:txBody>
                </p:sp>
              </mc:Choice>
              <mc:Fallback xmlns="">
                <p:sp>
                  <p:nvSpPr>
                    <p:cNvPr id="418" name="Rectangle 335"/>
                    <p:cNvSpPr>
                      <a:spLocks noRot="1" noChangeAspect="1" noMove="1" noResize="1" noEditPoints="1" noAdjustHandles="1" noChangeArrowheads="1" noChangeShapeType="1" noTextEdit="1"/>
                    </p:cNvSpPr>
                    <p:nvPr/>
                  </p:nvSpPr>
                  <p:spPr bwMode="auto">
                    <a:xfrm>
                      <a:off x="3031815" y="2445152"/>
                      <a:ext cx="324778" cy="535175"/>
                    </a:xfrm>
                    <a:prstGeom prst="rect">
                      <a:avLst/>
                    </a:prstGeom>
                    <a:blipFill rotWithShape="0">
                      <a:blip r:embed="rId5"/>
                      <a:stretch>
                        <a:fillRect l="-23077" r="-19231" b="-114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19" name="Rectangle 336"/>
                <p:cNvSpPr>
                  <a:spLocks noChangeArrowheads="1"/>
                </p:cNvSpPr>
                <p:nvPr/>
              </p:nvSpPr>
              <p:spPr bwMode="auto">
                <a:xfrm>
                  <a:off x="3613111" y="1617319"/>
                  <a:ext cx="596316" cy="24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dirty="0" smtClean="0">
                      <a:ln>
                        <a:noFill/>
                      </a:ln>
                      <a:solidFill>
                        <a:srgbClr val="000000"/>
                      </a:solidFill>
                      <a:effectLst/>
                      <a:uLnTx/>
                      <a:uFillTx/>
                      <a:latin typeface="Arial" panose="020B0604020202020204" pitchFamily="34" charset="0"/>
                      <a:ea typeface="+mn-ea"/>
                    </a:rPr>
                    <a:t>Boresight</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p:grpSp>
          <p:sp>
            <p:nvSpPr>
              <p:cNvPr id="424" name="Rectangle 423"/>
              <p:cNvSpPr/>
              <p:nvPr/>
            </p:nvSpPr>
            <p:spPr>
              <a:xfrm>
                <a:off x="6972388" y="3744601"/>
                <a:ext cx="2777266" cy="705914"/>
              </a:xfrm>
              <a:prstGeom prst="rect">
                <a:avLst/>
              </a:prstGeom>
            </p:spPr>
            <p:txBody>
              <a:bodyPr wrap="square">
                <a:spAutoFit/>
              </a:bodyPr>
              <a:lstStyle/>
              <a:p>
                <a:pPr algn="ctr" defTabSz="685800" eaLnBrk="1" fontAlgn="auto" hangingPunct="1">
                  <a:spcBef>
                    <a:spcPts val="0"/>
                  </a:spcBef>
                  <a:spcAft>
                    <a:spcPts val="0"/>
                  </a:spcAft>
                  <a:buClrTx/>
                  <a:buSzTx/>
                  <a:buFontTx/>
                  <a:buNone/>
                </a:pPr>
                <a:r>
                  <a:rPr lang="en-US" sz="1050" dirty="0" smtClean="0">
                    <a:solidFill>
                      <a:prstClr val="black"/>
                    </a:solidFill>
                    <a:latin typeface="Calibri"/>
                    <a:ea typeface="+mn-ea"/>
                  </a:rPr>
                  <a:t>Isotropic antenna </a:t>
                </a:r>
              </a:p>
              <a:p>
                <a:pPr algn="ctr" defTabSz="685800" eaLnBrk="1" fontAlgn="auto" hangingPunct="1">
                  <a:spcBef>
                    <a:spcPts val="0"/>
                  </a:spcBef>
                  <a:spcAft>
                    <a:spcPts val="0"/>
                  </a:spcAft>
                  <a:buClrTx/>
                  <a:buSzTx/>
                  <a:buFontTx/>
                  <a:buNone/>
                </a:pPr>
                <a:r>
                  <a:rPr lang="en-US" sz="1050" dirty="0" smtClean="0">
                    <a:solidFill>
                      <a:prstClr val="black"/>
                    </a:solidFill>
                    <a:latin typeface="Calibri"/>
                    <a:ea typeface="+mn-ea"/>
                  </a:rPr>
                  <a:t>element</a:t>
                </a:r>
                <a:endParaRPr lang="en-US" sz="1050" dirty="0">
                  <a:solidFill>
                    <a:prstClr val="black"/>
                  </a:solidFill>
                  <a:latin typeface="Calibri"/>
                  <a:ea typeface="+mn-ea"/>
                </a:endParaRPr>
              </a:p>
            </p:txBody>
          </p:sp>
        </p:grpSp>
        <mc:AlternateContent xmlns:mc="http://schemas.openxmlformats.org/markup-compatibility/2006" xmlns:a14="http://schemas.microsoft.com/office/drawing/2010/main">
          <mc:Choice Requires="a14">
            <p:sp>
              <p:nvSpPr>
                <p:cNvPr id="8" name="Rectangle 7"/>
                <p:cNvSpPr/>
                <p:nvPr/>
              </p:nvSpPr>
              <p:spPr>
                <a:xfrm>
                  <a:off x="5549870" y="2959294"/>
                  <a:ext cx="37984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kern="0">
                            <a:solidFill>
                              <a:prstClr val="black"/>
                            </a:solidFill>
                            <a:latin typeface="Cambria Math" panose="02040503050406030204" pitchFamily="18" charset="0"/>
                            <a:ea typeface="Cambria Math" panose="02040503050406030204" pitchFamily="18" charset="0"/>
                          </a:rPr>
                          <m:t>𝜑</m:t>
                        </m:r>
                      </m:oMath>
                    </m:oMathPara>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5549870" y="2959294"/>
                  <a:ext cx="379848" cy="338554"/>
                </a:xfrm>
                <a:prstGeom prst="rect">
                  <a:avLst/>
                </a:prstGeom>
                <a:blipFill rotWithShape="0">
                  <a:blip r:embed="rId6"/>
                  <a:stretch>
                    <a:fillRect b="-5357"/>
                  </a:stretch>
                </a:blipFill>
              </p:spPr>
              <p:txBody>
                <a:bodyPr/>
                <a:lstStyle/>
                <a:p>
                  <a:r>
                    <a:rPr lang="en-US">
                      <a:noFill/>
                    </a:rPr>
                    <a:t> </a:t>
                  </a:r>
                </a:p>
              </p:txBody>
            </p:sp>
          </mc:Fallback>
        </mc:AlternateContent>
        <p:sp>
          <p:nvSpPr>
            <p:cNvPr id="10" name="Freeform 9"/>
            <p:cNvSpPr/>
            <p:nvPr/>
          </p:nvSpPr>
          <p:spPr bwMode="auto">
            <a:xfrm>
              <a:off x="6251200" y="3087136"/>
              <a:ext cx="163877" cy="161048"/>
            </a:xfrm>
            <a:custGeom>
              <a:avLst/>
              <a:gdLst>
                <a:gd name="connsiteX0" fmla="*/ 0 w 304800"/>
                <a:gd name="connsiteY0" fmla="*/ 0 h 95250"/>
                <a:gd name="connsiteX1" fmla="*/ 222250 w 304800"/>
                <a:gd name="connsiteY1" fmla="*/ 19050 h 95250"/>
                <a:gd name="connsiteX2" fmla="*/ 304800 w 304800"/>
                <a:gd name="connsiteY2" fmla="*/ 95250 h 95250"/>
              </a:gdLst>
              <a:ahLst/>
              <a:cxnLst>
                <a:cxn ang="0">
                  <a:pos x="connsiteX0" y="connsiteY0"/>
                </a:cxn>
                <a:cxn ang="0">
                  <a:pos x="connsiteX1" y="connsiteY1"/>
                </a:cxn>
                <a:cxn ang="0">
                  <a:pos x="connsiteX2" y="connsiteY2"/>
                </a:cxn>
              </a:cxnLst>
              <a:rect l="l" t="t" r="r" b="b"/>
              <a:pathLst>
                <a:path w="304800" h="95250">
                  <a:moveTo>
                    <a:pt x="0" y="0"/>
                  </a:moveTo>
                  <a:cubicBezTo>
                    <a:pt x="85725" y="1587"/>
                    <a:pt x="171450" y="3175"/>
                    <a:pt x="222250" y="19050"/>
                  </a:cubicBezTo>
                  <a:cubicBezTo>
                    <a:pt x="273050" y="34925"/>
                    <a:pt x="288925" y="65087"/>
                    <a:pt x="304800" y="95250"/>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grpSp>
      <mc:AlternateContent xmlns:mc="http://schemas.openxmlformats.org/markup-compatibility/2006" xmlns:a14="http://schemas.microsoft.com/office/drawing/2010/main">
        <mc:Choice Requires="a14">
          <p:sp>
            <p:nvSpPr>
              <p:cNvPr id="167" name="Rectangle 166"/>
              <p:cNvSpPr/>
              <p:nvPr/>
            </p:nvSpPr>
            <p:spPr>
              <a:xfrm>
                <a:off x="2675048" y="5181755"/>
                <a:ext cx="4153059" cy="307777"/>
              </a:xfrm>
              <a:prstGeom prst="rect">
                <a:avLst/>
              </a:prstGeom>
            </p:spPr>
            <p:txBody>
              <a:bodyPr wrap="square">
                <a:spAutoFit/>
              </a:bodyPr>
              <a:lstStyle/>
              <a:p>
                <a:pPr algn="just"/>
                <a:r>
                  <a:rPr lang="en-US" sz="1400" dirty="0" smtClean="0">
                    <a:solidFill>
                      <a:schemeClr val="tx1"/>
                    </a:solidFill>
                  </a:rPr>
                  <a:t>Antenna patterns for </a:t>
                </a:r>
                <a14:m>
                  <m:oMath xmlns:m="http://schemas.openxmlformats.org/officeDocument/2006/math">
                    <m:r>
                      <a:rPr lang="en-US" sz="1400" i="1" dirty="0" smtClean="0">
                        <a:solidFill>
                          <a:schemeClr val="tx1"/>
                        </a:solidFill>
                        <a:latin typeface="Cambria Math" panose="02040503050406030204" pitchFamily="18" charset="0"/>
                      </a:rPr>
                      <m:t>2</m:t>
                    </m:r>
                    <m:r>
                      <a:rPr lang="en-US" sz="1400" b="1" i="1" dirty="0">
                        <a:solidFill>
                          <a:schemeClr val="tx1"/>
                        </a:solidFill>
                        <a:latin typeface="Cambria Math" panose="02040503050406030204" pitchFamily="18" charset="0"/>
                      </a:rPr>
                      <m:t>×</m:t>
                    </m:r>
                    <m:r>
                      <a:rPr lang="en-US" sz="1400" i="1" dirty="0">
                        <a:solidFill>
                          <a:schemeClr val="tx1"/>
                        </a:solidFill>
                        <a:latin typeface="Cambria Math" panose="02040503050406030204" pitchFamily="18" charset="0"/>
                      </a:rPr>
                      <m:t>8</m:t>
                    </m:r>
                    <m:r>
                      <a:rPr lang="en-US" sz="1400" b="0" i="0" dirty="0" smtClean="0">
                        <a:solidFill>
                          <a:schemeClr val="tx1"/>
                        </a:solidFill>
                        <a:latin typeface="Cambria Math" panose="02040503050406030204" pitchFamily="18" charset="0"/>
                      </a:rPr>
                      <m:t> </m:t>
                    </m:r>
                  </m:oMath>
                </a14:m>
                <a:r>
                  <a:rPr lang="en-US" sz="1400" dirty="0" smtClean="0">
                    <a:solidFill>
                      <a:schemeClr val="tx1"/>
                    </a:solidFill>
                  </a:rPr>
                  <a:t>PAA where </a:t>
                </a:r>
                <a14:m>
                  <m:oMath xmlns:m="http://schemas.openxmlformats.org/officeDocument/2006/math">
                    <m:r>
                      <m:rPr>
                        <m:sty m:val="p"/>
                      </m:rPr>
                      <a:rPr lang="en-US" sz="1400" i="0">
                        <a:solidFill>
                          <a:schemeClr val="tx1"/>
                        </a:solidFill>
                        <a:latin typeface="Cambria Math" panose="02040503050406030204" pitchFamily="18" charset="0"/>
                      </a:rPr>
                      <m:t>d</m:t>
                    </m:r>
                    <m:r>
                      <a:rPr lang="en-US" sz="1400" i="1">
                        <a:solidFill>
                          <a:schemeClr val="tx1"/>
                        </a:solidFill>
                        <a:latin typeface="Cambria Math" panose="02040503050406030204" pitchFamily="18" charset="0"/>
                      </a:rPr>
                      <m:t>𝑥</m:t>
                    </m:r>
                    <m:r>
                      <a:rPr lang="en-US" sz="1400" i="1">
                        <a:solidFill>
                          <a:schemeClr val="tx1"/>
                        </a:solidFill>
                        <a:latin typeface="Cambria Math" panose="02040503050406030204" pitchFamily="18" charset="0"/>
                      </a:rPr>
                      <m:t>=</m:t>
                    </m:r>
                    <m:r>
                      <m:rPr>
                        <m:sty m:val="p"/>
                      </m:rPr>
                      <a:rPr lang="en-US" sz="1400" i="0">
                        <a:solidFill>
                          <a:schemeClr val="tx1"/>
                        </a:solidFill>
                        <a:latin typeface="Cambria Math" panose="02040503050406030204" pitchFamily="18" charset="0"/>
                      </a:rPr>
                      <m:t>d</m:t>
                    </m:r>
                    <m:r>
                      <a:rPr lang="en-US" sz="1400" i="1">
                        <a:solidFill>
                          <a:schemeClr val="tx1"/>
                        </a:solidFill>
                        <a:latin typeface="Cambria Math" panose="02040503050406030204" pitchFamily="18" charset="0"/>
                      </a:rPr>
                      <m:t>𝑦</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𝜆</m:t>
                    </m:r>
                    <m:r>
                      <a:rPr lang="en-US" sz="1400" b="0" i="1" smtClean="0">
                        <a:solidFill>
                          <a:schemeClr val="tx1"/>
                        </a:solidFill>
                        <a:latin typeface="Cambria Math" panose="02040503050406030204" pitchFamily="18" charset="0"/>
                      </a:rPr>
                      <m:t>/2</m:t>
                    </m:r>
                  </m:oMath>
                </a14:m>
                <a:endParaRPr lang="en-US" sz="1400" dirty="0">
                  <a:solidFill>
                    <a:schemeClr val="tx1"/>
                  </a:solidFill>
                </a:endParaRPr>
              </a:p>
            </p:txBody>
          </p:sp>
        </mc:Choice>
        <mc:Fallback xmlns="">
          <p:sp>
            <p:nvSpPr>
              <p:cNvPr id="167" name="Rectangle 166"/>
              <p:cNvSpPr>
                <a:spLocks noRot="1" noChangeAspect="1" noMove="1" noResize="1" noEditPoints="1" noAdjustHandles="1" noChangeArrowheads="1" noChangeShapeType="1" noTextEdit="1"/>
              </p:cNvSpPr>
              <p:nvPr/>
            </p:nvSpPr>
            <p:spPr>
              <a:xfrm>
                <a:off x="2675048" y="5181755"/>
                <a:ext cx="4153059" cy="307777"/>
              </a:xfrm>
              <a:prstGeom prst="rect">
                <a:avLst/>
              </a:prstGeom>
              <a:blipFill rotWithShape="0">
                <a:blip r:embed="rId7"/>
                <a:stretch>
                  <a:fillRect l="-441"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62449" y="4916595"/>
                <a:ext cx="1608838" cy="307777"/>
              </a:xfrm>
              <a:prstGeom prst="rect">
                <a:avLst/>
              </a:prstGeom>
            </p:spPr>
            <p:txBody>
              <a:bodyPr wrap="none">
                <a:spAutoFit/>
              </a:bodyPr>
              <a:lstStyle/>
              <a:p>
                <a:pPr algn="just"/>
                <a14:m>
                  <m:oMath xmlns:m="http://schemas.openxmlformats.org/officeDocument/2006/math">
                    <m:r>
                      <a:rPr lang="en-US" sz="1400" i="1" kern="0" smtClean="0">
                        <a:solidFill>
                          <a:prstClr val="black"/>
                        </a:solidFill>
                        <a:latin typeface="Cambria Math" panose="02040503050406030204" pitchFamily="18" charset="0"/>
                      </a:rPr>
                      <m:t>𝜃</m:t>
                    </m:r>
                    <m:r>
                      <a:rPr lang="en-US" sz="1400" i="1" kern="0" smtClean="0">
                        <a:solidFill>
                          <a:prstClr val="black"/>
                        </a:solidFill>
                        <a:latin typeface="Cambria Math" panose="02040503050406030204" pitchFamily="18" charset="0"/>
                      </a:rPr>
                      <m:t>=</m:t>
                    </m:r>
                    <m:sSup>
                      <m:sSupPr>
                        <m:ctrlPr>
                          <a:rPr lang="en-US" sz="1400" i="1" kern="0">
                            <a:solidFill>
                              <a:prstClr val="black"/>
                            </a:solidFill>
                            <a:latin typeface="Cambria Math" panose="02040503050406030204" pitchFamily="18" charset="0"/>
                          </a:rPr>
                        </m:ctrlPr>
                      </m:sSupPr>
                      <m:e>
                        <m:r>
                          <a:rPr lang="en-US" sz="1400" b="0" i="1" kern="0" smtClean="0">
                            <a:solidFill>
                              <a:prstClr val="black"/>
                            </a:solidFill>
                            <a:latin typeface="Cambria Math" panose="02040503050406030204" pitchFamily="18" charset="0"/>
                          </a:rPr>
                          <m:t>0</m:t>
                        </m:r>
                      </m:e>
                      <m:sup>
                        <m:r>
                          <a:rPr lang="en-US" sz="1400" i="1" kern="0">
                            <a:solidFill>
                              <a:prstClr val="black"/>
                            </a:solidFill>
                            <a:latin typeface="Cambria Math" panose="02040503050406030204" pitchFamily="18" charset="0"/>
                          </a:rPr>
                          <m:t>∘</m:t>
                        </m:r>
                      </m:sup>
                    </m:sSup>
                  </m:oMath>
                </a14:m>
                <a:r>
                  <a:rPr lang="en-US" sz="1400" dirty="0">
                    <a:solidFill>
                      <a:schemeClr val="tx1"/>
                    </a:solidFill>
                  </a:rPr>
                  <a:t> and </a:t>
                </a:r>
                <a14:m>
                  <m:oMath xmlns:m="http://schemas.openxmlformats.org/officeDocument/2006/math">
                    <m:r>
                      <a:rPr lang="en-US" sz="1400" i="1" kern="0">
                        <a:solidFill>
                          <a:prstClr val="black"/>
                        </a:solidFill>
                        <a:latin typeface="Cambria Math" panose="02040503050406030204" pitchFamily="18" charset="0"/>
                        <a:ea typeface="Cambria Math" panose="02040503050406030204" pitchFamily="18" charset="0"/>
                      </a:rPr>
                      <m:t>𝜑</m:t>
                    </m:r>
                    <m:r>
                      <a:rPr lang="en-US" sz="1400" i="1" kern="0">
                        <a:solidFill>
                          <a:prstClr val="black"/>
                        </a:solidFill>
                        <a:latin typeface="Cambria Math" panose="02040503050406030204" pitchFamily="18" charset="0"/>
                      </a:rPr>
                      <m:t>=</m:t>
                    </m:r>
                    <m:sSup>
                      <m:sSupPr>
                        <m:ctrlPr>
                          <a:rPr lang="en-US" sz="1400" i="1" kern="0">
                            <a:solidFill>
                              <a:prstClr val="black"/>
                            </a:solidFill>
                            <a:latin typeface="Cambria Math" panose="02040503050406030204" pitchFamily="18" charset="0"/>
                          </a:rPr>
                        </m:ctrlPr>
                      </m:sSupPr>
                      <m:e>
                        <m:r>
                          <a:rPr lang="en-US" sz="1400" i="1" kern="0">
                            <a:solidFill>
                              <a:prstClr val="black"/>
                            </a:solidFill>
                            <a:latin typeface="Cambria Math" panose="02040503050406030204" pitchFamily="18" charset="0"/>
                          </a:rPr>
                          <m:t>0</m:t>
                        </m:r>
                      </m:e>
                      <m:sup>
                        <m:r>
                          <a:rPr lang="en-US" sz="1400" i="1" kern="0">
                            <a:solidFill>
                              <a:prstClr val="black"/>
                            </a:solidFill>
                            <a:latin typeface="Cambria Math" panose="02040503050406030204" pitchFamily="18" charset="0"/>
                          </a:rPr>
                          <m:t>∘</m:t>
                        </m:r>
                      </m:sup>
                    </m:sSup>
                  </m:oMath>
                </a14:m>
                <a:r>
                  <a:rPr lang="en-US" sz="1400" dirty="0">
                    <a:solidFill>
                      <a:schemeClr val="tx1"/>
                    </a:solidFill>
                  </a:rPr>
                  <a:t>.</a:t>
                </a:r>
              </a:p>
            </p:txBody>
          </p:sp>
        </mc:Choice>
        <mc:Fallback xmlns="">
          <p:sp>
            <p:nvSpPr>
              <p:cNvPr id="3" name="Rectangle 2"/>
              <p:cNvSpPr>
                <a:spLocks noRot="1" noChangeAspect="1" noMove="1" noResize="1" noEditPoints="1" noAdjustHandles="1" noChangeArrowheads="1" noChangeShapeType="1" noTextEdit="1"/>
              </p:cNvSpPr>
              <p:nvPr/>
            </p:nvSpPr>
            <p:spPr>
              <a:xfrm>
                <a:off x="1562449" y="4916595"/>
                <a:ext cx="1608838" cy="307777"/>
              </a:xfrm>
              <a:prstGeom prst="rect">
                <a:avLst/>
              </a:prstGeom>
              <a:blipFill rotWithShape="0">
                <a:blip r:embed="rId11"/>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ectangle 168"/>
              <p:cNvSpPr/>
              <p:nvPr/>
            </p:nvSpPr>
            <p:spPr>
              <a:xfrm>
                <a:off x="3873906" y="4912476"/>
                <a:ext cx="1708225" cy="307777"/>
              </a:xfrm>
              <a:prstGeom prst="rect">
                <a:avLst/>
              </a:prstGeom>
            </p:spPr>
            <p:txBody>
              <a:bodyPr wrap="none">
                <a:spAutoFit/>
              </a:bodyPr>
              <a:lstStyle/>
              <a:p>
                <a:pPr algn="just"/>
                <a14:m>
                  <m:oMath xmlns:m="http://schemas.openxmlformats.org/officeDocument/2006/math">
                    <m:r>
                      <a:rPr lang="en-US" sz="1400" i="1" kern="0" smtClean="0">
                        <a:solidFill>
                          <a:prstClr val="black"/>
                        </a:solidFill>
                        <a:latin typeface="Cambria Math" panose="02040503050406030204" pitchFamily="18" charset="0"/>
                      </a:rPr>
                      <m:t>𝜃</m:t>
                    </m:r>
                    <m:r>
                      <a:rPr lang="en-US" sz="1400" i="1" kern="0" smtClean="0">
                        <a:solidFill>
                          <a:prstClr val="black"/>
                        </a:solidFill>
                        <a:latin typeface="Cambria Math" panose="02040503050406030204" pitchFamily="18" charset="0"/>
                      </a:rPr>
                      <m:t>=</m:t>
                    </m:r>
                    <m:sSup>
                      <m:sSupPr>
                        <m:ctrlPr>
                          <a:rPr lang="en-US" sz="1400" i="1" kern="0">
                            <a:solidFill>
                              <a:prstClr val="black"/>
                            </a:solidFill>
                            <a:latin typeface="Cambria Math" panose="02040503050406030204" pitchFamily="18" charset="0"/>
                          </a:rPr>
                        </m:ctrlPr>
                      </m:sSupPr>
                      <m:e>
                        <m:r>
                          <a:rPr lang="en-US" sz="1400" b="0" i="1" kern="0" smtClean="0">
                            <a:solidFill>
                              <a:prstClr val="black"/>
                            </a:solidFill>
                            <a:latin typeface="Cambria Math" panose="02040503050406030204" pitchFamily="18" charset="0"/>
                          </a:rPr>
                          <m:t>45</m:t>
                        </m:r>
                      </m:e>
                      <m:sup>
                        <m:r>
                          <a:rPr lang="en-US" sz="1400" i="1" kern="0">
                            <a:solidFill>
                              <a:prstClr val="black"/>
                            </a:solidFill>
                            <a:latin typeface="Cambria Math" panose="02040503050406030204" pitchFamily="18" charset="0"/>
                          </a:rPr>
                          <m:t>∘</m:t>
                        </m:r>
                      </m:sup>
                    </m:sSup>
                  </m:oMath>
                </a14:m>
                <a:r>
                  <a:rPr lang="en-US" sz="1400" dirty="0">
                    <a:solidFill>
                      <a:schemeClr val="tx1"/>
                    </a:solidFill>
                  </a:rPr>
                  <a:t> and </a:t>
                </a:r>
                <a14:m>
                  <m:oMath xmlns:m="http://schemas.openxmlformats.org/officeDocument/2006/math">
                    <m:r>
                      <a:rPr lang="en-US" sz="1400" i="1" kern="0">
                        <a:solidFill>
                          <a:prstClr val="black"/>
                        </a:solidFill>
                        <a:latin typeface="Cambria Math" panose="02040503050406030204" pitchFamily="18" charset="0"/>
                        <a:ea typeface="Cambria Math" panose="02040503050406030204" pitchFamily="18" charset="0"/>
                      </a:rPr>
                      <m:t>𝜑</m:t>
                    </m:r>
                    <m:r>
                      <a:rPr lang="en-US" sz="1400" i="1" kern="0">
                        <a:solidFill>
                          <a:prstClr val="black"/>
                        </a:solidFill>
                        <a:latin typeface="Cambria Math" panose="02040503050406030204" pitchFamily="18" charset="0"/>
                      </a:rPr>
                      <m:t>=</m:t>
                    </m:r>
                    <m:sSup>
                      <m:sSupPr>
                        <m:ctrlPr>
                          <a:rPr lang="en-US" sz="1400" i="1" kern="0">
                            <a:solidFill>
                              <a:prstClr val="black"/>
                            </a:solidFill>
                            <a:latin typeface="Cambria Math" panose="02040503050406030204" pitchFamily="18" charset="0"/>
                          </a:rPr>
                        </m:ctrlPr>
                      </m:sSupPr>
                      <m:e>
                        <m:r>
                          <a:rPr lang="en-US" sz="1400" i="1" kern="0">
                            <a:solidFill>
                              <a:prstClr val="black"/>
                            </a:solidFill>
                            <a:latin typeface="Cambria Math" panose="02040503050406030204" pitchFamily="18" charset="0"/>
                          </a:rPr>
                          <m:t>0</m:t>
                        </m:r>
                      </m:e>
                      <m:sup>
                        <m:r>
                          <a:rPr lang="en-US" sz="1400" i="1" kern="0">
                            <a:solidFill>
                              <a:prstClr val="black"/>
                            </a:solidFill>
                            <a:latin typeface="Cambria Math" panose="02040503050406030204" pitchFamily="18" charset="0"/>
                          </a:rPr>
                          <m:t>∘</m:t>
                        </m:r>
                      </m:sup>
                    </m:sSup>
                  </m:oMath>
                </a14:m>
                <a:r>
                  <a:rPr lang="en-US" sz="1400" dirty="0">
                    <a:solidFill>
                      <a:schemeClr val="tx1"/>
                    </a:solidFill>
                  </a:rPr>
                  <a:t>.</a:t>
                </a:r>
              </a:p>
            </p:txBody>
          </p:sp>
        </mc:Choice>
        <mc:Fallback xmlns="">
          <p:sp>
            <p:nvSpPr>
              <p:cNvPr id="169" name="Rectangle 168"/>
              <p:cNvSpPr>
                <a:spLocks noRot="1" noChangeAspect="1" noMove="1" noResize="1" noEditPoints="1" noAdjustHandles="1" noChangeArrowheads="1" noChangeShapeType="1" noTextEdit="1"/>
              </p:cNvSpPr>
              <p:nvPr/>
            </p:nvSpPr>
            <p:spPr>
              <a:xfrm>
                <a:off x="3873906" y="4912476"/>
                <a:ext cx="1708225" cy="307777"/>
              </a:xfrm>
              <a:prstGeom prst="rect">
                <a:avLst/>
              </a:prstGeom>
              <a:blipFill rotWithShape="0">
                <a:blip r:embed="rId12"/>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ectangle 169"/>
              <p:cNvSpPr/>
              <p:nvPr/>
            </p:nvSpPr>
            <p:spPr>
              <a:xfrm>
                <a:off x="6463862" y="4881089"/>
                <a:ext cx="1807611" cy="307777"/>
              </a:xfrm>
              <a:prstGeom prst="rect">
                <a:avLst/>
              </a:prstGeom>
            </p:spPr>
            <p:txBody>
              <a:bodyPr wrap="none">
                <a:spAutoFit/>
              </a:bodyPr>
              <a:lstStyle/>
              <a:p>
                <a:pPr algn="just"/>
                <a14:m>
                  <m:oMath xmlns:m="http://schemas.openxmlformats.org/officeDocument/2006/math">
                    <m:r>
                      <a:rPr lang="en-US" sz="1400" i="1" kern="0" smtClean="0">
                        <a:solidFill>
                          <a:prstClr val="black"/>
                        </a:solidFill>
                        <a:latin typeface="Cambria Math" panose="02040503050406030204" pitchFamily="18" charset="0"/>
                      </a:rPr>
                      <m:t>𝜃</m:t>
                    </m:r>
                    <m:r>
                      <a:rPr lang="en-US" sz="1400" i="1" kern="0" smtClean="0">
                        <a:solidFill>
                          <a:prstClr val="black"/>
                        </a:solidFill>
                        <a:latin typeface="Cambria Math" panose="02040503050406030204" pitchFamily="18" charset="0"/>
                      </a:rPr>
                      <m:t>=</m:t>
                    </m:r>
                    <m:sSup>
                      <m:sSupPr>
                        <m:ctrlPr>
                          <a:rPr lang="en-US" sz="1400" b="0" i="1" kern="0" smtClean="0">
                            <a:solidFill>
                              <a:prstClr val="black"/>
                            </a:solidFill>
                            <a:latin typeface="Cambria Math" panose="02040503050406030204" pitchFamily="18" charset="0"/>
                          </a:rPr>
                        </m:ctrlPr>
                      </m:sSupPr>
                      <m:e>
                        <m:r>
                          <a:rPr lang="en-US" sz="1400" b="0" i="1" kern="0" smtClean="0">
                            <a:solidFill>
                              <a:prstClr val="black"/>
                            </a:solidFill>
                            <a:latin typeface="Cambria Math" panose="02040503050406030204" pitchFamily="18" charset="0"/>
                          </a:rPr>
                          <m:t>45</m:t>
                        </m:r>
                      </m:e>
                      <m:sup>
                        <m:r>
                          <a:rPr lang="en-US" sz="1400" b="0" i="1" kern="0" smtClean="0">
                            <a:solidFill>
                              <a:prstClr val="black"/>
                            </a:solidFill>
                            <a:latin typeface="Cambria Math" panose="02040503050406030204" pitchFamily="18" charset="0"/>
                          </a:rPr>
                          <m:t>∘</m:t>
                        </m:r>
                      </m:sup>
                    </m:sSup>
                  </m:oMath>
                </a14:m>
                <a:r>
                  <a:rPr lang="en-US" sz="1400" dirty="0">
                    <a:solidFill>
                      <a:schemeClr val="tx1"/>
                    </a:solidFill>
                  </a:rPr>
                  <a:t> and </a:t>
                </a:r>
                <a14:m>
                  <m:oMath xmlns:m="http://schemas.openxmlformats.org/officeDocument/2006/math">
                    <m:r>
                      <a:rPr lang="en-US" sz="1400" i="1" kern="0">
                        <a:solidFill>
                          <a:prstClr val="black"/>
                        </a:solidFill>
                        <a:latin typeface="Cambria Math" panose="02040503050406030204" pitchFamily="18" charset="0"/>
                        <a:ea typeface="Cambria Math" panose="02040503050406030204" pitchFamily="18" charset="0"/>
                      </a:rPr>
                      <m:t>𝜑</m:t>
                    </m:r>
                    <m:r>
                      <a:rPr lang="en-US" sz="1400" i="1" kern="0">
                        <a:solidFill>
                          <a:prstClr val="black"/>
                        </a:solidFill>
                        <a:latin typeface="Cambria Math" panose="02040503050406030204" pitchFamily="18" charset="0"/>
                      </a:rPr>
                      <m:t>=</m:t>
                    </m:r>
                    <m:sSup>
                      <m:sSupPr>
                        <m:ctrlPr>
                          <a:rPr lang="en-US" sz="1400" i="1" kern="0">
                            <a:solidFill>
                              <a:prstClr val="black"/>
                            </a:solidFill>
                            <a:latin typeface="Cambria Math" panose="02040503050406030204" pitchFamily="18" charset="0"/>
                          </a:rPr>
                        </m:ctrlPr>
                      </m:sSupPr>
                      <m:e>
                        <m:r>
                          <a:rPr lang="en-US" sz="1400" b="0" i="1" kern="0" smtClean="0">
                            <a:solidFill>
                              <a:prstClr val="black"/>
                            </a:solidFill>
                            <a:latin typeface="Cambria Math" panose="02040503050406030204" pitchFamily="18" charset="0"/>
                          </a:rPr>
                          <m:t>2</m:t>
                        </m:r>
                        <m:r>
                          <a:rPr lang="en-US" sz="1400" i="1" kern="0">
                            <a:solidFill>
                              <a:prstClr val="black"/>
                            </a:solidFill>
                            <a:latin typeface="Cambria Math" panose="02040503050406030204" pitchFamily="18" charset="0"/>
                          </a:rPr>
                          <m:t>0</m:t>
                        </m:r>
                      </m:e>
                      <m:sup>
                        <m:r>
                          <a:rPr lang="en-US" sz="1400" i="1" kern="0">
                            <a:solidFill>
                              <a:prstClr val="black"/>
                            </a:solidFill>
                            <a:latin typeface="Cambria Math" panose="02040503050406030204" pitchFamily="18" charset="0"/>
                          </a:rPr>
                          <m:t>∘</m:t>
                        </m:r>
                      </m:sup>
                    </m:sSup>
                  </m:oMath>
                </a14:m>
                <a:r>
                  <a:rPr lang="en-US" sz="1400" dirty="0">
                    <a:solidFill>
                      <a:schemeClr val="tx1"/>
                    </a:solidFill>
                  </a:rPr>
                  <a:t>.</a:t>
                </a:r>
              </a:p>
            </p:txBody>
          </p:sp>
        </mc:Choice>
        <mc:Fallback xmlns="">
          <p:sp>
            <p:nvSpPr>
              <p:cNvPr id="170" name="Rectangle 169"/>
              <p:cNvSpPr>
                <a:spLocks noRot="1" noChangeAspect="1" noMove="1" noResize="1" noEditPoints="1" noAdjustHandles="1" noChangeArrowheads="1" noChangeShapeType="1" noTextEdit="1"/>
              </p:cNvSpPr>
              <p:nvPr/>
            </p:nvSpPr>
            <p:spPr>
              <a:xfrm>
                <a:off x="6463862" y="4881089"/>
                <a:ext cx="1807611" cy="307777"/>
              </a:xfrm>
              <a:prstGeom prst="rect">
                <a:avLst/>
              </a:prstGeom>
              <a:blipFill rotWithShape="0">
                <a:blip r:embed="rId13"/>
                <a:stretch>
                  <a:fillRect t="-4000" b="-20000"/>
                </a:stretch>
              </a:blipFill>
            </p:spPr>
            <p:txBody>
              <a:bodyPr/>
              <a:lstStyle/>
              <a:p>
                <a:r>
                  <a:rPr lang="en-US">
                    <a:noFill/>
                  </a:rPr>
                  <a:t> </a:t>
                </a:r>
              </a:p>
            </p:txBody>
          </p:sp>
        </mc:Fallback>
      </mc:AlternateContent>
      <p:grpSp>
        <p:nvGrpSpPr>
          <p:cNvPr id="13" name="Group 12"/>
          <p:cNvGrpSpPr/>
          <p:nvPr/>
        </p:nvGrpSpPr>
        <p:grpSpPr>
          <a:xfrm>
            <a:off x="361206" y="2819400"/>
            <a:ext cx="8525945" cy="2192070"/>
            <a:chOff x="-8381413" y="684210"/>
            <a:chExt cx="22487391" cy="6400803"/>
          </a:xfrm>
        </p:grpSpPr>
        <p:pic>
          <p:nvPicPr>
            <p:cNvPr id="12" name="Picture 11"/>
            <p:cNvPicPr>
              <a:picLocks noChangeAspect="1"/>
            </p:cNvPicPr>
            <p:nvPr/>
          </p:nvPicPr>
          <p:blipFill>
            <a:blip r:embed="rId14"/>
            <a:stretch>
              <a:fillRect/>
            </a:stretch>
          </p:blipFill>
          <p:spPr>
            <a:xfrm>
              <a:off x="5575777" y="684210"/>
              <a:ext cx="8530201" cy="6400801"/>
            </a:xfrm>
            <a:prstGeom prst="rect">
              <a:avLst/>
            </a:prstGeom>
          </p:spPr>
        </p:pic>
        <p:pic>
          <p:nvPicPr>
            <p:cNvPr id="7" name="Picture 6"/>
            <p:cNvPicPr>
              <a:picLocks noChangeAspect="1"/>
            </p:cNvPicPr>
            <p:nvPr/>
          </p:nvPicPr>
          <p:blipFill>
            <a:blip r:embed="rId15"/>
            <a:stretch>
              <a:fillRect/>
            </a:stretch>
          </p:blipFill>
          <p:spPr>
            <a:xfrm>
              <a:off x="-1434160" y="684210"/>
              <a:ext cx="8530201" cy="6400801"/>
            </a:xfrm>
            <a:prstGeom prst="rect">
              <a:avLst/>
            </a:prstGeom>
          </p:spPr>
        </p:pic>
        <p:pic>
          <p:nvPicPr>
            <p:cNvPr id="9" name="Picture 8"/>
            <p:cNvPicPr>
              <a:picLocks noChangeAspect="1"/>
            </p:cNvPicPr>
            <p:nvPr/>
          </p:nvPicPr>
          <p:blipFill>
            <a:blip r:embed="rId16"/>
            <a:stretch>
              <a:fillRect/>
            </a:stretch>
          </p:blipFill>
          <p:spPr>
            <a:xfrm>
              <a:off x="-8381413" y="684212"/>
              <a:ext cx="8530201" cy="6400801"/>
            </a:xfrm>
            <a:prstGeom prst="rect">
              <a:avLst/>
            </a:prstGeom>
          </p:spPr>
        </p:pic>
      </p:grpSp>
      <p:sp>
        <p:nvSpPr>
          <p:cNvPr id="14" name="TextBox 13"/>
          <p:cNvSpPr txBox="1"/>
          <p:nvPr/>
        </p:nvSpPr>
        <p:spPr>
          <a:xfrm>
            <a:off x="1611274" y="2947704"/>
            <a:ext cx="784189" cy="276999"/>
          </a:xfrm>
          <a:prstGeom prst="rect">
            <a:avLst/>
          </a:prstGeom>
          <a:noFill/>
        </p:spPr>
        <p:txBody>
          <a:bodyPr wrap="none" rtlCol="0">
            <a:spAutoFit/>
          </a:bodyPr>
          <a:lstStyle/>
          <a:p>
            <a:r>
              <a:rPr lang="en-US" sz="1200" dirty="0" err="1" smtClean="0">
                <a:solidFill>
                  <a:schemeClr val="tx1"/>
                </a:solidFill>
              </a:rPr>
              <a:t>Boresight</a:t>
            </a:r>
            <a:endParaRPr lang="en-US" sz="1200" dirty="0">
              <a:solidFill>
                <a:schemeClr val="tx1"/>
              </a:solidFill>
            </a:endParaRPr>
          </a:p>
        </p:txBody>
      </p:sp>
      <p:sp>
        <p:nvSpPr>
          <p:cNvPr id="175" name="TextBox 174"/>
          <p:cNvSpPr txBox="1"/>
          <p:nvPr/>
        </p:nvSpPr>
        <p:spPr>
          <a:xfrm>
            <a:off x="3783926" y="3263183"/>
            <a:ext cx="784189" cy="276999"/>
          </a:xfrm>
          <a:prstGeom prst="rect">
            <a:avLst/>
          </a:prstGeom>
          <a:noFill/>
        </p:spPr>
        <p:txBody>
          <a:bodyPr wrap="none" rtlCol="0">
            <a:spAutoFit/>
          </a:bodyPr>
          <a:lstStyle/>
          <a:p>
            <a:r>
              <a:rPr lang="en-US" sz="1200" dirty="0" err="1" smtClean="0">
                <a:solidFill>
                  <a:schemeClr val="tx1"/>
                </a:solidFill>
              </a:rPr>
              <a:t>Boresight</a:t>
            </a:r>
            <a:endParaRPr lang="en-US" sz="1200" dirty="0">
              <a:solidFill>
                <a:schemeClr val="tx1"/>
              </a:solidFill>
            </a:endParaRPr>
          </a:p>
        </p:txBody>
      </p:sp>
      <p:sp>
        <p:nvSpPr>
          <p:cNvPr id="176" name="TextBox 175"/>
          <p:cNvSpPr txBox="1"/>
          <p:nvPr/>
        </p:nvSpPr>
        <p:spPr>
          <a:xfrm>
            <a:off x="6791028" y="3279010"/>
            <a:ext cx="784189" cy="276999"/>
          </a:xfrm>
          <a:prstGeom prst="rect">
            <a:avLst/>
          </a:prstGeom>
          <a:noFill/>
        </p:spPr>
        <p:txBody>
          <a:bodyPr wrap="none" rtlCol="0">
            <a:spAutoFit/>
          </a:bodyPr>
          <a:lstStyle/>
          <a:p>
            <a:r>
              <a:rPr lang="en-US" sz="1200" dirty="0" err="1" smtClean="0">
                <a:solidFill>
                  <a:schemeClr val="tx1"/>
                </a:solidFill>
              </a:rPr>
              <a:t>Boresight</a:t>
            </a:r>
            <a:endParaRPr lang="en-US" sz="1200" dirty="0">
              <a:solidFill>
                <a:schemeClr val="tx1"/>
              </a:solidFill>
            </a:endParaRPr>
          </a:p>
        </p:txBody>
      </p:sp>
    </p:spTree>
    <p:extLst>
      <p:ext uri="{BB962C8B-B14F-4D97-AF65-F5344CB8AC3E}">
        <p14:creationId xmlns:p14="http://schemas.microsoft.com/office/powerpoint/2010/main" val="2453422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5</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Simulation Setup for STA-STA Scenario</a:t>
            </a:r>
            <a:endParaRPr lang="en-US" dirty="0"/>
          </a:p>
        </p:txBody>
      </p:sp>
      <mc:AlternateContent xmlns:mc="http://schemas.openxmlformats.org/markup-compatibility/2006" xmlns:a14="http://schemas.microsoft.com/office/drawing/2010/main">
        <mc:Choice Requires="a14">
          <p:sp>
            <p:nvSpPr>
              <p:cNvPr id="24" name="Rectangle 2"/>
              <p:cNvSpPr txBox="1">
                <a:spLocks noChangeArrowheads="1"/>
              </p:cNvSpPr>
              <p:nvPr/>
            </p:nvSpPr>
            <p:spPr bwMode="auto">
              <a:xfrm>
                <a:off x="681182" y="3493881"/>
                <a:ext cx="7772400" cy="29384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600" b="0" dirty="0" smtClean="0"/>
                  <a:t>We consider the same deployment scenario (conference room) as that given </a:t>
                </a:r>
                <a:r>
                  <a:rPr lang="en-US" sz="1600" b="0" dirty="0"/>
                  <a:t>in reference </a:t>
                </a:r>
                <a:r>
                  <a:rPr lang="en-US" sz="1600" b="0" dirty="0" smtClean="0"/>
                  <a:t>[2] with the following parameters:</a:t>
                </a:r>
                <a:endParaRPr lang="en-US" sz="1600" b="0" dirty="0"/>
              </a:p>
              <a:p>
                <a:pPr>
                  <a:buFont typeface="Arial" panose="020B0604020202020204" pitchFamily="34" charset="0"/>
                  <a:buChar char="•"/>
                </a:pPr>
                <a:r>
                  <a:rPr lang="en-US" sz="1600" b="0" dirty="0"/>
                  <a:t>Both TX </a:t>
                </a:r>
                <a:r>
                  <a:rPr lang="en-US" sz="1600" b="0" dirty="0" smtClean="0"/>
                  <a:t>PAA </a:t>
                </a:r>
                <a:r>
                  <a:rPr lang="en-US" sz="1600" b="0" dirty="0"/>
                  <a:t>and RX PAAs have the same geometry of </a:t>
                </a:r>
                <a14:m>
                  <m:oMath xmlns:m="http://schemas.openxmlformats.org/officeDocument/2006/math">
                    <m:r>
                      <a:rPr lang="en-US" sz="1600" b="0" i="1" dirty="0" smtClean="0">
                        <a:latin typeface="Cambria Math" panose="02040503050406030204" pitchFamily="18" charset="0"/>
                      </a:rPr>
                      <m:t>2× 8 </m:t>
                    </m:r>
                  </m:oMath>
                </a14:m>
                <a:r>
                  <a:rPr lang="en-US" sz="1600" b="0" dirty="0"/>
                  <a:t>elements (</a:t>
                </a:r>
                <a14:m>
                  <m:oMath xmlns:m="http://schemas.openxmlformats.org/officeDocument/2006/math">
                    <m:r>
                      <a:rPr lang="en-US" sz="1600" b="0" i="1">
                        <a:latin typeface="Cambria Math" panose="02040503050406030204" pitchFamily="18" charset="0"/>
                      </a:rPr>
                      <m:t>𝑑𝑥</m:t>
                    </m:r>
                    <m:r>
                      <a:rPr lang="en-US" sz="1600" b="0" i="1">
                        <a:latin typeface="Cambria Math" panose="02040503050406030204" pitchFamily="18" charset="0"/>
                      </a:rPr>
                      <m:t>=</m:t>
                    </m:r>
                    <m:r>
                      <a:rPr lang="en-US" sz="1600" b="0" i="1">
                        <a:latin typeface="Cambria Math" panose="02040503050406030204" pitchFamily="18" charset="0"/>
                      </a:rPr>
                      <m:t>𝑑𝑦</m:t>
                    </m:r>
                    <m:r>
                      <a:rPr lang="en-US" sz="1600" b="0" i="1">
                        <a:latin typeface="Cambria Math" panose="02040503050406030204" pitchFamily="18" charset="0"/>
                      </a:rPr>
                      <m:t>=</m:t>
                    </m:r>
                    <m:r>
                      <a:rPr lang="en-US" sz="1600" b="0" i="1">
                        <a:latin typeface="Cambria Math" panose="02040503050406030204" pitchFamily="18" charset="0"/>
                      </a:rPr>
                      <m:t>𝜆</m:t>
                    </m:r>
                    <m:r>
                      <a:rPr lang="en-US" sz="1600" b="0" i="1">
                        <a:latin typeface="Cambria Math" panose="02040503050406030204" pitchFamily="18" charset="0"/>
                      </a:rPr>
                      <m:t>/2</m:t>
                    </m:r>
                  </m:oMath>
                </a14:m>
                <a:r>
                  <a:rPr lang="en-US" sz="1600" b="0" dirty="0"/>
                  <a:t>). </a:t>
                </a:r>
              </a:p>
              <a:p>
                <a:pPr>
                  <a:buFont typeface="Arial" panose="020B0604020202020204" pitchFamily="34" charset="0"/>
                  <a:buChar char="•"/>
                </a:pPr>
                <a:r>
                  <a:rPr lang="en-US" sz="1600" b="0" u="sng" dirty="0"/>
                  <a:t>Distance between the geometrical centers of TX/RX PAAs</a:t>
                </a:r>
                <a:r>
                  <a:rPr lang="en-US" sz="1600" b="0" u="sng" dirty="0" smtClean="0"/>
                  <a:t>:</a:t>
                </a:r>
                <a14:m>
                  <m:oMath xmlns:m="http://schemas.openxmlformats.org/officeDocument/2006/math">
                    <m:r>
                      <a:rPr lang="en-US" sz="1600" b="0" i="0" u="sng" smtClean="0">
                        <a:latin typeface="Cambria Math" panose="02040503050406030204" pitchFamily="18" charset="0"/>
                      </a:rPr>
                      <m:t> </m:t>
                    </m:r>
                    <m:r>
                      <a:rPr lang="en-US" sz="1600" b="0" i="1" u="sng">
                        <a:latin typeface="Cambria Math" panose="02040503050406030204" pitchFamily="18" charset="0"/>
                      </a:rPr>
                      <m:t>𝑑</m:t>
                    </m:r>
                    <m:r>
                      <a:rPr lang="en-US" sz="1600" b="0" i="1" u="sng">
                        <a:latin typeface="Cambria Math" panose="02040503050406030204" pitchFamily="18" charset="0"/>
                      </a:rPr>
                      <m:t>∈</m:t>
                    </m:r>
                    <m:r>
                      <a:rPr lang="en-US" sz="1600" b="0" i="0" u="sng" smtClean="0">
                        <a:latin typeface="Cambria Math" panose="02040503050406030204" pitchFamily="18" charset="0"/>
                      </a:rPr>
                      <m:t>{</m:t>
                    </m:r>
                    <m:r>
                      <a:rPr lang="en-US" sz="1600" b="0" u="sng">
                        <a:latin typeface="Cambria Math" panose="02040503050406030204" pitchFamily="18" charset="0"/>
                      </a:rPr>
                      <m:t>10</m:t>
                    </m:r>
                    <m:r>
                      <a:rPr lang="en-US" sz="1600" b="0" i="0" u="sng" smtClean="0">
                        <a:latin typeface="Cambria Math" panose="02040503050406030204" pitchFamily="18" charset="0"/>
                      </a:rPr>
                      <m:t>,20,</m:t>
                    </m:r>
                    <m:r>
                      <a:rPr lang="en-US" sz="1600" b="0" u="sng">
                        <a:latin typeface="Cambria Math" panose="02040503050406030204" pitchFamily="18" charset="0"/>
                      </a:rPr>
                      <m:t>30</m:t>
                    </m:r>
                    <m:r>
                      <a:rPr lang="en-US" sz="1600" b="0" i="0" u="sng" smtClean="0">
                        <a:latin typeface="Cambria Math" panose="02040503050406030204" pitchFamily="18" charset="0"/>
                      </a:rPr>
                      <m:t>}</m:t>
                    </m:r>
                  </m:oMath>
                </a14:m>
                <a:r>
                  <a:rPr lang="en-US" sz="1600" b="0" u="sng" dirty="0"/>
                  <a:t> cm</a:t>
                </a:r>
                <a:r>
                  <a:rPr lang="en-US" sz="1600" b="0" dirty="0" smtClean="0"/>
                  <a:t>. </a:t>
                </a:r>
                <a:endParaRPr lang="en-US" sz="1600" b="0" dirty="0"/>
              </a:p>
              <a:p>
                <a:pPr>
                  <a:buFont typeface="Arial" panose="020B0604020202020204" pitchFamily="34" charset="0"/>
                  <a:buChar char="•"/>
                </a:pPr>
                <a:r>
                  <a:rPr lang="en-US" sz="1600" b="0" u="sng" dirty="0"/>
                  <a:t>Distance between TX and RX devices: </a:t>
                </a:r>
                <a14:m>
                  <m:oMath xmlns:m="http://schemas.openxmlformats.org/officeDocument/2006/math">
                    <m:r>
                      <a:rPr lang="en-US" sz="1600" b="0" i="1" u="sng" dirty="0">
                        <a:latin typeface="Cambria Math" panose="02040503050406030204" pitchFamily="18" charset="0"/>
                      </a:rPr>
                      <m:t>𝐷</m:t>
                    </m:r>
                    <m:r>
                      <a:rPr lang="en-US" sz="1600" b="0" i="1" u="sng" dirty="0" smtClean="0">
                        <a:latin typeface="Cambria Math" panose="02040503050406030204" pitchFamily="18" charset="0"/>
                      </a:rPr>
                      <m:t>∈[</m:t>
                    </m:r>
                    <m:r>
                      <a:rPr lang="en-US" sz="1600" b="0" i="1" u="sng" dirty="0">
                        <a:latin typeface="Cambria Math" panose="02040503050406030204" pitchFamily="18" charset="0"/>
                      </a:rPr>
                      <m:t>20</m:t>
                    </m:r>
                    <m:r>
                      <a:rPr lang="en-US" sz="1600" b="0" i="1" u="sng" dirty="0" smtClean="0">
                        <a:latin typeface="Cambria Math" panose="02040503050406030204" pitchFamily="18" charset="0"/>
                      </a:rPr>
                      <m:t>,</m:t>
                    </m:r>
                    <m:r>
                      <a:rPr lang="en-US" sz="1600" b="0" i="1" u="sng" dirty="0">
                        <a:latin typeface="Cambria Math" panose="02040503050406030204" pitchFamily="18" charset="0"/>
                      </a:rPr>
                      <m:t>250</m:t>
                    </m:r>
                    <m:r>
                      <a:rPr lang="en-US" sz="1600" b="0" i="1" u="sng" dirty="0" smtClean="0">
                        <a:latin typeface="Cambria Math" panose="02040503050406030204" pitchFamily="18" charset="0"/>
                      </a:rPr>
                      <m:t>]</m:t>
                    </m:r>
                    <m:r>
                      <a:rPr lang="en-US" sz="1600" b="0" i="1" u="sng" dirty="0">
                        <a:latin typeface="Cambria Math" panose="02040503050406030204" pitchFamily="18" charset="0"/>
                      </a:rPr>
                      <m:t> </m:t>
                    </m:r>
                  </m:oMath>
                </a14:m>
                <a:r>
                  <a:rPr lang="en-US" sz="1600" b="0" u="sng" dirty="0"/>
                  <a:t>cm</a:t>
                </a:r>
                <a:r>
                  <a:rPr lang="en-US" sz="1600" b="0" dirty="0"/>
                  <a:t>.</a:t>
                </a:r>
              </a:p>
              <a:p>
                <a:pPr>
                  <a:buFont typeface="Arial" panose="020B0604020202020204" pitchFamily="34" charset="0"/>
                  <a:buChar char="•"/>
                </a:pPr>
                <a:r>
                  <a:rPr lang="en-US" sz="1600" b="0" dirty="0" smtClean="0"/>
                  <a:t>It is assumed </a:t>
                </a:r>
                <a:r>
                  <a:rPr lang="en-US" sz="1600" b="0" dirty="0"/>
                  <a:t>that TX PAA 1 </a:t>
                </a:r>
                <a:r>
                  <a:rPr lang="en-US" sz="1600" b="0" dirty="0" err="1" smtClean="0"/>
                  <a:t>beamforms</a:t>
                </a:r>
                <a:r>
                  <a:rPr lang="en-US" sz="1600" b="0" dirty="0" smtClean="0"/>
                  <a:t> with </a:t>
                </a:r>
                <a:r>
                  <a:rPr lang="en-US" sz="1600" b="0" dirty="0"/>
                  <a:t>RX PAA 1 and TX PAA 2 </a:t>
                </a:r>
                <a:r>
                  <a:rPr lang="en-US" sz="1600" b="0" dirty="0" err="1" smtClean="0"/>
                  <a:t>beamforms</a:t>
                </a:r>
                <a:r>
                  <a:rPr lang="en-US" sz="1600" b="0" dirty="0" smtClean="0"/>
                  <a:t> with </a:t>
                </a:r>
                <a:r>
                  <a:rPr lang="en-US" sz="1600" b="0" dirty="0"/>
                  <a:t>RX PAA 2</a:t>
                </a:r>
                <a:r>
                  <a:rPr lang="en-US" sz="1600" b="0" dirty="0" smtClean="0"/>
                  <a:t>.</a:t>
                </a:r>
              </a:p>
              <a:p>
                <a:pPr>
                  <a:buFont typeface="Arial" panose="020B0604020202020204" pitchFamily="34" charset="0"/>
                  <a:buChar char="•"/>
                </a:pPr>
                <a:r>
                  <a:rPr lang="en-US" sz="1600" b="0" dirty="0" smtClean="0"/>
                  <a:t>The bandwidth is </a:t>
                </a:r>
                <a14:m>
                  <m:oMath xmlns:m="http://schemas.openxmlformats.org/officeDocument/2006/math">
                    <m:r>
                      <a:rPr lang="en-US" sz="1600" b="0" i="1" dirty="0" smtClean="0">
                        <a:latin typeface="Cambria Math" panose="02040503050406030204" pitchFamily="18" charset="0"/>
                      </a:rPr>
                      <m:t>2.640</m:t>
                    </m:r>
                  </m:oMath>
                </a14:m>
                <a:r>
                  <a:rPr lang="en-US" sz="1600" b="0" dirty="0" smtClean="0"/>
                  <a:t> GHz.</a:t>
                </a:r>
              </a:p>
              <a:p>
                <a:pPr>
                  <a:buFont typeface="Arial" panose="020B0604020202020204" pitchFamily="34" charset="0"/>
                  <a:buChar char="•"/>
                </a:pPr>
                <a:r>
                  <a:rPr lang="en-US" sz="1600" b="0" dirty="0"/>
                  <a:t>The output power of each TX PAA is </a:t>
                </a:r>
                <a14:m>
                  <m:oMath xmlns:m="http://schemas.openxmlformats.org/officeDocument/2006/math">
                    <m:r>
                      <a:rPr lang="en-US" sz="1600" b="0" i="1" dirty="0">
                        <a:latin typeface="Cambria Math" panose="02040503050406030204" pitchFamily="18" charset="0"/>
                      </a:rPr>
                      <m:t>10</m:t>
                    </m:r>
                  </m:oMath>
                </a14:m>
                <a:r>
                  <a:rPr lang="en-US" sz="1600" b="0" dirty="0"/>
                  <a:t> </a:t>
                </a:r>
                <a:r>
                  <a:rPr lang="en-US" sz="1600" b="0" dirty="0" err="1"/>
                  <a:t>dBm</a:t>
                </a:r>
                <a:r>
                  <a:rPr lang="en-US" sz="1600" b="0" dirty="0"/>
                  <a:t>. The noise figure is </a:t>
                </a:r>
                <a14:m>
                  <m:oMath xmlns:m="http://schemas.openxmlformats.org/officeDocument/2006/math">
                    <m:r>
                      <a:rPr lang="en-US" sz="1600" b="0" i="1" dirty="0" smtClean="0">
                        <a:latin typeface="Cambria Math" panose="02040503050406030204" pitchFamily="18" charset="0"/>
                      </a:rPr>
                      <m:t>1</m:t>
                    </m:r>
                    <m:r>
                      <a:rPr lang="en-US" sz="1600" b="0" i="0" dirty="0" smtClean="0">
                        <a:latin typeface="Cambria Math" panose="02040503050406030204" pitchFamily="18" charset="0"/>
                      </a:rPr>
                      <m:t>0</m:t>
                    </m:r>
                  </m:oMath>
                </a14:m>
                <a:r>
                  <a:rPr lang="en-US" sz="1600" b="0" dirty="0" smtClean="0"/>
                  <a:t> dB [3].</a:t>
                </a:r>
                <a:endParaRPr lang="en-US" sz="1600" b="0" dirty="0"/>
              </a:p>
            </p:txBody>
          </p:sp>
        </mc:Choice>
        <mc:Fallback xmlns="">
          <p:sp>
            <p:nvSpPr>
              <p:cNvPr id="24" name="Rectangle 2"/>
              <p:cNvSpPr txBox="1">
                <a:spLocks noRot="1" noChangeAspect="1" noMove="1" noResize="1" noEditPoints="1" noAdjustHandles="1" noChangeArrowheads="1" noChangeShapeType="1" noTextEdit="1"/>
              </p:cNvSpPr>
              <p:nvPr/>
            </p:nvSpPr>
            <p:spPr bwMode="auto">
              <a:xfrm>
                <a:off x="681182" y="3493881"/>
                <a:ext cx="7772400" cy="2938499"/>
              </a:xfrm>
              <a:prstGeom prst="rect">
                <a:avLst/>
              </a:prstGeom>
              <a:blipFill rotWithShape="0">
                <a:blip r:embed="rId3"/>
                <a:stretch>
                  <a:fillRect l="-471" t="-622" r="-784" b="-4357"/>
                </a:stretch>
              </a:blipFill>
              <a:ln w="9525">
                <a:noFill/>
                <a:round/>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1219200" y="1698810"/>
            <a:ext cx="5219837" cy="1728189"/>
          </a:xfrm>
          <a:prstGeom prst="rect">
            <a:avLst/>
          </a:prstGeom>
        </p:spPr>
      </p:pic>
      <p:sp>
        <p:nvSpPr>
          <p:cNvPr id="3" name="TextBox 2"/>
          <p:cNvSpPr txBox="1"/>
          <p:nvPr/>
        </p:nvSpPr>
        <p:spPr>
          <a:xfrm>
            <a:off x="6439037" y="2583278"/>
            <a:ext cx="2520113" cy="584775"/>
          </a:xfrm>
          <a:prstGeom prst="rect">
            <a:avLst/>
          </a:prstGeom>
          <a:noFill/>
        </p:spPr>
        <p:txBody>
          <a:bodyPr wrap="none" rtlCol="0">
            <a:spAutoFit/>
          </a:bodyPr>
          <a:lstStyle/>
          <a:p>
            <a:r>
              <a:rPr lang="en-US" sz="1600" i="1" dirty="0">
                <a:solidFill>
                  <a:schemeClr val="tx1"/>
                </a:solidFill>
              </a:rPr>
              <a:t>d</a:t>
            </a:r>
            <a:r>
              <a:rPr lang="en-US" sz="1600" dirty="0" smtClean="0">
                <a:solidFill>
                  <a:schemeClr val="tx1"/>
                </a:solidFill>
              </a:rPr>
              <a:t>: Antenna (Array) Distance</a:t>
            </a:r>
          </a:p>
          <a:p>
            <a:r>
              <a:rPr lang="en-US" sz="1600" i="1" dirty="0" smtClean="0">
                <a:solidFill>
                  <a:schemeClr val="tx1"/>
                </a:solidFill>
              </a:rPr>
              <a:t>D</a:t>
            </a:r>
            <a:r>
              <a:rPr lang="en-US" sz="1600" dirty="0" smtClean="0">
                <a:solidFill>
                  <a:schemeClr val="tx1"/>
                </a:solidFill>
              </a:rPr>
              <a:t>: Link Distance</a:t>
            </a:r>
            <a:endParaRPr lang="en-US" sz="1600" dirty="0">
              <a:solidFill>
                <a:schemeClr val="tx1"/>
              </a:solidFill>
            </a:endParaRPr>
          </a:p>
        </p:txBody>
      </p:sp>
    </p:spTree>
    <p:extLst>
      <p:ext uri="{BB962C8B-B14F-4D97-AF65-F5344CB8AC3E}">
        <p14:creationId xmlns:p14="http://schemas.microsoft.com/office/powerpoint/2010/main" val="40316428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344650" y="1439777"/>
            <a:ext cx="4377342" cy="3284623"/>
          </a:xfrm>
          <a:prstGeom prst="rect">
            <a:avLst/>
          </a:prstGeom>
        </p:spPr>
      </p:pic>
      <p:pic>
        <p:nvPicPr>
          <p:cNvPr id="7" name="Picture 6"/>
          <p:cNvPicPr>
            <a:picLocks noChangeAspect="1"/>
          </p:cNvPicPr>
          <p:nvPr/>
        </p:nvPicPr>
        <p:blipFill>
          <a:blip r:embed="rId4"/>
          <a:stretch>
            <a:fillRect/>
          </a:stretch>
        </p:blipFill>
        <p:spPr>
          <a:xfrm>
            <a:off x="464915" y="1438307"/>
            <a:ext cx="4377342" cy="3284623"/>
          </a:xfrm>
          <a:prstGeom prst="rect">
            <a:avLst/>
          </a:prstGeom>
        </p:spPr>
      </p:pic>
      <p:sp>
        <p:nvSpPr>
          <p:cNvPr id="6" name="Slide Number Placeholder 5"/>
          <p:cNvSpPr>
            <a:spLocks noGrp="1"/>
          </p:cNvSpPr>
          <p:nvPr>
            <p:ph type="sldNum" idx="12"/>
          </p:nvPr>
        </p:nvSpPr>
        <p:spPr>
          <a:xfrm>
            <a:off x="4344988" y="6494463"/>
            <a:ext cx="528637" cy="363537"/>
          </a:xfrm>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Result: RSSI &amp; Condition Number in LOS</a:t>
            </a:r>
            <a:endParaRPr lang="en-US" dirty="0"/>
          </a:p>
        </p:txBody>
      </p:sp>
      <p:sp>
        <p:nvSpPr>
          <p:cNvPr id="24" name="Rectangle 2"/>
          <p:cNvSpPr txBox="1">
            <a:spLocks noChangeArrowheads="1"/>
          </p:cNvSpPr>
          <p:nvPr/>
        </p:nvSpPr>
        <p:spPr bwMode="auto">
          <a:xfrm>
            <a:off x="685800" y="4811435"/>
            <a:ext cx="7772400" cy="142458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buFont typeface="Arial" panose="020B0604020202020204" pitchFamily="34" charset="0"/>
              <a:buChar char="•"/>
            </a:pPr>
            <a:r>
              <a:rPr lang="en-US" sz="1600" b="0" dirty="0" smtClean="0">
                <a:solidFill>
                  <a:schemeClr val="tx1"/>
                </a:solidFill>
              </a:rPr>
              <a:t>The RSSI results follow the measurement results provided in reference [2].</a:t>
            </a:r>
          </a:p>
          <a:p>
            <a:pPr marL="285750" indent="-285750">
              <a:buFont typeface="Arial" panose="020B0604020202020204" pitchFamily="34" charset="0"/>
              <a:buChar char="•"/>
            </a:pPr>
            <a:r>
              <a:rPr lang="en-US" sz="1600" b="0" dirty="0" smtClean="0"/>
              <a:t>Low condition number is </a:t>
            </a:r>
            <a:r>
              <a:rPr lang="en-US" sz="1600" b="0" dirty="0"/>
              <a:t>achievable </a:t>
            </a:r>
            <a:r>
              <a:rPr lang="en-US" sz="1600" b="0" dirty="0" smtClean="0"/>
              <a:t>in a LOS </a:t>
            </a:r>
            <a:r>
              <a:rPr lang="en-US" sz="1600" b="0" dirty="0"/>
              <a:t>condition if </a:t>
            </a:r>
            <a:r>
              <a:rPr lang="en-US" sz="1600" b="0" dirty="0" smtClean="0"/>
              <a:t>there is a sufficient </a:t>
            </a:r>
            <a:r>
              <a:rPr lang="en-US" sz="1600" b="0" dirty="0"/>
              <a:t>amount </a:t>
            </a:r>
            <a:r>
              <a:rPr lang="en-US" sz="1600" b="0" dirty="0" smtClean="0"/>
              <a:t>of isolation </a:t>
            </a:r>
            <a:r>
              <a:rPr lang="en-US" sz="1600" b="0" dirty="0"/>
              <a:t>between the </a:t>
            </a:r>
            <a:r>
              <a:rPr lang="en-US" sz="1600" b="0" dirty="0" smtClean="0"/>
              <a:t>links. This is enable</a:t>
            </a:r>
            <a:r>
              <a:rPr lang="en-US" sz="1600" b="0" dirty="0" smtClean="0">
                <a:solidFill>
                  <a:schemeClr val="tx1"/>
                </a:solidFill>
              </a:rPr>
              <a:t>d</a:t>
            </a:r>
            <a:r>
              <a:rPr lang="en-US" sz="1600" b="0" dirty="0" smtClean="0"/>
              <a:t> through high gain beamforming.</a:t>
            </a:r>
          </a:p>
          <a:p>
            <a:pPr marL="285750" indent="-285750">
              <a:buFont typeface="Arial" panose="020B0604020202020204" pitchFamily="34" charset="0"/>
              <a:buChar char="•"/>
            </a:pPr>
            <a:r>
              <a:rPr lang="en-US" sz="1600" b="0" dirty="0" smtClean="0"/>
              <a:t>Low condition number may also be achieved in a </a:t>
            </a:r>
            <a:r>
              <a:rPr lang="en-US" sz="1600" b="0" dirty="0"/>
              <a:t>LOS condition </a:t>
            </a:r>
            <a:r>
              <a:rPr lang="en-US" sz="1600" b="0" dirty="0" smtClean="0"/>
              <a:t>if the channel vectors are configured or designed to be orthogonal. </a:t>
            </a:r>
            <a:endParaRPr lang="en-GB" sz="1600" b="0" kern="0" dirty="0"/>
          </a:p>
        </p:txBody>
      </p:sp>
      <p:cxnSp>
        <p:nvCxnSpPr>
          <p:cNvPr id="41" name="Straight Arrow Connector 40"/>
          <p:cNvCxnSpPr/>
          <p:nvPr/>
        </p:nvCxnSpPr>
        <p:spPr>
          <a:xfrm>
            <a:off x="6840415" y="3731524"/>
            <a:ext cx="366359" cy="47800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180893" y="3233003"/>
            <a:ext cx="1319394" cy="461665"/>
          </a:xfrm>
          <a:prstGeom prst="rect">
            <a:avLst/>
          </a:prstGeom>
          <a:noFill/>
        </p:spPr>
        <p:txBody>
          <a:bodyPr wrap="square" rtlCol="0">
            <a:spAutoFit/>
          </a:bodyPr>
          <a:lstStyle/>
          <a:p>
            <a:r>
              <a:rPr lang="en-US" sz="1200" dirty="0" smtClean="0">
                <a:solidFill>
                  <a:schemeClr val="tx1"/>
                </a:solidFill>
              </a:rPr>
              <a:t>Channel vectors are orthogonal</a:t>
            </a:r>
            <a:endParaRPr lang="en-US" sz="1200" dirty="0">
              <a:solidFill>
                <a:schemeClr val="tx1"/>
              </a:solidFill>
            </a:endParaRPr>
          </a:p>
        </p:txBody>
      </p:sp>
      <p:sp>
        <p:nvSpPr>
          <p:cNvPr id="48" name="Right Brace 47"/>
          <p:cNvSpPr/>
          <p:nvPr/>
        </p:nvSpPr>
        <p:spPr bwMode="auto">
          <a:xfrm rot="16200000">
            <a:off x="5183185" y="3603383"/>
            <a:ext cx="169622" cy="68343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49" name="TextBox 48"/>
          <p:cNvSpPr txBox="1"/>
          <p:nvPr/>
        </p:nvSpPr>
        <p:spPr>
          <a:xfrm>
            <a:off x="4855625" y="3556169"/>
            <a:ext cx="1319394" cy="276999"/>
          </a:xfrm>
          <a:prstGeom prst="rect">
            <a:avLst/>
          </a:prstGeom>
          <a:noFill/>
        </p:spPr>
        <p:txBody>
          <a:bodyPr wrap="square" rtlCol="0">
            <a:spAutoFit/>
          </a:bodyPr>
          <a:lstStyle/>
          <a:p>
            <a:r>
              <a:rPr lang="en-US" sz="1200" dirty="0" smtClean="0">
                <a:solidFill>
                  <a:schemeClr val="tx1"/>
                </a:solidFill>
              </a:rPr>
              <a:t>Isolated links</a:t>
            </a:r>
            <a:endParaRPr lang="en-US" sz="1200" dirty="0">
              <a:solidFill>
                <a:schemeClr val="tx1"/>
              </a:solidFill>
            </a:endParaRPr>
          </a:p>
        </p:txBody>
      </p:sp>
      <p:pic>
        <p:nvPicPr>
          <p:cNvPr id="3" name="Picture 2"/>
          <p:cNvPicPr>
            <a:picLocks noChangeAspect="1"/>
          </p:cNvPicPr>
          <p:nvPr/>
        </p:nvPicPr>
        <p:blipFill>
          <a:blip r:embed="rId5"/>
          <a:stretch>
            <a:fillRect/>
          </a:stretch>
        </p:blipFill>
        <p:spPr>
          <a:xfrm>
            <a:off x="2155979" y="1669056"/>
            <a:ext cx="2356765" cy="896765"/>
          </a:xfrm>
          <a:prstGeom prst="rect">
            <a:avLst/>
          </a:prstGeom>
        </p:spPr>
      </p:pic>
    </p:spTree>
    <p:extLst>
      <p:ext uri="{BB962C8B-B14F-4D97-AF65-F5344CB8AC3E}">
        <p14:creationId xmlns:p14="http://schemas.microsoft.com/office/powerpoint/2010/main" val="1781749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81993" y="1577973"/>
            <a:ext cx="4646636" cy="3486694"/>
          </a:xfrm>
          <a:prstGeom prst="rect">
            <a:avLst/>
          </a:prstGeom>
        </p:spPr>
      </p:pic>
      <p:pic>
        <p:nvPicPr>
          <p:cNvPr id="7" name="Picture 6"/>
          <p:cNvPicPr>
            <a:picLocks noChangeAspect="1"/>
          </p:cNvPicPr>
          <p:nvPr/>
        </p:nvPicPr>
        <p:blipFill>
          <a:blip r:embed="rId4"/>
          <a:stretch>
            <a:fillRect/>
          </a:stretch>
        </p:blipFill>
        <p:spPr>
          <a:xfrm>
            <a:off x="4299210" y="1609341"/>
            <a:ext cx="4646637" cy="3486694"/>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Result: Channel Capacity in LOS</a:t>
            </a:r>
            <a:endParaRPr lang="en-US" dirty="0"/>
          </a:p>
        </p:txBody>
      </p:sp>
      <mc:AlternateContent xmlns:mc="http://schemas.openxmlformats.org/markup-compatibility/2006" xmlns:a14="http://schemas.microsoft.com/office/drawing/2010/main">
        <mc:Choice Requires="a14">
          <p:sp>
            <p:nvSpPr>
              <p:cNvPr id="24" name="Rectangle 2"/>
              <p:cNvSpPr txBox="1">
                <a:spLocks noChangeArrowheads="1"/>
              </p:cNvSpPr>
              <p:nvPr/>
            </p:nvSpPr>
            <p:spPr bwMode="auto">
              <a:xfrm>
                <a:off x="685800" y="5061684"/>
                <a:ext cx="7772400" cy="9128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600" b="0" dirty="0" smtClean="0">
                    <a:solidFill>
                      <a:schemeClr val="tx1"/>
                    </a:solidFill>
                  </a:rPr>
                  <a:t>When the link distance </a:t>
                </a:r>
                <a14:m>
                  <m:oMath xmlns:m="http://schemas.openxmlformats.org/officeDocument/2006/math">
                    <m:r>
                      <a:rPr lang="en-US" sz="1600" b="0" i="1" smtClean="0">
                        <a:latin typeface="Cambria Math" panose="02040503050406030204" pitchFamily="18" charset="0"/>
                      </a:rPr>
                      <m:t>𝐷</m:t>
                    </m:r>
                  </m:oMath>
                </a14:m>
                <a:r>
                  <a:rPr lang="en-US" sz="1600" b="0" dirty="0" smtClean="0">
                    <a:solidFill>
                      <a:schemeClr val="tx1"/>
                    </a:solidFill>
                  </a:rPr>
                  <a:t> increases, RSSI decreases and so does channel capacity.</a:t>
                </a:r>
              </a:p>
              <a:p>
                <a:pPr marL="285750" indent="-285750" algn="just">
                  <a:buFont typeface="Arial" panose="020B0604020202020204" pitchFamily="34" charset="0"/>
                  <a:buChar char="•"/>
                </a:pPr>
                <a:r>
                  <a:rPr lang="en-US" sz="1600" b="0" dirty="0" smtClean="0">
                    <a:solidFill>
                      <a:schemeClr val="tx1"/>
                    </a:solidFill>
                  </a:rPr>
                  <a:t>When the distance between PAAs, i.e., </a:t>
                </a:r>
                <a14:m>
                  <m:oMath xmlns:m="http://schemas.openxmlformats.org/officeDocument/2006/math">
                    <m:r>
                      <a:rPr lang="en-US" sz="1600" b="0" i="1">
                        <a:latin typeface="Cambria Math" panose="02040503050406030204" pitchFamily="18" charset="0"/>
                      </a:rPr>
                      <m:t>𝑑</m:t>
                    </m:r>
                  </m:oMath>
                </a14:m>
                <a:r>
                  <a:rPr lang="en-US" sz="1600" b="0" dirty="0" smtClean="0"/>
                  <a:t>, increases, the links become more isolated from each other. Hence, the channel capacity does not fluctuate drastically.</a:t>
                </a:r>
              </a:p>
              <a:p>
                <a:pPr marL="285750" indent="-285750" algn="just">
                  <a:buFont typeface="Arial" panose="020B0604020202020204" pitchFamily="34" charset="0"/>
                  <a:buChar char="•"/>
                </a:pPr>
                <a:r>
                  <a:rPr lang="en-US" sz="1600" b="0" dirty="0" smtClean="0"/>
                  <a:t>Lack of isolation does not imply lower capacity. </a:t>
                </a:r>
                <a:endParaRPr lang="en-US" sz="1600" b="0" dirty="0"/>
              </a:p>
            </p:txBody>
          </p:sp>
        </mc:Choice>
        <mc:Fallback xmlns="">
          <p:sp>
            <p:nvSpPr>
              <p:cNvPr id="24" name="Rectangle 2"/>
              <p:cNvSpPr txBox="1">
                <a:spLocks noRot="1" noChangeAspect="1" noMove="1" noResize="1" noEditPoints="1" noAdjustHandles="1" noChangeArrowheads="1" noChangeShapeType="1" noTextEdit="1"/>
              </p:cNvSpPr>
              <p:nvPr/>
            </p:nvSpPr>
            <p:spPr bwMode="auto">
              <a:xfrm>
                <a:off x="685800" y="5061684"/>
                <a:ext cx="7772400" cy="912814"/>
              </a:xfrm>
              <a:prstGeom prst="rect">
                <a:avLst/>
              </a:prstGeom>
              <a:blipFill rotWithShape="0">
                <a:blip r:embed="rId5"/>
                <a:stretch>
                  <a:fillRect l="-314" t="-2000" r="-392" b="-42000"/>
                </a:stretch>
              </a:blipFill>
              <a:ln w="9525">
                <a:noFill/>
                <a:round/>
                <a:headEnd/>
                <a:tailEnd/>
              </a:ln>
              <a:effectLst/>
            </p:spPr>
            <p:txBody>
              <a:bodyPr/>
              <a:lstStyle/>
              <a:p>
                <a:r>
                  <a:rPr lang="en-US">
                    <a:noFill/>
                  </a:rPr>
                  <a:t> </a:t>
                </a:r>
              </a:p>
            </p:txBody>
          </p:sp>
        </mc:Fallback>
      </mc:AlternateContent>
      <p:pic>
        <p:nvPicPr>
          <p:cNvPr id="11" name="Picture 10"/>
          <p:cNvPicPr>
            <a:picLocks noChangeAspect="1"/>
          </p:cNvPicPr>
          <p:nvPr/>
        </p:nvPicPr>
        <p:blipFill>
          <a:blip r:embed="rId6"/>
          <a:stretch>
            <a:fillRect/>
          </a:stretch>
        </p:blipFill>
        <p:spPr>
          <a:xfrm>
            <a:off x="985355" y="2340541"/>
            <a:ext cx="2577558" cy="980779"/>
          </a:xfrm>
          <a:prstGeom prst="rect">
            <a:avLst/>
          </a:prstGeom>
        </p:spPr>
      </p:pic>
      <p:sp>
        <p:nvSpPr>
          <p:cNvPr id="3" name="Down Arrow 2"/>
          <p:cNvSpPr/>
          <p:nvPr/>
        </p:nvSpPr>
        <p:spPr bwMode="auto">
          <a:xfrm>
            <a:off x="6639912" y="2529290"/>
            <a:ext cx="152400" cy="22860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Down Arrow 8"/>
          <p:cNvSpPr/>
          <p:nvPr/>
        </p:nvSpPr>
        <p:spPr bwMode="auto">
          <a:xfrm rot="10800000">
            <a:off x="2563927" y="4430140"/>
            <a:ext cx="180741" cy="22860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0877809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98221" y="1550621"/>
            <a:ext cx="4377342" cy="3284623"/>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Result: Condition Number in LOS+NLOS</a:t>
            </a:r>
            <a:endParaRPr lang="en-US" dirty="0"/>
          </a:p>
        </p:txBody>
      </p:sp>
      <p:sp>
        <p:nvSpPr>
          <p:cNvPr id="24" name="Rectangle 2"/>
          <p:cNvSpPr txBox="1">
            <a:spLocks noChangeArrowheads="1"/>
          </p:cNvSpPr>
          <p:nvPr/>
        </p:nvSpPr>
        <p:spPr bwMode="auto">
          <a:xfrm>
            <a:off x="685800" y="5002857"/>
            <a:ext cx="7772400" cy="72383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600" b="0" dirty="0">
                <a:solidFill>
                  <a:schemeClr val="tx1"/>
                </a:solidFill>
              </a:rPr>
              <a:t>The </a:t>
            </a:r>
            <a:r>
              <a:rPr lang="en-US" sz="1600" b="0" dirty="0" smtClean="0">
                <a:solidFill>
                  <a:schemeClr val="tx1"/>
                </a:solidFill>
              </a:rPr>
              <a:t>average RSSI and average condition </a:t>
            </a:r>
            <a:r>
              <a:rPr lang="en-US" sz="1600" b="0" dirty="0">
                <a:solidFill>
                  <a:schemeClr val="tx1"/>
                </a:solidFill>
              </a:rPr>
              <a:t>number </a:t>
            </a:r>
            <a:r>
              <a:rPr lang="en-US" sz="1600" b="0" dirty="0" smtClean="0">
                <a:solidFill>
                  <a:schemeClr val="tx1"/>
                </a:solidFill>
              </a:rPr>
              <a:t>are </a:t>
            </a:r>
            <a:r>
              <a:rPr lang="en-US" sz="1600" b="0" dirty="0">
                <a:solidFill>
                  <a:schemeClr val="tx1"/>
                </a:solidFill>
              </a:rPr>
              <a:t>calculated based on the wideband response. For each link distance, the </a:t>
            </a:r>
            <a:r>
              <a:rPr lang="en-US" sz="1600" b="0" dirty="0" smtClean="0">
                <a:solidFill>
                  <a:schemeClr val="tx1"/>
                </a:solidFill>
              </a:rPr>
              <a:t>averaged results are provided over 500 </a:t>
            </a:r>
            <a:r>
              <a:rPr lang="en-US" sz="1600" b="0" dirty="0">
                <a:solidFill>
                  <a:schemeClr val="tx1"/>
                </a:solidFill>
              </a:rPr>
              <a:t>realizations.</a:t>
            </a:r>
            <a:endParaRPr lang="en-US" sz="1600" b="0" dirty="0" smtClean="0">
              <a:solidFill>
                <a:schemeClr val="tx1"/>
              </a:solidFill>
            </a:endParaRPr>
          </a:p>
          <a:p>
            <a:pPr marL="285750" indent="-285750" algn="just">
              <a:buFont typeface="Arial" panose="020B0604020202020204" pitchFamily="34" charset="0"/>
              <a:buChar char="•"/>
            </a:pPr>
            <a:r>
              <a:rPr lang="en-US" sz="1600" b="0" dirty="0" smtClean="0">
                <a:solidFill>
                  <a:schemeClr val="tx1"/>
                </a:solidFill>
              </a:rPr>
              <a:t>The impact of NLOS components on the condition number seems negligible due to the heavy beamforming on the LOS component.</a:t>
            </a:r>
            <a:endParaRPr lang="en-GB" sz="1600" b="0" kern="0" dirty="0"/>
          </a:p>
        </p:txBody>
      </p:sp>
      <p:sp>
        <p:nvSpPr>
          <p:cNvPr id="2" name="Rectangle 1"/>
          <p:cNvSpPr/>
          <p:nvPr/>
        </p:nvSpPr>
        <p:spPr>
          <a:xfrm>
            <a:off x="5105400" y="3192933"/>
            <a:ext cx="1882247" cy="461665"/>
          </a:xfrm>
          <a:prstGeom prst="rect">
            <a:avLst/>
          </a:prstGeom>
        </p:spPr>
        <p:txBody>
          <a:bodyPr wrap="none">
            <a:spAutoFit/>
          </a:bodyPr>
          <a:lstStyle/>
          <a:p>
            <a:r>
              <a:rPr lang="en-US" sz="1200" dirty="0" smtClean="0">
                <a:solidFill>
                  <a:schemeClr val="tx1"/>
                </a:solidFill>
              </a:rPr>
              <a:t>Scenario: Conference room</a:t>
            </a:r>
          </a:p>
          <a:p>
            <a:r>
              <a:rPr lang="en-US" sz="1200" dirty="0" err="1" smtClean="0">
                <a:solidFill>
                  <a:schemeClr val="tx1"/>
                </a:solidFill>
              </a:rPr>
              <a:t>Subscenario</a:t>
            </a:r>
            <a:r>
              <a:rPr lang="en-US" sz="1200" dirty="0">
                <a:solidFill>
                  <a:schemeClr val="tx1"/>
                </a:solidFill>
              </a:rPr>
              <a:t>: STA-STA</a:t>
            </a:r>
          </a:p>
        </p:txBody>
      </p:sp>
      <p:pic>
        <p:nvPicPr>
          <p:cNvPr id="10" name="Picture 9"/>
          <p:cNvPicPr>
            <a:picLocks noChangeAspect="1"/>
          </p:cNvPicPr>
          <p:nvPr/>
        </p:nvPicPr>
        <p:blipFill>
          <a:blip r:embed="rId4"/>
          <a:stretch>
            <a:fillRect/>
          </a:stretch>
        </p:blipFill>
        <p:spPr>
          <a:xfrm>
            <a:off x="496283" y="1550620"/>
            <a:ext cx="4377342" cy="3284623"/>
          </a:xfrm>
          <a:prstGeom prst="rect">
            <a:avLst/>
          </a:prstGeom>
        </p:spPr>
      </p:pic>
    </p:spTree>
    <p:extLst>
      <p:ext uri="{BB962C8B-B14F-4D97-AF65-F5344CB8AC3E}">
        <p14:creationId xmlns:p14="http://schemas.microsoft.com/office/powerpoint/2010/main" val="1106025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Simulation Setup for </a:t>
            </a:r>
            <a:r>
              <a:rPr lang="en-US" dirty="0" smtClean="0"/>
              <a:t>STA-AP </a:t>
            </a:r>
            <a:r>
              <a:rPr lang="en-US" dirty="0"/>
              <a:t>Scenario</a:t>
            </a:r>
          </a:p>
        </p:txBody>
      </p:sp>
      <mc:AlternateContent xmlns:mc="http://schemas.openxmlformats.org/markup-compatibility/2006" xmlns:a14="http://schemas.microsoft.com/office/drawing/2010/main">
        <mc:Choice Requires="a14">
          <p:sp>
            <p:nvSpPr>
              <p:cNvPr id="115" name="Rectangle 2"/>
              <p:cNvSpPr txBox="1">
                <a:spLocks noChangeArrowheads="1"/>
              </p:cNvSpPr>
              <p:nvPr/>
            </p:nvSpPr>
            <p:spPr bwMode="auto">
              <a:xfrm>
                <a:off x="685800" y="4012267"/>
                <a:ext cx="7772400" cy="202452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just"/>
                <a:r>
                  <a:rPr lang="en-US" sz="1600" b="0" dirty="0" smtClean="0"/>
                  <a:t>We consider an asymmetrical scenario where an AP transmits to a STA.</a:t>
                </a:r>
              </a:p>
              <a:p>
                <a:pPr algn="just">
                  <a:buFont typeface="Arial" panose="020B0604020202020204" pitchFamily="34" charset="0"/>
                  <a:buChar char="•"/>
                </a:pPr>
                <a:r>
                  <a:rPr lang="en-US" sz="1600" b="0" dirty="0" smtClean="0"/>
                  <a:t>Both </a:t>
                </a:r>
                <a:r>
                  <a:rPr lang="en-US" sz="1600" b="0" dirty="0"/>
                  <a:t>TX </a:t>
                </a:r>
                <a:r>
                  <a:rPr lang="en-US" sz="1600" b="0" dirty="0" smtClean="0"/>
                  <a:t>PAAs and </a:t>
                </a:r>
                <a:r>
                  <a:rPr lang="en-US" sz="1600" b="0" dirty="0"/>
                  <a:t>RX PAAs have the same geometry of </a:t>
                </a:r>
                <a14:m>
                  <m:oMath xmlns:m="http://schemas.openxmlformats.org/officeDocument/2006/math">
                    <m:r>
                      <a:rPr lang="en-US" sz="1600" b="0" i="1" dirty="0">
                        <a:latin typeface="Cambria Math" panose="02040503050406030204" pitchFamily="18" charset="0"/>
                      </a:rPr>
                      <m:t>2× 8 </m:t>
                    </m:r>
                  </m:oMath>
                </a14:m>
                <a:r>
                  <a:rPr lang="en-US" sz="1600" b="0" dirty="0"/>
                  <a:t>elements (</a:t>
                </a:r>
                <a14:m>
                  <m:oMath xmlns:m="http://schemas.openxmlformats.org/officeDocument/2006/math">
                    <m:r>
                      <a:rPr lang="en-US" sz="1600" b="0" i="1">
                        <a:latin typeface="Cambria Math" panose="02040503050406030204" pitchFamily="18" charset="0"/>
                      </a:rPr>
                      <m:t>𝑑𝑥</m:t>
                    </m:r>
                    <m:r>
                      <a:rPr lang="en-US" sz="1600" b="0" i="1">
                        <a:latin typeface="Cambria Math" panose="02040503050406030204" pitchFamily="18" charset="0"/>
                      </a:rPr>
                      <m:t>=</m:t>
                    </m:r>
                    <m:r>
                      <a:rPr lang="en-US" sz="1600" b="0" i="1">
                        <a:latin typeface="Cambria Math" panose="02040503050406030204" pitchFamily="18" charset="0"/>
                      </a:rPr>
                      <m:t>𝑑𝑦</m:t>
                    </m:r>
                    <m:r>
                      <a:rPr lang="en-US" sz="1600" b="0" i="1">
                        <a:latin typeface="Cambria Math" panose="02040503050406030204" pitchFamily="18" charset="0"/>
                      </a:rPr>
                      <m:t>=</m:t>
                    </m:r>
                    <m:r>
                      <a:rPr lang="en-US" sz="1600" b="0" i="1">
                        <a:latin typeface="Cambria Math" panose="02040503050406030204" pitchFamily="18" charset="0"/>
                      </a:rPr>
                      <m:t>𝜆</m:t>
                    </m:r>
                    <m:r>
                      <a:rPr lang="en-US" sz="1600" b="0" i="1">
                        <a:latin typeface="Cambria Math" panose="02040503050406030204" pitchFamily="18" charset="0"/>
                      </a:rPr>
                      <m:t>/2</m:t>
                    </m:r>
                  </m:oMath>
                </a14:m>
                <a:r>
                  <a:rPr lang="en-US" sz="1600" b="0" dirty="0"/>
                  <a:t>). </a:t>
                </a:r>
              </a:p>
              <a:p>
                <a:pPr algn="just">
                  <a:buFont typeface="Arial" panose="020B0604020202020204" pitchFamily="34" charset="0"/>
                  <a:buChar char="•"/>
                </a:pPr>
                <a:r>
                  <a:rPr lang="en-US" sz="1600" b="0" dirty="0" smtClean="0"/>
                  <a:t>The distance </a:t>
                </a:r>
                <a:r>
                  <a:rPr lang="en-US" sz="1600" b="0" dirty="0"/>
                  <a:t>between the geometrical centers of </a:t>
                </a:r>
                <a:r>
                  <a:rPr lang="en-US" sz="1600" b="0" dirty="0" smtClean="0"/>
                  <a:t>RX PAAs at STA: </a:t>
                </a:r>
                <a14:m>
                  <m:oMath xmlns:m="http://schemas.openxmlformats.org/officeDocument/2006/math">
                    <m:r>
                      <a:rPr lang="en-US" sz="1600" b="0" i="1">
                        <a:latin typeface="Cambria Math" panose="02040503050406030204" pitchFamily="18" charset="0"/>
                      </a:rPr>
                      <m:t>𝑑</m:t>
                    </m:r>
                    <m:r>
                      <a:rPr lang="en-US" sz="1600" b="0" i="1" smtClean="0">
                        <a:latin typeface="Cambria Math" panose="02040503050406030204" pitchFamily="18" charset="0"/>
                      </a:rPr>
                      <m:t>∈{</m:t>
                    </m:r>
                    <m:r>
                      <a:rPr lang="en-US" sz="1600" b="0">
                        <a:latin typeface="Cambria Math" panose="02040503050406030204" pitchFamily="18" charset="0"/>
                      </a:rPr>
                      <m:t>10</m:t>
                    </m:r>
                    <m:r>
                      <a:rPr lang="en-US" sz="1600" b="0" i="0" smtClean="0">
                        <a:latin typeface="Cambria Math" panose="02040503050406030204" pitchFamily="18" charset="0"/>
                      </a:rPr>
                      <m:t>,20,3</m:t>
                    </m:r>
                    <m:r>
                      <a:rPr lang="en-US" sz="1600" b="0">
                        <a:latin typeface="Cambria Math" panose="02040503050406030204" pitchFamily="18" charset="0"/>
                      </a:rPr>
                      <m:t>0</m:t>
                    </m:r>
                    <m:r>
                      <a:rPr lang="en-US" sz="1600" b="0" i="0" smtClean="0">
                        <a:latin typeface="Cambria Math" panose="02040503050406030204" pitchFamily="18" charset="0"/>
                      </a:rPr>
                      <m:t>}</m:t>
                    </m:r>
                  </m:oMath>
                </a14:m>
                <a:r>
                  <a:rPr lang="en-US" sz="1600" b="0" dirty="0"/>
                  <a:t> cm</a:t>
                </a:r>
                <a:r>
                  <a:rPr lang="en-US" sz="1600" b="0" dirty="0" smtClean="0"/>
                  <a:t>.</a:t>
                </a:r>
              </a:p>
              <a:p>
                <a:pPr algn="just">
                  <a:buFont typeface="Arial" panose="020B0604020202020204" pitchFamily="34" charset="0"/>
                  <a:buChar char="•"/>
                </a:pPr>
                <a:r>
                  <a:rPr lang="en-US" sz="1600" b="0" dirty="0" smtClean="0"/>
                  <a:t>The distance </a:t>
                </a:r>
                <a:r>
                  <a:rPr lang="en-US" sz="1600" b="0" dirty="0"/>
                  <a:t>between the geometrical centers of </a:t>
                </a:r>
                <a:r>
                  <a:rPr lang="en-US" sz="1600" b="0" dirty="0" smtClean="0"/>
                  <a:t>TX </a:t>
                </a:r>
                <a:r>
                  <a:rPr lang="en-US" sz="1600" b="0" dirty="0"/>
                  <a:t>PAAs at </a:t>
                </a:r>
                <a:r>
                  <a:rPr lang="en-US" sz="1600" b="0" dirty="0" smtClean="0"/>
                  <a:t>AP: </a:t>
                </a:r>
                <a14:m>
                  <m:oMath xmlns:m="http://schemas.openxmlformats.org/officeDocument/2006/math">
                    <m:sSub>
                      <m:sSubPr>
                        <m:ctrlPr>
                          <a:rPr lang="en-US" sz="1600" b="0" i="1" smtClean="0">
                            <a:latin typeface="Cambria Math" panose="02040503050406030204" pitchFamily="18" charset="0"/>
                          </a:rPr>
                        </m:ctrlPr>
                      </m:sSubPr>
                      <m:e>
                        <m:r>
                          <a:rPr lang="en-US" sz="1600" b="0" i="1">
                            <a:latin typeface="Cambria Math" panose="02040503050406030204" pitchFamily="18" charset="0"/>
                          </a:rPr>
                          <m:t>𝑑</m:t>
                        </m:r>
                      </m:e>
                      <m:sub>
                        <m:r>
                          <m:rPr>
                            <m:sty m:val="p"/>
                          </m:rPr>
                          <a:rPr lang="en-US" sz="1600" b="0" i="0" smtClean="0">
                            <a:latin typeface="Cambria Math" panose="02040503050406030204" pitchFamily="18" charset="0"/>
                          </a:rPr>
                          <m:t>AP</m:t>
                        </m:r>
                      </m:sub>
                    </m:sSub>
                    <m:r>
                      <a:rPr lang="en-US" sz="1600" b="0" i="1" smtClean="0">
                        <a:latin typeface="Cambria Math" panose="02040503050406030204" pitchFamily="18" charset="0"/>
                      </a:rPr>
                      <m:t>∈</m:t>
                    </m:r>
                    <m:r>
                      <a:rPr lang="en-US" sz="1600" b="0" i="0" smtClean="0">
                        <a:latin typeface="Cambria Math" panose="02040503050406030204" pitchFamily="18" charset="0"/>
                      </a:rPr>
                      <m:t>{5,10,6</m:t>
                    </m:r>
                    <m:r>
                      <a:rPr lang="en-US" sz="1600" b="0">
                        <a:latin typeface="Cambria Math" panose="02040503050406030204" pitchFamily="18" charset="0"/>
                      </a:rPr>
                      <m:t>0</m:t>
                    </m:r>
                    <m:r>
                      <a:rPr lang="en-US" sz="1600" b="0" i="0" smtClean="0">
                        <a:latin typeface="Cambria Math" panose="02040503050406030204" pitchFamily="18" charset="0"/>
                      </a:rPr>
                      <m:t>}</m:t>
                    </m:r>
                  </m:oMath>
                </a14:m>
                <a:r>
                  <a:rPr lang="en-US" sz="1600" b="0" dirty="0"/>
                  <a:t> cm.</a:t>
                </a:r>
              </a:p>
              <a:p>
                <a:pPr algn="just">
                  <a:buFont typeface="Arial" panose="020B0604020202020204" pitchFamily="34" charset="0"/>
                  <a:buChar char="•"/>
                </a:pPr>
                <a:r>
                  <a:rPr lang="en-US" sz="1600" b="0" dirty="0" smtClean="0"/>
                  <a:t>The horizontal distance </a:t>
                </a:r>
                <a:r>
                  <a:rPr lang="en-US" sz="1600" b="0" dirty="0"/>
                  <a:t>between TX and RX devices: </a:t>
                </a:r>
                <a14:m>
                  <m:oMath xmlns:m="http://schemas.openxmlformats.org/officeDocument/2006/math">
                    <m:r>
                      <a:rPr lang="en-US" sz="1600" b="0" i="1" dirty="0">
                        <a:latin typeface="Cambria Math" panose="02040503050406030204" pitchFamily="18" charset="0"/>
                      </a:rPr>
                      <m:t>𝐷</m:t>
                    </m:r>
                    <m:r>
                      <a:rPr lang="en-US" sz="1600" b="0" i="1" dirty="0" smtClean="0">
                        <a:latin typeface="Cambria Math" panose="02040503050406030204" pitchFamily="18" charset="0"/>
                      </a:rPr>
                      <m:t>∈[</m:t>
                    </m:r>
                    <m:r>
                      <a:rPr lang="en-US" sz="1600" b="0" i="1" dirty="0">
                        <a:latin typeface="Cambria Math" panose="02040503050406030204" pitchFamily="18" charset="0"/>
                      </a:rPr>
                      <m:t>0</m:t>
                    </m:r>
                    <m:r>
                      <a:rPr lang="en-US" sz="1600" b="0" i="1" dirty="0" smtClean="0">
                        <a:latin typeface="Cambria Math" panose="02040503050406030204" pitchFamily="18" charset="0"/>
                      </a:rPr>
                      <m:t>,</m:t>
                    </m:r>
                    <m:r>
                      <a:rPr lang="en-US" sz="1600" b="0" i="1" dirty="0">
                        <a:latin typeface="Cambria Math" panose="02040503050406030204" pitchFamily="18" charset="0"/>
                      </a:rPr>
                      <m:t>400</m:t>
                    </m:r>
                    <m:r>
                      <a:rPr lang="en-US" sz="1600" b="0" i="1" dirty="0" smtClean="0">
                        <a:latin typeface="Cambria Math" panose="02040503050406030204" pitchFamily="18" charset="0"/>
                      </a:rPr>
                      <m:t>]</m:t>
                    </m:r>
                    <m:r>
                      <a:rPr lang="en-US" sz="1600" b="0" i="1" dirty="0">
                        <a:latin typeface="Cambria Math" panose="02040503050406030204" pitchFamily="18" charset="0"/>
                      </a:rPr>
                      <m:t> </m:t>
                    </m:r>
                  </m:oMath>
                </a14:m>
                <a:r>
                  <a:rPr lang="en-US" sz="1600" b="0" dirty="0"/>
                  <a:t>cm</a:t>
                </a:r>
                <a:r>
                  <a:rPr lang="en-US" sz="1600" b="0" dirty="0" smtClean="0"/>
                  <a:t>.</a:t>
                </a:r>
              </a:p>
              <a:p>
                <a:pPr algn="just">
                  <a:buFont typeface="Arial" panose="020B0604020202020204" pitchFamily="34" charset="0"/>
                  <a:buChar char="•"/>
                </a:pPr>
                <a:r>
                  <a:rPr lang="en-US" sz="1600" b="0" dirty="0" smtClean="0"/>
                  <a:t>It is assumed </a:t>
                </a:r>
                <a:r>
                  <a:rPr lang="en-US" sz="1600" b="0" dirty="0"/>
                  <a:t>that TX PAA 1 </a:t>
                </a:r>
                <a:r>
                  <a:rPr lang="en-US" sz="1600" b="0" dirty="0" err="1" smtClean="0"/>
                  <a:t>beamforms</a:t>
                </a:r>
                <a:r>
                  <a:rPr lang="en-US" sz="1600" b="0" dirty="0" smtClean="0"/>
                  <a:t> </a:t>
                </a:r>
                <a:r>
                  <a:rPr lang="en-US" sz="1600" b="0" dirty="0"/>
                  <a:t>with RX PAA 1 and TX PAA 2 </a:t>
                </a:r>
                <a:r>
                  <a:rPr lang="en-US" sz="1600" b="0" dirty="0" err="1"/>
                  <a:t>beamforms</a:t>
                </a:r>
                <a:r>
                  <a:rPr lang="en-US" sz="1600" b="0" dirty="0"/>
                  <a:t> with RX PAA 2</a:t>
                </a:r>
                <a:r>
                  <a:rPr lang="en-US" sz="1600" b="0" dirty="0" smtClean="0"/>
                  <a:t>.</a:t>
                </a:r>
                <a:endParaRPr lang="en-US" sz="1600" b="0" dirty="0"/>
              </a:p>
              <a:p>
                <a:pPr marL="285750" indent="-285750" algn="just">
                  <a:buFont typeface="Arial" panose="020B0604020202020204" pitchFamily="34" charset="0"/>
                  <a:buChar char="•"/>
                </a:pPr>
                <a:endParaRPr lang="en-GB" sz="1600" b="0" kern="0" dirty="0" smtClean="0"/>
              </a:p>
              <a:p>
                <a:pPr algn="just">
                  <a:buFont typeface="Times New Roman" pitchFamily="16" charset="0"/>
                  <a:buChar char="•"/>
                </a:pPr>
                <a:endParaRPr lang="en-GB" sz="1600" b="0" kern="0" dirty="0"/>
              </a:p>
            </p:txBody>
          </p:sp>
        </mc:Choice>
        <mc:Fallback xmlns="">
          <p:sp>
            <p:nvSpPr>
              <p:cNvPr id="115" name="Rectangle 2"/>
              <p:cNvSpPr txBox="1">
                <a:spLocks noRot="1" noChangeAspect="1" noMove="1" noResize="1" noEditPoints="1" noAdjustHandles="1" noChangeArrowheads="1" noChangeShapeType="1" noTextEdit="1"/>
              </p:cNvSpPr>
              <p:nvPr/>
            </p:nvSpPr>
            <p:spPr bwMode="auto">
              <a:xfrm>
                <a:off x="685800" y="4012267"/>
                <a:ext cx="7772400" cy="2024524"/>
              </a:xfrm>
              <a:prstGeom prst="rect">
                <a:avLst/>
              </a:prstGeom>
              <a:blipFill rotWithShape="0">
                <a:blip r:embed="rId3"/>
                <a:stretch>
                  <a:fillRect l="-471" t="-904" r="-392" b="-23795"/>
                </a:stretch>
              </a:blipFill>
              <a:ln w="9525">
                <a:noFill/>
                <a:round/>
                <a:headEnd/>
                <a:tailEnd/>
              </a:ln>
              <a:effectLst/>
            </p:spPr>
            <p:txBody>
              <a:bodyPr/>
              <a:lstStyle/>
              <a:p>
                <a:r>
                  <a:rPr lang="en-US">
                    <a:noFill/>
                  </a:rPr>
                  <a:t> </a:t>
                </a:r>
              </a:p>
            </p:txBody>
          </p:sp>
        </mc:Fallback>
      </mc:AlternateContent>
      <p:pic>
        <p:nvPicPr>
          <p:cNvPr id="116" name="Picture 115"/>
          <p:cNvPicPr>
            <a:picLocks noChangeAspect="1"/>
          </p:cNvPicPr>
          <p:nvPr/>
        </p:nvPicPr>
        <p:blipFill>
          <a:blip r:embed="rId4"/>
          <a:stretch>
            <a:fillRect/>
          </a:stretch>
        </p:blipFill>
        <p:spPr>
          <a:xfrm>
            <a:off x="2035748" y="1819275"/>
            <a:ext cx="2940931" cy="2106007"/>
          </a:xfrm>
          <a:prstGeom prst="rect">
            <a:avLst/>
          </a:prstGeom>
        </p:spPr>
      </p:pic>
      <p:sp>
        <p:nvSpPr>
          <p:cNvPr id="2" name="TextBox 1"/>
          <p:cNvSpPr txBox="1"/>
          <p:nvPr/>
        </p:nvSpPr>
        <p:spPr>
          <a:xfrm>
            <a:off x="1828800" y="1829322"/>
            <a:ext cx="413896" cy="301713"/>
          </a:xfrm>
          <a:prstGeom prst="rect">
            <a:avLst/>
          </a:prstGeom>
          <a:noFill/>
        </p:spPr>
        <p:txBody>
          <a:bodyPr wrap="none" rtlCol="0">
            <a:spAutoFit/>
          </a:bodyPr>
          <a:lstStyle/>
          <a:p>
            <a:r>
              <a:rPr lang="en-US" sz="1400" dirty="0" smtClean="0">
                <a:solidFill>
                  <a:schemeClr val="tx1"/>
                </a:solidFill>
              </a:rPr>
              <a:t>AP</a:t>
            </a:r>
            <a:endParaRPr lang="en-US" sz="2000" dirty="0">
              <a:solidFill>
                <a:schemeClr val="tx1"/>
              </a:solidFill>
            </a:endParaRPr>
          </a:p>
        </p:txBody>
      </p:sp>
      <p:sp>
        <p:nvSpPr>
          <p:cNvPr id="14" name="TextBox 13"/>
          <p:cNvSpPr txBox="1"/>
          <p:nvPr/>
        </p:nvSpPr>
        <p:spPr>
          <a:xfrm>
            <a:off x="4662390" y="3568679"/>
            <a:ext cx="508537" cy="301713"/>
          </a:xfrm>
          <a:prstGeom prst="rect">
            <a:avLst/>
          </a:prstGeom>
          <a:noFill/>
        </p:spPr>
        <p:txBody>
          <a:bodyPr wrap="none" rtlCol="0">
            <a:spAutoFit/>
          </a:bodyPr>
          <a:lstStyle/>
          <a:p>
            <a:r>
              <a:rPr lang="en-US" sz="1400" dirty="0" smtClean="0">
                <a:solidFill>
                  <a:schemeClr val="tx1"/>
                </a:solidFill>
              </a:rPr>
              <a:t>STA</a:t>
            </a:r>
            <a:endParaRPr lang="en-US" sz="2000" dirty="0">
              <a:solidFill>
                <a:schemeClr val="tx1"/>
              </a:solidFill>
            </a:endParaRPr>
          </a:p>
        </p:txBody>
      </p:sp>
      <p:sp>
        <p:nvSpPr>
          <p:cNvPr id="8" name="TextBox 7"/>
          <p:cNvSpPr txBox="1"/>
          <p:nvPr/>
        </p:nvSpPr>
        <p:spPr>
          <a:xfrm>
            <a:off x="5486400" y="1929825"/>
            <a:ext cx="3053513" cy="830997"/>
          </a:xfrm>
          <a:prstGeom prst="rect">
            <a:avLst/>
          </a:prstGeom>
          <a:noFill/>
        </p:spPr>
        <p:txBody>
          <a:bodyPr wrap="square" rtlCol="0">
            <a:spAutoFit/>
          </a:bodyPr>
          <a:lstStyle/>
          <a:p>
            <a:r>
              <a:rPr lang="en-US" sz="1600" i="1" dirty="0">
                <a:solidFill>
                  <a:schemeClr val="tx1"/>
                </a:solidFill>
              </a:rPr>
              <a:t>d</a:t>
            </a:r>
            <a:r>
              <a:rPr lang="en-US" sz="1600" dirty="0" smtClean="0">
                <a:solidFill>
                  <a:schemeClr val="tx1"/>
                </a:solidFill>
              </a:rPr>
              <a:t>: STA Antenna (Array) Distance</a:t>
            </a:r>
          </a:p>
          <a:p>
            <a:r>
              <a:rPr lang="en-US" sz="1600" dirty="0" err="1" smtClean="0">
                <a:solidFill>
                  <a:schemeClr val="tx1"/>
                </a:solidFill>
              </a:rPr>
              <a:t>d</a:t>
            </a:r>
            <a:r>
              <a:rPr lang="en-US" sz="1600" baseline="-25000" dirty="0" err="1" smtClean="0">
                <a:solidFill>
                  <a:schemeClr val="tx1"/>
                </a:solidFill>
              </a:rPr>
              <a:t>AP</a:t>
            </a:r>
            <a:r>
              <a:rPr lang="en-US" sz="1600" dirty="0" smtClean="0">
                <a:solidFill>
                  <a:schemeClr val="tx1"/>
                </a:solidFill>
              </a:rPr>
              <a:t>: AP Antenna (Array)  Distance</a:t>
            </a:r>
          </a:p>
          <a:p>
            <a:r>
              <a:rPr lang="en-US" sz="1600" i="1" dirty="0" smtClean="0">
                <a:solidFill>
                  <a:schemeClr val="tx1"/>
                </a:solidFill>
              </a:rPr>
              <a:t>D</a:t>
            </a:r>
            <a:r>
              <a:rPr lang="en-US" sz="1600" dirty="0" smtClean="0">
                <a:solidFill>
                  <a:schemeClr val="tx1"/>
                </a:solidFill>
              </a:rPr>
              <a:t>:  (Horizontal) Link Distance</a:t>
            </a:r>
            <a:endParaRPr lang="en-US" sz="1600" dirty="0">
              <a:solidFill>
                <a:schemeClr val="tx1"/>
              </a:solidFill>
            </a:endParaRPr>
          </a:p>
        </p:txBody>
      </p:sp>
    </p:spTree>
    <p:extLst>
      <p:ext uri="{BB962C8B-B14F-4D97-AF65-F5344CB8AC3E}">
        <p14:creationId xmlns:p14="http://schemas.microsoft.com/office/powerpoint/2010/main" val="25936853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519F59218FD4E88B58DE214C6B6C1" ma:contentTypeVersion="0" ma:contentTypeDescription="Create a new document." ma:contentTypeScope="" ma:versionID="15b5d2f7a3e1084effea4196ba30bcf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66C1854-CEE2-4414-9DB2-D3409916A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4DF3A2E-30DE-4DE6-991E-46ACFC96EAD2}">
  <ds:schemaRefs>
    <ds:schemaRef ds:uri="http://schemas.microsoft.com/sharepoint/v3/contenttype/forms"/>
  </ds:schemaRefs>
</ds:datastoreItem>
</file>

<file path=customXml/itemProps3.xml><?xml version="1.0" encoding="utf-8"?>
<ds:datastoreItem xmlns:ds="http://schemas.openxmlformats.org/officeDocument/2006/customXml" ds:itemID="{1528A00E-A4F1-4CB6-961B-1B5ABEB44DD5}">
  <ds:schemaRefs>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802-11-Submission</Template>
  <TotalTime>5765</TotalTime>
  <Words>1284</Words>
  <Application>Microsoft Office PowerPoint</Application>
  <PresentationFormat>On-screen Show (4:3)</PresentationFormat>
  <Paragraphs>190</Paragraphs>
  <Slides>14</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3" baseType="lpstr">
      <vt:lpstr>Arial Unicode MS</vt:lpstr>
      <vt:lpstr>MS Gothic</vt:lpstr>
      <vt:lpstr>Arial</vt:lpstr>
      <vt:lpstr>Calibri</vt:lpstr>
      <vt:lpstr>Cambria Math</vt:lpstr>
      <vt:lpstr>Times New Roman</vt:lpstr>
      <vt:lpstr>Office Theme</vt:lpstr>
      <vt:lpstr>Document</vt:lpstr>
      <vt:lpstr>Visio</vt:lpstr>
      <vt:lpstr>Feasibility of SU-MIMO under Array Alignment Method</vt:lpstr>
      <vt:lpstr>Abstract</vt:lpstr>
      <vt:lpstr>Methodology for SU-MIMO Analysis</vt:lpstr>
      <vt:lpstr>Array Alignment Method</vt:lpstr>
      <vt:lpstr>Simulation Setup for STA-STA Scenario</vt:lpstr>
      <vt:lpstr>Result: RSSI &amp; Condition Number in LOS</vt:lpstr>
      <vt:lpstr>Result: Channel Capacity in LOS</vt:lpstr>
      <vt:lpstr>Result: Condition Number in LOS+NLOS</vt:lpstr>
      <vt:lpstr>Simulation Setup for STA-AP Scenario</vt:lpstr>
      <vt:lpstr>Result: Channel Capacity in LOS</vt:lpstr>
      <vt:lpstr>Distribution of the Capacity in LOS</vt:lpstr>
      <vt:lpstr>Result: Distribution of the Capacity</vt:lpstr>
      <vt:lpstr>Summary</vt:lpstr>
      <vt:lpstr>References</vt:lpstr>
    </vt:vector>
  </TitlesOfParts>
  <Company>InterDigital Communications,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Feasibility of SU-MIMO</dc:title>
  <dc:creator>Sahin, Alphan</dc:creator>
  <cp:lastModifiedBy>Yang, Rui</cp:lastModifiedBy>
  <cp:revision>323</cp:revision>
  <cp:lastPrinted>1601-01-01T00:00:00Z</cp:lastPrinted>
  <dcterms:created xsi:type="dcterms:W3CDTF">2015-10-28T17:33:34Z</dcterms:created>
  <dcterms:modified xsi:type="dcterms:W3CDTF">2015-11-08T14:17:37Z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0x01010068B519F59218FD4E88B58DE214C6B6C1</vt:lpwstr>
  </property>
</Properties>
</file>