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3" r:id="rId2"/>
    <p:sldId id="43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377" r:id="rId11"/>
    <p:sldId id="413" r:id="rId12"/>
    <p:sldId id="414" r:id="rId13"/>
    <p:sldId id="415" r:id="rId14"/>
    <p:sldId id="416" r:id="rId15"/>
    <p:sldId id="418" r:id="rId16"/>
    <p:sldId id="417" r:id="rId17"/>
    <p:sldId id="419" r:id="rId18"/>
    <p:sldId id="425" r:id="rId19"/>
    <p:sldId id="430" r:id="rId20"/>
    <p:sldId id="431" r:id="rId21"/>
    <p:sldId id="432" r:id="rId22"/>
    <p:sldId id="435" r:id="rId23"/>
    <p:sldId id="436" r:id="rId24"/>
    <p:sldId id="437" r:id="rId25"/>
    <p:sldId id="448" r:id="rId26"/>
    <p:sldId id="449" r:id="rId2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4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53685;&#54633;%20&#47928;&#49436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80MHz, N= 16</a:t>
            </a:r>
            <a:endParaRPr lang="en-US" alt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Sheet1!$C$30</c:f>
              <c:strCache>
                <c:ptCount val="1"/>
                <c:pt idx="0">
                  <c:v>80MHz</c:v>
                </c:pt>
              </c:strCache>
            </c:strRef>
          </c:tx>
          <c:cat>
            <c:strRef>
              <c:f>Sheet1!$D$27:$F$28</c:f>
              <c:strCache>
                <c:ptCount val="3"/>
                <c:pt idx="0">
                  <c:v>M-BA</c:v>
                </c:pt>
                <c:pt idx="1">
                  <c:v>O-BA</c:v>
                </c:pt>
                <c:pt idx="2">
                  <c:v>S-M-BA</c:v>
                </c:pt>
              </c:strCache>
            </c:strRef>
          </c:cat>
          <c:val>
            <c:numRef>
              <c:f>Sheet1!$D$30:$F$30</c:f>
              <c:numCache>
                <c:formatCode>General</c:formatCode>
                <c:ptCount val="3"/>
                <c:pt idx="0">
                  <c:v>312</c:v>
                </c:pt>
                <c:pt idx="1">
                  <c:v>188</c:v>
                </c:pt>
                <c:pt idx="2">
                  <c:v>120</c:v>
                </c:pt>
              </c:numCache>
            </c:numRef>
          </c:val>
        </c:ser>
        <c:axId val="171615360"/>
        <c:axId val="171617280"/>
      </c:barChart>
      <c:catAx>
        <c:axId val="171615360"/>
        <c:scaling>
          <c:orientation val="minMax"/>
        </c:scaling>
        <c:axPos val="b"/>
        <c:tickLblPos val="nextTo"/>
        <c:crossAx val="171617280"/>
        <c:crosses val="autoZero"/>
        <c:auto val="1"/>
        <c:lblAlgn val="ctr"/>
        <c:lblOffset val="100"/>
      </c:catAx>
      <c:valAx>
        <c:axId val="171617280"/>
        <c:scaling>
          <c:orientation val="minMax"/>
        </c:scaling>
        <c:axPos val="l"/>
        <c:majorGridlines/>
        <c:numFmt formatCode="General" sourceLinked="1"/>
        <c:tickLblPos val="nextTo"/>
        <c:crossAx val="17161536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95901" y="6475413"/>
            <a:ext cx="21480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802.11-15/1330r0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A method of transmitting Multi-STA Block ACK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2015-11-08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4669644"/>
              </p:ext>
            </p:extLst>
          </p:nvPr>
        </p:nvGraphicFramePr>
        <p:xfrm>
          <a:off x="838200" y="2649496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Jay (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)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SFD texts for Multi-STA BA and OFDMA BA [1]</a:t>
            </a:r>
          </a:p>
          <a:p>
            <a:pPr lvl="1"/>
            <a:r>
              <a:rPr lang="en-GB" altLang="ko-KR" sz="1800" dirty="0" smtClean="0"/>
              <a:t>The spec shall define a control frame that can carry ACK/BA information for multiple STAs. [Motion 5, January 9, 2015]</a:t>
            </a:r>
          </a:p>
          <a:p>
            <a:pPr lvl="1"/>
            <a:r>
              <a:rPr lang="en-GB" altLang="ko-KR" sz="1800" dirty="0" smtClean="0"/>
              <a:t>The spec shall allow DL OFDMA transmission of BA/ACK frame in response to UL OFDMA transmissions. [Motion 7, March 6, 2015]</a:t>
            </a:r>
            <a:endParaRPr lang="en-US" altLang="ko-KR" sz="1800" dirty="0" smtClean="0"/>
          </a:p>
          <a:p>
            <a:r>
              <a:rPr lang="en-US" altLang="ko-KR" sz="2000" dirty="0" smtClean="0"/>
              <a:t>Multi-STA BA generally is sent by using non-HT PPDU format like ACK/BA</a:t>
            </a:r>
          </a:p>
          <a:p>
            <a:r>
              <a:rPr lang="en-US" altLang="ko-KR" sz="2000" dirty="0" smtClean="0"/>
              <a:t>Multi-STA BA can also be sent using 11ax PPDU for large coverage support or when there are only HE STAs 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a BSS</a:t>
            </a:r>
          </a:p>
          <a:p>
            <a:r>
              <a:rPr lang="en-US" altLang="ko-KR" sz="2000" dirty="0" smtClean="0"/>
              <a:t>We propose OFDMA M-BA as a method to transmit the M-BA using 11ax PPDU format</a:t>
            </a:r>
          </a:p>
          <a:p>
            <a:pPr lvl="1"/>
            <a:r>
              <a:rPr lang="en-US" altLang="ko-KR" sz="1800" dirty="0" smtClean="0"/>
              <a:t>It also provides less overhead compared to M-BA frame (using non-HT PPDU) or DL OFDMA ACK/BA[1]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ACK/BA TX in legacy system [2]</a:t>
            </a:r>
          </a:p>
          <a:p>
            <a:pPr lvl="1"/>
            <a:r>
              <a:rPr lang="en-US" altLang="ko-KR" dirty="0" smtClean="0"/>
              <a:t>In legacy system ACK/BA is sent via the same bandwidth as the bandwidth of the received frame </a:t>
            </a:r>
          </a:p>
          <a:p>
            <a:pPr lvl="2"/>
            <a:endParaRPr lang="ko-KR" altLang="en-US" dirty="0" smtClean="0"/>
          </a:p>
          <a:p>
            <a:endParaRPr lang="ko-KR" altLang="en-US" sz="2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295400" y="3761602"/>
            <a:ext cx="1676400" cy="6095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Received 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1219200" y="3761601"/>
            <a:ext cx="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33400" y="3914001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20MHz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3124200" y="3761601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762000" y="4980802"/>
            <a:ext cx="1676400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Received frame</a:t>
            </a:r>
            <a:endParaRPr lang="ko-KR" altLang="en-US" dirty="0" smtClean="0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685800" y="4980801"/>
            <a:ext cx="0" cy="1219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0" y="543800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2590800" y="4980801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590800" y="5590402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105400" y="3761601"/>
            <a:ext cx="1676400" cy="2438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Received frame</a:t>
            </a:r>
            <a:endParaRPr lang="ko-KR" altLang="en-US" dirty="0" smtClean="0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4953000" y="3761601"/>
            <a:ext cx="0" cy="2438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374854" y="4780002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80MHz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6934200" y="3761601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6934200" y="4371200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6934200" y="4980801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6934200" y="5590401"/>
            <a:ext cx="838200" cy="6095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1800" y="3403362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EIFS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3505200" y="4980801"/>
            <a:ext cx="838200" cy="1219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7848600" y="3761601"/>
            <a:ext cx="838200" cy="24384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ACK/BA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2590800" y="4828401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514600" y="4523601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Non-HT</a:t>
            </a:r>
            <a:endParaRPr lang="ko-KR" altLang="en-US" dirty="0"/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3505200" y="4828401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581400" y="4523601"/>
            <a:ext cx="748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HT/VHT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 bwMode="auto">
          <a:xfrm>
            <a:off x="6934200" y="3685401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842747" y="3380601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Non-HT</a:t>
            </a:r>
            <a:endParaRPr lang="ko-KR" altLang="en-US" dirty="0"/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7848600" y="3685401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924800" y="338060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VHT</a:t>
            </a:r>
            <a:endParaRPr lang="ko-KR" altLang="en-US" dirty="0"/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2971800" y="3708162"/>
            <a:ext cx="1295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M-BA TX using SU PPDU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M-BA TX using SU PPDU</a:t>
            </a:r>
          </a:p>
          <a:p>
            <a:pPr lvl="1"/>
            <a:r>
              <a:rPr lang="en-US" altLang="ko-KR" dirty="0" smtClean="0"/>
              <a:t>AP can send the M-BA via the full bandwidth  which Trigger frame is sent</a:t>
            </a:r>
          </a:p>
          <a:p>
            <a:endParaRPr lang="ko-KR" altLang="en-US" sz="2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  <p:sp>
        <p:nvSpPr>
          <p:cNvPr id="7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 et al. LG Electronics</a:t>
            </a:r>
            <a:endParaRPr lang="en-US" altLang="ko-KR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6172200"/>
            <a:ext cx="1806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Example of SU M-BA TX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827867" y="3738033"/>
            <a:ext cx="685800" cy="12107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3666067" y="3738034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(STA1)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3666067" y="4042834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(STA2)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3666067" y="4339167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(STA3)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3666067" y="4643967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(STA4)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827867" y="4953000"/>
            <a:ext cx="685800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666067" y="4957233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(STA5)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3666067" y="5262033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(STA6)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3666067" y="5558366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(STA7)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666067" y="5863166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(STA8)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직선 화살표 연결선 33"/>
          <p:cNvCxnSpPr/>
          <p:nvPr/>
        </p:nvCxnSpPr>
        <p:spPr bwMode="auto">
          <a:xfrm>
            <a:off x="2523067" y="3733800"/>
            <a:ext cx="0" cy="2438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828800" y="480060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cxnSp>
        <p:nvCxnSpPr>
          <p:cNvPr id="36" name="직선 연결선 35"/>
          <p:cNvCxnSpPr/>
          <p:nvPr/>
        </p:nvCxnSpPr>
        <p:spPr bwMode="auto">
          <a:xfrm>
            <a:off x="2667000" y="4948766"/>
            <a:ext cx="380153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2667000" y="6167966"/>
            <a:ext cx="380153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5418667" y="3733800"/>
            <a:ext cx="838200" cy="2438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SU M-BA (STA1~8)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M-BA TX using SU PPDU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While STA 1 sends a UL frame via the resource allocated by trigger frame, OBSS STA(hidden from AP) may send a frame through the sub-channels where STA1 does not send</a:t>
            </a:r>
          </a:p>
          <a:p>
            <a:r>
              <a:rPr lang="en-US" altLang="ko-KR" sz="1600" dirty="0" smtClean="0"/>
              <a:t>In this case the OBSS’s TX can interfere the M-BA reception of the STA1</a:t>
            </a:r>
          </a:p>
          <a:p>
            <a:r>
              <a:rPr lang="en-US" altLang="ko-KR" sz="1600" dirty="0" smtClean="0"/>
              <a:t>STA 1 can not receive the M-BA that cannot be protected by EIFS operation</a:t>
            </a:r>
          </a:p>
          <a:p>
            <a:r>
              <a:rPr lang="en-US" altLang="ko-KR" sz="1600" dirty="0" smtClean="0"/>
              <a:t>The reliability of M-BA will be lower than that of ACK/BA in legacy system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819400" y="40869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819400" y="45441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819400" y="50013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819400" y="54585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3581400" y="5687199"/>
            <a:ext cx="1752600" cy="22436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of STA </a:t>
            </a:r>
            <a:r>
              <a:rPr lang="en-US" altLang="ko-KR" dirty="0" smtClean="0"/>
              <a:t>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410200" y="4086999"/>
            <a:ext cx="838200" cy="1828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SU M-BA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(STA1~N)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6019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* One of easy methods to solve the ACK reliability issue is sending M-BA frame via the sub-channel in which UL MU frame is received (like legacy)</a:t>
            </a:r>
            <a:endParaRPr lang="ko-KR" altLang="en-US" sz="1400" b="1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4086999"/>
            <a:ext cx="2286000" cy="914400"/>
          </a:xfrm>
          <a:prstGeom prst="rect">
            <a:avLst/>
          </a:prstGeom>
          <a:solidFill>
            <a:srgbClr val="FFC000">
              <a:alpha val="4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OBSS STA’s transmission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581400" y="54585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of STA </a:t>
            </a:r>
            <a:r>
              <a:rPr lang="en-US" altLang="ko-KR" dirty="0" smtClean="0"/>
              <a:t>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581400" y="52299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3581400" y="50013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581400" y="47727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3581400" y="45441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581400" y="43155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3581400" y="40869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26712" y="3810000"/>
            <a:ext cx="16310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Frame RX/TX in STA1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2514600" y="4086999"/>
            <a:ext cx="0" cy="182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828800" y="487680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80MHz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M-BA TX using OFDMA PPDU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sends M-BA frames using OFDMA PPDU in response to UL MU PPDU. </a:t>
            </a:r>
          </a:p>
          <a:p>
            <a:r>
              <a:rPr lang="en-US" altLang="ko-KR" dirty="0" smtClean="0"/>
              <a:t>Case 1) M-BA can be sent via 242 tone unit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999067" y="3445247"/>
            <a:ext cx="601133" cy="120295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1684866" y="3445247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(STA1)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1684867" y="3750047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(STA2)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1684867" y="4046380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(STA3)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684867" y="4351180"/>
            <a:ext cx="1439333" cy="2970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(STA4)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200401" y="3441013"/>
            <a:ext cx="762000" cy="12071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OFDMA M-BA (STA1~4)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999067" y="4648200"/>
            <a:ext cx="601133" cy="122514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1684867" y="4648200"/>
            <a:ext cx="1439333" cy="32104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(STA5)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1684867" y="4969246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(STA6)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1684867" y="5265579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(STA7)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684867" y="5570379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(STA8)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200401" y="4648200"/>
            <a:ext cx="762000" cy="122697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OFDMA M-BA (STA5~8)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694267" y="3458634"/>
            <a:ext cx="0" cy="2438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123266" y="3835400"/>
            <a:ext cx="75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242 tone unit</a:t>
            </a:r>
            <a:endParaRPr lang="ko-KR" altLang="en-US" dirty="0"/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4114800" y="3429000"/>
            <a:ext cx="0" cy="1236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4547169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cxnSp>
        <p:nvCxnSpPr>
          <p:cNvPr id="23" name="직선 연결선 22"/>
          <p:cNvCxnSpPr/>
          <p:nvPr/>
        </p:nvCxnSpPr>
        <p:spPr bwMode="auto">
          <a:xfrm>
            <a:off x="838200" y="4648200"/>
            <a:ext cx="335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838200" y="5867400"/>
            <a:ext cx="335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52600" y="6002179"/>
            <a:ext cx="737702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000" dirty="0" smtClean="0"/>
              <a:t>Example 1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5190067" y="3437467"/>
            <a:ext cx="601133" cy="12107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5875866" y="3437468"/>
            <a:ext cx="1439333" cy="121073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MU-MIMO Frame (STA1~STA4)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7391401" y="3433234"/>
            <a:ext cx="762000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OFDMA M-BA (STA1~4)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5190067" y="4652434"/>
            <a:ext cx="601133" cy="12149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5875867" y="4648200"/>
            <a:ext cx="1439333" cy="31326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(STA5)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875867" y="4961467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(STA6)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5875867" y="5257800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(STA7)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5875867" y="5562600"/>
            <a:ext cx="1439333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(STA8)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7391401" y="4652434"/>
            <a:ext cx="762000" cy="12149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 smtClean="0"/>
              <a:t>OFDMA M-BA (STA5~8)</a:t>
            </a:r>
            <a:endParaRPr kumimoji="0" lang="en-US" altLang="ko-K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14266" y="3810000"/>
            <a:ext cx="75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242 tone unit</a:t>
            </a:r>
            <a:endParaRPr lang="ko-KR" altLang="en-US" dirty="0"/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8305800" y="3403600"/>
            <a:ext cx="0" cy="1236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5029200" y="4648200"/>
            <a:ext cx="335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>
            <a:off x="5029200" y="5867400"/>
            <a:ext cx="3352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943600" y="6019800"/>
            <a:ext cx="737702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000" dirty="0" smtClean="0"/>
              <a:t>Example 2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M-BA TX using OFDMA PPDU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2) M-BA can be sent via 106 tone unit</a:t>
            </a:r>
          </a:p>
          <a:p>
            <a:pPr lvl="1"/>
            <a:r>
              <a:rPr lang="en-US" altLang="ko-KR" sz="1800" dirty="0" smtClean="0"/>
              <a:t>When UL MU-MIMO fame is received through 106 tone unit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827867" y="3462867"/>
            <a:ext cx="685800" cy="12615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666067" y="3462868"/>
            <a:ext cx="1600200" cy="57573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UL MU-MIMO Frame (STA1, STA2)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3666067" y="4038600"/>
            <a:ext cx="1600200" cy="685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UL MU-MIMO Frame (STA3, STA4)</a:t>
            </a:r>
            <a:endParaRPr lang="ko-KR" altLang="en-US" dirty="0" smtClean="0">
              <a:solidFill>
                <a:srgbClr val="FF0000"/>
              </a:solidFill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5418666" y="3458634"/>
            <a:ext cx="1058333" cy="5799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>
                <a:solidFill>
                  <a:srgbClr val="FF0000"/>
                </a:solidFill>
              </a:rPr>
              <a:t>OFDMA M-BA (STA1,2)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27867" y="4724400"/>
            <a:ext cx="6858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666067" y="4724399"/>
            <a:ext cx="1600200" cy="26246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(STA5)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666067" y="4986867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(STA6)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666067" y="5283200"/>
            <a:ext cx="1600200" cy="3048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(STA7)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666067" y="5588000"/>
            <a:ext cx="1600200" cy="2794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(STA8)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418666" y="4724400"/>
            <a:ext cx="1058333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 M-BA (STA5~8)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2523067" y="3458634"/>
            <a:ext cx="0" cy="2438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697768" y="3505200"/>
            <a:ext cx="838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106 tones unit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28800" y="4547169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cxnSp>
        <p:nvCxnSpPr>
          <p:cNvPr id="20" name="직선 연결선 19"/>
          <p:cNvCxnSpPr/>
          <p:nvPr/>
        </p:nvCxnSpPr>
        <p:spPr bwMode="auto">
          <a:xfrm>
            <a:off x="2751666" y="4724400"/>
            <a:ext cx="380153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2751666" y="5867400"/>
            <a:ext cx="380153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657600" y="5897034"/>
            <a:ext cx="1923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Example of OFDMA M-BA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6545368" y="3488108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직사각형 23"/>
          <p:cNvSpPr/>
          <p:nvPr/>
        </p:nvSpPr>
        <p:spPr bwMode="auto">
          <a:xfrm>
            <a:off x="5418667" y="4038600"/>
            <a:ext cx="1058333" cy="685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>
                <a:solidFill>
                  <a:srgbClr val="FF0000"/>
                </a:solidFill>
              </a:rPr>
              <a:t>OFDMA M-BA (STA3,4)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M-BA TX using OFDMA PPDU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Since OFDMA M-BA is sent via the sub-channel in which the UL MU frame was received, the </a:t>
            </a:r>
            <a:r>
              <a:rPr lang="en-US" altLang="ko-KR" sz="2000" u="sng" dirty="0" smtClean="0"/>
              <a:t>reliability of OFDMA M-BA will be same as that of legacy ACK/BA  </a:t>
            </a:r>
          </a:p>
          <a:p>
            <a:pPr lvl="1"/>
            <a:r>
              <a:rPr lang="en-US" altLang="ko-KR" sz="1600" u="sng" dirty="0" smtClean="0"/>
              <a:t>That is, the reliability of OFDMA M-BA will be better than SU M-BA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381000" y="40869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81000" y="45441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50013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54585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143000" y="5687199"/>
            <a:ext cx="17526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of STA a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971800" y="54585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M-BA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>
                <a:solidFill>
                  <a:srgbClr val="FF0000"/>
                </a:solidFill>
              </a:rPr>
              <a:t>(STA a~ b)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971800" y="50013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M-BA</a:t>
            </a:r>
          </a:p>
          <a:p>
            <a:pPr algn="ctr"/>
            <a:r>
              <a:rPr lang="en-US" altLang="ko-KR" dirty="0" smtClean="0"/>
              <a:t>(STA c~ d)</a:t>
            </a:r>
            <a:endParaRPr lang="ko-KR" altLang="en-US" dirty="0" smtClean="0"/>
          </a:p>
        </p:txBody>
      </p:sp>
      <p:sp>
        <p:nvSpPr>
          <p:cNvPr id="14" name="직사각형 13"/>
          <p:cNvSpPr/>
          <p:nvPr/>
        </p:nvSpPr>
        <p:spPr bwMode="auto">
          <a:xfrm>
            <a:off x="2971800" y="45441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M-BA</a:t>
            </a:r>
          </a:p>
          <a:p>
            <a:pPr algn="ctr"/>
            <a:r>
              <a:rPr lang="en-US" altLang="ko-KR" dirty="0" smtClean="0"/>
              <a:t>(STA e~ f)</a:t>
            </a:r>
            <a:endParaRPr lang="ko-KR" altLang="en-US" dirty="0" smtClean="0"/>
          </a:p>
        </p:txBody>
      </p:sp>
      <p:sp>
        <p:nvSpPr>
          <p:cNvPr id="15" name="직사각형 14"/>
          <p:cNvSpPr/>
          <p:nvPr/>
        </p:nvSpPr>
        <p:spPr bwMode="auto">
          <a:xfrm>
            <a:off x="2971800" y="40869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M-BA</a:t>
            </a:r>
          </a:p>
          <a:p>
            <a:pPr algn="ctr"/>
            <a:r>
              <a:rPr lang="en-US" altLang="ko-KR" dirty="0" smtClean="0"/>
              <a:t>(STA g~ h)</a:t>
            </a:r>
            <a:endParaRPr lang="ko-KR" altLang="en-US" dirty="0" smtClean="0"/>
          </a:p>
        </p:txBody>
      </p:sp>
      <p:sp>
        <p:nvSpPr>
          <p:cNvPr id="16" name="직사각형 15"/>
          <p:cNvSpPr/>
          <p:nvPr/>
        </p:nvSpPr>
        <p:spPr bwMode="auto">
          <a:xfrm>
            <a:off x="4800600" y="40869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4800600" y="45441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4800600" y="50013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4800600" y="5458599"/>
            <a:ext cx="685800" cy="45296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7391400" y="54585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M-BA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(STA a~ b)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7391400" y="50013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M-BA</a:t>
            </a:r>
          </a:p>
          <a:p>
            <a:pPr algn="ctr"/>
            <a:r>
              <a:rPr lang="en-US" altLang="ko-KR" dirty="0" smtClean="0"/>
              <a:t>(STA c~ d)</a:t>
            </a:r>
            <a:endParaRPr lang="ko-KR" altLang="en-US" dirty="0" smtClean="0"/>
          </a:p>
        </p:txBody>
      </p:sp>
      <p:sp>
        <p:nvSpPr>
          <p:cNvPr id="22" name="직사각형 21"/>
          <p:cNvSpPr/>
          <p:nvPr/>
        </p:nvSpPr>
        <p:spPr bwMode="auto">
          <a:xfrm>
            <a:off x="7391400" y="45441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M-BA</a:t>
            </a:r>
          </a:p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(STA e~ f)</a:t>
            </a:r>
            <a:endParaRPr lang="ko-KR" altLang="en-US" dirty="0" smtClean="0">
              <a:solidFill>
                <a:srgbClr val="FF0000"/>
              </a:solidFill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7391400" y="4086999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M-BA</a:t>
            </a:r>
          </a:p>
          <a:p>
            <a:pPr algn="ctr"/>
            <a:r>
              <a:rPr lang="en-US" altLang="ko-KR" dirty="0" smtClean="0"/>
              <a:t>(STA g~ h)</a:t>
            </a:r>
            <a:endParaRPr lang="ko-KR" altLang="en-US" dirty="0" smtClean="0"/>
          </a:p>
        </p:txBody>
      </p:sp>
      <p:sp>
        <p:nvSpPr>
          <p:cNvPr id="24" name="직사각형 23"/>
          <p:cNvSpPr/>
          <p:nvPr/>
        </p:nvSpPr>
        <p:spPr bwMode="auto">
          <a:xfrm>
            <a:off x="6324600" y="5458599"/>
            <a:ext cx="2286000" cy="457200"/>
          </a:xfrm>
          <a:prstGeom prst="rect">
            <a:avLst/>
          </a:prstGeom>
          <a:solidFill>
            <a:srgbClr val="FFC000">
              <a:alpha val="4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OBSS STA ’s transmission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1143000" y="54585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of STA </a:t>
            </a:r>
            <a:r>
              <a:rPr lang="en-US" altLang="ko-KR" dirty="0" smtClean="0"/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1143000" y="52299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1143000" y="50013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1143000" y="47727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1143000" y="45441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143000" y="43155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1143000" y="40869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88312" y="3810000"/>
            <a:ext cx="12202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RX/TX in STA a</a:t>
            </a:r>
            <a:endParaRPr lang="ko-KR" altLang="en-US" dirty="0"/>
          </a:p>
        </p:txBody>
      </p:sp>
      <p:sp>
        <p:nvSpPr>
          <p:cNvPr id="33" name="직사각형 32"/>
          <p:cNvSpPr/>
          <p:nvPr/>
        </p:nvSpPr>
        <p:spPr bwMode="auto">
          <a:xfrm>
            <a:off x="1905000" y="4086999"/>
            <a:ext cx="2286000" cy="457200"/>
          </a:xfrm>
          <a:prstGeom prst="rect">
            <a:avLst/>
          </a:prstGeom>
          <a:solidFill>
            <a:srgbClr val="FFC000">
              <a:alpha val="4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</a:rPr>
              <a:t>OBSS STA ’s transmission</a:t>
            </a:r>
            <a:endParaRPr kumimoji="0" lang="ko-KR" altLang="en-US" sz="1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5562600" y="4772799"/>
            <a:ext cx="17526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 of STA 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5562600" y="54585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5562600" y="56871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ko-KR" altLang="en-US" dirty="0" smtClean="0"/>
          </a:p>
        </p:txBody>
      </p:sp>
      <p:sp>
        <p:nvSpPr>
          <p:cNvPr id="37" name="직사각형 36"/>
          <p:cNvSpPr/>
          <p:nvPr/>
        </p:nvSpPr>
        <p:spPr bwMode="auto">
          <a:xfrm>
            <a:off x="5562600" y="50013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ko-KR" altLang="en-US" dirty="0" smtClean="0"/>
          </a:p>
        </p:txBody>
      </p:sp>
      <p:sp>
        <p:nvSpPr>
          <p:cNvPr id="38" name="직사각형 37"/>
          <p:cNvSpPr/>
          <p:nvPr/>
        </p:nvSpPr>
        <p:spPr bwMode="auto">
          <a:xfrm>
            <a:off x="5562600" y="52299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ko-KR" altLang="en-US" dirty="0" smtClean="0"/>
          </a:p>
        </p:txBody>
      </p:sp>
      <p:sp>
        <p:nvSpPr>
          <p:cNvPr id="39" name="직사각형 38"/>
          <p:cNvSpPr/>
          <p:nvPr/>
        </p:nvSpPr>
        <p:spPr bwMode="auto">
          <a:xfrm>
            <a:off x="5562600" y="45441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UL MU frame of STA f</a:t>
            </a:r>
            <a:endParaRPr lang="ko-KR" altLang="en-US" dirty="0" smtClean="0"/>
          </a:p>
        </p:txBody>
      </p:sp>
      <p:sp>
        <p:nvSpPr>
          <p:cNvPr id="40" name="직사각형 39"/>
          <p:cNvSpPr/>
          <p:nvPr/>
        </p:nvSpPr>
        <p:spPr bwMode="auto">
          <a:xfrm>
            <a:off x="5562600" y="43155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5562600" y="4086999"/>
            <a:ext cx="1752600" cy="22436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07912" y="3810000"/>
            <a:ext cx="1190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RX/TX in </a:t>
            </a:r>
            <a:r>
              <a:rPr lang="en-US" altLang="ko-KR" dirty="0" err="1" smtClean="0"/>
              <a:t>STAe</a:t>
            </a:r>
            <a:endParaRPr lang="ko-KR" altLang="en-US" dirty="0"/>
          </a:p>
        </p:txBody>
      </p:sp>
      <p:cxnSp>
        <p:nvCxnSpPr>
          <p:cNvPr id="43" name="직선 화살표 연결선 42"/>
          <p:cNvCxnSpPr/>
          <p:nvPr/>
        </p:nvCxnSpPr>
        <p:spPr bwMode="auto">
          <a:xfrm>
            <a:off x="4724400" y="4086999"/>
            <a:ext cx="0" cy="182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038600" y="4876800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80MHz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OFDMA M-BA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Using Group </a:t>
            </a:r>
            <a:r>
              <a:rPr lang="en-US" altLang="ko-KR" sz="2000" dirty="0" smtClean="0"/>
              <a:t>ID</a:t>
            </a:r>
          </a:p>
          <a:p>
            <a:pPr lvl="1"/>
            <a:r>
              <a:rPr lang="en-US" altLang="ko-KR" sz="1800" dirty="0" smtClean="0"/>
              <a:t>M-BA is a frame which is intended to multiple STAs (like multicast data) </a:t>
            </a:r>
          </a:p>
          <a:p>
            <a:pPr lvl="1"/>
            <a:r>
              <a:rPr lang="en-US" altLang="ko-KR" sz="1800" dirty="0" smtClean="0"/>
              <a:t>A part of AIDs (e.g., unused AIDs) can used as Group ID </a:t>
            </a:r>
          </a:p>
          <a:p>
            <a:pPr lvl="1"/>
            <a:r>
              <a:rPr lang="en-US" altLang="ko-KR" sz="1800" dirty="0" smtClean="0"/>
              <a:t>Group ID (s) for M-BA (s) is (are) indicated to STAs before receiving M-BA</a:t>
            </a:r>
          </a:p>
          <a:p>
            <a:pPr lvl="2"/>
            <a:r>
              <a:rPr lang="en-US" altLang="ko-KR" sz="1600" dirty="0" smtClean="0"/>
              <a:t>E.g.,)  Group ID(s) for M-BA(s) is (are) </a:t>
            </a:r>
            <a:r>
              <a:rPr lang="en-US" altLang="ko-KR" sz="1600" dirty="0" smtClean="0"/>
              <a:t>temporally </a:t>
            </a:r>
            <a:r>
              <a:rPr lang="en-US" altLang="ko-KR" sz="1600" dirty="0" smtClean="0"/>
              <a:t>allocated by Trigger frame</a:t>
            </a:r>
          </a:p>
          <a:p>
            <a:r>
              <a:rPr lang="en-US" altLang="ko-KR" sz="2000" dirty="0" smtClean="0"/>
              <a:t>Other methods can be </a:t>
            </a:r>
            <a:r>
              <a:rPr lang="en-US" altLang="ko-KR" sz="2000" dirty="0" smtClean="0"/>
              <a:t>possible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3886200" y="5209401"/>
            <a:ext cx="304800" cy="838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8" name="직사각형 7"/>
          <p:cNvSpPr/>
          <p:nvPr/>
        </p:nvSpPr>
        <p:spPr bwMode="auto">
          <a:xfrm>
            <a:off x="3886200" y="4371201"/>
            <a:ext cx="304800" cy="8382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9" name="직사각형 8"/>
          <p:cNvSpPr/>
          <p:nvPr/>
        </p:nvSpPr>
        <p:spPr bwMode="auto">
          <a:xfrm>
            <a:off x="2819400" y="4371201"/>
            <a:ext cx="1066800" cy="1676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 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10" name="직사각형 9"/>
          <p:cNvSpPr/>
          <p:nvPr/>
        </p:nvSpPr>
        <p:spPr bwMode="auto">
          <a:xfrm>
            <a:off x="2869962" y="4599801"/>
            <a:ext cx="940038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 smtClean="0"/>
              <a:t>RA of Group ID  = 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5600" y="5438001"/>
            <a:ext cx="940038" cy="381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 smtClean="0"/>
              <a:t>RA of Group ID 2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>
            <a:stCxn id="10" idx="3"/>
            <a:endCxn id="8" idx="3"/>
          </p:cNvCxnSpPr>
          <p:nvPr/>
        </p:nvCxnSpPr>
        <p:spPr bwMode="auto">
          <a:xfrm>
            <a:off x="3810000" y="4790301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직선 화살표 연결선 12"/>
          <p:cNvCxnSpPr>
            <a:stCxn id="11" idx="3"/>
            <a:endCxn id="19" idx="1"/>
          </p:cNvCxnSpPr>
          <p:nvPr/>
        </p:nvCxnSpPr>
        <p:spPr bwMode="auto">
          <a:xfrm>
            <a:off x="3835638" y="5628501"/>
            <a:ext cx="35536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직선 화살표 연결선 13"/>
          <p:cNvCxnSpPr/>
          <p:nvPr/>
        </p:nvCxnSpPr>
        <p:spPr bwMode="auto">
          <a:xfrm>
            <a:off x="2514600" y="6200001"/>
            <a:ext cx="2743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95600" y="6200001"/>
            <a:ext cx="2323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OFDMA M-BA PPDU (Group ID)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 bwMode="auto">
          <a:xfrm>
            <a:off x="2514600" y="4371201"/>
            <a:ext cx="304800" cy="838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17" name="직사각형 16"/>
          <p:cNvSpPr/>
          <p:nvPr/>
        </p:nvSpPr>
        <p:spPr bwMode="auto">
          <a:xfrm>
            <a:off x="2514600" y="5209401"/>
            <a:ext cx="304800" cy="838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18" name="직사각형 17"/>
          <p:cNvSpPr/>
          <p:nvPr/>
        </p:nvSpPr>
        <p:spPr bwMode="auto">
          <a:xfrm>
            <a:off x="4191000" y="4371201"/>
            <a:ext cx="1066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M-BA MPDU</a:t>
            </a:r>
          </a:p>
          <a:p>
            <a:pPr algn="ctr"/>
            <a:r>
              <a:rPr lang="en-US" altLang="ko-KR" dirty="0" smtClean="0"/>
              <a:t>(STA 1~ 3)</a:t>
            </a:r>
            <a:endParaRPr lang="ko-KR" altLang="en-US" dirty="0" smtClean="0"/>
          </a:p>
        </p:txBody>
      </p:sp>
      <p:sp>
        <p:nvSpPr>
          <p:cNvPr id="19" name="직사각형 18"/>
          <p:cNvSpPr/>
          <p:nvPr/>
        </p:nvSpPr>
        <p:spPr bwMode="auto">
          <a:xfrm>
            <a:off x="4191000" y="5209401"/>
            <a:ext cx="10668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dirty="0" smtClean="0"/>
              <a:t>M-BA MPDU</a:t>
            </a:r>
          </a:p>
          <a:p>
            <a:pPr algn="ctr"/>
            <a:r>
              <a:rPr lang="en-US" altLang="ko-KR" dirty="0" smtClean="0"/>
              <a:t>(STA 4~ 5)</a:t>
            </a:r>
            <a:endParaRPr lang="ko-KR" altLang="en-US" dirty="0" smtClean="0"/>
          </a:p>
        </p:txBody>
      </p:sp>
      <p:sp>
        <p:nvSpPr>
          <p:cNvPr id="20" name="직사각형 19"/>
          <p:cNvSpPr/>
          <p:nvPr/>
        </p:nvSpPr>
        <p:spPr bwMode="auto">
          <a:xfrm>
            <a:off x="5638800" y="4800600"/>
            <a:ext cx="304800" cy="1524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6096000" y="4752201"/>
            <a:ext cx="1947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L-STF/LTF/SIG, HE-SIG A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 bwMode="auto">
          <a:xfrm>
            <a:off x="5638800" y="5209401"/>
            <a:ext cx="304800" cy="1524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o-KR" altLang="en-US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5161002"/>
            <a:ext cx="126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HE-STF/HE-LTF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38800" y="5638800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RA: Resource allocation 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comparison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Assumptions</a:t>
            </a:r>
          </a:p>
          <a:p>
            <a:pPr lvl="1"/>
            <a:r>
              <a:rPr lang="en-US" altLang="zh-CN" sz="1600" dirty="0" smtClean="0">
                <a:cs typeface="Times New Roman"/>
              </a:rPr>
              <a:t>N: # of STAs (2, 4, 8, 16 (&gt;=40MHz)), </a:t>
            </a:r>
            <a:r>
              <a:rPr lang="en-US" altLang="ko-KR" sz="1600" dirty="0" smtClean="0"/>
              <a:t>MCS0, Single stream</a:t>
            </a:r>
            <a:endParaRPr lang="en-US" altLang="zh-CN" sz="1600" dirty="0" smtClean="0">
              <a:cs typeface="Times New Roman"/>
            </a:endParaRPr>
          </a:p>
          <a:p>
            <a:pPr lvl="1"/>
            <a:r>
              <a:rPr lang="en-US" altLang="ko-KR" sz="1600" dirty="0" smtClean="0"/>
              <a:t>GI (0.8</a:t>
            </a:r>
            <a:r>
              <a:rPr lang="el-GR" altLang="zh-CN" sz="1600" dirty="0" smtClean="0">
                <a:cs typeface="Times New Roman"/>
              </a:rPr>
              <a:t> μ</a:t>
            </a:r>
            <a:r>
              <a:rPr lang="en-US" altLang="zh-CN" sz="1600" dirty="0" smtClean="0">
                <a:cs typeface="Times New Roman"/>
              </a:rPr>
              <a:t>s</a:t>
            </a:r>
            <a:r>
              <a:rPr lang="en-US" altLang="ko-KR" sz="1600" dirty="0" smtClean="0"/>
              <a:t>), </a:t>
            </a:r>
            <a:r>
              <a:rPr lang="en-US" altLang="zh-CN" sz="1600" dirty="0" smtClean="0">
                <a:cs typeface="Times New Roman"/>
              </a:rPr>
              <a:t>11a Preamble (20</a:t>
            </a:r>
            <a:r>
              <a:rPr lang="el-GR" altLang="zh-CN" sz="1600" dirty="0" smtClean="0">
                <a:cs typeface="Times New Roman"/>
              </a:rPr>
              <a:t> μ</a:t>
            </a:r>
            <a:r>
              <a:rPr lang="en-US" altLang="zh-CN" sz="1600" dirty="0" smtClean="0">
                <a:cs typeface="Times New Roman"/>
              </a:rPr>
              <a:t>s ), RL-SIG(4</a:t>
            </a:r>
            <a:r>
              <a:rPr lang="el-GR" altLang="zh-CN" sz="1600" dirty="0" smtClean="0">
                <a:cs typeface="Times New Roman"/>
              </a:rPr>
              <a:t> μ</a:t>
            </a:r>
            <a:r>
              <a:rPr lang="en-US" altLang="zh-CN" sz="1600" dirty="0" smtClean="0">
                <a:cs typeface="Times New Roman"/>
              </a:rPr>
              <a:t>s), </a:t>
            </a:r>
            <a:r>
              <a:rPr lang="en-US" altLang="ko-KR" sz="1600" dirty="0" smtClean="0"/>
              <a:t>HE-SIG A (4</a:t>
            </a:r>
            <a:r>
              <a:rPr lang="el-GR" altLang="zh-CN" sz="1600" dirty="0" smtClean="0">
                <a:cs typeface="Times New Roman"/>
              </a:rPr>
              <a:t> μ</a:t>
            </a:r>
            <a:r>
              <a:rPr lang="en-US" altLang="zh-CN" sz="1600" dirty="0" smtClean="0">
                <a:cs typeface="Times New Roman"/>
              </a:rPr>
              <a:t>s</a:t>
            </a:r>
            <a:r>
              <a:rPr lang="en-US" altLang="ko-KR" sz="1600" dirty="0" smtClean="0"/>
              <a:t>), HE-SIG B(12 </a:t>
            </a:r>
            <a:r>
              <a:rPr lang="el-GR" altLang="zh-CN" sz="1600" dirty="0" smtClean="0">
                <a:cs typeface="Times New Roman"/>
              </a:rPr>
              <a:t>μ</a:t>
            </a:r>
            <a:r>
              <a:rPr lang="en-US" altLang="zh-CN" sz="1600" dirty="0" smtClean="0">
                <a:cs typeface="Times New Roman"/>
              </a:rPr>
              <a:t>s</a:t>
            </a:r>
            <a:r>
              <a:rPr lang="en-US" altLang="ko-KR" sz="1600" dirty="0" smtClean="0"/>
              <a:t>)</a:t>
            </a:r>
            <a:endParaRPr lang="en-US" altLang="zh-CN" sz="1600" dirty="0" smtClean="0">
              <a:cs typeface="Times New Roman"/>
            </a:endParaRPr>
          </a:p>
          <a:p>
            <a:pPr lvl="1"/>
            <a:r>
              <a:rPr lang="en-US" altLang="ko-KR" sz="1600" dirty="0" smtClean="0"/>
              <a:t>Tones (242/484/994 in 20/40/80MHz),  HE-STF (4</a:t>
            </a:r>
            <a:r>
              <a:rPr lang="el-GR" altLang="zh-CN" sz="1600" dirty="0" smtClean="0">
                <a:cs typeface="Times New Roman"/>
              </a:rPr>
              <a:t> μ</a:t>
            </a:r>
            <a:r>
              <a:rPr lang="en-US" altLang="zh-CN" sz="1600" dirty="0" smtClean="0">
                <a:cs typeface="Times New Roman"/>
              </a:rPr>
              <a:t>s, 1x</a:t>
            </a:r>
            <a:r>
              <a:rPr lang="en-US" altLang="ko-KR" sz="1600" dirty="0" smtClean="0"/>
              <a:t>), HE-LTF (8</a:t>
            </a:r>
            <a:r>
              <a:rPr lang="el-GR" altLang="zh-CN" sz="1600" dirty="0" smtClean="0">
                <a:cs typeface="Times New Roman"/>
              </a:rPr>
              <a:t> μ</a:t>
            </a:r>
            <a:r>
              <a:rPr lang="en-US" altLang="zh-CN" sz="1600" dirty="0" smtClean="0">
                <a:cs typeface="Times New Roman"/>
              </a:rPr>
              <a:t>s</a:t>
            </a:r>
            <a:r>
              <a:rPr lang="en-US" altLang="ko-KR" sz="1600" dirty="0" smtClean="0"/>
              <a:t>, 2x)</a:t>
            </a:r>
          </a:p>
          <a:p>
            <a:pPr lvl="1"/>
            <a:r>
              <a:rPr lang="en-US" altLang="ko-KR" sz="1600" dirty="0" smtClean="0"/>
              <a:t>MAC frame size </a:t>
            </a:r>
          </a:p>
          <a:p>
            <a:pPr lvl="2"/>
            <a:r>
              <a:rPr lang="en-US" altLang="ko-KR" sz="1400" dirty="0" smtClean="0"/>
              <a:t>M-BA(11a) : 22 + 12 * N bytes (N: # of Users)</a:t>
            </a:r>
          </a:p>
          <a:p>
            <a:pPr lvl="2"/>
            <a:r>
              <a:rPr lang="en-US" altLang="ko-KR" sz="1400" dirty="0" smtClean="0"/>
              <a:t>BA : 32 bytes</a:t>
            </a:r>
            <a:endParaRPr lang="en-US" altLang="ko-KR" sz="1200" dirty="0" smtClean="0"/>
          </a:p>
          <a:p>
            <a:r>
              <a:rPr lang="en-US" altLang="ko-KR" sz="2000" dirty="0" smtClean="0"/>
              <a:t>PPDU Duration </a:t>
            </a:r>
            <a:r>
              <a:rPr lang="en-US" altLang="ko-KR" sz="2000" dirty="0" smtClean="0"/>
              <a:t>calculation</a:t>
            </a:r>
          </a:p>
          <a:p>
            <a:pPr lvl="1"/>
            <a:r>
              <a:rPr lang="en-US" altLang="ko-KR" sz="1600" dirty="0" smtClean="0"/>
              <a:t>M-BA </a:t>
            </a:r>
            <a:r>
              <a:rPr lang="en-US" altLang="ko-KR" sz="1600" dirty="0" smtClean="0"/>
              <a:t>(</a:t>
            </a:r>
            <a:r>
              <a:rPr lang="en-US" altLang="ko-KR" sz="1600" dirty="0" smtClean="0"/>
              <a:t>non-HT PPDU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format)</a:t>
            </a:r>
            <a:endParaRPr lang="en-US" altLang="zh-CN" sz="1600" dirty="0" smtClean="0"/>
          </a:p>
          <a:p>
            <a:pPr lvl="2"/>
            <a:r>
              <a:rPr lang="en-US" altLang="zh-CN" sz="1600" dirty="0" smtClean="0"/>
              <a:t>Time : Ceiling[((22+12N)*8</a:t>
            </a:r>
            <a:r>
              <a:rPr lang="en-US" altLang="zh-CN" sz="1600" dirty="0" smtClean="0">
                <a:cs typeface="Times New Roman"/>
              </a:rPr>
              <a:t>+16+6</a:t>
            </a:r>
            <a:r>
              <a:rPr lang="en-US" altLang="zh-CN" sz="1600" dirty="0" smtClean="0"/>
              <a:t>)/(48*1/2)]*4 </a:t>
            </a:r>
            <a:r>
              <a:rPr lang="el-GR" altLang="zh-CN" sz="1600" dirty="0" smtClean="0">
                <a:cs typeface="Times New Roman"/>
              </a:rPr>
              <a:t>μ</a:t>
            </a:r>
            <a:r>
              <a:rPr lang="en-US" altLang="zh-CN" sz="1600" dirty="0" smtClean="0">
                <a:cs typeface="Times New Roman"/>
              </a:rPr>
              <a:t>s</a:t>
            </a:r>
          </a:p>
          <a:p>
            <a:pPr lvl="2"/>
            <a:r>
              <a:rPr lang="en-US" altLang="zh-CN" sz="1600" dirty="0" smtClean="0">
                <a:cs typeface="Times New Roman"/>
              </a:rPr>
              <a:t>Duplicated transmission in each 20 MHz</a:t>
            </a:r>
          </a:p>
          <a:p>
            <a:pPr lvl="2"/>
            <a:r>
              <a:rPr lang="en-US" altLang="zh-CN" sz="1600" dirty="0" smtClean="0">
                <a:cs typeface="Times New Roman"/>
              </a:rPr>
              <a:t>Preamble overhead(11a): 20 </a:t>
            </a:r>
            <a:r>
              <a:rPr lang="el-GR" altLang="zh-CN" sz="1600" dirty="0" smtClean="0">
                <a:cs typeface="Times New Roman"/>
              </a:rPr>
              <a:t>μ</a:t>
            </a:r>
            <a:r>
              <a:rPr lang="en-US" altLang="zh-CN" sz="1600" dirty="0" smtClean="0">
                <a:cs typeface="Times New Roman"/>
              </a:rPr>
              <a:t>s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comparison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PPDU </a:t>
            </a:r>
            <a:r>
              <a:rPr lang="en-US" altLang="ko-KR" sz="1800" dirty="0" smtClean="0"/>
              <a:t>Duration calculation (HE PPDU)</a:t>
            </a:r>
            <a:endParaRPr lang="en-US" altLang="ko-KR" sz="1800" dirty="0" smtClean="0"/>
          </a:p>
          <a:p>
            <a:pPr lvl="1"/>
            <a:r>
              <a:rPr lang="en-US" altLang="zh-CN" sz="1400" dirty="0" smtClean="0">
                <a:cs typeface="Times New Roman"/>
              </a:rPr>
              <a:t>OFDMA BA (O-BA)</a:t>
            </a:r>
          </a:p>
          <a:p>
            <a:pPr lvl="2"/>
            <a:r>
              <a:rPr lang="en-US" altLang="zh-CN" sz="1400" dirty="0" smtClean="0">
                <a:cs typeface="Times New Roman"/>
              </a:rPr>
              <a:t>Time (20MHz): ceiling[(32*8+16+6)/(</a:t>
            </a:r>
            <a:r>
              <a:rPr lang="en-US" altLang="zh-CN" sz="1400" dirty="0" smtClean="0"/>
              <a:t>242/N*1/2)</a:t>
            </a:r>
            <a:r>
              <a:rPr lang="en-US" altLang="zh-CN" sz="1400" dirty="0" smtClean="0">
                <a:cs typeface="Times New Roman"/>
              </a:rPr>
              <a:t>]*13.6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s, where N=2, 4, 8</a:t>
            </a:r>
          </a:p>
          <a:p>
            <a:pPr lvl="2"/>
            <a:r>
              <a:rPr lang="en-US" altLang="zh-CN" sz="1400" dirty="0" smtClean="0">
                <a:cs typeface="Times New Roman"/>
              </a:rPr>
              <a:t>Time (40MHz): ceiling[(32*8+16+6)/(484/N*1/2)]*13.6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s, where N=4, 8, 16</a:t>
            </a:r>
          </a:p>
          <a:p>
            <a:pPr lvl="2"/>
            <a:r>
              <a:rPr lang="en-US" altLang="zh-CN" sz="1400" dirty="0" smtClean="0">
                <a:cs typeface="Times New Roman"/>
              </a:rPr>
              <a:t>Time (80MHz): ceiling[(32*8+16+6)/(994/N*1/2)]*13.6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s, where N=8, 16, 32</a:t>
            </a:r>
          </a:p>
          <a:p>
            <a:pPr lvl="2"/>
            <a:r>
              <a:rPr lang="en-US" altLang="zh-CN" sz="1400" dirty="0" smtClean="0">
                <a:cs typeface="Times New Roman"/>
              </a:rPr>
              <a:t>Preamble overhead(11a + 11ax): 52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OFDMA M-BA (O-M-BA)</a:t>
            </a:r>
          </a:p>
          <a:p>
            <a:pPr lvl="2"/>
            <a:r>
              <a:rPr lang="en-US" altLang="ko-KR" sz="1400" dirty="0" smtClean="0"/>
              <a:t>M: the total number of 242 tones units in BW (i.e., 1 in 20MHz, 2 in 40MHz, 4 in 80MHz)</a:t>
            </a:r>
          </a:p>
          <a:p>
            <a:pPr lvl="2"/>
            <a:r>
              <a:rPr lang="en-US" altLang="ko-KR" sz="1400" dirty="0" smtClean="0"/>
              <a:t>Time of M-BA </a:t>
            </a:r>
          </a:p>
          <a:p>
            <a:pPr lvl="3"/>
            <a:r>
              <a:rPr lang="en-US" altLang="zh-CN" sz="1200" dirty="0" smtClean="0">
                <a:cs typeface="Times New Roman"/>
              </a:rPr>
              <a:t>Time (20MHz): </a:t>
            </a:r>
            <a:r>
              <a:rPr lang="en-US" altLang="zh-CN" sz="1200" dirty="0" smtClean="0"/>
              <a:t>Ceiling[((22+12(N/M))*8</a:t>
            </a:r>
            <a:r>
              <a:rPr lang="en-US" altLang="zh-CN" sz="1200" dirty="0" smtClean="0">
                <a:cs typeface="Times New Roman"/>
              </a:rPr>
              <a:t>+16+6</a:t>
            </a:r>
            <a:r>
              <a:rPr lang="en-US" altLang="zh-CN" sz="1200" dirty="0" smtClean="0"/>
              <a:t>)/(242*1/2)]*13.6 </a:t>
            </a:r>
            <a:r>
              <a:rPr lang="el-GR" altLang="zh-CN" sz="1200" dirty="0" smtClean="0">
                <a:cs typeface="Times New Roman"/>
              </a:rPr>
              <a:t>μ</a:t>
            </a:r>
            <a:r>
              <a:rPr lang="en-US" altLang="zh-CN" sz="1200" dirty="0" smtClean="0">
                <a:cs typeface="Times New Roman"/>
              </a:rPr>
              <a:t>s, where N= 2, 4, 8</a:t>
            </a:r>
          </a:p>
          <a:p>
            <a:pPr lvl="3"/>
            <a:r>
              <a:rPr lang="en-US" altLang="zh-CN" sz="1200" dirty="0" smtClean="0">
                <a:cs typeface="Times New Roman"/>
              </a:rPr>
              <a:t>Time (40MHz): </a:t>
            </a:r>
            <a:r>
              <a:rPr lang="en-US" altLang="zh-CN" sz="1200" dirty="0" smtClean="0"/>
              <a:t>Ceiling[((22+12(N/M))*8</a:t>
            </a:r>
            <a:r>
              <a:rPr lang="en-US" altLang="zh-CN" sz="1200" dirty="0" smtClean="0">
                <a:cs typeface="Times New Roman"/>
              </a:rPr>
              <a:t>+16+6</a:t>
            </a:r>
            <a:r>
              <a:rPr lang="en-US" altLang="zh-CN" sz="1200" dirty="0" smtClean="0"/>
              <a:t>)/(242*1/2)]*13.6 </a:t>
            </a:r>
            <a:r>
              <a:rPr lang="el-GR" altLang="zh-CN" sz="1200" dirty="0" smtClean="0">
                <a:cs typeface="Times New Roman"/>
              </a:rPr>
              <a:t>μ</a:t>
            </a:r>
            <a:r>
              <a:rPr lang="en-US" altLang="zh-CN" sz="1200" dirty="0" smtClean="0">
                <a:cs typeface="Times New Roman"/>
              </a:rPr>
              <a:t>s, where N= 4, 8, 16</a:t>
            </a:r>
            <a:endParaRPr lang="en-US" altLang="ko-KR" sz="1200" dirty="0" smtClean="0"/>
          </a:p>
          <a:p>
            <a:pPr lvl="3"/>
            <a:r>
              <a:rPr lang="en-US" altLang="zh-CN" sz="1200" dirty="0" smtClean="0">
                <a:cs typeface="Times New Roman"/>
              </a:rPr>
              <a:t>Time (80MHz): </a:t>
            </a:r>
            <a:r>
              <a:rPr lang="en-US" altLang="zh-CN" sz="1200" dirty="0" smtClean="0"/>
              <a:t>Ceiling[((22+12(N/M))*8</a:t>
            </a:r>
            <a:r>
              <a:rPr lang="en-US" altLang="zh-CN" sz="1200" dirty="0" smtClean="0">
                <a:cs typeface="Times New Roman"/>
              </a:rPr>
              <a:t>+16+6</a:t>
            </a:r>
            <a:r>
              <a:rPr lang="en-US" altLang="zh-CN" sz="1200" dirty="0" smtClean="0"/>
              <a:t>)/(242*1/2)]*13.6 </a:t>
            </a:r>
            <a:r>
              <a:rPr lang="el-GR" altLang="zh-CN" sz="1200" dirty="0" smtClean="0">
                <a:cs typeface="Times New Roman"/>
              </a:rPr>
              <a:t>μ</a:t>
            </a:r>
            <a:r>
              <a:rPr lang="en-US" altLang="zh-CN" sz="1200" dirty="0" smtClean="0">
                <a:cs typeface="Times New Roman"/>
              </a:rPr>
              <a:t>s, where N= 8, 16, 32</a:t>
            </a:r>
            <a:endParaRPr lang="en-US" altLang="ko-KR" sz="1100" dirty="0" smtClean="0"/>
          </a:p>
          <a:p>
            <a:pPr lvl="2"/>
            <a:r>
              <a:rPr lang="en-US" altLang="zh-CN" sz="1400" dirty="0" smtClean="0">
                <a:cs typeface="Times New Roman"/>
              </a:rPr>
              <a:t>Preamble overhead(11a + 11ax): 52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</a:t>
            </a:r>
          </a:p>
          <a:p>
            <a:pPr lvl="1"/>
            <a:r>
              <a:rPr lang="en-US" altLang="ko-KR" sz="1600" dirty="0" smtClean="0">
                <a:cs typeface="Times New Roman"/>
              </a:rPr>
              <a:t>SU M-BA</a:t>
            </a:r>
          </a:p>
          <a:p>
            <a:pPr lvl="2"/>
            <a:r>
              <a:rPr lang="en-US" altLang="zh-CN" sz="1400" dirty="0" smtClean="0"/>
              <a:t>Time </a:t>
            </a:r>
            <a:r>
              <a:rPr lang="en-US" altLang="zh-CN" sz="1400" dirty="0" smtClean="0">
                <a:cs typeface="Times New Roman"/>
              </a:rPr>
              <a:t>(40MHz):</a:t>
            </a:r>
            <a:r>
              <a:rPr lang="en-US" altLang="zh-CN" sz="1400" dirty="0" smtClean="0"/>
              <a:t> Ceiling[((22+12N)*8</a:t>
            </a:r>
            <a:r>
              <a:rPr lang="en-US" altLang="zh-CN" sz="1400" dirty="0" smtClean="0">
                <a:cs typeface="Times New Roman"/>
              </a:rPr>
              <a:t>+16+6</a:t>
            </a:r>
            <a:r>
              <a:rPr lang="en-US" altLang="zh-CN" sz="1400" dirty="0" smtClean="0"/>
              <a:t>)/(484*1/2)]*13.6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s, where N=4, 8, 16</a:t>
            </a:r>
          </a:p>
          <a:p>
            <a:pPr lvl="2"/>
            <a:r>
              <a:rPr lang="en-US" altLang="zh-CN" sz="1400" dirty="0" smtClean="0"/>
              <a:t>Time </a:t>
            </a:r>
            <a:r>
              <a:rPr lang="en-US" altLang="zh-CN" sz="1400" dirty="0" smtClean="0">
                <a:cs typeface="Times New Roman"/>
              </a:rPr>
              <a:t>(80MHz):</a:t>
            </a:r>
            <a:r>
              <a:rPr lang="en-US" altLang="zh-CN" sz="1400" dirty="0" smtClean="0"/>
              <a:t> Ceiling[((22+12N)*8</a:t>
            </a:r>
            <a:r>
              <a:rPr lang="en-US" altLang="zh-CN" sz="1400" dirty="0" smtClean="0">
                <a:cs typeface="Times New Roman"/>
              </a:rPr>
              <a:t>+16+6</a:t>
            </a:r>
            <a:r>
              <a:rPr lang="en-US" altLang="zh-CN" sz="1400" dirty="0" smtClean="0"/>
              <a:t>)/(996*1/2)]*13.6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s, where N=8, 16, 32</a:t>
            </a:r>
          </a:p>
          <a:p>
            <a:pPr lvl="2"/>
            <a:r>
              <a:rPr lang="en-US" altLang="zh-CN" sz="1400" dirty="0" smtClean="0">
                <a:cs typeface="Times New Roman"/>
              </a:rPr>
              <a:t>Preamble overhead(11a + 11ax): 52 </a:t>
            </a:r>
            <a:r>
              <a:rPr lang="el-GR" altLang="zh-CN" sz="1400" dirty="0" smtClean="0">
                <a:cs typeface="Times New Roman"/>
              </a:rPr>
              <a:t>μ</a:t>
            </a:r>
            <a:r>
              <a:rPr lang="en-US" altLang="zh-CN" sz="1400" dirty="0" smtClean="0">
                <a:cs typeface="Times New Roman"/>
              </a:rPr>
              <a:t>s</a:t>
            </a:r>
            <a:endParaRPr lang="ko-KR" altLang="en-US" sz="1400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152098"/>
              </p:ext>
            </p:extLst>
          </p:nvPr>
        </p:nvGraphicFramePr>
        <p:xfrm>
          <a:off x="762000" y="990600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6572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comparison (3/4)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  <p:graphicFrame>
        <p:nvGraphicFramePr>
          <p:cNvPr id="7" name="내용 개체 틀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54800011"/>
              </p:ext>
            </p:extLst>
          </p:nvPr>
        </p:nvGraphicFramePr>
        <p:xfrm>
          <a:off x="152400" y="2105799"/>
          <a:ext cx="4572000" cy="4196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930"/>
                <a:gridCol w="232475"/>
                <a:gridCol w="697424"/>
                <a:gridCol w="619932"/>
                <a:gridCol w="852407"/>
                <a:gridCol w="774916"/>
                <a:gridCol w="774916"/>
              </a:tblGrid>
              <a:tr h="357184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BW (MHz)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N</a:t>
                      </a:r>
                      <a:endParaRPr lang="ko-KR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M-BA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ko-KR" sz="1600" kern="1200" dirty="0" smtClean="0"/>
                        <a:t>(μ</a:t>
                      </a:r>
                      <a:r>
                        <a:rPr lang="en-US" altLang="ko-KR" sz="1600" kern="1200" dirty="0" smtClean="0"/>
                        <a:t>s)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O-BA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ko-KR" sz="1600" kern="1200" dirty="0" smtClean="0"/>
                        <a:t>(μ</a:t>
                      </a:r>
                      <a:r>
                        <a:rPr lang="en-US" altLang="ko-KR" sz="1600" kern="1200" dirty="0" smtClean="0"/>
                        <a:t>s)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O-M-BA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ko-KR" sz="1600" kern="1200" dirty="0" smtClean="0"/>
                        <a:t>(μ</a:t>
                      </a:r>
                      <a:r>
                        <a:rPr lang="en-US" altLang="ko-KR" sz="1600" kern="1200" dirty="0" smtClean="0"/>
                        <a:t>s)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Gain (%) of O-M-BA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945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baseline="0" dirty="0" smtClean="0"/>
                        <a:t>Vs. M-BA</a:t>
                      </a:r>
                      <a:endParaRPr lang="en-US" altLang="ko-KR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baseline="0" dirty="0" smtClean="0"/>
                        <a:t>Vs. O-BA</a:t>
                      </a:r>
                      <a:endParaRPr lang="en-US" altLang="ko-KR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rowSpan="3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/>
                        <a:t>20</a:t>
                      </a:r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2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88</a:t>
                      </a:r>
                      <a:endParaRPr lang="en-US" altLang="ko-KR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120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106.4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-20.9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11.3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120</a:t>
                      </a:r>
                      <a:endParaRPr lang="en-US" altLang="ko-KR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188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120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0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36.2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8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184</a:t>
                      </a:r>
                      <a:endParaRPr lang="en-US" altLang="ko-KR" sz="16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310.4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160.8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12.6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48.2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/>
                        <a:t>40</a:t>
                      </a:r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120</a:t>
                      </a:r>
                      <a:endParaRPr lang="en-US" altLang="ko-KR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120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106.4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11.3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11.3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8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184</a:t>
                      </a:r>
                      <a:endParaRPr lang="en-US" altLang="ko-KR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188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120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34.8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36.2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16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312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310.4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160.8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48.5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rgbClr val="FF0000"/>
                          </a:solidFill>
                        </a:rPr>
                        <a:t>48.2</a:t>
                      </a:r>
                      <a:endParaRPr lang="en-US" altLang="ko-KR" sz="1600" b="0" i="0" u="none" strike="noStrike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/>
                        <a:t>80</a:t>
                      </a:r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8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184</a:t>
                      </a:r>
                      <a:endParaRPr lang="en-US" altLang="ko-KR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120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106.4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42.2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11.3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16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312</a:t>
                      </a:r>
                      <a:endParaRPr lang="en-US" altLang="ko-KR" sz="16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 smtClean="0"/>
                        <a:t>174.4</a:t>
                      </a:r>
                      <a:endParaRPr lang="en-US" altLang="ko-KR" sz="1600" b="1" i="0" u="none" strike="noStrike" dirty="0" smtClean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kern="1200" dirty="0"/>
                        <a:t>120</a:t>
                      </a:r>
                      <a:endParaRPr lang="en-US" altLang="ko-KR" sz="16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kern="1200" dirty="0">
                          <a:solidFill>
                            <a:srgbClr val="0070C0"/>
                          </a:solidFill>
                        </a:rPr>
                        <a:t>61.5</a:t>
                      </a:r>
                      <a:endParaRPr lang="en-US" altLang="ko-KR" sz="16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kern="1200" dirty="0" smtClean="0">
                          <a:solidFill>
                            <a:srgbClr val="0070C0"/>
                          </a:solidFill>
                        </a:rPr>
                        <a:t>31.2</a:t>
                      </a:r>
                      <a:endParaRPr lang="en-US" altLang="ko-KR" sz="16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568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296.8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160.8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rgbClr val="FF0000"/>
                          </a:solidFill>
                        </a:rPr>
                        <a:t>71.7</a:t>
                      </a:r>
                      <a:endParaRPr lang="en-US" altLang="ko-KR" sz="1600" b="0" i="0" u="none" strike="noStrike" kern="1200" dirty="0">
                        <a:solidFill>
                          <a:srgbClr val="FF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800" u="none" strike="noStrike" dirty="0"/>
                        <a:t>45.8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차트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14752560"/>
              </p:ext>
            </p:extLst>
          </p:nvPr>
        </p:nvGraphicFramePr>
        <p:xfrm>
          <a:off x="4800600" y="3200400"/>
          <a:ext cx="4343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24400" y="3352800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</a:t>
            </a:r>
            <a:r>
              <a:rPr lang="el-GR" altLang="zh-CN" dirty="0">
                <a:cs typeface="Times New Roman"/>
              </a:rPr>
              <a:t>μ</a:t>
            </a:r>
            <a:r>
              <a:rPr lang="en-US" altLang="zh-CN" dirty="0" smtClean="0">
                <a:cs typeface="Times New Roman"/>
              </a:rPr>
              <a:t>s)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71813" y="5604087"/>
            <a:ext cx="65594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O-M-BA</a:t>
            </a:r>
            <a:endParaRPr lang="ko-KR" altLang="en-US" sz="1000" dirty="0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6011254" y="38862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943600" y="426720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61.5 %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75517" y="472440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31.2 %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 bwMode="auto">
          <a:xfrm>
            <a:off x="7086600" y="4572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" name="직선 화살표 연결선 14"/>
          <p:cNvCxnSpPr/>
          <p:nvPr/>
        </p:nvCxnSpPr>
        <p:spPr bwMode="auto">
          <a:xfrm flipV="1">
            <a:off x="4648200" y="5410200"/>
            <a:ext cx="2286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54894" y="1524000"/>
            <a:ext cx="8131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* M-BA (11a PPDU) vs. </a:t>
            </a:r>
            <a:r>
              <a:rPr lang="en-US" altLang="ko-KR" sz="2000" dirty="0" smtClean="0"/>
              <a:t>OFDMA </a:t>
            </a:r>
            <a:r>
              <a:rPr lang="en-US" altLang="ko-KR" sz="2000" dirty="0" smtClean="0"/>
              <a:t>BA (O-BA</a:t>
            </a:r>
            <a:r>
              <a:rPr lang="en-US" altLang="ko-KR" sz="2000" dirty="0" smtClean="0"/>
              <a:t>) </a:t>
            </a:r>
            <a:r>
              <a:rPr lang="en-US" altLang="ko-KR" sz="2000" dirty="0" smtClean="0"/>
              <a:t>vs. OFDMA </a:t>
            </a:r>
            <a:r>
              <a:rPr lang="en-US" altLang="ko-KR" sz="2000" dirty="0" smtClean="0"/>
              <a:t>M-BA(O-M-BA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comparison (4/4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Assumptions</a:t>
            </a:r>
          </a:p>
          <a:p>
            <a:pPr lvl="1"/>
            <a:r>
              <a:rPr lang="en-US" altLang="ko-KR" dirty="0" smtClean="0"/>
              <a:t>11ax Symbol length: 13.6us (CP size = 0.8us)</a:t>
            </a:r>
          </a:p>
          <a:p>
            <a:pPr lvl="1"/>
            <a:r>
              <a:rPr lang="en-US" altLang="ko-KR" dirty="0" smtClean="0"/>
              <a:t>Even distribution of STAs, N (# of STAs): 4/8/16/32</a:t>
            </a:r>
          </a:p>
          <a:p>
            <a:pPr lvl="1"/>
            <a:r>
              <a:rPr lang="en-US" altLang="ko-KR" dirty="0" smtClean="0"/>
              <a:t> 	</a:t>
            </a:r>
            <a:endParaRPr lang="ko-KR" altLang="en-US" dirty="0"/>
          </a:p>
        </p:txBody>
      </p:sp>
      <p:graphicFrame>
        <p:nvGraphicFramePr>
          <p:cNvPr id="1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54800011"/>
              </p:ext>
            </p:extLst>
          </p:nvPr>
        </p:nvGraphicFramePr>
        <p:xfrm>
          <a:off x="152400" y="3200400"/>
          <a:ext cx="4267200" cy="299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226"/>
                <a:gridCol w="277586"/>
                <a:gridCol w="1039588"/>
                <a:gridCol w="1143000"/>
                <a:gridCol w="1066800"/>
              </a:tblGrid>
              <a:tr h="85174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BW (MHz)</a:t>
                      </a:r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N</a:t>
                      </a:r>
                      <a:endParaRPr lang="ko-KR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SU</a:t>
                      </a:r>
                      <a:r>
                        <a:rPr lang="en-US" altLang="ko-KR" sz="1600" kern="1200" baseline="0" dirty="0" smtClean="0"/>
                        <a:t> M-B</a:t>
                      </a:r>
                      <a:r>
                        <a:rPr lang="en-US" altLang="ko-KR" sz="1600" kern="1200" dirty="0" smtClean="0"/>
                        <a:t>A </a:t>
                      </a:r>
                      <a:r>
                        <a:rPr lang="el-GR" altLang="ko-KR" sz="1600" kern="1200" dirty="0" smtClean="0"/>
                        <a:t>(μ</a:t>
                      </a:r>
                      <a:r>
                        <a:rPr lang="en-US" altLang="ko-KR" sz="1600" kern="1200" dirty="0" smtClean="0"/>
                        <a:t>s)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OFDMA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 smtClean="0"/>
                        <a:t>M-BA </a:t>
                      </a:r>
                      <a:r>
                        <a:rPr lang="el-GR" altLang="ko-KR" sz="1600" kern="1200" dirty="0" smtClean="0"/>
                        <a:t>(μ</a:t>
                      </a:r>
                      <a:r>
                        <a:rPr lang="en-US" altLang="ko-KR" sz="1600" kern="1200" dirty="0" smtClean="0"/>
                        <a:t>s)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(us)</a:t>
                      </a:r>
                      <a:endParaRPr lang="en-US" altLang="ko-K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57184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/>
                        <a:t>40</a:t>
                      </a:r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13.6</a:t>
                      </a:r>
                    </a:p>
                  </a:txBody>
                  <a:tcPr marL="9525" marR="9525" marT="9525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106.4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13.6</a:t>
                      </a:r>
                    </a:p>
                  </a:txBody>
                  <a:tcPr marL="9525" marR="9525" marT="9525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16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7184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/>
                        <a:t>80</a:t>
                      </a:r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/>
                        <a:t>8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27.2</a:t>
                      </a:r>
                    </a:p>
                  </a:txBody>
                  <a:tcPr marL="9525" marR="9525" marT="9525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/>
                        <a:t>16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13.6</a:t>
                      </a:r>
                    </a:p>
                  </a:txBody>
                  <a:tcPr marL="9525" marR="9525" marT="9525" marB="0" anchor="ctr"/>
                </a:tc>
              </a:tr>
              <a:tr h="35718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ko-K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/>
                        <a:t>32</a:t>
                      </a:r>
                      <a:endParaRPr lang="en-US" altLang="ko-KR" sz="16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6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0" name="직사각형 19"/>
          <p:cNvSpPr/>
          <p:nvPr/>
        </p:nvSpPr>
        <p:spPr bwMode="auto">
          <a:xfrm>
            <a:off x="6629400" y="3152002"/>
            <a:ext cx="1676400" cy="119139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Frames, 4 STAs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(STA1~STA4)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6477000" y="3152001"/>
            <a:ext cx="0" cy="241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867400" y="4371201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8424016" y="3149838"/>
            <a:ext cx="0" cy="1219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382000" y="3505200"/>
            <a:ext cx="68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242 tones unit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667000" y="6172200"/>
            <a:ext cx="5310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The difference between SU M-BA and OFDMA M-BA is not big (almost 1 symbol)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5638800"/>
            <a:ext cx="1981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Example of even distribution</a:t>
            </a:r>
          </a:p>
          <a:p>
            <a:r>
              <a:rPr lang="en-US" altLang="ko-KR" dirty="0" smtClean="0"/>
              <a:t>(40MHz, 8 STAs)</a:t>
            </a:r>
            <a:endParaRPr lang="ko-KR" altLang="en-US" dirty="0"/>
          </a:p>
        </p:txBody>
      </p:sp>
      <p:cxnSp>
        <p:nvCxnSpPr>
          <p:cNvPr id="27" name="직선 화살표 연결선 26"/>
          <p:cNvCxnSpPr>
            <a:endCxn id="22" idx="1"/>
          </p:cNvCxnSpPr>
          <p:nvPr/>
        </p:nvCxnSpPr>
        <p:spPr bwMode="auto">
          <a:xfrm flipV="1">
            <a:off x="4419600" y="4509701"/>
            <a:ext cx="1447800" cy="622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직사각형 27"/>
          <p:cNvSpPr/>
          <p:nvPr/>
        </p:nvSpPr>
        <p:spPr bwMode="auto">
          <a:xfrm>
            <a:off x="6629400" y="4343400"/>
            <a:ext cx="1676400" cy="119139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Frames, 4 STAs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(STA4~STA8)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66410" y="1447800"/>
            <a:ext cx="4158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 SU </a:t>
            </a:r>
            <a:r>
              <a:rPr lang="en-US" altLang="ko-KR" sz="2400" dirty="0" smtClean="0"/>
              <a:t>M-BA vs. OFDMA M-BA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to allow the AP to send M-BA using OFDMA PPDU as a method to send M-BA using HE PPDU format</a:t>
            </a:r>
          </a:p>
          <a:p>
            <a:pPr lvl="1"/>
            <a:r>
              <a:rPr lang="en-US" altLang="ko-KR" dirty="0" smtClean="0"/>
              <a:t>Advantages</a:t>
            </a:r>
          </a:p>
          <a:p>
            <a:pPr lvl="2"/>
            <a:r>
              <a:rPr lang="en-US" altLang="ko-KR" dirty="0" smtClean="0"/>
              <a:t>OFMDA M-BA will provider the reliability very similar to legacy ACK/BA</a:t>
            </a:r>
          </a:p>
          <a:p>
            <a:pPr lvl="3"/>
            <a:r>
              <a:rPr lang="en-US" altLang="ko-KR" dirty="0" smtClean="0"/>
              <a:t>i.e., it provides better reliability than M-BA using HE SU PPDU</a:t>
            </a:r>
          </a:p>
          <a:p>
            <a:pPr lvl="2"/>
            <a:r>
              <a:rPr lang="en-US" altLang="ko-KR" dirty="0" smtClean="0"/>
              <a:t>It provides less overhead than M-BA using </a:t>
            </a:r>
            <a:r>
              <a:rPr lang="en-US" altLang="ko-KR" dirty="0" smtClean="0"/>
              <a:t>non-HT </a:t>
            </a:r>
            <a:r>
              <a:rPr lang="en-US" altLang="ko-KR" dirty="0" smtClean="0"/>
              <a:t>PPDU and OFDMA </a:t>
            </a:r>
            <a:r>
              <a:rPr lang="en-US" altLang="ko-KR" dirty="0" smtClean="0"/>
              <a:t>BA</a:t>
            </a:r>
          </a:p>
          <a:p>
            <a:pPr lvl="3"/>
            <a:r>
              <a:rPr lang="en-US" altLang="ko-KR" dirty="0" smtClean="0"/>
              <a:t>Up to 71.7% compared to M-BA using non-HT PPDU</a:t>
            </a:r>
          </a:p>
          <a:p>
            <a:pPr lvl="3"/>
            <a:r>
              <a:rPr lang="en-US" altLang="ko-KR" dirty="0" smtClean="0"/>
              <a:t>Up to 48.2% compared to OFDMA BA</a:t>
            </a:r>
            <a:endParaRPr lang="en-US" altLang="ko-KR" dirty="0" smtClean="0"/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[1] 11-15-0132-09-00ax-spec-framework</a:t>
            </a:r>
          </a:p>
          <a:p>
            <a:r>
              <a:rPr lang="en-US" altLang="ko-KR" sz="2800" dirty="0" smtClean="0"/>
              <a:t>[2] IEEE 802.11REVmc_D4.3</a:t>
            </a:r>
          </a:p>
          <a:p>
            <a:endParaRPr lang="en-US" altLang="ko-KR" sz="2800" dirty="0" smtClean="0"/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Do you agree to add to SFD?</a:t>
            </a:r>
          </a:p>
          <a:p>
            <a:pPr lvl="1"/>
            <a:r>
              <a:rPr lang="en-US" altLang="ko-KR" sz="2400" dirty="0" smtClean="0"/>
              <a:t>The spec shall allow DL OFDMA transmission of Multi-STA Block ACK (M-BA) frame in response to UL MU PPDUs </a:t>
            </a:r>
          </a:p>
          <a:p>
            <a:pPr lvl="1"/>
            <a:endParaRPr lang="en-US" altLang="ko-KR" sz="2400" dirty="0" smtClean="0"/>
          </a:p>
          <a:p>
            <a:pPr lvl="1"/>
            <a:r>
              <a:rPr lang="en-US" altLang="ko-KR" sz="2400" dirty="0" smtClean="0"/>
              <a:t>Yes</a:t>
            </a:r>
          </a:p>
          <a:p>
            <a:pPr lvl="1"/>
            <a:r>
              <a:rPr lang="en-US" altLang="ko-KR" sz="2400" dirty="0" smtClean="0"/>
              <a:t>No</a:t>
            </a:r>
          </a:p>
          <a:p>
            <a:pPr lvl="1"/>
            <a:r>
              <a:rPr lang="en-US" altLang="ko-KR" sz="2400" dirty="0" smtClean="0"/>
              <a:t>Abstain</a:t>
            </a:r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Examples of using </a:t>
            </a:r>
            <a:r>
              <a:rPr lang="en-US" altLang="ko-KR" dirty="0" smtClean="0"/>
              <a:t>OFDMA M-BA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1: Multiplexing </a:t>
            </a:r>
            <a:r>
              <a:rPr lang="en-US" altLang="ko-KR" dirty="0" smtClean="0"/>
              <a:t>M-BA and </a:t>
            </a:r>
            <a:r>
              <a:rPr lang="en-US" altLang="ko-KR" dirty="0" smtClean="0"/>
              <a:t>BA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Can reduce the padding overhead</a:t>
            </a:r>
          </a:p>
          <a:p>
            <a:pPr lvl="1"/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5486400" y="3357033"/>
            <a:ext cx="685800" cy="12107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6324600" y="3352306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(STA1)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6324600" y="3657106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(STA2)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6324600" y="3953439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(STA3)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6324600" y="4258239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(STA4)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7761756" y="3352800"/>
            <a:ext cx="98213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 M-BA (STA1~4)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486400" y="4571999"/>
            <a:ext cx="685800" cy="12192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324600" y="4571999"/>
            <a:ext cx="1306043" cy="1219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(STA5)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7761757" y="4571999"/>
            <a:ext cx="753533" cy="12192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 BA (STA5)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 flipV="1">
            <a:off x="5257800" y="4572000"/>
            <a:ext cx="3581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5334000" y="5791200"/>
            <a:ext cx="34776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486399" y="5786735"/>
            <a:ext cx="289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Example of multiplexing M-BA and BA using OFDMA PPDU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8439091" y="4571999"/>
            <a:ext cx="304800" cy="12192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0800000">
            <a:off x="8412777" y="4842701"/>
            <a:ext cx="369332" cy="597279"/>
          </a:xfrm>
          <a:prstGeom prst="rect">
            <a:avLst/>
          </a:prstGeom>
          <a:noFill/>
        </p:spPr>
        <p:txBody>
          <a:bodyPr vert="eaVert" wrap="none" rtlCol="0" anchor="ctr">
            <a:spAutoFit/>
          </a:bodyPr>
          <a:lstStyle/>
          <a:p>
            <a:pPr algn="ctr"/>
            <a:r>
              <a:rPr lang="en-US" altLang="ko-KR" dirty="0" smtClean="0"/>
              <a:t>Padding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 bwMode="auto">
          <a:xfrm>
            <a:off x="999067" y="3357033"/>
            <a:ext cx="685800" cy="12107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1837267" y="3355946"/>
            <a:ext cx="1363133" cy="30588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(STA1)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837267" y="3660746"/>
            <a:ext cx="1363133" cy="30588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(STA2)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1837267" y="3957079"/>
            <a:ext cx="1363133" cy="30588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(STA3)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1837267" y="4261879"/>
            <a:ext cx="1363133" cy="30588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(STA4)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3352800" y="3352800"/>
            <a:ext cx="1752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OFDMA-BA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999067" y="4572000"/>
            <a:ext cx="685800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1837267" y="4572000"/>
            <a:ext cx="1363133" cy="1219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(STA5)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3352801" y="4572000"/>
            <a:ext cx="753533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 BA (STA5)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직선 화살표 연결선 29"/>
          <p:cNvCxnSpPr/>
          <p:nvPr/>
        </p:nvCxnSpPr>
        <p:spPr bwMode="auto">
          <a:xfrm>
            <a:off x="694267" y="3334182"/>
            <a:ext cx="0" cy="2438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0" y="4422717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40MHz</a:t>
            </a:r>
            <a:endParaRPr lang="ko-KR" altLang="en-US" dirty="0"/>
          </a:p>
        </p:txBody>
      </p:sp>
      <p:cxnSp>
        <p:nvCxnSpPr>
          <p:cNvPr id="32" name="직선 연결선 31"/>
          <p:cNvCxnSpPr/>
          <p:nvPr/>
        </p:nvCxnSpPr>
        <p:spPr bwMode="auto">
          <a:xfrm>
            <a:off x="838200" y="4572000"/>
            <a:ext cx="441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838200" y="5791200"/>
            <a:ext cx="434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600200" y="5772582"/>
            <a:ext cx="1735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Example of OFDMA BA</a:t>
            </a:r>
            <a:endParaRPr lang="ko-KR" altLang="en-US" dirty="0"/>
          </a:p>
        </p:txBody>
      </p:sp>
      <p:sp>
        <p:nvSpPr>
          <p:cNvPr id="35" name="직사각형 34"/>
          <p:cNvSpPr/>
          <p:nvPr/>
        </p:nvSpPr>
        <p:spPr bwMode="auto">
          <a:xfrm>
            <a:off x="4030134" y="4572000"/>
            <a:ext cx="1075266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0800000">
            <a:off x="4293445" y="4744391"/>
            <a:ext cx="369332" cy="765594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lang="en-US" altLang="ko-KR" dirty="0" smtClean="0"/>
              <a:t>Padding</a:t>
            </a:r>
            <a:endParaRPr lang="ko-KR" altLang="en-US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3352800" y="3657600"/>
            <a:ext cx="1752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OFDMA-BA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3352800" y="3962400"/>
            <a:ext cx="1752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OFDMA-BA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3352800" y="4267200"/>
            <a:ext cx="1752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OFDMA-BA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4024952" y="5884038"/>
            <a:ext cx="1143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8430904" y="5876078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930192" y="5867400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Padding Overhead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29600" y="5867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Padding Overhead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1837267" y="4266112"/>
            <a:ext cx="1363133" cy="30588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(STA4)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Appendix: </a:t>
            </a:r>
            <a:r>
              <a:rPr lang="en-US" altLang="ko-KR" dirty="0" smtClean="0"/>
              <a:t>Examples </a:t>
            </a:r>
            <a:r>
              <a:rPr lang="en-US" altLang="ko-KR" dirty="0" smtClean="0"/>
              <a:t>of using OFDMA M-BA </a:t>
            </a:r>
            <a:r>
              <a:rPr lang="en-US" altLang="ko-KR" dirty="0" smtClean="0"/>
              <a:t>(2/2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2: Multiplexing </a:t>
            </a:r>
            <a:r>
              <a:rPr lang="en-US" altLang="ko-KR" dirty="0" smtClean="0"/>
              <a:t>M-BA and </a:t>
            </a:r>
            <a:r>
              <a:rPr lang="en-US" altLang="ko-KR" dirty="0" smtClean="0"/>
              <a:t>Data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al.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2015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438400" y="3361267"/>
            <a:ext cx="685800" cy="12107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276600" y="3356539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(STA1)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3276600" y="3661339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(STA2)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276600" y="3957672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(STA3)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3276600" y="4262472"/>
            <a:ext cx="1306043" cy="30952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(STA4)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713756" y="3348334"/>
            <a:ext cx="1306044" cy="1223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M-BA (STA1~4)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438400" y="4572000"/>
            <a:ext cx="685800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Frame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276600" y="4572000"/>
            <a:ext cx="1306043" cy="12191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Frame (STA5)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713757" y="4571999"/>
            <a:ext cx="467843" cy="12192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2057400" y="4572000"/>
            <a:ext cx="411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2133600" y="57912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38399" y="5786735"/>
            <a:ext cx="289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Example of multiplexing M-BA and Data  using OFDMA PPDU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 bwMode="auto">
          <a:xfrm>
            <a:off x="5181600" y="4572000"/>
            <a:ext cx="838199" cy="12191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(STA5)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4524279" y="5104722"/>
            <a:ext cx="885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BA (STA5)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7116687"/>
              </p:ext>
            </p:extLst>
          </p:nvPr>
        </p:nvGraphicFramePr>
        <p:xfrm>
          <a:off x="800100" y="3357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4481794"/>
              </p:ext>
            </p:extLst>
          </p:nvPr>
        </p:nvGraphicFramePr>
        <p:xfrm>
          <a:off x="800100" y="1600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28559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5291123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18426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2449330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26065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4506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5318463"/>
              </p:ext>
            </p:extLst>
          </p:nvPr>
        </p:nvGraphicFramePr>
        <p:xfrm>
          <a:off x="726744" y="3944111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4606156"/>
              </p:ext>
            </p:extLst>
          </p:nvPr>
        </p:nvGraphicFramePr>
        <p:xfrm>
          <a:off x="721055" y="3657600"/>
          <a:ext cx="7799697" cy="275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4945"/>
                <a:gridCol w="1219200"/>
                <a:gridCol w="1752600"/>
                <a:gridCol w="1371600"/>
                <a:gridCol w="189135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20607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196892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778789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2468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509284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646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8519184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2015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395901" y="6475413"/>
            <a:ext cx="21480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</a:t>
            </a:r>
            <a:r>
              <a:rPr lang="en-US" altLang="ko-KR" dirty="0" smtClean="0"/>
              <a:t>Kim et al. </a:t>
            </a:r>
            <a:r>
              <a:rPr lang="en-US" altLang="ko-KR" dirty="0" smtClean="0"/>
              <a:t>LG </a:t>
            </a:r>
            <a:r>
              <a:rPr lang="en-US" altLang="ko-KR" dirty="0"/>
              <a:t>Electronics</a:t>
            </a:r>
          </a:p>
        </p:txBody>
      </p:sp>
    </p:spTree>
    <p:extLst>
      <p:ext uri="{BB962C8B-B14F-4D97-AF65-F5344CB8AC3E}">
        <p14:creationId xmlns:p14="http://schemas.microsoft.com/office/powerpoint/2010/main" xmlns="" val="16048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66588</TotalTime>
  <Words>3155</Words>
  <Application>Microsoft Office PowerPoint</Application>
  <PresentationFormat>화면 슬라이드 쇼(4:3)</PresentationFormat>
  <Paragraphs>948</Paragraphs>
  <Slides>26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802-11-Submission</vt:lpstr>
      <vt:lpstr>A method of transmitting Multi-STA Block ACK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Background</vt:lpstr>
      <vt:lpstr>M-BA TX using SU PPDU (1/2)</vt:lpstr>
      <vt:lpstr>M-BA TX using SU PPDU (2/2)</vt:lpstr>
      <vt:lpstr>M-BA TX using OFDMA PPDU (1/3)</vt:lpstr>
      <vt:lpstr>M-BA TX using OFDMA PPDU (2/3)</vt:lpstr>
      <vt:lpstr>M-BA TX using OFDMA PPDU (3/3)</vt:lpstr>
      <vt:lpstr>Example of OFDMA M-BA Signaling</vt:lpstr>
      <vt:lpstr>Overhead comparison (1/4)</vt:lpstr>
      <vt:lpstr>Overhead comparison (2/4)</vt:lpstr>
      <vt:lpstr>Overhead comparison (3/4)</vt:lpstr>
      <vt:lpstr>Overhead comparison (4/4)</vt:lpstr>
      <vt:lpstr>Conclusion</vt:lpstr>
      <vt:lpstr>Reference</vt:lpstr>
      <vt:lpstr>Straw Poll</vt:lpstr>
      <vt:lpstr>Appendix: Examples of using OFDMA M-BA (1/2)</vt:lpstr>
      <vt:lpstr>Appendix: Examples of using OFDMA M-BA (2/2)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1356</cp:revision>
  <cp:lastPrinted>1998-02-10T13:28:06Z</cp:lastPrinted>
  <dcterms:created xsi:type="dcterms:W3CDTF">2007-05-21T21:00:37Z</dcterms:created>
  <dcterms:modified xsi:type="dcterms:W3CDTF">2015-11-09T03:27:33Z</dcterms:modified>
</cp:coreProperties>
</file>