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4" r:id="rId4"/>
    <p:sldId id="258" r:id="rId5"/>
    <p:sldId id="265" r:id="rId6"/>
    <p:sldId id="266" r:id="rId7"/>
    <p:sldId id="267" r:id="rId8"/>
    <p:sldId id="262" r:id="rId9"/>
    <p:sldId id="268" r:id="rId10"/>
    <p:sldId id="283" r:id="rId11"/>
    <p:sldId id="282" r:id="rId12"/>
    <p:sldId id="277" r:id="rId13"/>
    <p:sldId id="269" r:id="rId14"/>
    <p:sldId id="285" r:id="rId15"/>
    <p:sldId id="286" r:id="rId16"/>
    <p:sldId id="287" r:id="rId17"/>
    <p:sldId id="271" r:id="rId18"/>
    <p:sldId id="281" r:id="rId19"/>
    <p:sldId id="261" r:id="rId20"/>
    <p:sldId id="279" r:id="rId21"/>
    <p:sldId id="280" r:id="rId22"/>
    <p:sldId id="263" r:id="rId23"/>
    <p:sldId id="273" r:id="rId24"/>
    <p:sldId id="284" r:id="rId25"/>
    <p:sldId id="274" r:id="rId26"/>
    <p:sldId id="275" r:id="rId27"/>
    <p:sldId id="276" r:id="rId28"/>
    <p:sldId id="278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8" autoAdjust="0"/>
    <p:restoredTop sz="94660"/>
  </p:normalViewPr>
  <p:slideViewPr>
    <p:cSldViewPr>
      <p:cViewPr varScale="1">
        <p:scale>
          <a:sx n="77" d="100"/>
          <a:sy n="77" d="100"/>
        </p:scale>
        <p:origin x="51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802.11-14/1329r0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Link </a:t>
            </a:r>
            <a:r>
              <a:rPr lang="en-GB" dirty="0"/>
              <a:t>Adaptation for </a:t>
            </a:r>
            <a:r>
              <a:rPr lang="en-GB" dirty="0" smtClean="0"/>
              <a:t>HE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544211"/>
              </p:ext>
            </p:extLst>
          </p:nvPr>
        </p:nvGraphicFramePr>
        <p:xfrm>
          <a:off x="457200" y="2538730"/>
          <a:ext cx="8592454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" name="Document" r:id="rId4" imgW="8301941" imgH="2559085" progId="Word.Document.8">
                  <p:embed/>
                </p:oleObj>
              </mc:Choice>
              <mc:Fallback>
                <p:oleObj name="Document" r:id="rId4" imgW="8301941" imgH="25590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38730"/>
                        <a:ext cx="8592454" cy="263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Payload of Frame with MRQ as Payload References </a:t>
            </a:r>
            <a:r>
              <a:rPr lang="en-US" dirty="0">
                <a:solidFill>
                  <a:schemeClr val="tx1"/>
                </a:solidFill>
              </a:rPr>
              <a:t>for MCS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3628707"/>
            <a:ext cx="7770813" cy="287996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For solicited MCS feedback, payload reference for MCS can be the payload of PPDU containing MRQ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 smtClean="0"/>
              <a:t>In case PPDU contains multiple MPDU, we will have to define whether payload reference is based on PSDU size (the entire A-MPDU length) or MPDU size.</a:t>
            </a:r>
            <a:endParaRPr lang="en-US" sz="1600" b="0" dirty="0" smtClean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800" dirty="0" smtClean="0"/>
              <a:t>For unsolicited MCS </a:t>
            </a:r>
            <a:r>
              <a:rPr lang="en-US" sz="1800" dirty="0"/>
              <a:t>feedback, </a:t>
            </a:r>
            <a:r>
              <a:rPr lang="en-US" sz="1800" dirty="0" smtClean="0"/>
              <a:t>this </a:t>
            </a:r>
            <a:r>
              <a:rPr lang="en-US" sz="1800" dirty="0"/>
              <a:t>solution is difficult to apply directly</a:t>
            </a:r>
            <a:endParaRPr lang="en-US" sz="18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 smtClean="0"/>
              <a:t>VHT link adaptation parameters in HT Control field does not give sufficient information to determine the reference payload size of the MCS feedback.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 smtClean="0"/>
              <a:t>We will need to devise new mechanism to allow unsolicited MCS feedback to uniquely identify the reference payload size.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27430" y="2822309"/>
            <a:ext cx="6400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267118" y="3493116"/>
            <a:ext cx="6361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13296" y="2577104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+mn-lt"/>
              </a:rPr>
              <a:t>Node 1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741" y="3241073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+mn-lt"/>
              </a:rPr>
              <a:t>Node 2</a:t>
            </a:r>
            <a:endParaRPr lang="en-US"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32230" y="2545310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760830" y="2545310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 flipV="1">
            <a:off x="1532230" y="2361120"/>
            <a:ext cx="114300" cy="256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007617" y="2127921"/>
            <a:ext cx="7328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Preamble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1847786" y="2389531"/>
            <a:ext cx="229566" cy="260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721262" y="1987071"/>
            <a:ext cx="1726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(MRQ =1, MSI = 3)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PSDU 1000 bytes 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3216117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216117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75364" y="3030714"/>
            <a:ext cx="286285" cy="318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896539" y="2820728"/>
            <a:ext cx="23557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(MFB, MFSI = 3)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MCS based on1000 bytes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2091182" y="2872186"/>
            <a:ext cx="118618" cy="30238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2" name="Down Arrow 21"/>
          <p:cNvSpPr/>
          <p:nvPr/>
        </p:nvSpPr>
        <p:spPr bwMode="auto">
          <a:xfrm rot="10800000">
            <a:off x="3552357" y="2882615"/>
            <a:ext cx="115582" cy="281397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68" y="1650391"/>
            <a:ext cx="194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>
                <a:solidFill>
                  <a:schemeClr val="tx1"/>
                </a:solidFill>
                <a:latin typeface="+mn-lt"/>
              </a:rPr>
              <a:t>Solicit MCS Procedure</a:t>
            </a:r>
            <a:endParaRPr lang="en-US" sz="1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29218" y="2545310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357818" y="2545310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29218" y="1905000"/>
            <a:ext cx="36247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Data Frame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Adjust MCS (from reported MCS) to a different </a:t>
            </a:r>
            <a:r>
              <a:rPr lang="en-US" sz="1100" dirty="0">
                <a:solidFill>
                  <a:schemeClr val="tx1"/>
                </a:solidFill>
              </a:rPr>
              <a:t>payload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 size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5519708" y="2361945"/>
            <a:ext cx="164517" cy="3081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Down Arrow 36"/>
          <p:cNvSpPr/>
          <p:nvPr/>
        </p:nvSpPr>
        <p:spPr bwMode="auto">
          <a:xfrm>
            <a:off x="5684225" y="2875903"/>
            <a:ext cx="118618" cy="30238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12692" y="2815567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time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2692" y="346666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time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074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Fixed Payload References for MCS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(Fixed in Specifications)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Good starting point for reference for Solicited and unsolicited MCS: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Minimum </a:t>
            </a:r>
            <a:r>
              <a:rPr lang="en-US" sz="1600" dirty="0"/>
              <a:t>sensitivity definitions in Section </a:t>
            </a:r>
            <a:r>
              <a:rPr lang="en-US" sz="1600" dirty="0" smtClean="0"/>
              <a:t>22.3.18.1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packet error ratio (PER) shall be less than 10% for a PSDU length of 4096 octets with the rate dependent input levels listed in Table </a:t>
            </a:r>
            <a:r>
              <a:rPr lang="en-US" sz="1400" dirty="0" smtClean="0"/>
              <a:t>22-23 </a:t>
            </a:r>
            <a:r>
              <a:rPr lang="en-US" sz="1400" dirty="0"/>
              <a:t>(Receiver minimum input level sensitivity</a:t>
            </a:r>
            <a:r>
              <a:rPr lang="en-US" sz="14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Required </a:t>
            </a:r>
            <a:r>
              <a:rPr lang="en-US" sz="1400" dirty="0"/>
              <a:t>minimum level of a WLAN signal that receiver will detect and demodulate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Problems with PSDU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Some PSDU sizes cannot be supported in certain MCS and RU allocation sizes. PSDU must be a integer multiple of N</a:t>
            </a:r>
            <a:r>
              <a:rPr lang="en-US" sz="1600" baseline="-25000" dirty="0" smtClean="0">
                <a:solidFill>
                  <a:schemeClr val="tx1"/>
                </a:solidFill>
              </a:rPr>
              <a:t>DBPS</a:t>
            </a:r>
            <a:r>
              <a:rPr lang="en-US" sz="1600" dirty="0" smtClean="0">
                <a:solidFill>
                  <a:schemeClr val="tx1"/>
                </a:solidFill>
              </a:rPr>
              <a:t> parameter. PSDU per OFDM symbol (N</a:t>
            </a:r>
            <a:r>
              <a:rPr lang="en-US" sz="1600" baseline="-25000" dirty="0" smtClean="0">
                <a:solidFill>
                  <a:schemeClr val="tx1"/>
                </a:solidFill>
              </a:rPr>
              <a:t>DBPS</a:t>
            </a:r>
            <a:r>
              <a:rPr lang="en-US" sz="1600" dirty="0" smtClean="0">
                <a:solidFill>
                  <a:schemeClr val="tx1"/>
                </a:solidFill>
              </a:rPr>
              <a:t>) calculations are shown in the Appendix.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Achieving 10% PER for a PSDU should not be the target for MCS. PSDU may contain multiple MPDUs (in A-MPDU). We have block ACK to cope with selective retransmission of MPDUs. So PSDU does not reflect the retransmission unit of 802.11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Alternative reference: MPDU size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29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Fixed Payload References for </a:t>
            </a:r>
            <a:r>
              <a:rPr lang="en-US" dirty="0" smtClean="0">
                <a:solidFill>
                  <a:schemeClr val="tx1"/>
                </a:solidFill>
              </a:rPr>
              <a:t>MCS (cont.)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Potential MCS reference: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reported MCS in MFB </a:t>
            </a:r>
            <a:r>
              <a:rPr lang="en-US" sz="1800" dirty="0" smtClean="0"/>
              <a:t>corresponds to </a:t>
            </a:r>
            <a:r>
              <a:rPr lang="en-US" sz="1800" dirty="0"/>
              <a:t>the </a:t>
            </a:r>
            <a:r>
              <a:rPr lang="en-US" sz="1800" dirty="0" smtClean="0"/>
              <a:t>highest data-rate </a:t>
            </a:r>
            <a:r>
              <a:rPr lang="en-US" sz="1800" dirty="0"/>
              <a:t>for a given RU size and number of spatial streams (i.e. </a:t>
            </a:r>
            <a:r>
              <a:rPr lang="en-US" sz="1800" dirty="0" err="1"/>
              <a:t>Nss</a:t>
            </a:r>
            <a:r>
              <a:rPr lang="en-US" sz="1800" dirty="0"/>
              <a:t>) that results in MPDU error rate of </a:t>
            </a:r>
            <a:r>
              <a:rPr lang="en-US" sz="1800" b="1" dirty="0" smtClean="0"/>
              <a:t>X</a:t>
            </a:r>
            <a:r>
              <a:rPr lang="en-US" sz="1800" dirty="0" smtClean="0"/>
              <a:t> % </a:t>
            </a:r>
            <a:r>
              <a:rPr lang="en-US" sz="1800" dirty="0"/>
              <a:t>or lower for a MPDU length of </a:t>
            </a:r>
            <a:r>
              <a:rPr lang="en-US" sz="1800" b="1" dirty="0" smtClean="0"/>
              <a:t>Y</a:t>
            </a:r>
            <a:r>
              <a:rPr lang="en-US" sz="1800" dirty="0" smtClean="0"/>
              <a:t> </a:t>
            </a:r>
            <a:r>
              <a:rPr lang="en-US" sz="1800" dirty="0"/>
              <a:t>octets</a:t>
            </a:r>
            <a:r>
              <a:rPr lang="en-US" sz="1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Possible Values for “X”, “Y”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X = 10%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Y = 3895 (maximum MPDU limit for VHT, see appendix)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Note that these are not actual PER values used in the system, but simply a reference for all vendors to understand MCS. Each vendor may use the reported MCS and transform it to effective SNR to be used for different system target settings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and SNR in HE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0813" cy="3122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VHT link adaptation contains both MCS and SNR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MCS and SNR subfield convey somewhat duplicate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SNR subfield (6 bits) is defined as mean value of all the SNR values (frequency and spatial stream) in dB-scale.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Because SNR subfield is a log-average of SNR values (over all frequency and spatial domain), it does not reflect channel capacity correctly.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34" name="Group 33"/>
          <p:cNvGrpSpPr/>
          <p:nvPr/>
        </p:nvGrpSpPr>
        <p:grpSpPr>
          <a:xfrm>
            <a:off x="2103631" y="1877971"/>
            <a:ext cx="4567175" cy="856959"/>
            <a:chOff x="2824225" y="2819240"/>
            <a:chExt cx="4567175" cy="856959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824225" y="2819240"/>
              <a:ext cx="4567175" cy="41325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1765"/>
            <a:stretch/>
          </p:blipFill>
          <p:spPr>
            <a:xfrm>
              <a:off x="3511835" y="3301737"/>
              <a:ext cx="2895198" cy="355863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 bwMode="auto">
            <a:xfrm flipH="1">
              <a:off x="3543199" y="3197657"/>
              <a:ext cx="1182206" cy="1283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5191049" y="3196656"/>
              <a:ext cx="1213571" cy="1172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Rectangle 16"/>
            <p:cNvSpPr/>
            <p:nvPr/>
          </p:nvSpPr>
          <p:spPr bwMode="auto">
            <a:xfrm>
              <a:off x="4724083" y="2866258"/>
              <a:ext cx="457517" cy="319218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481355" y="2866258"/>
              <a:ext cx="785845" cy="319218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4344988" y="3279513"/>
              <a:ext cx="836612" cy="385197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5627384" y="3291002"/>
              <a:ext cx="836612" cy="385197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553187"/>
              </p:ext>
            </p:extLst>
          </p:nvPr>
        </p:nvGraphicFramePr>
        <p:xfrm>
          <a:off x="2637338" y="4488429"/>
          <a:ext cx="434322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" name="Equation" r:id="rId5" imgW="2895480" imgH="558720" progId="Equation.3">
                  <p:embed/>
                </p:oleObj>
              </mc:Choice>
              <mc:Fallback>
                <p:oleObj name="Equation" r:id="rId5" imgW="289548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7338" y="4488429"/>
                        <a:ext cx="4343220" cy="838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379336" y="4556418"/>
            <a:ext cx="1359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Example formulation</a:t>
            </a:r>
            <a:endParaRPr lang="en-US" sz="10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97280" y="2732200"/>
            <a:ext cx="4908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4 bits</a:t>
            </a:r>
            <a:endParaRPr lang="en-US" sz="10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9676" y="2732200"/>
            <a:ext cx="4908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en-US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bits</a:t>
            </a:r>
            <a:endParaRPr lang="en-US" sz="10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Log-Average SNR and Link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714370" y="1867269"/>
            <a:ext cx="12954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Packet #k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742835" y="1829169"/>
            <a:ext cx="533400" cy="381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445394" y="1821549"/>
            <a:ext cx="533400" cy="381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/>
              <a:t>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2374638" y="1916799"/>
            <a:ext cx="304800" cy="1905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4075182" y="1924419"/>
            <a:ext cx="304800" cy="1905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4223129" y="2107299"/>
            <a:ext cx="0" cy="6286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23865" y="1629114"/>
            <a:ext cx="94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Step 1)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3264" y="3057139"/>
            <a:ext cx="1821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Measure effective SNR #k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298325" y="2038719"/>
            <a:ext cx="0" cy="7086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Connector 19"/>
          <p:cNvCxnSpPr>
            <a:stCxn id="10" idx="3"/>
          </p:cNvCxnSpPr>
          <p:nvPr/>
        </p:nvCxnSpPr>
        <p:spPr bwMode="auto">
          <a:xfrm>
            <a:off x="4978794" y="2012049"/>
            <a:ext cx="133286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552835" y="2770258"/>
            <a:ext cx="18678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Record Packet #k Pass/Fail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560419" y="4525079"/>
            <a:ext cx="807485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367903" y="4525079"/>
            <a:ext cx="828827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126839" y="5200719"/>
            <a:ext cx="31975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951612" y="490495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…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425304" y="5048319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259543" y="505975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189652" y="505975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6947498" y="506991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000739" y="535672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12.10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17341" y="5367019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12.15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19761" y="5260415"/>
            <a:ext cx="7537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SNR [dB]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2603" y="487283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…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43599" y="5367019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12.05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58990" y="535672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12.20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4366805" y="5017545"/>
            <a:ext cx="918627" cy="33557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Arc 40"/>
          <p:cNvSpPr/>
          <p:nvPr/>
        </p:nvSpPr>
        <p:spPr bwMode="auto">
          <a:xfrm>
            <a:off x="2179945" y="4785343"/>
            <a:ext cx="2578080" cy="411774"/>
          </a:xfrm>
          <a:prstGeom prst="arc">
            <a:avLst>
              <a:gd name="adj1" fmla="val 10921486"/>
              <a:gd name="adj2" fmla="val 0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5179" y="4142491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log-average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SNR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01703" y="4131686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Packet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Pass/Fail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562030" y="4172019"/>
            <a:ext cx="807485" cy="3578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374638" y="4172019"/>
            <a:ext cx="807485" cy="3578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37808" y="4461472"/>
            <a:ext cx="3401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Find SNR belonging to this SNR range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1548589" y="4975939"/>
            <a:ext cx="1668385" cy="22478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Arc 47"/>
          <p:cNvSpPr/>
          <p:nvPr/>
        </p:nvSpPr>
        <p:spPr bwMode="auto">
          <a:xfrm rot="10800000">
            <a:off x="2693999" y="4916102"/>
            <a:ext cx="2254962" cy="771045"/>
          </a:xfrm>
          <a:prstGeom prst="arc">
            <a:avLst>
              <a:gd name="adj1" fmla="val 10921486"/>
              <a:gd name="adj2" fmla="val 330769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7808" y="5701044"/>
            <a:ext cx="2114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Record short-term PER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755250" y="3733800"/>
            <a:ext cx="73802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82203" y="3859462"/>
            <a:ext cx="94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Step 2)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20617" y="2802563"/>
            <a:ext cx="2012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Measure log-average SNR #k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7565" y="3305753"/>
            <a:ext cx="3126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Run simulation for 100,000 packets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Log-Average SNR and Link Quality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12152" y="5270004"/>
            <a:ext cx="78470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When average SNR (in dB-scale) is plotted against AWGN performance, it doesn’t quite reflect link quality (i.e. packet error rate).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Ideally a link quality metric should always refer to the same PER for a give value (a single point in line). The instantaneous PER shows that the log-average PER widely varies packet to packet. Making it unreliable for link quality measurement.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47" y="1533673"/>
            <a:ext cx="4395300" cy="3292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93269" y="4748157"/>
            <a:ext cx="40273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Instantaneous PER shows the PER based on measured effective SNR of packet #k (using RBIR mapping function) vs. measured log-average SNR of packet #k</a:t>
            </a:r>
            <a:endParaRPr lang="en-US" sz="1100" dirty="0">
              <a:solidFill>
                <a:srgbClr val="C0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306" y="1446817"/>
            <a:ext cx="4395300" cy="3292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7810" y="4789367"/>
            <a:ext cx="40273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Note:</a:t>
            </a:r>
          </a:p>
          <a:p>
            <a:r>
              <a:rPr lang="en-US" sz="1100" dirty="0" smtClean="0">
                <a:solidFill>
                  <a:srgbClr val="C00000"/>
                </a:solidFill>
              </a:rPr>
              <a:t>Did not plot any results with accumulative error less than 25 frames.</a:t>
            </a:r>
            <a:endParaRPr lang="en-US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Log-Average SNR and Link Quality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6912" y="5588701"/>
            <a:ext cx="784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Similar results with different MCS configuration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Usefulness of average SNR for link adaptation purposes is questionable.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3269" y="4748157"/>
            <a:ext cx="40273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Instantaneous PER shows the PER based on measured effective SNR of packet #k (using RBIR mapping function) vs. measured log-average SNR of packet #k</a:t>
            </a:r>
            <a:endParaRPr lang="en-US" sz="1100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85" y="1468200"/>
            <a:ext cx="4395300" cy="3292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468200"/>
            <a:ext cx="4395300" cy="3292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7810" y="4789367"/>
            <a:ext cx="40273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Note:</a:t>
            </a:r>
          </a:p>
          <a:p>
            <a:r>
              <a:rPr lang="en-US" sz="1100" dirty="0" smtClean="0">
                <a:solidFill>
                  <a:srgbClr val="C00000"/>
                </a:solidFill>
              </a:rPr>
              <a:t>Did not plot any results with accumulative error less than 25 frames.</a:t>
            </a:r>
            <a:endParaRPr lang="en-US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Bit Space for HE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There are some proposals that allow to multiplex different control information in the HE variant of the HT control field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With such bit field structure, HE link adaptation may only have maximum of 24 bits (3 Bytes).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Given that unsolicited MCS feedback for 11ax requires even more bits compared with 11ac, there will be some challenges to the link adaptation bit field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may need to consider removal of some field from HE link adaptation, such as SNR subfield, RDG subfields,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26" name="Group 25"/>
          <p:cNvGrpSpPr/>
          <p:nvPr/>
        </p:nvGrpSpPr>
        <p:grpSpPr>
          <a:xfrm>
            <a:off x="2014725" y="2743200"/>
            <a:ext cx="5253803" cy="1285971"/>
            <a:chOff x="1288178" y="2430014"/>
            <a:chExt cx="7019684" cy="1958077"/>
          </a:xfrm>
        </p:grpSpPr>
        <p:sp>
          <p:nvSpPr>
            <p:cNvPr id="7" name="Rectangle 6"/>
            <p:cNvSpPr/>
            <p:nvPr/>
          </p:nvSpPr>
          <p:spPr bwMode="auto">
            <a:xfrm>
              <a:off x="3045936" y="3448296"/>
              <a:ext cx="881155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Control ID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674337" y="3448296"/>
              <a:ext cx="723238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VHT (1)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377882" y="3448296"/>
              <a:ext cx="668054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HE (1)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715404" y="3448296"/>
              <a:ext cx="843904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Ctrl. Info.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36579" y="3448296"/>
              <a:ext cx="761715" cy="35152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</a:rPr>
                <a:t>EOH (0)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58465" y="3212996"/>
              <a:ext cx="692229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B2        B6</a:t>
              </a:r>
              <a:endParaRPr lang="en-US" sz="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52759" y="3212996"/>
              <a:ext cx="366675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B7</a:t>
              </a:r>
              <a:endParaRPr lang="en-US" sz="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02936" y="3214546"/>
              <a:ext cx="366675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B0</a:t>
              </a:r>
              <a:endParaRPr lang="en-US" sz="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78121" y="3201902"/>
              <a:ext cx="366675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B1</a:t>
              </a:r>
              <a:endParaRPr lang="en-US" sz="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93498" y="3196737"/>
              <a:ext cx="574430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variable</a:t>
              </a:r>
              <a:endParaRPr lang="en-US" sz="600" dirty="0"/>
            </a:p>
          </p:txBody>
        </p:sp>
        <p:pic>
          <p:nvPicPr>
            <p:cNvPr id="17" name="tabl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5737" y="2430014"/>
              <a:ext cx="6862125" cy="731520"/>
            </a:xfrm>
            <a:prstGeom prst="rect">
              <a:avLst/>
            </a:prstGeom>
          </p:spPr>
        </p:pic>
        <p:cxnSp>
          <p:nvCxnSpPr>
            <p:cNvPr id="18" name="Straight Arrow Connector 17"/>
            <p:cNvCxnSpPr/>
            <p:nvPr/>
          </p:nvCxnSpPr>
          <p:spPr bwMode="auto">
            <a:xfrm flipH="1">
              <a:off x="1683047" y="3157132"/>
              <a:ext cx="3496490" cy="29116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9" name="Left Brace 18"/>
            <p:cNvSpPr/>
            <p:nvPr/>
          </p:nvSpPr>
          <p:spPr bwMode="auto">
            <a:xfrm rot="16200000">
              <a:off x="2247248" y="3240114"/>
              <a:ext cx="234486" cy="1362890"/>
            </a:xfrm>
            <a:prstGeom prst="leftBrace">
              <a:avLst>
                <a:gd name="adj1" fmla="val 59761"/>
                <a:gd name="adj2" fmla="val 5191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88178" y="3966320"/>
              <a:ext cx="1964455" cy="4217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600" dirty="0" smtClean="0"/>
                <a:t>Reserved value indicates</a:t>
              </a:r>
            </a:p>
            <a:p>
              <a:pPr algn="ctr"/>
              <a:r>
                <a:rPr lang="en-US" sz="600" dirty="0" smtClean="0"/>
                <a:t>HE A-Control variant of HT Control field</a:t>
              </a:r>
              <a:endParaRPr lang="en-US" sz="600" dirty="0"/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5865337" y="3157132"/>
              <a:ext cx="2074310" cy="2911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158248" y="3617516"/>
              <a:ext cx="349541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r>
                <a:rPr lang="en-US" sz="600" dirty="0" smtClean="0"/>
                <a:t>…</a:t>
              </a:r>
              <a:endParaRPr lang="en-US" sz="600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095743" y="3448295"/>
              <a:ext cx="843904" cy="351522"/>
            </a:xfrm>
            <a:prstGeom prst="rect">
              <a:avLst/>
            </a:prstGeom>
            <a:ln>
              <a:solidFill>
                <a:schemeClr val="bg2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9144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Left Brace 23"/>
            <p:cNvSpPr/>
            <p:nvPr/>
          </p:nvSpPr>
          <p:spPr bwMode="auto">
            <a:xfrm rot="16200000">
              <a:off x="4679238" y="778392"/>
              <a:ext cx="245242" cy="6275577"/>
            </a:xfrm>
            <a:prstGeom prst="leftBrace">
              <a:avLst>
                <a:gd name="adj1" fmla="val 59761"/>
                <a:gd name="adj2" fmla="val 5191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00742" y="4080322"/>
              <a:ext cx="1043483" cy="281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600" dirty="0" smtClean="0"/>
                <a:t>HE A-Control field</a:t>
              </a:r>
              <a:endParaRPr lang="en-US" sz="6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553200" y="3878000"/>
            <a:ext cx="12250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Ref: slide 10 of [1]</a:t>
            </a:r>
            <a:endParaRPr lang="en-US" sz="105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Proposed MFB Subfield of HE Link Adaptation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08863"/>
            <a:ext cx="7770813" cy="144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Given the limitation of the bit space and limited uses for SNR subfield </a:t>
            </a:r>
            <a:r>
              <a:rPr lang="en-US" sz="1800" dirty="0"/>
              <a:t>for HE link </a:t>
            </a:r>
            <a:r>
              <a:rPr lang="en-US" sz="1800" dirty="0" smtClean="0"/>
              <a:t>adaptation, we propose to define the MFB subfield to be composed of N</a:t>
            </a:r>
            <a:r>
              <a:rPr lang="en-US" sz="1800" baseline="-25000" dirty="0" smtClean="0"/>
              <a:t>SS</a:t>
            </a:r>
            <a:r>
              <a:rPr lang="en-US" sz="1800" dirty="0" smtClean="0"/>
              <a:t> and MCS subfields.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BW indication in VHT MFB is actually not a feedback. In case of solicited MCS feedback, BW is set to reserved. The BW is used in unsolicited MCS feedback case to identify and characterize the PPDU that MCS was measured 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rest of the subfield for HE link adaptation is TBD.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85007" y="256095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VHT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70807" y="2560955"/>
            <a:ext cx="74293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13742" y="2560955"/>
            <a:ext cx="421006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TBD</a:t>
            </a:r>
          </a:p>
        </p:txBody>
      </p:sp>
      <p:sp>
        <p:nvSpPr>
          <p:cNvPr id="11" name="Right Brace 10"/>
          <p:cNvSpPr/>
          <p:nvPr/>
        </p:nvSpPr>
        <p:spPr bwMode="auto">
          <a:xfrm rot="16200000">
            <a:off x="2932163" y="-515143"/>
            <a:ext cx="344488" cy="563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26849" y="1797286"/>
            <a:ext cx="1355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HT Control Field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1373563" y="2941955"/>
            <a:ext cx="838201" cy="2609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394452" y="2962275"/>
            <a:ext cx="717011" cy="2664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1373564" y="3238500"/>
            <a:ext cx="1904999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TBD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278564" y="3238736"/>
            <a:ext cx="838200" cy="381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MFB</a:t>
            </a:r>
          </a:p>
        </p:txBody>
      </p:sp>
      <p:sp>
        <p:nvSpPr>
          <p:cNvPr id="19" name="Right Brace 18"/>
          <p:cNvSpPr/>
          <p:nvPr/>
        </p:nvSpPr>
        <p:spPr bwMode="auto">
          <a:xfrm rot="5400000">
            <a:off x="2600670" y="2495817"/>
            <a:ext cx="288987" cy="2743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8874" y="3959423"/>
            <a:ext cx="1962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HE Link Adaptation Field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68633" y="2173900"/>
            <a:ext cx="1159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MFB subfield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010400" y="2461558"/>
            <a:ext cx="1696236" cy="1008604"/>
            <a:chOff x="5027511" y="3491858"/>
            <a:chExt cx="1696236" cy="1008604"/>
          </a:xfrm>
        </p:grpSpPr>
        <p:sp>
          <p:nvSpPr>
            <p:cNvPr id="28" name="Rectangle 27"/>
            <p:cNvSpPr/>
            <p:nvPr/>
          </p:nvSpPr>
          <p:spPr bwMode="auto">
            <a:xfrm>
              <a:off x="5037428" y="4119462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N</a:t>
              </a:r>
              <a:r>
                <a:rPr lang="en-US" sz="1100" baseline="-25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SS</a:t>
              </a:r>
              <a:endPara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875628" y="4119462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MCS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03511" y="3868877"/>
              <a:ext cx="4764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3 bits</a:t>
              </a:r>
              <a:endParaRPr lang="en-US" sz="10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25456" y="3868877"/>
              <a:ext cx="4764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4</a:t>
              </a:r>
              <a:r>
                <a:rPr lang="en-US" sz="10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 bits</a:t>
              </a:r>
              <a:endParaRPr lang="en-US" sz="10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Right Brace 33"/>
            <p:cNvSpPr/>
            <p:nvPr/>
          </p:nvSpPr>
          <p:spPr bwMode="auto">
            <a:xfrm rot="16200000">
              <a:off x="5732294" y="2787075"/>
              <a:ext cx="286669" cy="169623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6" name="Curved Up Arrow 35"/>
          <p:cNvSpPr/>
          <p:nvPr/>
        </p:nvSpPr>
        <p:spPr bwMode="auto">
          <a:xfrm>
            <a:off x="3902078" y="3642774"/>
            <a:ext cx="3284322" cy="46367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573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have analyzed some required bit subfield of the HE link adaptation.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MCS definition in 11n and 11ac lacks proper payload size references. We propose to define such 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limited bit space for link adaptation requires </a:t>
            </a:r>
            <a:r>
              <a:rPr lang="en-US" dirty="0" err="1" smtClean="0"/>
              <a:t>TGax</a:t>
            </a:r>
            <a:r>
              <a:rPr lang="en-US" dirty="0" smtClean="0"/>
              <a:t> to either compress the required information for link adaptation or define alternative solutions (compared with 11ac).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78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Link adaptation has been adopted to fully exploit </a:t>
            </a:r>
            <a:r>
              <a:rPr lang="en-US" dirty="0" smtClean="0"/>
              <a:t>channel </a:t>
            </a:r>
            <a:r>
              <a:rPr lang="en-US" dirty="0"/>
              <a:t>variations and facilitate the best possible </a:t>
            </a:r>
            <a:r>
              <a:rPr lang="en-US" dirty="0" err="1"/>
              <a:t>QoS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For 11ax, UL/DL OFDMA and </a:t>
            </a:r>
            <a:r>
              <a:rPr lang="en-US" dirty="0" smtClean="0"/>
              <a:t>HE variant of HT control field </a:t>
            </a:r>
            <a:r>
              <a:rPr lang="en-US" dirty="0"/>
              <a:t>have been discussed for efficient exchange of data and control information between AP and HE-STAs.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submission, several points on link adaptation are discussed.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Do you agree to include the following text to </a:t>
            </a:r>
            <a:r>
              <a:rPr lang="en-US" sz="2000" b="0" dirty="0" err="1"/>
              <a:t>TGax</a:t>
            </a:r>
            <a:r>
              <a:rPr lang="en-US" sz="2000" b="0" dirty="0"/>
              <a:t>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HE link adaptation shall define reference payload size for the reported MCS in MFB.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Reference payload size may be dependent on the frames involved in link adaptation or fixed in specification. Details TBD.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8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Do you agree to include the following text to </a:t>
            </a:r>
            <a:r>
              <a:rPr lang="en-US" sz="2000" b="0" dirty="0" err="1" smtClean="0"/>
              <a:t>TGax</a:t>
            </a:r>
            <a:r>
              <a:rPr lang="en-US" sz="2000" b="0" dirty="0" smtClean="0"/>
              <a:t>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HE link adaptation field, which is part of HE variant of HT control field, consists of MFB and TBD subfields. The MFB subfield </a:t>
            </a:r>
            <a:r>
              <a:rPr lang="en-US" sz="2000" dirty="0" smtClean="0"/>
              <a:t>includes</a:t>
            </a:r>
            <a:r>
              <a:rPr lang="en-US" sz="2000" dirty="0" smtClean="0"/>
              <a:t> </a:t>
            </a:r>
            <a:r>
              <a:rPr lang="en-US" sz="2000" dirty="0" smtClean="0"/>
              <a:t>NSS and MCS </a:t>
            </a:r>
            <a:r>
              <a:rPr lang="en-US" sz="2000" dirty="0" smtClean="0"/>
              <a:t>subfield.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6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11-15-1121r0, HE-A-Control Field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5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8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26448" y="2286000"/>
            <a:ext cx="6037080" cy="3657600"/>
          </a:xfrm>
          <a:prstGeom prst="rect">
            <a:avLst/>
          </a:prstGeom>
        </p:spPr>
      </p:pic>
      <p:sp>
        <p:nvSpPr>
          <p:cNvPr id="6" name="Title 6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Receiver Minimum Input Level Sensitivity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300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PSDU per OFDM (N</a:t>
            </a:r>
            <a:r>
              <a:rPr lang="en-US" baseline="-25000" dirty="0" smtClean="0"/>
              <a:t>DBPS</a:t>
            </a:r>
            <a:r>
              <a:rPr lang="en-US" dirty="0" smtClean="0"/>
              <a:t>) Symbol (1/3)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50819"/>
              </p:ext>
            </p:extLst>
          </p:nvPr>
        </p:nvGraphicFramePr>
        <p:xfrm>
          <a:off x="1524000" y="1828800"/>
          <a:ext cx="6068904" cy="42671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</a:tblGrid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Nss</a:t>
                      </a:r>
                      <a:r>
                        <a:rPr lang="en-US" sz="900" u="none" strike="noStrike" dirty="0">
                          <a:effectLst/>
                        </a:rPr>
                        <a:t> = 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234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2205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3266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3307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3675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779809" y="6147201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Rounded to nearest byte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PSDU per OFDM (N</a:t>
            </a:r>
            <a:r>
              <a:rPr lang="en-US" baseline="-25000" dirty="0"/>
              <a:t>DBPS</a:t>
            </a:r>
            <a:r>
              <a:rPr lang="en-US" dirty="0"/>
              <a:t>) </a:t>
            </a:r>
            <a:r>
              <a:rPr lang="en-US" dirty="0" smtClean="0"/>
              <a:t>Symbol (2/3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72726"/>
              </p:ext>
            </p:extLst>
          </p:nvPr>
        </p:nvGraphicFramePr>
        <p:xfrm>
          <a:off x="1600200" y="1752600"/>
          <a:ext cx="6068904" cy="42671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  <a:gridCol w="505742"/>
              </a:tblGrid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Nss</a:t>
                      </a:r>
                      <a:r>
                        <a:rPr lang="en-US" sz="900" u="none" strike="noStrike" dirty="0">
                          <a:effectLst/>
                        </a:rPr>
                        <a:t> = 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1960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2205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3266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3920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5880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6533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1316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1950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1837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2756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4083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5512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6125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7350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8166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Nss = 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MCS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0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804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RU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459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242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877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484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1053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1404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1579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1755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2340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735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1102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1470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3307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3675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4900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  <a:tr h="1580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1992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735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1470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2940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4410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5880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effectLst/>
                        </a:rPr>
                        <a:t>6615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7350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8820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effectLst/>
                        </a:rPr>
                        <a:t>9800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02" marR="7902" marT="790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79809" y="6147201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Rounded to nearest byte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8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PSDU per OFDM (N</a:t>
            </a:r>
            <a:r>
              <a:rPr lang="en-US" baseline="-25000" dirty="0"/>
              <a:t>DBPS</a:t>
            </a:r>
            <a:r>
              <a:rPr lang="en-US" dirty="0"/>
              <a:t>) </a:t>
            </a:r>
            <a:r>
              <a:rPr lang="en-US" dirty="0" smtClean="0"/>
              <a:t>Symbol (3/3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73683"/>
              </p:ext>
            </p:extLst>
          </p:nvPr>
        </p:nvGraphicFramePr>
        <p:xfrm>
          <a:off x="914400" y="1714500"/>
          <a:ext cx="7315200" cy="3429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 = 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2730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1715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3858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4287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5145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5716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1992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1715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5145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6860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7717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8575</a:t>
                      </a:r>
                      <a:endParaRPr lang="en-US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10290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11433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Nss = 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680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1170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1872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2106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3120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1960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2940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3920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4410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4900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5880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6533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1992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980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1960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3920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5880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7840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8820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9800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11760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13066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79809" y="6147201"/>
            <a:ext cx="16802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Rounded to nearest byte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Maximum Data Unit Sizes in </a:t>
            </a:r>
            <a:r>
              <a:rPr lang="en-US" dirty="0" smtClean="0">
                <a:solidFill>
                  <a:schemeClr val="tx1"/>
                </a:solidFill>
              </a:rPr>
              <a:t>802.11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361698"/>
              </p:ext>
            </p:extLst>
          </p:nvPr>
        </p:nvGraphicFramePr>
        <p:xfrm>
          <a:off x="990598" y="2057400"/>
          <a:ext cx="7161215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243"/>
                <a:gridCol w="1432243"/>
                <a:gridCol w="1432243"/>
                <a:gridCol w="1432243"/>
                <a:gridCol w="1432243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MSDU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A-MSDU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MPDU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PSDU</a:t>
                      </a:r>
                      <a:endParaRPr lang="en-US" sz="180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Non-HT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3839 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4065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7935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endParaRPr lang="en-US" sz="180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3839 or 7935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–1</a:t>
                      </a:r>
                      <a:endParaRPr lang="en-US" sz="1800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VHT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2304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3,895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7,991</a:t>
                      </a:r>
                    </a:p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 11,454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4,692,480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3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752600" y="2715604"/>
            <a:ext cx="5257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792288" y="3630004"/>
            <a:ext cx="5257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68730" y="2438605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Node 1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8570" y="3297403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Node 2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2438605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86000" y="2438605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 flipV="1">
            <a:off x="2057400" y="2254415"/>
            <a:ext cx="114300" cy="256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532787" y="2021216"/>
            <a:ext cx="7328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Preamble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396490" y="2306009"/>
            <a:ext cx="127167" cy="2332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396490" y="1940695"/>
            <a:ext cx="15408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Data Frame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(MRQ, MSI = 3)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21225" y="3353005"/>
            <a:ext cx="228600" cy="27699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949825" y="3353005"/>
            <a:ext cx="1295400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5247656" y="3172803"/>
            <a:ext cx="286285" cy="318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533941" y="2895807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Data Frame 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+HTC (MFB, MFSI = 3)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2616352" y="2811200"/>
            <a:ext cx="124278" cy="723207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6" name="Down Arrow 25"/>
          <p:cNvSpPr/>
          <p:nvPr/>
        </p:nvSpPr>
        <p:spPr bwMode="auto">
          <a:xfrm rot="10800000">
            <a:off x="4996982" y="2830597"/>
            <a:ext cx="85658" cy="518055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1158" y="1650391"/>
            <a:ext cx="1943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>
                <a:solidFill>
                  <a:schemeClr val="tx1"/>
                </a:solidFill>
                <a:latin typeface="+mn-lt"/>
              </a:rPr>
              <a:t>Solicit MCS Procedure</a:t>
            </a:r>
            <a:endParaRPr lang="en-US" sz="1400" b="1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1887" y="4073303"/>
            <a:ext cx="7964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Step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Node 1, the MCS requester, sends a PPDU containing MCS request (MRQ) and MCS request sequence number (MSI)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Node 2, the MCS responder, takes CSI measurements from the preamble and uses RXVECTOR properties to compute MCS.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CSI measurements taken may be </a:t>
            </a:r>
            <a:r>
              <a:rPr lang="en-US" sz="1400" dirty="0" err="1" smtClean="0">
                <a:solidFill>
                  <a:schemeClr val="tx1"/>
                </a:solidFill>
                <a:latin typeface="+mn-lt"/>
              </a:rPr>
              <a:t>beamformed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 signals and therefore, MCS feedback will be limited to that specific beamforming.</a:t>
            </a:r>
          </a:p>
          <a:p>
            <a:endParaRPr lang="en-US" sz="1400" dirty="0">
              <a:solidFill>
                <a:schemeClr val="tx1"/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Step 2) Node 2, the MCS responder, report back MCS feedback (MFB) with MCS feedback sequence number (MFSI) set as the same value as MSI of MRQ.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35973" y="3255431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+mn-lt"/>
              </a:rPr>
              <a:t>Step 1)</a:t>
            </a:r>
            <a:endParaRPr lang="en-US" sz="11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70192" y="2859836"/>
            <a:ext cx="603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+mn-lt"/>
              </a:rPr>
              <a:t>Step 2)</a:t>
            </a:r>
            <a:endParaRPr lang="en-US" sz="11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36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en-US" dirty="0" smtClean="0"/>
              <a:t>Adaptation </a:t>
            </a:r>
            <a:r>
              <a:rPr lang="en-US" dirty="0"/>
              <a:t>in </a:t>
            </a:r>
            <a:r>
              <a:rPr lang="en-US" dirty="0" smtClean="0"/>
              <a:t>VHT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765087"/>
            <a:ext cx="7770813" cy="2710326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Solicited feedback based on request from a transmitter.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i="1" dirty="0" smtClean="0"/>
              <a:t>MCS feedback </a:t>
            </a:r>
            <a:r>
              <a:rPr lang="en-US" sz="1400" dirty="0" smtClean="0"/>
              <a:t>(</a:t>
            </a:r>
            <a:r>
              <a:rPr lang="en-US" sz="1400" b="1" dirty="0" smtClean="0"/>
              <a:t>MFB</a:t>
            </a:r>
            <a:r>
              <a:rPr lang="en-US" sz="1400" dirty="0" smtClean="0"/>
              <a:t>) </a:t>
            </a:r>
            <a:r>
              <a:rPr lang="en-US" sz="1400" dirty="0"/>
              <a:t>values are computed from the frame that contained </a:t>
            </a:r>
            <a:r>
              <a:rPr lang="en-US" sz="1400" i="1" dirty="0"/>
              <a:t>MCS request </a:t>
            </a:r>
            <a:r>
              <a:rPr lang="en-US" sz="1400" dirty="0" smtClean="0"/>
              <a:t>(</a:t>
            </a:r>
            <a:r>
              <a:rPr lang="en-US" sz="1400" b="1" dirty="0" smtClean="0"/>
              <a:t>MRQ</a:t>
            </a:r>
            <a:r>
              <a:rPr lang="en-US" sz="1400" dirty="0" smtClean="0"/>
              <a:t>) set </a:t>
            </a:r>
            <a:r>
              <a:rPr lang="en-US" sz="1400" dirty="0"/>
              <a:t>to 1.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i="1" dirty="0" smtClean="0"/>
              <a:t>MCS feedback Sequence ID </a:t>
            </a:r>
            <a:r>
              <a:rPr lang="en-US" sz="1400" dirty="0" smtClean="0"/>
              <a:t>(</a:t>
            </a:r>
            <a:r>
              <a:rPr lang="en-US" sz="1400" b="1" dirty="0" smtClean="0"/>
              <a:t>MFSI</a:t>
            </a:r>
            <a:r>
              <a:rPr lang="en-US" sz="1400" dirty="0" smtClean="0"/>
              <a:t>) </a:t>
            </a:r>
            <a:r>
              <a:rPr lang="en-US" sz="1400" dirty="0"/>
              <a:t>field is set with </a:t>
            </a:r>
            <a:r>
              <a:rPr lang="en-US" sz="1400" i="1" dirty="0" smtClean="0"/>
              <a:t>MRQ sequence ID </a:t>
            </a:r>
            <a:r>
              <a:rPr lang="en-US" sz="1400" dirty="0" smtClean="0"/>
              <a:t>(</a:t>
            </a:r>
            <a:r>
              <a:rPr lang="en-US" sz="1400" b="1" dirty="0" smtClean="0"/>
              <a:t>MSI</a:t>
            </a:r>
            <a:r>
              <a:rPr lang="en-US" sz="1400" dirty="0" smtClean="0"/>
              <a:t>) </a:t>
            </a:r>
            <a:r>
              <a:rPr lang="en-US" sz="1400" dirty="0"/>
              <a:t>value for MCS requester.</a:t>
            </a:r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Unsolicited feedback.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Autonomous MFB to the transmitter based on frames that the receiver has chose to measure.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Some basic description (</a:t>
            </a:r>
            <a:r>
              <a:rPr lang="en-US" sz="1400" dirty="0" err="1"/>
              <a:t>e.g.GID</a:t>
            </a:r>
            <a:r>
              <a:rPr lang="en-US" sz="1400" dirty="0"/>
              <a:t>, Coding Type, STBC, FB </a:t>
            </a:r>
            <a:r>
              <a:rPr lang="en-US" sz="1400" dirty="0" err="1"/>
              <a:t>Tx</a:t>
            </a:r>
            <a:r>
              <a:rPr lang="en-US" sz="1400" dirty="0"/>
              <a:t> type </a:t>
            </a:r>
            <a:r>
              <a:rPr lang="en-US" sz="1400" dirty="0" err="1"/>
              <a:t>etc</a:t>
            </a:r>
            <a:r>
              <a:rPr lang="en-US" sz="1400" dirty="0"/>
              <a:t>) about the frame is </a:t>
            </a:r>
            <a:r>
              <a:rPr lang="en-US" sz="1400" dirty="0" smtClean="0"/>
              <a:t>conveyed. This facilitates identification of the frame </a:t>
            </a:r>
            <a:r>
              <a:rPr lang="en-US" sz="1400" dirty="0" smtClean="0">
                <a:solidFill>
                  <a:schemeClr val="tx1"/>
                </a:solidFill>
              </a:rPr>
              <a:t>(or at least the RXVECTOR of the frame) </a:t>
            </a:r>
            <a:r>
              <a:rPr lang="en-US" sz="1400" dirty="0" smtClean="0"/>
              <a:t>that MCS measurement has taken place.</a:t>
            </a:r>
            <a:endParaRPr lang="en-US" sz="14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1447800" y="1751013"/>
            <a:ext cx="5943600" cy="1906587"/>
            <a:chOff x="1447800" y="1751013"/>
            <a:chExt cx="5943600" cy="1906587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1751013"/>
              <a:ext cx="5943600" cy="1906587"/>
              <a:chOff x="636588" y="1828800"/>
              <a:chExt cx="7821612" cy="2472068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36588" y="1828800"/>
                <a:ext cx="7820025" cy="742642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26663"/>
              <a:stretch/>
            </p:blipFill>
            <p:spPr>
              <a:xfrm>
                <a:off x="4160044" y="2589299"/>
                <a:ext cx="4296569" cy="534902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447925" y="3213856"/>
                <a:ext cx="6010275" cy="535824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b="31765"/>
              <a:stretch/>
            </p:blipFill>
            <p:spPr>
              <a:xfrm>
                <a:off x="3352800" y="3839458"/>
                <a:ext cx="3810000" cy="461410"/>
              </a:xfrm>
              <a:prstGeom prst="rect">
                <a:avLst/>
              </a:prstGeom>
            </p:spPr>
          </p:pic>
          <p:cxnSp>
            <p:nvCxnSpPr>
              <p:cNvPr id="12" name="Straight Connector 11"/>
              <p:cNvCxnSpPr/>
              <p:nvPr/>
            </p:nvCxnSpPr>
            <p:spPr bwMode="auto">
              <a:xfrm flipH="1">
                <a:off x="4160044" y="2513615"/>
                <a:ext cx="2469356" cy="15338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flipH="1">
                <a:off x="2590800" y="3048000"/>
                <a:ext cx="2438400" cy="20825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 flipH="1">
                <a:off x="3394075" y="3704509"/>
                <a:ext cx="1555750" cy="16643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 flipH="1" flipV="1">
                <a:off x="7159625" y="2513615"/>
                <a:ext cx="1183483" cy="133512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 flipH="1" flipV="1">
                <a:off x="6717569" y="3055084"/>
                <a:ext cx="1739044" cy="19327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 flipH="1" flipV="1">
                <a:off x="5562600" y="3703211"/>
                <a:ext cx="1597025" cy="15202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8" name="Rectangle 17"/>
            <p:cNvSpPr/>
            <p:nvPr/>
          </p:nvSpPr>
          <p:spPr bwMode="auto">
            <a:xfrm>
              <a:off x="5971557" y="1959960"/>
              <a:ext cx="475294" cy="319218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34326" y="2390333"/>
              <a:ext cx="1267469" cy="319218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724083" y="2866258"/>
              <a:ext cx="457517" cy="319218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481355" y="2866258"/>
              <a:ext cx="785845" cy="319218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53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Link Adaptation in 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Information needed for Unsolicited MCS feedback for 11ax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Reference for MCS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Duplication of SNR and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Limited space for HE variant of HT Control Field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2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Information Needed for</a:t>
            </a:r>
            <a:br>
              <a:rPr lang="en-US" sz="2800" dirty="0" smtClean="0"/>
            </a:br>
            <a:r>
              <a:rPr lang="en-US" sz="2800" dirty="0" smtClean="0"/>
              <a:t> Unsolicited MCS Feedback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Additional information is needed for Unsolicited MCS feedback to </a:t>
            </a:r>
            <a:r>
              <a:rPr lang="en-US" sz="2000" dirty="0"/>
              <a:t>facilitates identification of the </a:t>
            </a:r>
            <a:r>
              <a:rPr lang="en-US" sz="2000" dirty="0" smtClean="0"/>
              <a:t>frame that MCS was measured 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BW (2 bits), GID (6 bits),  Coding (1 bit), BF (1 bits), STBC (1 bit)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 that all the above bit fields are only used in unsolicited MCS feedback. For solicited MCS feedback they are reserved.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With the support of OFDMA and DCM, additional information needs to be conveyed for Unsolicited MCS feedback.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RU size and RU location (at least 8 bits), DCM (1 bit)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no GID is supported in 11ax, we may able to remove GID from HE link adaptation. However, we may need additional information for MU-MIMO indication.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GID not only conveyed information on whether SU or MU-MIMO was used, but also on STA pairing information.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5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Information Needed for</a:t>
            </a:r>
            <a:br>
              <a:rPr lang="en-US" sz="2800" dirty="0" smtClean="0"/>
            </a:br>
            <a:r>
              <a:rPr lang="en-US" sz="2800" dirty="0" smtClean="0"/>
              <a:t>Unsolicited MCS Feedback (cont.)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205412" y="2521852"/>
            <a:ext cx="1828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GID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029283" y="2521852"/>
            <a:ext cx="9144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BW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8754" y="2521852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Coding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543425" y="2521852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STBC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33696" y="2521852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571" y="194431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VHT Unsolicited MCS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71" y="3569565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HE Unsolicited MCS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397" y="2255006"/>
            <a:ext cx="4106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91411" y="221650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6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8082" y="221650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9447" y="22181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7695" y="22181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67424" y="221812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1205412" y="3276600"/>
            <a:ext cx="36188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729324" y="3276600"/>
            <a:ext cx="587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11 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215666" y="4242302"/>
            <a:ext cx="238107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RU size/location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822825" y="4244632"/>
            <a:ext cx="278985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SU/MU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590005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Coding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194676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STBC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884947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BF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4515" y="3971779"/>
            <a:ext cx="4106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45343" y="3906095"/>
            <a:ext cx="683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at least 8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9415" y="3699247"/>
            <a:ext cx="6832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t least 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81400" y="39469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69648" y="39469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79377" y="39469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215570" y="4993373"/>
            <a:ext cx="392854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39482" y="4993373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506310" y="4250639"/>
            <a:ext cx="304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DCM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89106" y="394529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88656" y="500171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sz="1100" dirty="0" smtClean="0">
                <a:solidFill>
                  <a:schemeClr val="tx1"/>
                </a:solidFill>
                <a:latin typeface="+mn-lt"/>
              </a:rPr>
              <a:t>t least 13 Bits</a:t>
            </a:r>
            <a:endParaRPr lang="en-US"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5842" y="5534795"/>
            <a:ext cx="7266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If we want to indicate the STA pairing information for MU-MIMO without GID, it would be N</a:t>
            </a:r>
            <a:r>
              <a:rPr lang="en-US" sz="1600" baseline="-25000" dirty="0" smtClean="0">
                <a:solidFill>
                  <a:schemeClr val="tx1"/>
                </a:solidFill>
                <a:latin typeface="+mn-lt"/>
              </a:rPr>
              <a:t>STAID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 x 4 (or 8). By optimistic estimate (with N</a:t>
            </a:r>
            <a:r>
              <a:rPr lang="en-US" sz="1600" baseline="-25000" dirty="0" smtClean="0">
                <a:solidFill>
                  <a:schemeClr val="tx1"/>
                </a:solidFill>
                <a:latin typeface="+mn-lt"/>
              </a:rPr>
              <a:t>STAID 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= 4 bits, and maximum 4 users), SU/MU indication will be 16 bits.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205412" y="2362200"/>
            <a:ext cx="0" cy="30027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5101810" y="4248437"/>
            <a:ext cx="381359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MU-MIMO pairing information</a:t>
            </a:r>
          </a:p>
        </p:txBody>
      </p:sp>
      <p:sp>
        <p:nvSpPr>
          <p:cNvPr id="47" name="Left Brace 46"/>
          <p:cNvSpPr/>
          <p:nvPr/>
        </p:nvSpPr>
        <p:spPr bwMode="auto">
          <a:xfrm rot="5400000">
            <a:off x="6742170" y="2033672"/>
            <a:ext cx="253884" cy="409257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MS Gothic" charset="-128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1198578" y="3131452"/>
            <a:ext cx="1830705" cy="11191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3596736" y="3115591"/>
            <a:ext cx="357660" cy="11789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4521849" y="3101556"/>
            <a:ext cx="326377" cy="11468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3617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Payload Size Reference for MCS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4400"/>
            <a:ext cx="4601521" cy="34557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592" y="1649640"/>
            <a:ext cx="4601521" cy="3455760"/>
          </a:xfrm>
          <a:prstGeom prst="rect">
            <a:avLst/>
          </a:prstGeom>
        </p:spPr>
      </p:pic>
      <p:sp>
        <p:nvSpPr>
          <p:cNvPr id="11" name="Arc 10"/>
          <p:cNvSpPr/>
          <p:nvPr/>
        </p:nvSpPr>
        <p:spPr bwMode="auto">
          <a:xfrm>
            <a:off x="1255256" y="3718458"/>
            <a:ext cx="838200" cy="304800"/>
          </a:xfrm>
          <a:prstGeom prst="arc">
            <a:avLst>
              <a:gd name="adj1" fmla="val 19917886"/>
              <a:gd name="adj2" fmla="val 1222001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Arc 11"/>
          <p:cNvSpPr/>
          <p:nvPr/>
        </p:nvSpPr>
        <p:spPr bwMode="auto">
          <a:xfrm>
            <a:off x="2686601" y="3731612"/>
            <a:ext cx="838200" cy="304800"/>
          </a:xfrm>
          <a:prstGeom prst="arc">
            <a:avLst>
              <a:gd name="adj1" fmla="val 19917886"/>
              <a:gd name="adj2" fmla="val 1222001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8712" y="400271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3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2487" y="400271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1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Arc 14"/>
          <p:cNvSpPr/>
          <p:nvPr/>
        </p:nvSpPr>
        <p:spPr bwMode="auto">
          <a:xfrm>
            <a:off x="6450195" y="3365182"/>
            <a:ext cx="1128228" cy="304800"/>
          </a:xfrm>
          <a:prstGeom prst="arc">
            <a:avLst>
              <a:gd name="adj1" fmla="val 20633341"/>
              <a:gd name="adj2" fmla="val 11721801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Arc 15"/>
          <p:cNvSpPr/>
          <p:nvPr/>
        </p:nvSpPr>
        <p:spPr bwMode="auto">
          <a:xfrm>
            <a:off x="7624626" y="3658779"/>
            <a:ext cx="1138374" cy="304800"/>
          </a:xfrm>
          <a:prstGeom prst="arc">
            <a:avLst>
              <a:gd name="adj1" fmla="val 19917886"/>
              <a:gd name="adj2" fmla="val 11551139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69302" y="331790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7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1671" y="316857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MCS 5</a:t>
            </a:r>
            <a:endParaRPr lang="en-US" sz="18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6406" y="5206772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Required SNR for a given MCS varies </a:t>
            </a:r>
            <a:r>
              <a:rPr lang="en-US" sz="2000" b="1" dirty="0" smtClean="0">
                <a:solidFill>
                  <a:srgbClr val="FF0000"/>
                </a:solidFill>
              </a:rPr>
              <a:t>significantly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based on payload size.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If MCS responder feedback MCS=5, how does the MCS requester know which payload size the MCS is applicable for?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3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Size Reference for MCS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link adaptation does not provide appropriate MCS reference for a transmitter to utilize the MCS feedback by the responder.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Received MCS may not be directly </a:t>
            </a:r>
            <a:r>
              <a:rPr lang="en-US" dirty="0" smtClean="0"/>
              <a:t>applicable to the transmission  </a:t>
            </a:r>
            <a:r>
              <a:rPr lang="en-US" dirty="0"/>
              <a:t>because </a:t>
            </a:r>
            <a:r>
              <a:rPr lang="en-US" dirty="0" smtClean="0"/>
              <a:t>payload size may vary due to random traffic characteristics.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well-defined MCS </a:t>
            </a:r>
            <a:r>
              <a:rPr lang="en-US" dirty="0" smtClean="0"/>
              <a:t>payload reference</a:t>
            </a:r>
            <a:r>
              <a:rPr lang="en-US" dirty="0"/>
              <a:t>, </a:t>
            </a:r>
            <a:r>
              <a:rPr lang="en-US" dirty="0" smtClean="0"/>
              <a:t>the transmitter may utilize the reported MCS feedback and adjust for the transmission payload size characteristics.</a:t>
            </a:r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0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4505</TotalTime>
  <Words>3014</Words>
  <Application>Microsoft Office PowerPoint</Application>
  <PresentationFormat>On-screen Show (4:3)</PresentationFormat>
  <Paragraphs>1074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 Unicode MS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Equation</vt:lpstr>
      <vt:lpstr>Link Adaptation for HE WLAN</vt:lpstr>
      <vt:lpstr>Background</vt:lpstr>
      <vt:lpstr>Link Adaptation Procedure</vt:lpstr>
      <vt:lpstr>Link Adaptation in VHT</vt:lpstr>
      <vt:lpstr>Issues of Link Adaptation in HE</vt:lpstr>
      <vt:lpstr>Information Needed for  Unsolicited MCS Feedback</vt:lpstr>
      <vt:lpstr>Information Needed for Unsolicited MCS Feedback (cont.)</vt:lpstr>
      <vt:lpstr>Payload Size Reference for MCS</vt:lpstr>
      <vt:lpstr>Payload Size Reference for MCS</vt:lpstr>
      <vt:lpstr>Payload of Frame with MRQ as Payload References for MCS </vt:lpstr>
      <vt:lpstr>Fixed Payload References for MCS (Fixed in Specifications)</vt:lpstr>
      <vt:lpstr>Fixed Payload References for MCS (cont.)</vt:lpstr>
      <vt:lpstr>MCS and SNR in HE Link Adaptation</vt:lpstr>
      <vt:lpstr>Log-Average SNR and Link Quality</vt:lpstr>
      <vt:lpstr>Log-Average SNR and Link Quality (cont.)</vt:lpstr>
      <vt:lpstr>Log-Average SNR and Link Quality (cont.)</vt:lpstr>
      <vt:lpstr>Limited Bit Space for HE Link Adaptation</vt:lpstr>
      <vt:lpstr>Proposed MFB Subfield of HE Link Adaptation</vt:lpstr>
      <vt:lpstr>Conclusion</vt:lpstr>
      <vt:lpstr>Straw Poll #1</vt:lpstr>
      <vt:lpstr>Straw Poll #2</vt:lpstr>
      <vt:lpstr>Reference</vt:lpstr>
      <vt:lpstr>APPENDIX</vt:lpstr>
      <vt:lpstr>PowerPoint Presentation</vt:lpstr>
      <vt:lpstr>PSDU per OFDM (NDBPS) Symbol (1/3)</vt:lpstr>
      <vt:lpstr>PSDU per OFDM (NDBPS) Symbol (2/3)</vt:lpstr>
      <vt:lpstr>PSDU per OFDM (NDBPS) Symbol (3/3)</vt:lpstr>
      <vt:lpstr>Maximum Data Unit Sizes in 802.11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Adaptation for HE WLAN</dc:title>
  <dc:creator>Yujin Noh</dc:creator>
  <cp:lastModifiedBy>yujin</cp:lastModifiedBy>
  <cp:revision>262</cp:revision>
  <cp:lastPrinted>1601-01-01T00:00:00Z</cp:lastPrinted>
  <dcterms:created xsi:type="dcterms:W3CDTF">2015-10-30T20:48:28Z</dcterms:created>
  <dcterms:modified xsi:type="dcterms:W3CDTF">2015-11-11T03:07:46Z</dcterms:modified>
</cp:coreProperties>
</file>