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64" r:id="rId4"/>
    <p:sldId id="258" r:id="rId5"/>
    <p:sldId id="265" r:id="rId6"/>
    <p:sldId id="266" r:id="rId7"/>
    <p:sldId id="267" r:id="rId8"/>
    <p:sldId id="262" r:id="rId9"/>
    <p:sldId id="268" r:id="rId10"/>
    <p:sldId id="283" r:id="rId11"/>
    <p:sldId id="282" r:id="rId12"/>
    <p:sldId id="277" r:id="rId13"/>
    <p:sldId id="269" r:id="rId14"/>
    <p:sldId id="285" r:id="rId15"/>
    <p:sldId id="286" r:id="rId16"/>
    <p:sldId id="287" r:id="rId17"/>
    <p:sldId id="271" r:id="rId18"/>
    <p:sldId id="281" r:id="rId19"/>
    <p:sldId id="261" r:id="rId20"/>
    <p:sldId id="279" r:id="rId21"/>
    <p:sldId id="280" r:id="rId22"/>
    <p:sldId id="288" r:id="rId23"/>
    <p:sldId id="263" r:id="rId24"/>
    <p:sldId id="273" r:id="rId25"/>
    <p:sldId id="284" r:id="rId26"/>
    <p:sldId id="274" r:id="rId27"/>
    <p:sldId id="275" r:id="rId28"/>
    <p:sldId id="276" r:id="rId29"/>
    <p:sldId id="278" r:id="rId3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338" autoAdjust="0"/>
    <p:restoredTop sz="94660"/>
  </p:normalViewPr>
  <p:slideViewPr>
    <p:cSldViewPr>
      <p:cViewPr varScale="1">
        <p:scale>
          <a:sx n="94" d="100"/>
          <a:sy n="94" d="100"/>
        </p:scale>
        <p:origin x="1338" y="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Nov 09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Yujin Noh, Newracom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Yujin Noh, Newracom</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2015</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Yujin Noh, Newracom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2015</a:t>
            </a:r>
            <a:endParaRPr lang="en-GB"/>
          </a:p>
        </p:txBody>
      </p:sp>
      <p:sp>
        <p:nvSpPr>
          <p:cNvPr id="6" name="Footer Placeholder 5"/>
          <p:cNvSpPr>
            <a:spLocks noGrp="1"/>
          </p:cNvSpPr>
          <p:nvPr>
            <p:ph type="ftr" idx="11"/>
          </p:nvPr>
        </p:nvSpPr>
        <p:spPr/>
        <p:txBody>
          <a:bodyPr/>
          <a:lstStyle>
            <a:lvl1pPr>
              <a:defRPr/>
            </a:lvl1pPr>
          </a:lstStyle>
          <a:p>
            <a:r>
              <a:rPr lang="en-GB" smtClean="0"/>
              <a:t>Yujin Noh, Newracom</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2015</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Yujin Noh, Newracom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2015</a:t>
            </a:r>
            <a:endParaRPr lang="en-GB"/>
          </a:p>
        </p:txBody>
      </p:sp>
      <p:sp>
        <p:nvSpPr>
          <p:cNvPr id="4" name="Footer Placeholder 3"/>
          <p:cNvSpPr>
            <a:spLocks noGrp="1"/>
          </p:cNvSpPr>
          <p:nvPr>
            <p:ph type="ftr" idx="11"/>
          </p:nvPr>
        </p:nvSpPr>
        <p:spPr/>
        <p:txBody>
          <a:bodyPr/>
          <a:lstStyle>
            <a:lvl1pPr>
              <a:defRPr/>
            </a:lvl1pPr>
          </a:lstStyle>
          <a:p>
            <a:r>
              <a:rPr lang="en-GB" smtClean="0"/>
              <a:t>Yujin Noh, Newracom</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2015</a:t>
            </a:r>
            <a:endParaRPr lang="en-GB"/>
          </a:p>
        </p:txBody>
      </p:sp>
      <p:sp>
        <p:nvSpPr>
          <p:cNvPr id="3" name="Footer Placeholder 2"/>
          <p:cNvSpPr>
            <a:spLocks noGrp="1"/>
          </p:cNvSpPr>
          <p:nvPr>
            <p:ph type="ftr" idx="11"/>
          </p:nvPr>
        </p:nvSpPr>
        <p:spPr/>
        <p:txBody>
          <a:bodyPr/>
          <a:lstStyle>
            <a:lvl1pPr>
              <a:defRPr/>
            </a:lvl1pPr>
          </a:lstStyle>
          <a:p>
            <a:r>
              <a:rPr lang="en-GB" smtClean="0"/>
              <a:t>Yujin Noh, Newracom</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Yujin Noh, Newracom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Yujin Noh, Newracom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Yujin Noh, Newracom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802.11-14/1329r0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8.wmf"/><Relationship Id="rId5" Type="http://schemas.openxmlformats.org/officeDocument/2006/relationships/oleObject" Target="../embeddings/oleObject2.bin"/><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November 2015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Yujin Noh, Newracom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Link </a:t>
            </a:r>
            <a:r>
              <a:rPr lang="en-GB" dirty="0"/>
              <a:t>Adaptation for </a:t>
            </a:r>
            <a:r>
              <a:rPr lang="en-GB" dirty="0" smtClean="0"/>
              <a:t>HE WLAN</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2015-11-09</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1311544211"/>
              </p:ext>
            </p:extLst>
          </p:nvPr>
        </p:nvGraphicFramePr>
        <p:xfrm>
          <a:off x="457200" y="2538730"/>
          <a:ext cx="8592454" cy="2638425"/>
        </p:xfrm>
        <a:graphic>
          <a:graphicData uri="http://schemas.openxmlformats.org/presentationml/2006/ole">
            <mc:AlternateContent xmlns:mc="http://schemas.openxmlformats.org/markup-compatibility/2006">
              <mc:Choice xmlns:v="urn:schemas-microsoft-com:vml" Requires="v">
                <p:oleObj spid="_x0000_s3394" name="Document" r:id="rId5" imgW="8301941" imgH="2559085" progId="Word.Document.8">
                  <p:embed/>
                </p:oleObj>
              </mc:Choice>
              <mc:Fallback>
                <p:oleObj name="Document" r:id="rId5" imgW="8301941" imgH="2559085" progId="Word.Document.8">
                  <p:embed/>
                  <p:pic>
                    <p:nvPicPr>
                      <p:cNvPr id="0" name=""/>
                      <p:cNvPicPr>
                        <a:picLocks noChangeAspect="1" noChangeArrowheads="1"/>
                      </p:cNvPicPr>
                      <p:nvPr/>
                    </p:nvPicPr>
                    <p:blipFill>
                      <a:blip r:embed="rId6"/>
                      <a:srcRect/>
                      <a:stretch>
                        <a:fillRect/>
                      </a:stretch>
                    </p:blipFill>
                    <p:spPr bwMode="auto">
                      <a:xfrm>
                        <a:off x="457200" y="2538730"/>
                        <a:ext cx="8592454" cy="2638425"/>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Payload of Frame with MRQ as Payload References </a:t>
            </a:r>
            <a:r>
              <a:rPr lang="en-US" dirty="0">
                <a:solidFill>
                  <a:schemeClr val="tx1"/>
                </a:solidFill>
              </a:rPr>
              <a:t>for MCS</a:t>
            </a:r>
            <a:r>
              <a:rPr lang="en-US" dirty="0" smtClean="0"/>
              <a:t> </a:t>
            </a:r>
            <a:endParaRPr lang="en-US" dirty="0"/>
          </a:p>
        </p:txBody>
      </p:sp>
      <p:sp>
        <p:nvSpPr>
          <p:cNvPr id="3" name="Content Placeholder 2"/>
          <p:cNvSpPr>
            <a:spLocks noGrp="1"/>
          </p:cNvSpPr>
          <p:nvPr>
            <p:ph idx="1"/>
          </p:nvPr>
        </p:nvSpPr>
        <p:spPr>
          <a:xfrm>
            <a:off x="771525" y="3628707"/>
            <a:ext cx="7770813" cy="2879966"/>
          </a:xfrm>
        </p:spPr>
        <p:txBody>
          <a:bodyPr/>
          <a:lstStyle/>
          <a:p>
            <a:pPr marL="285750" indent="-285750">
              <a:buFont typeface="Arial" panose="020B0604020202020204" pitchFamily="34" charset="0"/>
              <a:buChar char="•"/>
            </a:pPr>
            <a:r>
              <a:rPr lang="en-US" sz="1800" dirty="0" smtClean="0"/>
              <a:t>For solicited MCS feedback, payload reference for MCS can be the payload of PPDU containing MRQ</a:t>
            </a:r>
          </a:p>
          <a:p>
            <a:pPr marL="685800" lvl="1">
              <a:buFont typeface="Arial" panose="020B0604020202020204" pitchFamily="34" charset="0"/>
              <a:buChar char="•"/>
            </a:pPr>
            <a:r>
              <a:rPr lang="en-US" sz="1600" dirty="0" smtClean="0"/>
              <a:t>In case PPDU contains multiple MPDU, we will have to define whether payload reference is based on PSDU size (the entire A-MPDU length) or MPDU size.</a:t>
            </a:r>
            <a:endParaRPr lang="en-US" sz="1600" b="0" dirty="0" smtClean="0"/>
          </a:p>
          <a:p>
            <a:pPr marL="285750">
              <a:buFont typeface="Arial" panose="020B0604020202020204" pitchFamily="34" charset="0"/>
              <a:buChar char="•"/>
            </a:pPr>
            <a:r>
              <a:rPr lang="en-US" sz="1800" dirty="0" smtClean="0"/>
              <a:t>For unsolicited MCS </a:t>
            </a:r>
            <a:r>
              <a:rPr lang="en-US" sz="1800" dirty="0"/>
              <a:t>feedback, </a:t>
            </a:r>
            <a:r>
              <a:rPr lang="en-US" sz="1800" dirty="0" smtClean="0"/>
              <a:t>this </a:t>
            </a:r>
            <a:r>
              <a:rPr lang="en-US" sz="1800" dirty="0"/>
              <a:t>solution is difficult to apply directly</a:t>
            </a:r>
            <a:endParaRPr lang="en-US" sz="1800" dirty="0" smtClean="0"/>
          </a:p>
          <a:p>
            <a:pPr marL="685800" lvl="1">
              <a:buFont typeface="Arial" panose="020B0604020202020204" pitchFamily="34" charset="0"/>
              <a:buChar char="•"/>
            </a:pPr>
            <a:r>
              <a:rPr lang="en-US" sz="1600" dirty="0" smtClean="0"/>
              <a:t>VHT link adaptation parameters in HT Control field does not give sufficient information to determine the reference payload size of the MCS feedback.</a:t>
            </a:r>
          </a:p>
          <a:p>
            <a:pPr marL="685800" lvl="1">
              <a:buFont typeface="Arial" panose="020B0604020202020204" pitchFamily="34" charset="0"/>
              <a:buChar char="•"/>
            </a:pPr>
            <a:r>
              <a:rPr lang="en-US" sz="1600" dirty="0" smtClean="0"/>
              <a:t>We will need to devise new mechanism to allow unsolicited MCS feedback to uniquely identify the reference payload size.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Yujin Noh, Newracom</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cxnSp>
        <p:nvCxnSpPr>
          <p:cNvPr id="7" name="Straight Arrow Connector 6"/>
          <p:cNvCxnSpPr/>
          <p:nvPr/>
        </p:nvCxnSpPr>
        <p:spPr bwMode="auto">
          <a:xfrm>
            <a:off x="1227430" y="2822309"/>
            <a:ext cx="64008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8" name="Straight Arrow Connector 7"/>
          <p:cNvCxnSpPr/>
          <p:nvPr/>
        </p:nvCxnSpPr>
        <p:spPr bwMode="auto">
          <a:xfrm>
            <a:off x="1267118" y="3493116"/>
            <a:ext cx="636111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9" name="TextBox 8"/>
          <p:cNvSpPr txBox="1"/>
          <p:nvPr/>
        </p:nvSpPr>
        <p:spPr>
          <a:xfrm>
            <a:off x="613296" y="2577104"/>
            <a:ext cx="636713" cy="276999"/>
          </a:xfrm>
          <a:prstGeom prst="rect">
            <a:avLst/>
          </a:prstGeom>
          <a:noFill/>
        </p:spPr>
        <p:txBody>
          <a:bodyPr wrap="none" rtlCol="0">
            <a:spAutoFit/>
          </a:bodyPr>
          <a:lstStyle/>
          <a:p>
            <a:r>
              <a:rPr lang="en-US" sz="1200" b="1" dirty="0" smtClean="0">
                <a:solidFill>
                  <a:schemeClr val="tx1"/>
                </a:solidFill>
                <a:latin typeface="+mn-lt"/>
              </a:rPr>
              <a:t>Node 1</a:t>
            </a:r>
            <a:endParaRPr lang="en-US" sz="1200" b="1" dirty="0">
              <a:solidFill>
                <a:schemeClr val="tx1"/>
              </a:solidFill>
              <a:latin typeface="+mn-lt"/>
            </a:endParaRPr>
          </a:p>
        </p:txBody>
      </p:sp>
      <p:sp>
        <p:nvSpPr>
          <p:cNvPr id="10" name="TextBox 9"/>
          <p:cNvSpPr txBox="1"/>
          <p:nvPr/>
        </p:nvSpPr>
        <p:spPr>
          <a:xfrm>
            <a:off x="618741" y="3241073"/>
            <a:ext cx="636713" cy="276999"/>
          </a:xfrm>
          <a:prstGeom prst="rect">
            <a:avLst/>
          </a:prstGeom>
          <a:noFill/>
        </p:spPr>
        <p:txBody>
          <a:bodyPr wrap="none" rtlCol="0">
            <a:spAutoFit/>
          </a:bodyPr>
          <a:lstStyle/>
          <a:p>
            <a:r>
              <a:rPr lang="en-US" sz="1200" b="1" dirty="0" smtClean="0">
                <a:solidFill>
                  <a:schemeClr val="tx1"/>
                </a:solidFill>
                <a:latin typeface="+mn-lt"/>
              </a:rPr>
              <a:t>Node 2</a:t>
            </a:r>
            <a:endParaRPr lang="en-US" sz="1200" b="1" dirty="0">
              <a:solidFill>
                <a:schemeClr val="tx1"/>
              </a:solidFill>
              <a:latin typeface="+mn-lt"/>
            </a:endParaRPr>
          </a:p>
        </p:txBody>
      </p:sp>
      <p:sp>
        <p:nvSpPr>
          <p:cNvPr id="11" name="Rectangle 10"/>
          <p:cNvSpPr/>
          <p:nvPr/>
        </p:nvSpPr>
        <p:spPr bwMode="auto">
          <a:xfrm>
            <a:off x="1532230" y="2545310"/>
            <a:ext cx="228600" cy="276999"/>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12" name="Rectangle 11"/>
          <p:cNvSpPr/>
          <p:nvPr/>
        </p:nvSpPr>
        <p:spPr bwMode="auto">
          <a:xfrm>
            <a:off x="1760830" y="2545310"/>
            <a:ext cx="1295400" cy="276999"/>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cxnSp>
        <p:nvCxnSpPr>
          <p:cNvPr id="13" name="Straight Connector 12"/>
          <p:cNvCxnSpPr/>
          <p:nvPr/>
        </p:nvCxnSpPr>
        <p:spPr bwMode="auto">
          <a:xfrm flipH="1" flipV="1">
            <a:off x="1532230" y="2361120"/>
            <a:ext cx="114300" cy="256401"/>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TextBox 13"/>
          <p:cNvSpPr txBox="1"/>
          <p:nvPr/>
        </p:nvSpPr>
        <p:spPr>
          <a:xfrm>
            <a:off x="1007617" y="2127921"/>
            <a:ext cx="732893" cy="261610"/>
          </a:xfrm>
          <a:prstGeom prst="rect">
            <a:avLst/>
          </a:prstGeom>
          <a:noFill/>
        </p:spPr>
        <p:txBody>
          <a:bodyPr wrap="none" rtlCol="0">
            <a:spAutoFit/>
          </a:bodyPr>
          <a:lstStyle/>
          <a:p>
            <a:r>
              <a:rPr lang="en-US" sz="1100" dirty="0" smtClean="0">
                <a:solidFill>
                  <a:schemeClr val="tx1"/>
                </a:solidFill>
                <a:latin typeface="+mn-lt"/>
              </a:rPr>
              <a:t>Preamble</a:t>
            </a:r>
            <a:endParaRPr lang="en-US" sz="1100" dirty="0">
              <a:solidFill>
                <a:schemeClr val="tx1"/>
              </a:solidFill>
              <a:latin typeface="+mn-lt"/>
            </a:endParaRPr>
          </a:p>
        </p:txBody>
      </p:sp>
      <p:cxnSp>
        <p:nvCxnSpPr>
          <p:cNvPr id="15" name="Straight Connector 14"/>
          <p:cNvCxnSpPr/>
          <p:nvPr/>
        </p:nvCxnSpPr>
        <p:spPr bwMode="auto">
          <a:xfrm flipV="1">
            <a:off x="1847786" y="2389531"/>
            <a:ext cx="229566" cy="260617"/>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6" name="TextBox 15"/>
          <p:cNvSpPr txBox="1"/>
          <p:nvPr/>
        </p:nvSpPr>
        <p:spPr>
          <a:xfrm>
            <a:off x="1721262" y="1987071"/>
            <a:ext cx="1726755" cy="430887"/>
          </a:xfrm>
          <a:prstGeom prst="rect">
            <a:avLst/>
          </a:prstGeom>
          <a:noFill/>
        </p:spPr>
        <p:txBody>
          <a:bodyPr wrap="none" rtlCol="0">
            <a:spAutoFit/>
          </a:bodyPr>
          <a:lstStyle/>
          <a:p>
            <a:r>
              <a:rPr lang="en-US" sz="1100" dirty="0" smtClean="0">
                <a:solidFill>
                  <a:schemeClr val="tx1"/>
                </a:solidFill>
                <a:latin typeface="+mn-lt"/>
              </a:rPr>
              <a:t>+HTC (MRQ =1, MSI = 3)</a:t>
            </a:r>
          </a:p>
          <a:p>
            <a:r>
              <a:rPr lang="en-US" sz="1100" dirty="0" smtClean="0">
                <a:solidFill>
                  <a:schemeClr val="tx1"/>
                </a:solidFill>
                <a:latin typeface="+mn-lt"/>
              </a:rPr>
              <a:t>PSDU 1000 bytes </a:t>
            </a:r>
            <a:endParaRPr lang="en-US" sz="1100" dirty="0">
              <a:solidFill>
                <a:schemeClr val="tx1"/>
              </a:solidFill>
              <a:latin typeface="+mn-lt"/>
            </a:endParaRPr>
          </a:p>
        </p:txBody>
      </p:sp>
      <p:sp>
        <p:nvSpPr>
          <p:cNvPr id="17" name="Rectangle 16"/>
          <p:cNvSpPr/>
          <p:nvPr/>
        </p:nvSpPr>
        <p:spPr bwMode="auto">
          <a:xfrm>
            <a:off x="3276600" y="3216117"/>
            <a:ext cx="228600" cy="276999"/>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18" name="Rectangle 17"/>
          <p:cNvSpPr/>
          <p:nvPr/>
        </p:nvSpPr>
        <p:spPr bwMode="auto">
          <a:xfrm>
            <a:off x="3505200" y="3216117"/>
            <a:ext cx="1295400" cy="276999"/>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cxnSp>
        <p:nvCxnSpPr>
          <p:cNvPr id="19" name="Straight Connector 18"/>
          <p:cNvCxnSpPr/>
          <p:nvPr/>
        </p:nvCxnSpPr>
        <p:spPr bwMode="auto">
          <a:xfrm flipV="1">
            <a:off x="3675364" y="3030714"/>
            <a:ext cx="286285" cy="31870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0" name="TextBox 19"/>
          <p:cNvSpPr txBox="1"/>
          <p:nvPr/>
        </p:nvSpPr>
        <p:spPr>
          <a:xfrm>
            <a:off x="3896539" y="2820728"/>
            <a:ext cx="2355765" cy="430887"/>
          </a:xfrm>
          <a:prstGeom prst="rect">
            <a:avLst/>
          </a:prstGeom>
          <a:noFill/>
        </p:spPr>
        <p:txBody>
          <a:bodyPr wrap="square" rtlCol="0">
            <a:spAutoFit/>
          </a:bodyPr>
          <a:lstStyle/>
          <a:p>
            <a:r>
              <a:rPr lang="en-US" sz="1100" dirty="0" smtClean="0">
                <a:solidFill>
                  <a:schemeClr val="tx1"/>
                </a:solidFill>
                <a:latin typeface="+mn-lt"/>
              </a:rPr>
              <a:t>+HTC (MFB, MFSI = 3)</a:t>
            </a:r>
          </a:p>
          <a:p>
            <a:r>
              <a:rPr lang="en-US" sz="1100" dirty="0" smtClean="0">
                <a:solidFill>
                  <a:schemeClr val="tx1"/>
                </a:solidFill>
                <a:latin typeface="+mn-lt"/>
              </a:rPr>
              <a:t>MCS based on1000 bytes</a:t>
            </a:r>
            <a:endParaRPr lang="en-US" sz="1100" dirty="0">
              <a:solidFill>
                <a:schemeClr val="tx1"/>
              </a:solidFill>
              <a:latin typeface="+mn-lt"/>
            </a:endParaRPr>
          </a:p>
        </p:txBody>
      </p:sp>
      <p:sp>
        <p:nvSpPr>
          <p:cNvPr id="21" name="Down Arrow 20"/>
          <p:cNvSpPr/>
          <p:nvPr/>
        </p:nvSpPr>
        <p:spPr bwMode="auto">
          <a:xfrm>
            <a:off x="2091182" y="2872186"/>
            <a:ext cx="118618" cy="302388"/>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22" name="Down Arrow 21"/>
          <p:cNvSpPr/>
          <p:nvPr/>
        </p:nvSpPr>
        <p:spPr bwMode="auto">
          <a:xfrm rot="10800000">
            <a:off x="3552357" y="2882615"/>
            <a:ext cx="115582" cy="281397"/>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26" name="TextBox 25"/>
          <p:cNvSpPr txBox="1"/>
          <p:nvPr/>
        </p:nvSpPr>
        <p:spPr>
          <a:xfrm>
            <a:off x="266768" y="1650391"/>
            <a:ext cx="1943032" cy="307777"/>
          </a:xfrm>
          <a:prstGeom prst="rect">
            <a:avLst/>
          </a:prstGeom>
          <a:noFill/>
        </p:spPr>
        <p:txBody>
          <a:bodyPr wrap="none" rtlCol="0">
            <a:spAutoFit/>
          </a:bodyPr>
          <a:lstStyle/>
          <a:p>
            <a:r>
              <a:rPr lang="en-US" sz="1400" b="1" u="sng" dirty="0" smtClean="0">
                <a:solidFill>
                  <a:schemeClr val="tx1"/>
                </a:solidFill>
                <a:latin typeface="+mn-lt"/>
              </a:rPr>
              <a:t>Solicit MCS Procedure</a:t>
            </a:r>
            <a:endParaRPr lang="en-US" sz="1400" b="1" u="sng" dirty="0">
              <a:solidFill>
                <a:schemeClr val="tx1"/>
              </a:solidFill>
              <a:latin typeface="+mn-lt"/>
            </a:endParaRPr>
          </a:p>
        </p:txBody>
      </p:sp>
      <p:sp>
        <p:nvSpPr>
          <p:cNvPr id="29" name="Rectangle 28"/>
          <p:cNvSpPr/>
          <p:nvPr/>
        </p:nvSpPr>
        <p:spPr bwMode="auto">
          <a:xfrm>
            <a:off x="5129218" y="2545310"/>
            <a:ext cx="228600" cy="276999"/>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30" name="Rectangle 29"/>
          <p:cNvSpPr/>
          <p:nvPr/>
        </p:nvSpPr>
        <p:spPr bwMode="auto">
          <a:xfrm>
            <a:off x="5357818" y="2545310"/>
            <a:ext cx="1295400" cy="276999"/>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31" name="TextBox 30"/>
          <p:cNvSpPr txBox="1"/>
          <p:nvPr/>
        </p:nvSpPr>
        <p:spPr>
          <a:xfrm>
            <a:off x="5129218" y="1905000"/>
            <a:ext cx="3624710" cy="430887"/>
          </a:xfrm>
          <a:prstGeom prst="rect">
            <a:avLst/>
          </a:prstGeom>
          <a:noFill/>
        </p:spPr>
        <p:txBody>
          <a:bodyPr wrap="none" rtlCol="0">
            <a:spAutoFit/>
          </a:bodyPr>
          <a:lstStyle/>
          <a:p>
            <a:r>
              <a:rPr lang="en-US" sz="1100" dirty="0" smtClean="0">
                <a:solidFill>
                  <a:schemeClr val="tx1"/>
                </a:solidFill>
                <a:latin typeface="+mn-lt"/>
              </a:rPr>
              <a:t>Data Frame </a:t>
            </a:r>
          </a:p>
          <a:p>
            <a:r>
              <a:rPr lang="en-US" sz="1100" dirty="0" smtClean="0">
                <a:solidFill>
                  <a:schemeClr val="tx1"/>
                </a:solidFill>
                <a:latin typeface="+mn-lt"/>
              </a:rPr>
              <a:t>Adjust MCS (from reported MCS) to a different </a:t>
            </a:r>
            <a:r>
              <a:rPr lang="en-US" sz="1100" dirty="0">
                <a:solidFill>
                  <a:schemeClr val="tx1"/>
                </a:solidFill>
              </a:rPr>
              <a:t>payload</a:t>
            </a:r>
            <a:r>
              <a:rPr lang="en-US" sz="1100" dirty="0" smtClean="0">
                <a:solidFill>
                  <a:schemeClr val="tx1"/>
                </a:solidFill>
                <a:latin typeface="+mn-lt"/>
              </a:rPr>
              <a:t> size</a:t>
            </a:r>
            <a:endParaRPr lang="en-US" sz="1100" dirty="0">
              <a:solidFill>
                <a:schemeClr val="tx1"/>
              </a:solidFill>
              <a:latin typeface="+mn-lt"/>
            </a:endParaRPr>
          </a:p>
        </p:txBody>
      </p:sp>
      <p:cxnSp>
        <p:nvCxnSpPr>
          <p:cNvPr id="32" name="Straight Connector 31"/>
          <p:cNvCxnSpPr/>
          <p:nvPr/>
        </p:nvCxnSpPr>
        <p:spPr bwMode="auto">
          <a:xfrm flipV="1">
            <a:off x="5519708" y="2361945"/>
            <a:ext cx="164517" cy="308101"/>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7" name="Down Arrow 36"/>
          <p:cNvSpPr/>
          <p:nvPr/>
        </p:nvSpPr>
        <p:spPr bwMode="auto">
          <a:xfrm>
            <a:off x="5684225" y="2875903"/>
            <a:ext cx="118618" cy="302388"/>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33" name="TextBox 32"/>
          <p:cNvSpPr txBox="1"/>
          <p:nvPr/>
        </p:nvSpPr>
        <p:spPr>
          <a:xfrm>
            <a:off x="7212692" y="2815567"/>
            <a:ext cx="476412" cy="276999"/>
          </a:xfrm>
          <a:prstGeom prst="rect">
            <a:avLst/>
          </a:prstGeom>
          <a:noFill/>
        </p:spPr>
        <p:txBody>
          <a:bodyPr wrap="none" rtlCol="0">
            <a:spAutoFit/>
          </a:bodyPr>
          <a:lstStyle/>
          <a:p>
            <a:r>
              <a:rPr lang="en-US" sz="1200" dirty="0" smtClean="0">
                <a:solidFill>
                  <a:schemeClr val="tx1"/>
                </a:solidFill>
                <a:latin typeface="+mn-lt"/>
              </a:rPr>
              <a:t>time</a:t>
            </a:r>
            <a:endParaRPr lang="en-US" sz="1200" dirty="0">
              <a:solidFill>
                <a:schemeClr val="tx1"/>
              </a:solidFill>
              <a:latin typeface="+mn-lt"/>
            </a:endParaRPr>
          </a:p>
        </p:txBody>
      </p:sp>
      <p:sp>
        <p:nvSpPr>
          <p:cNvPr id="34" name="TextBox 33"/>
          <p:cNvSpPr txBox="1"/>
          <p:nvPr/>
        </p:nvSpPr>
        <p:spPr>
          <a:xfrm>
            <a:off x="7212692" y="3466665"/>
            <a:ext cx="476412" cy="276999"/>
          </a:xfrm>
          <a:prstGeom prst="rect">
            <a:avLst/>
          </a:prstGeom>
          <a:noFill/>
        </p:spPr>
        <p:txBody>
          <a:bodyPr wrap="none" rtlCol="0">
            <a:spAutoFit/>
          </a:bodyPr>
          <a:lstStyle/>
          <a:p>
            <a:r>
              <a:rPr lang="en-US" sz="1200" dirty="0" smtClean="0">
                <a:solidFill>
                  <a:schemeClr val="tx1"/>
                </a:solidFill>
                <a:latin typeface="+mn-lt"/>
              </a:rPr>
              <a:t>time</a:t>
            </a:r>
            <a:endParaRPr lang="en-US" sz="1200" dirty="0">
              <a:solidFill>
                <a:schemeClr val="tx1"/>
              </a:solidFill>
              <a:latin typeface="+mn-lt"/>
            </a:endParaRPr>
          </a:p>
        </p:txBody>
      </p:sp>
    </p:spTree>
    <p:extLst>
      <p:ext uri="{BB962C8B-B14F-4D97-AF65-F5344CB8AC3E}">
        <p14:creationId xmlns:p14="http://schemas.microsoft.com/office/powerpoint/2010/main" val="27507431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Fixed Payload References for MCS</a:t>
            </a:r>
            <a:r>
              <a:rPr lang="en-US" dirty="0">
                <a:solidFill>
                  <a:schemeClr val="tx1"/>
                </a:solidFill>
              </a:rPr>
              <a:t/>
            </a:r>
            <a:br>
              <a:rPr lang="en-US" dirty="0">
                <a:solidFill>
                  <a:schemeClr val="tx1"/>
                </a:solidFill>
              </a:rPr>
            </a:br>
            <a:r>
              <a:rPr lang="en-US" dirty="0" smtClean="0">
                <a:solidFill>
                  <a:schemeClr val="tx1"/>
                </a:solidFill>
              </a:rPr>
              <a:t>(Fixed in Specifications)</a:t>
            </a:r>
            <a:endParaRPr lang="en-US" dirty="0">
              <a:solidFill>
                <a:schemeClr val="tx1"/>
              </a:solidFill>
            </a:endParaRP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smtClean="0"/>
              <a:t>Good starting point for reference for Solicited and unsolicited MCS:</a:t>
            </a:r>
          </a:p>
          <a:p>
            <a:pPr lvl="1">
              <a:buFont typeface="Arial" panose="020B0604020202020204" pitchFamily="34" charset="0"/>
              <a:buChar char="•"/>
            </a:pPr>
            <a:r>
              <a:rPr lang="en-US" sz="1600" dirty="0" smtClean="0"/>
              <a:t>Minimum </a:t>
            </a:r>
            <a:r>
              <a:rPr lang="en-US" sz="1600" dirty="0"/>
              <a:t>sensitivity definitions in Section </a:t>
            </a:r>
            <a:r>
              <a:rPr lang="en-US" sz="1600" dirty="0" smtClean="0"/>
              <a:t>22.3.18.1</a:t>
            </a:r>
          </a:p>
          <a:p>
            <a:pPr lvl="2">
              <a:buFont typeface="Arial" panose="020B0604020202020204" pitchFamily="34" charset="0"/>
              <a:buChar char="•"/>
            </a:pPr>
            <a:r>
              <a:rPr lang="en-US" sz="1400" dirty="0" smtClean="0"/>
              <a:t>The </a:t>
            </a:r>
            <a:r>
              <a:rPr lang="en-US" sz="1400" dirty="0"/>
              <a:t>packet error ratio (PER) shall be less than 10% for a PSDU length of 4096 octets with the rate dependent input levels listed in Table </a:t>
            </a:r>
            <a:r>
              <a:rPr lang="en-US" sz="1400" dirty="0" smtClean="0"/>
              <a:t>22-23 </a:t>
            </a:r>
            <a:r>
              <a:rPr lang="en-US" sz="1400" dirty="0"/>
              <a:t>(Receiver minimum input level sensitivity</a:t>
            </a:r>
            <a:r>
              <a:rPr lang="en-US" sz="1400" dirty="0" smtClean="0"/>
              <a:t>)</a:t>
            </a:r>
          </a:p>
          <a:p>
            <a:pPr lvl="2">
              <a:buFont typeface="Arial" panose="020B0604020202020204" pitchFamily="34" charset="0"/>
              <a:buChar char="•"/>
            </a:pPr>
            <a:r>
              <a:rPr lang="en-US" sz="1400" dirty="0" smtClean="0"/>
              <a:t>Required </a:t>
            </a:r>
            <a:r>
              <a:rPr lang="en-US" sz="1400" dirty="0"/>
              <a:t>minimum level of a WLAN signal that receiver will detect and demodulate</a:t>
            </a:r>
          </a:p>
          <a:p>
            <a:pPr>
              <a:buFont typeface="Arial" panose="020B0604020202020204" pitchFamily="34" charset="0"/>
              <a:buChar char="•"/>
            </a:pPr>
            <a:r>
              <a:rPr lang="en-US" sz="1800" dirty="0" smtClean="0"/>
              <a:t>Problems with PSDU</a:t>
            </a:r>
          </a:p>
          <a:p>
            <a:pPr lvl="1">
              <a:buFont typeface="Arial" panose="020B0604020202020204" pitchFamily="34" charset="0"/>
              <a:buChar char="•"/>
            </a:pPr>
            <a:r>
              <a:rPr lang="en-US" sz="1600" dirty="0" smtClean="0">
                <a:solidFill>
                  <a:schemeClr val="tx1"/>
                </a:solidFill>
              </a:rPr>
              <a:t>Some PSDU sizes cannot be supported in certain MCS and RU allocation sizes. PSDU must be a integer multiple of N</a:t>
            </a:r>
            <a:r>
              <a:rPr lang="en-US" sz="1600" baseline="-25000" dirty="0" smtClean="0">
                <a:solidFill>
                  <a:schemeClr val="tx1"/>
                </a:solidFill>
              </a:rPr>
              <a:t>DBPS</a:t>
            </a:r>
            <a:r>
              <a:rPr lang="en-US" sz="1600" dirty="0" smtClean="0">
                <a:solidFill>
                  <a:schemeClr val="tx1"/>
                </a:solidFill>
              </a:rPr>
              <a:t> parameter. PSDU per OFDM symbol (N</a:t>
            </a:r>
            <a:r>
              <a:rPr lang="en-US" sz="1600" baseline="-25000" dirty="0" smtClean="0">
                <a:solidFill>
                  <a:schemeClr val="tx1"/>
                </a:solidFill>
              </a:rPr>
              <a:t>DBPS</a:t>
            </a:r>
            <a:r>
              <a:rPr lang="en-US" sz="1600" dirty="0" smtClean="0">
                <a:solidFill>
                  <a:schemeClr val="tx1"/>
                </a:solidFill>
              </a:rPr>
              <a:t>) calculations are shown in the Appendix.</a:t>
            </a:r>
          </a:p>
          <a:p>
            <a:pPr lvl="1">
              <a:buFont typeface="Arial" panose="020B0604020202020204" pitchFamily="34" charset="0"/>
              <a:buChar char="•"/>
            </a:pPr>
            <a:r>
              <a:rPr lang="en-US" sz="1600" dirty="0" smtClean="0"/>
              <a:t>Achieving 10% PER for a PSDU should not be the target for MCS. PSDU may contain multiple MPDUs (in A-MPDU). We have block ACK to cope with selective retransmission of MPDUs. So PSDU does not reflect the retransmission unit of 802.11 systems.</a:t>
            </a:r>
          </a:p>
          <a:p>
            <a:pPr>
              <a:buFont typeface="Arial" panose="020B0604020202020204" pitchFamily="34" charset="0"/>
              <a:buChar char="•"/>
            </a:pPr>
            <a:r>
              <a:rPr lang="en-US" sz="1800" dirty="0" smtClean="0"/>
              <a:t>Alternative reference: MPDU size</a:t>
            </a:r>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Yujin Noh, Newracom</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spTree>
    <p:extLst>
      <p:ext uri="{BB962C8B-B14F-4D97-AF65-F5344CB8AC3E}">
        <p14:creationId xmlns:p14="http://schemas.microsoft.com/office/powerpoint/2010/main" val="40052961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Fixed Payload References for </a:t>
            </a:r>
            <a:r>
              <a:rPr lang="en-US" dirty="0" smtClean="0">
                <a:solidFill>
                  <a:schemeClr val="tx1"/>
                </a:solidFill>
              </a:rPr>
              <a:t>MCS (cont.)</a:t>
            </a:r>
            <a:endParaRPr lang="en-US" dirty="0">
              <a:solidFill>
                <a:schemeClr val="tx1"/>
              </a:solidFill>
            </a:endParaRP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smtClean="0"/>
              <a:t>Potential MCS reference:</a:t>
            </a:r>
          </a:p>
          <a:p>
            <a:pPr lvl="1">
              <a:buFont typeface="Arial" panose="020B0604020202020204" pitchFamily="34" charset="0"/>
              <a:buChar char="•"/>
            </a:pPr>
            <a:r>
              <a:rPr lang="en-US" sz="1800" dirty="0" smtClean="0"/>
              <a:t>The </a:t>
            </a:r>
            <a:r>
              <a:rPr lang="en-US" sz="1800" dirty="0"/>
              <a:t>reported MCS in MFB </a:t>
            </a:r>
            <a:r>
              <a:rPr lang="en-US" sz="1800" dirty="0" smtClean="0"/>
              <a:t>corresponds to </a:t>
            </a:r>
            <a:r>
              <a:rPr lang="en-US" sz="1800" dirty="0"/>
              <a:t>the </a:t>
            </a:r>
            <a:r>
              <a:rPr lang="en-US" sz="1800" dirty="0" smtClean="0"/>
              <a:t>highest data-rate </a:t>
            </a:r>
            <a:r>
              <a:rPr lang="en-US" sz="1800" dirty="0"/>
              <a:t>for a given RU size and number of spatial streams (i.e. </a:t>
            </a:r>
            <a:r>
              <a:rPr lang="en-US" sz="1800" dirty="0" err="1"/>
              <a:t>Nss</a:t>
            </a:r>
            <a:r>
              <a:rPr lang="en-US" sz="1800" dirty="0"/>
              <a:t>) that results in MPDU error rate of </a:t>
            </a:r>
            <a:r>
              <a:rPr lang="en-US" sz="1800" b="1" dirty="0" smtClean="0"/>
              <a:t>X</a:t>
            </a:r>
            <a:r>
              <a:rPr lang="en-US" sz="1800" dirty="0" smtClean="0"/>
              <a:t> % </a:t>
            </a:r>
            <a:r>
              <a:rPr lang="en-US" sz="1800" dirty="0"/>
              <a:t>or lower for a MPDU length of </a:t>
            </a:r>
            <a:r>
              <a:rPr lang="en-US" sz="1800" b="1" dirty="0" smtClean="0"/>
              <a:t>Y</a:t>
            </a:r>
            <a:r>
              <a:rPr lang="en-US" sz="1800" dirty="0" smtClean="0"/>
              <a:t> </a:t>
            </a:r>
            <a:r>
              <a:rPr lang="en-US" sz="1800" dirty="0"/>
              <a:t>octets</a:t>
            </a:r>
            <a:r>
              <a:rPr lang="en-US" sz="1800" dirty="0" smtClean="0"/>
              <a:t>.</a:t>
            </a:r>
          </a:p>
          <a:p>
            <a:pPr>
              <a:buFont typeface="Arial" panose="020B0604020202020204" pitchFamily="34" charset="0"/>
              <a:buChar char="•"/>
            </a:pPr>
            <a:endParaRPr lang="en-US" sz="2000" dirty="0" smtClean="0"/>
          </a:p>
          <a:p>
            <a:pPr>
              <a:buFont typeface="Arial" panose="020B0604020202020204" pitchFamily="34" charset="0"/>
              <a:buChar char="•"/>
            </a:pPr>
            <a:r>
              <a:rPr lang="en-US" sz="2000" dirty="0" smtClean="0"/>
              <a:t>Possible Values for “X”, “Y”</a:t>
            </a:r>
          </a:p>
          <a:p>
            <a:pPr lvl="1">
              <a:buFont typeface="Arial" panose="020B0604020202020204" pitchFamily="34" charset="0"/>
              <a:buChar char="•"/>
            </a:pPr>
            <a:r>
              <a:rPr lang="en-US" sz="1800" dirty="0" smtClean="0"/>
              <a:t>X = 10%</a:t>
            </a:r>
          </a:p>
          <a:p>
            <a:pPr lvl="1">
              <a:buFont typeface="Arial" panose="020B0604020202020204" pitchFamily="34" charset="0"/>
              <a:buChar char="•"/>
            </a:pPr>
            <a:r>
              <a:rPr lang="en-US" sz="1800" dirty="0" smtClean="0"/>
              <a:t>Y = 3895 (maximum MPDU limit for VHT, see appendix)</a:t>
            </a:r>
          </a:p>
          <a:p>
            <a:pPr>
              <a:buFont typeface="Arial" panose="020B0604020202020204" pitchFamily="34" charset="0"/>
              <a:buChar char="•"/>
            </a:pPr>
            <a:endParaRPr lang="en-US" sz="2200" dirty="0" smtClean="0"/>
          </a:p>
          <a:p>
            <a:pPr lvl="1">
              <a:buFont typeface="Arial" panose="020B0604020202020204" pitchFamily="34" charset="0"/>
              <a:buChar char="•"/>
            </a:pPr>
            <a:r>
              <a:rPr lang="en-US" sz="1600" dirty="0" smtClean="0"/>
              <a:t>Note that these are not actual PER values used in the system, but simply a reference for all vendors to understand MCS. Each vendor may use the reported MCS and transform it to effective SNR to be used for different system target settings</a:t>
            </a:r>
            <a:endParaRPr lang="en-US" sz="16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Yujin Noh, Newracom</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spTree>
    <p:extLst>
      <p:ext uri="{BB962C8B-B14F-4D97-AF65-F5344CB8AC3E}">
        <p14:creationId xmlns:p14="http://schemas.microsoft.com/office/powerpoint/2010/main" val="114771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MCS and SNR in HE Link Adaptation</a:t>
            </a:r>
            <a:endParaRPr lang="en-US" dirty="0"/>
          </a:p>
        </p:txBody>
      </p:sp>
      <p:sp>
        <p:nvSpPr>
          <p:cNvPr id="3" name="Content Placeholder 2"/>
          <p:cNvSpPr>
            <a:spLocks noGrp="1"/>
          </p:cNvSpPr>
          <p:nvPr>
            <p:ph idx="1"/>
          </p:nvPr>
        </p:nvSpPr>
        <p:spPr>
          <a:xfrm>
            <a:off x="685800" y="2971800"/>
            <a:ext cx="7770813" cy="3122613"/>
          </a:xfrm>
        </p:spPr>
        <p:txBody>
          <a:bodyPr/>
          <a:lstStyle/>
          <a:p>
            <a:pPr>
              <a:buFont typeface="Arial" panose="020B0604020202020204" pitchFamily="34" charset="0"/>
              <a:buChar char="•"/>
            </a:pPr>
            <a:r>
              <a:rPr lang="en-US" sz="2000" dirty="0" smtClean="0"/>
              <a:t>VHT link adaptation contains both MCS and SNR subfield.</a:t>
            </a:r>
          </a:p>
          <a:p>
            <a:pPr>
              <a:buFont typeface="Arial" panose="020B0604020202020204" pitchFamily="34" charset="0"/>
              <a:buChar char="•"/>
            </a:pPr>
            <a:r>
              <a:rPr lang="en-US" sz="2000" dirty="0" smtClean="0"/>
              <a:t>MCS and SNR subfield convey somewhat duplicate information.</a:t>
            </a:r>
          </a:p>
          <a:p>
            <a:pPr>
              <a:buFont typeface="Arial" panose="020B0604020202020204" pitchFamily="34" charset="0"/>
              <a:buChar char="•"/>
            </a:pPr>
            <a:r>
              <a:rPr lang="en-US" sz="2000" dirty="0" smtClean="0"/>
              <a:t>SNR subfield (6 bits) is defined as mean value of all the SNR values (frequency and spatial stream) in dB-scale.</a:t>
            </a:r>
          </a:p>
          <a:p>
            <a:pPr>
              <a:buFont typeface="Arial" panose="020B0604020202020204" pitchFamily="34" charset="0"/>
              <a:buChar char="•"/>
            </a:pPr>
            <a:endParaRPr lang="en-US" sz="2000" dirty="0"/>
          </a:p>
          <a:p>
            <a:pPr>
              <a:buFont typeface="Arial" panose="020B0604020202020204" pitchFamily="34" charset="0"/>
              <a:buChar char="•"/>
            </a:pPr>
            <a:endParaRPr lang="en-US" sz="2000" dirty="0" smtClean="0"/>
          </a:p>
          <a:p>
            <a:pPr>
              <a:buFont typeface="Arial" panose="020B0604020202020204" pitchFamily="34" charset="0"/>
              <a:buChar char="•"/>
            </a:pPr>
            <a:r>
              <a:rPr lang="en-US" sz="2000" dirty="0" smtClean="0"/>
              <a:t>Because SNR subfield is a log-average of SNR values (over all frequency and spatial domain), it does not reflect channel capacity correctly.</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Yujin Noh, Newracom</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grpSp>
        <p:nvGrpSpPr>
          <p:cNvPr id="34" name="Group 33"/>
          <p:cNvGrpSpPr/>
          <p:nvPr/>
        </p:nvGrpSpPr>
        <p:grpSpPr>
          <a:xfrm>
            <a:off x="2103631" y="1877971"/>
            <a:ext cx="4567175" cy="856959"/>
            <a:chOff x="2824225" y="2819240"/>
            <a:chExt cx="4567175" cy="856959"/>
          </a:xfrm>
        </p:grpSpPr>
        <p:pic>
          <p:nvPicPr>
            <p:cNvPr id="21" name="Picture 20"/>
            <p:cNvPicPr>
              <a:picLocks noChangeAspect="1"/>
            </p:cNvPicPr>
            <p:nvPr/>
          </p:nvPicPr>
          <p:blipFill>
            <a:blip r:embed="rId3">
              <a:clrChange>
                <a:clrFrom>
                  <a:srgbClr val="FFFFFF"/>
                </a:clrFrom>
                <a:clrTo>
                  <a:srgbClr val="FFFFFF">
                    <a:alpha val="0"/>
                  </a:srgbClr>
                </a:clrTo>
              </a:clrChange>
            </a:blip>
            <a:stretch>
              <a:fillRect/>
            </a:stretch>
          </p:blipFill>
          <p:spPr>
            <a:xfrm>
              <a:off x="2824225" y="2819240"/>
              <a:ext cx="4567175" cy="413255"/>
            </a:xfrm>
            <a:prstGeom prst="rect">
              <a:avLst/>
            </a:prstGeom>
          </p:spPr>
        </p:pic>
        <p:pic>
          <p:nvPicPr>
            <p:cNvPr id="22" name="Picture 21"/>
            <p:cNvPicPr>
              <a:picLocks noChangeAspect="1"/>
            </p:cNvPicPr>
            <p:nvPr/>
          </p:nvPicPr>
          <p:blipFill rotWithShape="1">
            <a:blip r:embed="rId4">
              <a:clrChange>
                <a:clrFrom>
                  <a:srgbClr val="FFFFFF"/>
                </a:clrFrom>
                <a:clrTo>
                  <a:srgbClr val="FFFFFF">
                    <a:alpha val="0"/>
                  </a:srgbClr>
                </a:clrTo>
              </a:clrChange>
            </a:blip>
            <a:srcRect b="31765"/>
            <a:stretch/>
          </p:blipFill>
          <p:spPr>
            <a:xfrm>
              <a:off x="3511835" y="3301737"/>
              <a:ext cx="2895198" cy="355863"/>
            </a:xfrm>
            <a:prstGeom prst="rect">
              <a:avLst/>
            </a:prstGeom>
          </p:spPr>
        </p:pic>
        <p:cxnSp>
          <p:nvCxnSpPr>
            <p:cNvPr id="25" name="Straight Connector 24"/>
            <p:cNvCxnSpPr/>
            <p:nvPr/>
          </p:nvCxnSpPr>
          <p:spPr bwMode="auto">
            <a:xfrm flipH="1">
              <a:off x="3543199" y="3197657"/>
              <a:ext cx="1182206" cy="128359"/>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8" name="Straight Connector 27"/>
            <p:cNvCxnSpPr/>
            <p:nvPr/>
          </p:nvCxnSpPr>
          <p:spPr bwMode="auto">
            <a:xfrm flipH="1" flipV="1">
              <a:off x="5191049" y="3196656"/>
              <a:ext cx="1213571" cy="11724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 name="Rectangle 16"/>
            <p:cNvSpPr/>
            <p:nvPr/>
          </p:nvSpPr>
          <p:spPr bwMode="auto">
            <a:xfrm>
              <a:off x="4724083" y="2866258"/>
              <a:ext cx="457517" cy="319218"/>
            </a:xfrm>
            <a:prstGeom prst="rect">
              <a:avLst/>
            </a:prstGeom>
            <a:solidFill>
              <a:srgbClr val="FFFF00">
                <a:alpha val="50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 name="Rectangle 17"/>
            <p:cNvSpPr/>
            <p:nvPr/>
          </p:nvSpPr>
          <p:spPr bwMode="auto">
            <a:xfrm>
              <a:off x="3481355" y="2866258"/>
              <a:ext cx="785845" cy="319218"/>
            </a:xfrm>
            <a:prstGeom prst="rect">
              <a:avLst/>
            </a:prstGeom>
            <a:solidFill>
              <a:srgbClr val="92D050">
                <a:alpha val="50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0" name="Rounded Rectangle 29"/>
            <p:cNvSpPr/>
            <p:nvPr/>
          </p:nvSpPr>
          <p:spPr bwMode="auto">
            <a:xfrm>
              <a:off x="4344988" y="3279513"/>
              <a:ext cx="836612" cy="385197"/>
            </a:xfrm>
            <a:prstGeom prst="round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1" name="Rounded Rectangle 30"/>
            <p:cNvSpPr/>
            <p:nvPr/>
          </p:nvSpPr>
          <p:spPr bwMode="auto">
            <a:xfrm>
              <a:off x="5627384" y="3291002"/>
              <a:ext cx="836612" cy="385197"/>
            </a:xfrm>
            <a:prstGeom prst="round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graphicFrame>
        <p:nvGraphicFramePr>
          <p:cNvPr id="32" name="Object 31"/>
          <p:cNvGraphicFramePr>
            <a:graphicFrameLocks noChangeAspect="1"/>
          </p:cNvGraphicFramePr>
          <p:nvPr>
            <p:extLst>
              <p:ext uri="{D42A27DB-BD31-4B8C-83A1-F6EECF244321}">
                <p14:modId xmlns:p14="http://schemas.microsoft.com/office/powerpoint/2010/main" val="3280553187"/>
              </p:ext>
            </p:extLst>
          </p:nvPr>
        </p:nvGraphicFramePr>
        <p:xfrm>
          <a:off x="2637338" y="4488429"/>
          <a:ext cx="4343220" cy="838080"/>
        </p:xfrm>
        <a:graphic>
          <a:graphicData uri="http://schemas.openxmlformats.org/presentationml/2006/ole">
            <mc:AlternateContent xmlns:mc="http://schemas.openxmlformats.org/markup-compatibility/2006">
              <mc:Choice xmlns:v="urn:schemas-microsoft-com:vml" Requires="v">
                <p:oleObj spid="_x0000_s4302" name="Equation" r:id="rId5" imgW="2895480" imgH="558720" progId="Equation.3">
                  <p:embed/>
                </p:oleObj>
              </mc:Choice>
              <mc:Fallback>
                <p:oleObj name="Equation" r:id="rId5" imgW="2895480" imgH="558720" progId="Equation.3">
                  <p:embed/>
                  <p:pic>
                    <p:nvPicPr>
                      <p:cNvPr id="0" name=""/>
                      <p:cNvPicPr/>
                      <p:nvPr/>
                    </p:nvPicPr>
                    <p:blipFill>
                      <a:blip r:embed="rId6"/>
                      <a:stretch>
                        <a:fillRect/>
                      </a:stretch>
                    </p:blipFill>
                    <p:spPr>
                      <a:xfrm>
                        <a:off x="2637338" y="4488429"/>
                        <a:ext cx="4343220" cy="838080"/>
                      </a:xfrm>
                      <a:prstGeom prst="rect">
                        <a:avLst/>
                      </a:prstGeom>
                    </p:spPr>
                  </p:pic>
                </p:oleObj>
              </mc:Fallback>
            </mc:AlternateContent>
          </a:graphicData>
        </a:graphic>
      </p:graphicFrame>
      <p:sp>
        <p:nvSpPr>
          <p:cNvPr id="33" name="TextBox 32"/>
          <p:cNvSpPr txBox="1"/>
          <p:nvPr/>
        </p:nvSpPr>
        <p:spPr>
          <a:xfrm>
            <a:off x="1379336" y="4556418"/>
            <a:ext cx="1359668" cy="253916"/>
          </a:xfrm>
          <a:prstGeom prst="rect">
            <a:avLst/>
          </a:prstGeom>
          <a:noFill/>
        </p:spPr>
        <p:txBody>
          <a:bodyPr wrap="none" rtlCol="0">
            <a:spAutoFit/>
          </a:bodyPr>
          <a:lstStyle/>
          <a:p>
            <a:r>
              <a:rPr lang="en-US" sz="1050" b="1" dirty="0" smtClean="0">
                <a:solidFill>
                  <a:schemeClr val="tx1"/>
                </a:solidFill>
                <a:latin typeface="Calibri" panose="020F0502020204030204" pitchFamily="34" charset="0"/>
              </a:rPr>
              <a:t>Example formulation</a:t>
            </a:r>
            <a:endParaRPr lang="en-US" sz="1050" b="1" dirty="0">
              <a:solidFill>
                <a:schemeClr val="tx1"/>
              </a:solidFill>
              <a:latin typeface="Calibri" panose="020F0502020204030204" pitchFamily="34" charset="0"/>
            </a:endParaRPr>
          </a:p>
        </p:txBody>
      </p:sp>
      <p:sp>
        <p:nvSpPr>
          <p:cNvPr id="35" name="TextBox 34"/>
          <p:cNvSpPr txBox="1"/>
          <p:nvPr/>
        </p:nvSpPr>
        <p:spPr>
          <a:xfrm>
            <a:off x="3797280" y="2732200"/>
            <a:ext cx="490840" cy="253916"/>
          </a:xfrm>
          <a:prstGeom prst="rect">
            <a:avLst/>
          </a:prstGeom>
          <a:noFill/>
        </p:spPr>
        <p:txBody>
          <a:bodyPr wrap="none" rtlCol="0">
            <a:spAutoFit/>
          </a:bodyPr>
          <a:lstStyle/>
          <a:p>
            <a:r>
              <a:rPr lang="en-US" sz="1050" b="1" dirty="0" smtClean="0">
                <a:solidFill>
                  <a:schemeClr val="tx1"/>
                </a:solidFill>
                <a:latin typeface="Calibri" panose="020F0502020204030204" pitchFamily="34" charset="0"/>
              </a:rPr>
              <a:t>4 bits</a:t>
            </a:r>
            <a:endParaRPr lang="en-US" sz="1050" b="1" dirty="0">
              <a:solidFill>
                <a:schemeClr val="tx1"/>
              </a:solidFill>
              <a:latin typeface="Calibri" panose="020F0502020204030204" pitchFamily="34" charset="0"/>
            </a:endParaRPr>
          </a:p>
        </p:txBody>
      </p:sp>
      <p:sp>
        <p:nvSpPr>
          <p:cNvPr id="36" name="TextBox 35"/>
          <p:cNvSpPr txBox="1"/>
          <p:nvPr/>
        </p:nvSpPr>
        <p:spPr>
          <a:xfrm>
            <a:off x="5079676" y="2732200"/>
            <a:ext cx="490840" cy="253916"/>
          </a:xfrm>
          <a:prstGeom prst="rect">
            <a:avLst/>
          </a:prstGeom>
          <a:noFill/>
        </p:spPr>
        <p:txBody>
          <a:bodyPr wrap="none" rtlCol="0">
            <a:spAutoFit/>
          </a:bodyPr>
          <a:lstStyle/>
          <a:p>
            <a:r>
              <a:rPr lang="en-US" sz="1050" b="1" dirty="0">
                <a:solidFill>
                  <a:schemeClr val="tx1"/>
                </a:solidFill>
                <a:latin typeface="Calibri" panose="020F0502020204030204" pitchFamily="34" charset="0"/>
              </a:rPr>
              <a:t>6</a:t>
            </a:r>
            <a:r>
              <a:rPr lang="en-US" sz="1050" b="1" dirty="0" smtClean="0">
                <a:solidFill>
                  <a:schemeClr val="tx1"/>
                </a:solidFill>
                <a:latin typeface="Calibri" panose="020F0502020204030204" pitchFamily="34" charset="0"/>
              </a:rPr>
              <a:t> bits</a:t>
            </a:r>
            <a:endParaRPr lang="en-US" sz="105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33893543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Log-Average SNR and Link Quality</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Yujin Noh, Newracom</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sp>
        <p:nvSpPr>
          <p:cNvPr id="7" name="Rectangle 6"/>
          <p:cNvSpPr/>
          <p:nvPr/>
        </p:nvSpPr>
        <p:spPr bwMode="auto">
          <a:xfrm>
            <a:off x="2714370" y="1867269"/>
            <a:ext cx="12954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bg1"/>
                </a:solidFill>
                <a:effectLst/>
                <a:latin typeface="Times New Roman" pitchFamily="16" charset="0"/>
                <a:ea typeface="MS Gothic" charset="-128"/>
              </a:rPr>
              <a:t>Packet #k</a:t>
            </a:r>
          </a:p>
        </p:txBody>
      </p:sp>
      <p:sp>
        <p:nvSpPr>
          <p:cNvPr id="9" name="Rounded Rectangle 8"/>
          <p:cNvSpPr/>
          <p:nvPr/>
        </p:nvSpPr>
        <p:spPr bwMode="auto">
          <a:xfrm>
            <a:off x="1742835" y="1829169"/>
            <a:ext cx="533400" cy="381000"/>
          </a:xfrm>
          <a:prstGeom prst="roundRect">
            <a:avLst/>
          </a:prstGeom>
          <a:solidFill>
            <a:schemeClr val="accent5">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bg1"/>
                </a:solidFill>
                <a:effectLst/>
                <a:latin typeface="Times New Roman" pitchFamily="16" charset="0"/>
                <a:ea typeface="MS Gothic" charset="-128"/>
              </a:rPr>
              <a:t>TX</a:t>
            </a:r>
          </a:p>
        </p:txBody>
      </p:sp>
      <p:sp>
        <p:nvSpPr>
          <p:cNvPr id="10" name="Rounded Rectangle 9"/>
          <p:cNvSpPr/>
          <p:nvPr/>
        </p:nvSpPr>
        <p:spPr bwMode="auto">
          <a:xfrm>
            <a:off x="4445394" y="1821549"/>
            <a:ext cx="533400" cy="381000"/>
          </a:xfrm>
          <a:prstGeom prst="roundRect">
            <a:avLst/>
          </a:prstGeom>
          <a:solidFill>
            <a:schemeClr val="accent5">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t>R</a:t>
            </a:r>
            <a:r>
              <a:rPr kumimoji="0" lang="en-US" sz="1400" b="0" i="0" u="none" strike="noStrike" cap="none" normalizeH="0" baseline="0" dirty="0" smtClean="0">
                <a:ln>
                  <a:noFill/>
                </a:ln>
                <a:solidFill>
                  <a:schemeClr val="bg1"/>
                </a:solidFill>
                <a:effectLst/>
                <a:latin typeface="Times New Roman" pitchFamily="16" charset="0"/>
                <a:ea typeface="MS Gothic" charset="-128"/>
              </a:rPr>
              <a:t>X</a:t>
            </a:r>
          </a:p>
        </p:txBody>
      </p:sp>
      <p:sp>
        <p:nvSpPr>
          <p:cNvPr id="11" name="Right Arrow 10"/>
          <p:cNvSpPr/>
          <p:nvPr/>
        </p:nvSpPr>
        <p:spPr bwMode="auto">
          <a:xfrm>
            <a:off x="2374638" y="1916799"/>
            <a:ext cx="304800" cy="190500"/>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 name="Right Arrow 11"/>
          <p:cNvSpPr/>
          <p:nvPr/>
        </p:nvSpPr>
        <p:spPr bwMode="auto">
          <a:xfrm>
            <a:off x="4075182" y="1924419"/>
            <a:ext cx="304800" cy="190500"/>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14" name="Straight Arrow Connector 13"/>
          <p:cNvCxnSpPr/>
          <p:nvPr/>
        </p:nvCxnSpPr>
        <p:spPr bwMode="auto">
          <a:xfrm>
            <a:off x="4223129" y="2107299"/>
            <a:ext cx="0" cy="62865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5" name="TextBox 14"/>
          <p:cNvSpPr txBox="1"/>
          <p:nvPr/>
        </p:nvSpPr>
        <p:spPr>
          <a:xfrm>
            <a:off x="223865" y="1629114"/>
            <a:ext cx="946093" cy="400110"/>
          </a:xfrm>
          <a:prstGeom prst="rect">
            <a:avLst/>
          </a:prstGeom>
          <a:noFill/>
        </p:spPr>
        <p:txBody>
          <a:bodyPr wrap="none" rtlCol="0">
            <a:spAutoFit/>
          </a:bodyPr>
          <a:lstStyle/>
          <a:p>
            <a:r>
              <a:rPr lang="en-US" sz="2000" b="1" dirty="0" smtClean="0">
                <a:solidFill>
                  <a:schemeClr val="tx1"/>
                </a:solidFill>
              </a:rPr>
              <a:t>Step 1)</a:t>
            </a:r>
            <a:endParaRPr lang="en-US" sz="2000" b="1" dirty="0">
              <a:solidFill>
                <a:schemeClr val="tx1"/>
              </a:solidFill>
            </a:endParaRPr>
          </a:p>
        </p:txBody>
      </p:sp>
      <p:sp>
        <p:nvSpPr>
          <p:cNvPr id="16" name="TextBox 15"/>
          <p:cNvSpPr txBox="1"/>
          <p:nvPr/>
        </p:nvSpPr>
        <p:spPr>
          <a:xfrm>
            <a:off x="3313264" y="3057139"/>
            <a:ext cx="1821781" cy="276999"/>
          </a:xfrm>
          <a:prstGeom prst="rect">
            <a:avLst/>
          </a:prstGeom>
          <a:noFill/>
        </p:spPr>
        <p:txBody>
          <a:bodyPr wrap="none" rtlCol="0">
            <a:spAutoFit/>
          </a:bodyPr>
          <a:lstStyle/>
          <a:p>
            <a:r>
              <a:rPr lang="en-US" sz="1200" dirty="0" smtClean="0">
                <a:solidFill>
                  <a:schemeClr val="tx1"/>
                </a:solidFill>
              </a:rPr>
              <a:t>Measure effective SNR #k</a:t>
            </a:r>
            <a:endParaRPr lang="en-US" sz="1200" dirty="0">
              <a:solidFill>
                <a:schemeClr val="tx1"/>
              </a:solidFill>
            </a:endParaRPr>
          </a:p>
        </p:txBody>
      </p:sp>
      <p:cxnSp>
        <p:nvCxnSpPr>
          <p:cNvPr id="18" name="Straight Arrow Connector 17"/>
          <p:cNvCxnSpPr/>
          <p:nvPr/>
        </p:nvCxnSpPr>
        <p:spPr bwMode="auto">
          <a:xfrm>
            <a:off x="6298325" y="2038719"/>
            <a:ext cx="0" cy="70865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0" name="Straight Connector 19"/>
          <p:cNvCxnSpPr>
            <a:stCxn id="10" idx="3"/>
          </p:cNvCxnSpPr>
          <p:nvPr/>
        </p:nvCxnSpPr>
        <p:spPr bwMode="auto">
          <a:xfrm>
            <a:off x="4978794" y="2012049"/>
            <a:ext cx="1332866"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1" name="TextBox 20"/>
          <p:cNvSpPr txBox="1"/>
          <p:nvPr/>
        </p:nvSpPr>
        <p:spPr>
          <a:xfrm>
            <a:off x="5552835" y="2770258"/>
            <a:ext cx="1867819" cy="276999"/>
          </a:xfrm>
          <a:prstGeom prst="rect">
            <a:avLst/>
          </a:prstGeom>
          <a:noFill/>
        </p:spPr>
        <p:txBody>
          <a:bodyPr wrap="none" rtlCol="0">
            <a:spAutoFit/>
          </a:bodyPr>
          <a:lstStyle/>
          <a:p>
            <a:r>
              <a:rPr lang="en-US" sz="1200" dirty="0" smtClean="0">
                <a:solidFill>
                  <a:schemeClr val="tx1"/>
                </a:solidFill>
              </a:rPr>
              <a:t>Record Packet #k Pass/Fail</a:t>
            </a:r>
            <a:endParaRPr lang="en-US" sz="1200" dirty="0">
              <a:solidFill>
                <a:schemeClr val="tx1"/>
              </a:solidFill>
            </a:endParaRPr>
          </a:p>
        </p:txBody>
      </p:sp>
      <p:sp>
        <p:nvSpPr>
          <p:cNvPr id="22" name="Rectangle 21"/>
          <p:cNvSpPr/>
          <p:nvPr/>
        </p:nvSpPr>
        <p:spPr bwMode="auto">
          <a:xfrm>
            <a:off x="1560419" y="4525079"/>
            <a:ext cx="807485" cy="16764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3" name="Rectangle 22"/>
          <p:cNvSpPr/>
          <p:nvPr/>
        </p:nvSpPr>
        <p:spPr bwMode="auto">
          <a:xfrm>
            <a:off x="2367903" y="4525079"/>
            <a:ext cx="828827" cy="16764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25" name="Straight Arrow Connector 24"/>
          <p:cNvCxnSpPr/>
          <p:nvPr/>
        </p:nvCxnSpPr>
        <p:spPr bwMode="auto">
          <a:xfrm>
            <a:off x="4126839" y="5200719"/>
            <a:ext cx="3197525"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6" name="TextBox 25"/>
          <p:cNvSpPr txBox="1"/>
          <p:nvPr/>
        </p:nvSpPr>
        <p:spPr>
          <a:xfrm>
            <a:off x="6951612" y="4904953"/>
            <a:ext cx="364202" cy="307777"/>
          </a:xfrm>
          <a:prstGeom prst="rect">
            <a:avLst/>
          </a:prstGeom>
          <a:noFill/>
        </p:spPr>
        <p:txBody>
          <a:bodyPr wrap="none" rtlCol="0">
            <a:spAutoFit/>
          </a:bodyPr>
          <a:lstStyle/>
          <a:p>
            <a:r>
              <a:rPr lang="en-US" sz="1400" b="1" dirty="0" smtClean="0">
                <a:solidFill>
                  <a:schemeClr val="tx1"/>
                </a:solidFill>
              </a:rPr>
              <a:t>…</a:t>
            </a:r>
            <a:endParaRPr lang="en-US" sz="1400" b="1" dirty="0">
              <a:solidFill>
                <a:schemeClr val="tx1"/>
              </a:solidFill>
            </a:endParaRPr>
          </a:p>
        </p:txBody>
      </p:sp>
      <p:cxnSp>
        <p:nvCxnSpPr>
          <p:cNvPr id="28" name="Straight Connector 27"/>
          <p:cNvCxnSpPr/>
          <p:nvPr/>
        </p:nvCxnSpPr>
        <p:spPr bwMode="auto">
          <a:xfrm>
            <a:off x="4425304" y="5048319"/>
            <a:ext cx="0" cy="30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0" name="Straight Connector 29"/>
          <p:cNvCxnSpPr/>
          <p:nvPr/>
        </p:nvCxnSpPr>
        <p:spPr bwMode="auto">
          <a:xfrm>
            <a:off x="5259543" y="5059754"/>
            <a:ext cx="0" cy="30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2" name="Straight Connector 31"/>
          <p:cNvCxnSpPr/>
          <p:nvPr/>
        </p:nvCxnSpPr>
        <p:spPr bwMode="auto">
          <a:xfrm>
            <a:off x="6189652" y="5059754"/>
            <a:ext cx="0" cy="30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3" name="Straight Connector 32"/>
          <p:cNvCxnSpPr/>
          <p:nvPr/>
        </p:nvCxnSpPr>
        <p:spPr bwMode="auto">
          <a:xfrm>
            <a:off x="6947498" y="5069914"/>
            <a:ext cx="0" cy="3048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4" name="TextBox 33"/>
          <p:cNvSpPr txBox="1"/>
          <p:nvPr/>
        </p:nvSpPr>
        <p:spPr>
          <a:xfrm>
            <a:off x="5000739" y="5356721"/>
            <a:ext cx="569387" cy="276999"/>
          </a:xfrm>
          <a:prstGeom prst="rect">
            <a:avLst/>
          </a:prstGeom>
          <a:noFill/>
        </p:spPr>
        <p:txBody>
          <a:bodyPr wrap="none" rtlCol="0">
            <a:spAutoFit/>
          </a:bodyPr>
          <a:lstStyle/>
          <a:p>
            <a:r>
              <a:rPr lang="en-US" sz="1200" dirty="0" smtClean="0">
                <a:solidFill>
                  <a:schemeClr val="tx1"/>
                </a:solidFill>
              </a:rPr>
              <a:t>12.10 </a:t>
            </a:r>
            <a:endParaRPr lang="en-US" sz="1200" dirty="0">
              <a:solidFill>
                <a:schemeClr val="tx1"/>
              </a:solidFill>
            </a:endParaRPr>
          </a:p>
        </p:txBody>
      </p:sp>
      <p:sp>
        <p:nvSpPr>
          <p:cNvPr id="35" name="TextBox 34"/>
          <p:cNvSpPr txBox="1"/>
          <p:nvPr/>
        </p:nvSpPr>
        <p:spPr>
          <a:xfrm>
            <a:off x="5917341" y="5367019"/>
            <a:ext cx="569387" cy="276999"/>
          </a:xfrm>
          <a:prstGeom prst="rect">
            <a:avLst/>
          </a:prstGeom>
          <a:noFill/>
        </p:spPr>
        <p:txBody>
          <a:bodyPr wrap="none" rtlCol="0">
            <a:spAutoFit/>
          </a:bodyPr>
          <a:lstStyle/>
          <a:p>
            <a:r>
              <a:rPr lang="en-US" sz="1200" dirty="0" smtClean="0">
                <a:solidFill>
                  <a:schemeClr val="tx1"/>
                </a:solidFill>
              </a:rPr>
              <a:t>12.15 </a:t>
            </a:r>
            <a:endParaRPr lang="en-US" sz="1200" dirty="0">
              <a:solidFill>
                <a:schemeClr val="tx1"/>
              </a:solidFill>
            </a:endParaRPr>
          </a:p>
        </p:txBody>
      </p:sp>
      <p:sp>
        <p:nvSpPr>
          <p:cNvPr id="36" name="TextBox 35"/>
          <p:cNvSpPr txBox="1"/>
          <p:nvPr/>
        </p:nvSpPr>
        <p:spPr>
          <a:xfrm>
            <a:off x="7119761" y="5260415"/>
            <a:ext cx="753732" cy="261610"/>
          </a:xfrm>
          <a:prstGeom prst="rect">
            <a:avLst/>
          </a:prstGeom>
          <a:noFill/>
        </p:spPr>
        <p:txBody>
          <a:bodyPr wrap="none" rtlCol="0">
            <a:spAutoFit/>
          </a:bodyPr>
          <a:lstStyle/>
          <a:p>
            <a:r>
              <a:rPr lang="en-US" sz="1050" dirty="0" smtClean="0">
                <a:solidFill>
                  <a:schemeClr val="tx1"/>
                </a:solidFill>
              </a:rPr>
              <a:t>SNR [dB]</a:t>
            </a:r>
            <a:endParaRPr lang="en-US" sz="1050" dirty="0">
              <a:solidFill>
                <a:schemeClr val="tx1"/>
              </a:solidFill>
            </a:endParaRPr>
          </a:p>
        </p:txBody>
      </p:sp>
      <p:sp>
        <p:nvSpPr>
          <p:cNvPr id="37" name="TextBox 36"/>
          <p:cNvSpPr txBox="1"/>
          <p:nvPr/>
        </p:nvSpPr>
        <p:spPr>
          <a:xfrm>
            <a:off x="4002603" y="4872836"/>
            <a:ext cx="364202" cy="307777"/>
          </a:xfrm>
          <a:prstGeom prst="rect">
            <a:avLst/>
          </a:prstGeom>
          <a:noFill/>
        </p:spPr>
        <p:txBody>
          <a:bodyPr wrap="none" rtlCol="0">
            <a:spAutoFit/>
          </a:bodyPr>
          <a:lstStyle/>
          <a:p>
            <a:r>
              <a:rPr lang="en-US" sz="1400" b="1" dirty="0" smtClean="0">
                <a:solidFill>
                  <a:schemeClr val="tx1"/>
                </a:solidFill>
              </a:rPr>
              <a:t>…</a:t>
            </a:r>
            <a:endParaRPr lang="en-US" sz="1400" b="1" dirty="0">
              <a:solidFill>
                <a:schemeClr val="tx1"/>
              </a:solidFill>
            </a:endParaRPr>
          </a:p>
        </p:txBody>
      </p:sp>
      <p:sp>
        <p:nvSpPr>
          <p:cNvPr id="38" name="TextBox 37"/>
          <p:cNvSpPr txBox="1"/>
          <p:nvPr/>
        </p:nvSpPr>
        <p:spPr>
          <a:xfrm>
            <a:off x="4143599" y="5367019"/>
            <a:ext cx="569387" cy="276999"/>
          </a:xfrm>
          <a:prstGeom prst="rect">
            <a:avLst/>
          </a:prstGeom>
          <a:noFill/>
        </p:spPr>
        <p:txBody>
          <a:bodyPr wrap="none" rtlCol="0">
            <a:spAutoFit/>
          </a:bodyPr>
          <a:lstStyle/>
          <a:p>
            <a:r>
              <a:rPr lang="en-US" sz="1200" dirty="0" smtClean="0">
                <a:solidFill>
                  <a:schemeClr val="tx1"/>
                </a:solidFill>
              </a:rPr>
              <a:t>12.05 </a:t>
            </a:r>
            <a:endParaRPr lang="en-US" sz="1200" dirty="0">
              <a:solidFill>
                <a:schemeClr val="tx1"/>
              </a:solidFill>
            </a:endParaRPr>
          </a:p>
        </p:txBody>
      </p:sp>
      <p:sp>
        <p:nvSpPr>
          <p:cNvPr id="39" name="TextBox 38"/>
          <p:cNvSpPr txBox="1"/>
          <p:nvPr/>
        </p:nvSpPr>
        <p:spPr>
          <a:xfrm>
            <a:off x="6658990" y="5356721"/>
            <a:ext cx="569387" cy="276999"/>
          </a:xfrm>
          <a:prstGeom prst="rect">
            <a:avLst/>
          </a:prstGeom>
          <a:noFill/>
        </p:spPr>
        <p:txBody>
          <a:bodyPr wrap="none" rtlCol="0">
            <a:spAutoFit/>
          </a:bodyPr>
          <a:lstStyle/>
          <a:p>
            <a:r>
              <a:rPr lang="en-US" sz="1200" dirty="0" smtClean="0">
                <a:solidFill>
                  <a:schemeClr val="tx1"/>
                </a:solidFill>
              </a:rPr>
              <a:t>12.20 </a:t>
            </a:r>
            <a:endParaRPr lang="en-US" sz="1200" dirty="0">
              <a:solidFill>
                <a:schemeClr val="tx1"/>
              </a:solidFill>
            </a:endParaRPr>
          </a:p>
        </p:txBody>
      </p:sp>
      <p:sp>
        <p:nvSpPr>
          <p:cNvPr id="40" name="Rounded Rectangle 39"/>
          <p:cNvSpPr/>
          <p:nvPr/>
        </p:nvSpPr>
        <p:spPr bwMode="auto">
          <a:xfrm>
            <a:off x="4366805" y="5017545"/>
            <a:ext cx="918627" cy="335574"/>
          </a:xfrm>
          <a:prstGeom prst="round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1" name="Arc 40"/>
          <p:cNvSpPr/>
          <p:nvPr/>
        </p:nvSpPr>
        <p:spPr bwMode="auto">
          <a:xfrm>
            <a:off x="2179945" y="4785343"/>
            <a:ext cx="2578080" cy="411774"/>
          </a:xfrm>
          <a:prstGeom prst="arc">
            <a:avLst>
              <a:gd name="adj1" fmla="val 10921486"/>
              <a:gd name="adj2" fmla="val 0"/>
            </a:avLst>
          </a:prstGeom>
          <a:noFill/>
          <a:ln w="9525" cap="flat" cmpd="sng" algn="ctr">
            <a:solidFill>
              <a:srgbClr val="FF0000"/>
            </a:solidFill>
            <a:prstDash val="solid"/>
            <a:round/>
            <a:headEnd type="triangl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2" name="TextBox 41"/>
          <p:cNvSpPr txBox="1"/>
          <p:nvPr/>
        </p:nvSpPr>
        <p:spPr>
          <a:xfrm>
            <a:off x="1545179" y="4142491"/>
            <a:ext cx="914033" cy="461665"/>
          </a:xfrm>
          <a:prstGeom prst="rect">
            <a:avLst/>
          </a:prstGeom>
          <a:noFill/>
        </p:spPr>
        <p:txBody>
          <a:bodyPr wrap="none" rtlCol="0">
            <a:spAutoFit/>
          </a:bodyPr>
          <a:lstStyle/>
          <a:p>
            <a:r>
              <a:rPr lang="en-US" sz="1200" dirty="0" smtClean="0">
                <a:solidFill>
                  <a:schemeClr val="tx1"/>
                </a:solidFill>
              </a:rPr>
              <a:t>log-average</a:t>
            </a:r>
          </a:p>
          <a:p>
            <a:pPr algn="ctr"/>
            <a:r>
              <a:rPr lang="en-US" sz="1200" dirty="0" smtClean="0">
                <a:solidFill>
                  <a:schemeClr val="tx1"/>
                </a:solidFill>
              </a:rPr>
              <a:t>SNR</a:t>
            </a:r>
            <a:endParaRPr lang="en-US" sz="1200" dirty="0">
              <a:solidFill>
                <a:schemeClr val="tx1"/>
              </a:solidFill>
            </a:endParaRPr>
          </a:p>
        </p:txBody>
      </p:sp>
      <p:sp>
        <p:nvSpPr>
          <p:cNvPr id="43" name="TextBox 42"/>
          <p:cNvSpPr txBox="1"/>
          <p:nvPr/>
        </p:nvSpPr>
        <p:spPr>
          <a:xfrm>
            <a:off x="2401703" y="4131686"/>
            <a:ext cx="740908" cy="461665"/>
          </a:xfrm>
          <a:prstGeom prst="rect">
            <a:avLst/>
          </a:prstGeom>
          <a:noFill/>
        </p:spPr>
        <p:txBody>
          <a:bodyPr wrap="none" rtlCol="0">
            <a:spAutoFit/>
          </a:bodyPr>
          <a:lstStyle/>
          <a:p>
            <a:pPr algn="ctr"/>
            <a:r>
              <a:rPr lang="en-US" sz="1200" dirty="0" smtClean="0">
                <a:solidFill>
                  <a:schemeClr val="tx1"/>
                </a:solidFill>
              </a:rPr>
              <a:t>Packet </a:t>
            </a:r>
          </a:p>
          <a:p>
            <a:pPr algn="ctr"/>
            <a:r>
              <a:rPr lang="en-US" sz="1200" dirty="0" smtClean="0">
                <a:solidFill>
                  <a:schemeClr val="tx1"/>
                </a:solidFill>
              </a:rPr>
              <a:t>Pass/Fail</a:t>
            </a:r>
            <a:endParaRPr lang="en-US" sz="1200" dirty="0">
              <a:solidFill>
                <a:schemeClr val="tx1"/>
              </a:solidFill>
            </a:endParaRPr>
          </a:p>
        </p:txBody>
      </p:sp>
      <p:sp>
        <p:nvSpPr>
          <p:cNvPr id="44" name="Rectangle 43"/>
          <p:cNvSpPr/>
          <p:nvPr/>
        </p:nvSpPr>
        <p:spPr bwMode="auto">
          <a:xfrm>
            <a:off x="1562030" y="4172019"/>
            <a:ext cx="807485" cy="35782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5" name="Rectangle 44"/>
          <p:cNvSpPr/>
          <p:nvPr/>
        </p:nvSpPr>
        <p:spPr bwMode="auto">
          <a:xfrm>
            <a:off x="2374638" y="4172019"/>
            <a:ext cx="807485" cy="35782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6" name="TextBox 45"/>
          <p:cNvSpPr txBox="1"/>
          <p:nvPr/>
        </p:nvSpPr>
        <p:spPr>
          <a:xfrm>
            <a:off x="3337808" y="4461472"/>
            <a:ext cx="3401893" cy="338554"/>
          </a:xfrm>
          <a:prstGeom prst="rect">
            <a:avLst/>
          </a:prstGeom>
          <a:noFill/>
        </p:spPr>
        <p:txBody>
          <a:bodyPr wrap="none" rtlCol="0">
            <a:spAutoFit/>
          </a:bodyPr>
          <a:lstStyle/>
          <a:p>
            <a:r>
              <a:rPr lang="en-US" sz="1600" dirty="0" smtClean="0">
                <a:solidFill>
                  <a:srgbClr val="FF0000"/>
                </a:solidFill>
              </a:rPr>
              <a:t>Find SNR belonging to this SNR range</a:t>
            </a:r>
            <a:endParaRPr lang="en-US" sz="1600" dirty="0">
              <a:solidFill>
                <a:srgbClr val="FF0000"/>
              </a:solidFill>
            </a:endParaRPr>
          </a:p>
        </p:txBody>
      </p:sp>
      <p:sp>
        <p:nvSpPr>
          <p:cNvPr id="47" name="Rounded Rectangle 46"/>
          <p:cNvSpPr/>
          <p:nvPr/>
        </p:nvSpPr>
        <p:spPr bwMode="auto">
          <a:xfrm>
            <a:off x="1548589" y="4975939"/>
            <a:ext cx="1668385" cy="224780"/>
          </a:xfrm>
          <a:prstGeom prst="round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8" name="Arc 47"/>
          <p:cNvSpPr/>
          <p:nvPr/>
        </p:nvSpPr>
        <p:spPr bwMode="auto">
          <a:xfrm rot="10800000">
            <a:off x="2693999" y="4916102"/>
            <a:ext cx="2254962" cy="771045"/>
          </a:xfrm>
          <a:prstGeom prst="arc">
            <a:avLst>
              <a:gd name="adj1" fmla="val 10921486"/>
              <a:gd name="adj2" fmla="val 330769"/>
            </a:avLst>
          </a:prstGeom>
          <a:noFill/>
          <a:ln w="9525" cap="flat" cmpd="sng" algn="ctr">
            <a:solidFill>
              <a:srgbClr val="FF0000"/>
            </a:solidFill>
            <a:prstDash val="solid"/>
            <a:round/>
            <a:headEnd type="triangl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9" name="TextBox 48"/>
          <p:cNvSpPr txBox="1"/>
          <p:nvPr/>
        </p:nvSpPr>
        <p:spPr>
          <a:xfrm>
            <a:off x="3337808" y="5701044"/>
            <a:ext cx="2114681" cy="338554"/>
          </a:xfrm>
          <a:prstGeom prst="rect">
            <a:avLst/>
          </a:prstGeom>
          <a:noFill/>
        </p:spPr>
        <p:txBody>
          <a:bodyPr wrap="none" rtlCol="0">
            <a:spAutoFit/>
          </a:bodyPr>
          <a:lstStyle/>
          <a:p>
            <a:r>
              <a:rPr lang="en-US" sz="1600" dirty="0" smtClean="0">
                <a:solidFill>
                  <a:srgbClr val="FF0000"/>
                </a:solidFill>
              </a:rPr>
              <a:t>Record short-term PER</a:t>
            </a:r>
            <a:endParaRPr lang="en-US" sz="1600" dirty="0">
              <a:solidFill>
                <a:srgbClr val="FF0000"/>
              </a:solidFill>
            </a:endParaRPr>
          </a:p>
        </p:txBody>
      </p:sp>
      <p:cxnSp>
        <p:nvCxnSpPr>
          <p:cNvPr id="51" name="Straight Connector 50"/>
          <p:cNvCxnSpPr/>
          <p:nvPr/>
        </p:nvCxnSpPr>
        <p:spPr bwMode="auto">
          <a:xfrm>
            <a:off x="755250" y="3733800"/>
            <a:ext cx="7380288" cy="0"/>
          </a:xfrm>
          <a:prstGeom prst="line">
            <a:avLst/>
          </a:prstGeom>
          <a:solidFill>
            <a:srgbClr val="00B8FF"/>
          </a:solidFill>
          <a:ln w="19050" cap="flat" cmpd="sng" algn="ctr">
            <a:solidFill>
              <a:schemeClr val="tx1"/>
            </a:solidFill>
            <a:prstDash val="dash"/>
            <a:round/>
            <a:headEnd type="none" w="med" len="med"/>
            <a:tailEnd type="none" w="med" len="med"/>
          </a:ln>
          <a:effectLst/>
        </p:spPr>
      </p:cxnSp>
      <p:sp>
        <p:nvSpPr>
          <p:cNvPr id="52" name="TextBox 51"/>
          <p:cNvSpPr txBox="1"/>
          <p:nvPr/>
        </p:nvSpPr>
        <p:spPr>
          <a:xfrm>
            <a:off x="282203" y="3859462"/>
            <a:ext cx="946093" cy="400110"/>
          </a:xfrm>
          <a:prstGeom prst="rect">
            <a:avLst/>
          </a:prstGeom>
          <a:noFill/>
        </p:spPr>
        <p:txBody>
          <a:bodyPr wrap="none" rtlCol="0">
            <a:spAutoFit/>
          </a:bodyPr>
          <a:lstStyle/>
          <a:p>
            <a:r>
              <a:rPr lang="en-US" sz="2000" b="1" dirty="0" smtClean="0">
                <a:solidFill>
                  <a:schemeClr val="tx1"/>
                </a:solidFill>
              </a:rPr>
              <a:t>Step 2)</a:t>
            </a:r>
            <a:endParaRPr lang="en-US" sz="2000" b="1" dirty="0">
              <a:solidFill>
                <a:schemeClr val="tx1"/>
              </a:solidFill>
            </a:endParaRPr>
          </a:p>
        </p:txBody>
      </p:sp>
      <p:sp>
        <p:nvSpPr>
          <p:cNvPr id="53" name="TextBox 52"/>
          <p:cNvSpPr txBox="1"/>
          <p:nvPr/>
        </p:nvSpPr>
        <p:spPr>
          <a:xfrm>
            <a:off x="3220617" y="2802563"/>
            <a:ext cx="2012089" cy="276999"/>
          </a:xfrm>
          <a:prstGeom prst="rect">
            <a:avLst/>
          </a:prstGeom>
          <a:noFill/>
        </p:spPr>
        <p:txBody>
          <a:bodyPr wrap="none" rtlCol="0">
            <a:spAutoFit/>
          </a:bodyPr>
          <a:lstStyle/>
          <a:p>
            <a:r>
              <a:rPr lang="en-US" sz="1200" dirty="0" smtClean="0">
                <a:solidFill>
                  <a:schemeClr val="tx1"/>
                </a:solidFill>
              </a:rPr>
              <a:t>Measure log-average SNR #k</a:t>
            </a:r>
            <a:endParaRPr lang="en-US" sz="1200" dirty="0">
              <a:solidFill>
                <a:schemeClr val="tx1"/>
              </a:solidFill>
            </a:endParaRPr>
          </a:p>
        </p:txBody>
      </p:sp>
      <p:sp>
        <p:nvSpPr>
          <p:cNvPr id="3" name="TextBox 2"/>
          <p:cNvSpPr txBox="1"/>
          <p:nvPr/>
        </p:nvSpPr>
        <p:spPr>
          <a:xfrm>
            <a:off x="5857565" y="3305753"/>
            <a:ext cx="3126177" cy="338554"/>
          </a:xfrm>
          <a:prstGeom prst="rect">
            <a:avLst/>
          </a:prstGeom>
          <a:noFill/>
        </p:spPr>
        <p:txBody>
          <a:bodyPr wrap="none" rtlCol="0">
            <a:spAutoFit/>
          </a:bodyPr>
          <a:lstStyle/>
          <a:p>
            <a:r>
              <a:rPr lang="en-US" sz="1600" dirty="0" smtClean="0">
                <a:solidFill>
                  <a:schemeClr val="tx1"/>
                </a:solidFill>
              </a:rPr>
              <a:t>Run simulation for 100,000 packets</a:t>
            </a:r>
            <a:endParaRPr lang="en-US" sz="1600" dirty="0">
              <a:solidFill>
                <a:schemeClr val="tx1"/>
              </a:solidFill>
            </a:endParaRPr>
          </a:p>
        </p:txBody>
      </p:sp>
    </p:spTree>
    <p:extLst>
      <p:ext uri="{BB962C8B-B14F-4D97-AF65-F5344CB8AC3E}">
        <p14:creationId xmlns:p14="http://schemas.microsoft.com/office/powerpoint/2010/main" val="5593009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Log-Average SNR and Link Quality (cont.)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Yujin Noh, Newracom</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sp>
        <p:nvSpPr>
          <p:cNvPr id="7" name="TextBox 6"/>
          <p:cNvSpPr txBox="1"/>
          <p:nvPr/>
        </p:nvSpPr>
        <p:spPr>
          <a:xfrm>
            <a:off x="712152" y="5270004"/>
            <a:ext cx="7847013" cy="1384995"/>
          </a:xfrm>
          <a:prstGeom prst="rect">
            <a:avLst/>
          </a:prstGeom>
          <a:noFill/>
        </p:spPr>
        <p:txBody>
          <a:bodyPr wrap="square" rtlCol="0">
            <a:spAutoFit/>
          </a:bodyPr>
          <a:lstStyle/>
          <a:p>
            <a:pPr marL="342900" indent="-342900">
              <a:buFont typeface="Arial" panose="020B0604020202020204" pitchFamily="34" charset="0"/>
              <a:buChar char="•"/>
            </a:pPr>
            <a:r>
              <a:rPr lang="en-US" sz="1400" dirty="0" smtClean="0">
                <a:solidFill>
                  <a:schemeClr val="tx1"/>
                </a:solidFill>
              </a:rPr>
              <a:t>When average SNR (in dB-scale) is plotted against AWGN performance, it doesn’t quite reflect link quality (i.e. packet error rate).</a:t>
            </a:r>
          </a:p>
          <a:p>
            <a:pPr marL="342900" indent="-342900">
              <a:buFont typeface="Arial" panose="020B0604020202020204" pitchFamily="34" charset="0"/>
              <a:buChar char="•"/>
            </a:pPr>
            <a:r>
              <a:rPr lang="en-US" sz="1400" dirty="0" smtClean="0">
                <a:solidFill>
                  <a:schemeClr val="tx1"/>
                </a:solidFill>
              </a:rPr>
              <a:t>Ideally a link quality metric should always refer to the same PER for a give value (a single point in line). The instantaneous PER shows that the log-average PER widely varies packet to packet. Making it unreliable for link quality measurement.</a:t>
            </a:r>
          </a:p>
          <a:p>
            <a:pPr marL="342900" indent="-342900">
              <a:buFont typeface="Arial" panose="020B0604020202020204" pitchFamily="34" charset="0"/>
              <a:buChar char="•"/>
            </a:pPr>
            <a:endParaRPr lang="en-US" sz="1400" dirty="0" smtClean="0">
              <a:solidFill>
                <a:schemeClr val="tx1"/>
              </a:solidFill>
            </a:endParaRPr>
          </a:p>
        </p:txBody>
      </p:sp>
      <p:pic>
        <p:nvPicPr>
          <p:cNvPr id="3" name="Picture 2"/>
          <p:cNvPicPr>
            <a:picLocks noChangeAspect="1"/>
          </p:cNvPicPr>
          <p:nvPr/>
        </p:nvPicPr>
        <p:blipFill>
          <a:blip r:embed="rId2"/>
          <a:stretch>
            <a:fillRect/>
          </a:stretch>
        </p:blipFill>
        <p:spPr>
          <a:xfrm>
            <a:off x="173847" y="1533673"/>
            <a:ext cx="4395300" cy="3292800"/>
          </a:xfrm>
          <a:prstGeom prst="rect">
            <a:avLst/>
          </a:prstGeom>
        </p:spPr>
      </p:pic>
      <p:sp>
        <p:nvSpPr>
          <p:cNvPr id="11" name="TextBox 10"/>
          <p:cNvSpPr txBox="1"/>
          <p:nvPr/>
        </p:nvSpPr>
        <p:spPr>
          <a:xfrm>
            <a:off x="4793269" y="4748157"/>
            <a:ext cx="4027373" cy="600164"/>
          </a:xfrm>
          <a:prstGeom prst="rect">
            <a:avLst/>
          </a:prstGeom>
          <a:noFill/>
        </p:spPr>
        <p:txBody>
          <a:bodyPr wrap="square" rtlCol="0">
            <a:spAutoFit/>
          </a:bodyPr>
          <a:lstStyle/>
          <a:p>
            <a:r>
              <a:rPr lang="en-US" sz="1100" dirty="0" smtClean="0">
                <a:solidFill>
                  <a:srgbClr val="C00000"/>
                </a:solidFill>
              </a:rPr>
              <a:t>Instantaneous PER shows the PER based on measured effective SNR of packet #k (using RBIR mapping function) vs. measured log-average SNR of packet #k</a:t>
            </a:r>
            <a:endParaRPr lang="en-US" sz="1100" dirty="0">
              <a:solidFill>
                <a:srgbClr val="C00000"/>
              </a:solidFill>
            </a:endParaRPr>
          </a:p>
        </p:txBody>
      </p:sp>
      <p:pic>
        <p:nvPicPr>
          <p:cNvPr id="12" name="Picture 11"/>
          <p:cNvPicPr>
            <a:picLocks noChangeAspect="1"/>
          </p:cNvPicPr>
          <p:nvPr/>
        </p:nvPicPr>
        <p:blipFill>
          <a:blip r:embed="rId3"/>
          <a:stretch>
            <a:fillRect/>
          </a:stretch>
        </p:blipFill>
        <p:spPr>
          <a:xfrm>
            <a:off x="4609306" y="1446817"/>
            <a:ext cx="4395300" cy="3292800"/>
          </a:xfrm>
          <a:prstGeom prst="rect">
            <a:avLst/>
          </a:prstGeom>
        </p:spPr>
      </p:pic>
      <p:sp>
        <p:nvSpPr>
          <p:cNvPr id="10" name="TextBox 9"/>
          <p:cNvSpPr txBox="1"/>
          <p:nvPr/>
        </p:nvSpPr>
        <p:spPr>
          <a:xfrm>
            <a:off x="357810" y="4789367"/>
            <a:ext cx="4027373" cy="430887"/>
          </a:xfrm>
          <a:prstGeom prst="rect">
            <a:avLst/>
          </a:prstGeom>
          <a:noFill/>
        </p:spPr>
        <p:txBody>
          <a:bodyPr wrap="square" rtlCol="0">
            <a:spAutoFit/>
          </a:bodyPr>
          <a:lstStyle/>
          <a:p>
            <a:r>
              <a:rPr lang="en-US" sz="1100" dirty="0" smtClean="0">
                <a:solidFill>
                  <a:srgbClr val="C00000"/>
                </a:solidFill>
              </a:rPr>
              <a:t>Note:</a:t>
            </a:r>
          </a:p>
          <a:p>
            <a:r>
              <a:rPr lang="en-US" sz="1100" dirty="0" smtClean="0">
                <a:solidFill>
                  <a:srgbClr val="C00000"/>
                </a:solidFill>
              </a:rPr>
              <a:t>Did not plot any results with accumulative error less than 25 frames.</a:t>
            </a:r>
            <a:endParaRPr lang="en-US" sz="1100" dirty="0">
              <a:solidFill>
                <a:srgbClr val="C00000"/>
              </a:solidFill>
            </a:endParaRPr>
          </a:p>
        </p:txBody>
      </p:sp>
    </p:spTree>
    <p:extLst>
      <p:ext uri="{BB962C8B-B14F-4D97-AF65-F5344CB8AC3E}">
        <p14:creationId xmlns:p14="http://schemas.microsoft.com/office/powerpoint/2010/main" val="17630246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Log-Average SNR and Link Quality </a:t>
            </a:r>
            <a:r>
              <a:rPr lang="en-US" smtClean="0"/>
              <a:t>(cont.)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Yujin Noh, Newracom</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sp>
        <p:nvSpPr>
          <p:cNvPr id="7" name="TextBox 6"/>
          <p:cNvSpPr txBox="1"/>
          <p:nvPr/>
        </p:nvSpPr>
        <p:spPr>
          <a:xfrm>
            <a:off x="696912" y="5588701"/>
            <a:ext cx="7847013" cy="646331"/>
          </a:xfrm>
          <a:prstGeom prst="rect">
            <a:avLst/>
          </a:prstGeom>
          <a:noFill/>
        </p:spPr>
        <p:txBody>
          <a:bodyPr wrap="square" rtlCol="0">
            <a:spAutoFit/>
          </a:bodyPr>
          <a:lstStyle/>
          <a:p>
            <a:pPr marL="342900" indent="-342900">
              <a:buFont typeface="Arial" panose="020B0604020202020204" pitchFamily="34" charset="0"/>
              <a:buChar char="•"/>
            </a:pPr>
            <a:r>
              <a:rPr lang="en-US" sz="1800" dirty="0" smtClean="0">
                <a:solidFill>
                  <a:schemeClr val="tx1"/>
                </a:solidFill>
              </a:rPr>
              <a:t>Similar results with different MCS configuration</a:t>
            </a:r>
          </a:p>
          <a:p>
            <a:pPr marL="342900" indent="-342900">
              <a:buFont typeface="Arial" panose="020B0604020202020204" pitchFamily="34" charset="0"/>
              <a:buChar char="•"/>
            </a:pPr>
            <a:r>
              <a:rPr lang="en-US" sz="1800" dirty="0" smtClean="0">
                <a:solidFill>
                  <a:schemeClr val="tx1"/>
                </a:solidFill>
              </a:rPr>
              <a:t>Usefulness of average SNR for link adaptation purposes is questionable.</a:t>
            </a:r>
            <a:endParaRPr lang="en-US" sz="1800" dirty="0">
              <a:solidFill>
                <a:schemeClr val="tx1"/>
              </a:solidFill>
            </a:endParaRPr>
          </a:p>
        </p:txBody>
      </p:sp>
      <p:sp>
        <p:nvSpPr>
          <p:cNvPr id="11" name="TextBox 10"/>
          <p:cNvSpPr txBox="1"/>
          <p:nvPr/>
        </p:nvSpPr>
        <p:spPr>
          <a:xfrm>
            <a:off x="4793269" y="4748157"/>
            <a:ext cx="4027373" cy="600164"/>
          </a:xfrm>
          <a:prstGeom prst="rect">
            <a:avLst/>
          </a:prstGeom>
          <a:noFill/>
        </p:spPr>
        <p:txBody>
          <a:bodyPr wrap="square" rtlCol="0">
            <a:spAutoFit/>
          </a:bodyPr>
          <a:lstStyle/>
          <a:p>
            <a:r>
              <a:rPr lang="en-US" sz="1100" dirty="0" smtClean="0">
                <a:solidFill>
                  <a:srgbClr val="C00000"/>
                </a:solidFill>
              </a:rPr>
              <a:t>Instantaneous PER shows the PER based on measured effective SNR of packet #k (using RBIR mapping function) vs. measured log-average SNR of packet #k</a:t>
            </a:r>
            <a:endParaRPr lang="en-US" sz="1100" dirty="0">
              <a:solidFill>
                <a:srgbClr val="C00000"/>
              </a:solidFill>
            </a:endParaRPr>
          </a:p>
        </p:txBody>
      </p:sp>
      <p:pic>
        <p:nvPicPr>
          <p:cNvPr id="8" name="Picture 7"/>
          <p:cNvPicPr>
            <a:picLocks noChangeAspect="1"/>
          </p:cNvPicPr>
          <p:nvPr/>
        </p:nvPicPr>
        <p:blipFill>
          <a:blip r:embed="rId2"/>
          <a:stretch>
            <a:fillRect/>
          </a:stretch>
        </p:blipFill>
        <p:spPr>
          <a:xfrm>
            <a:off x="374085" y="1468200"/>
            <a:ext cx="4395300" cy="3292800"/>
          </a:xfrm>
          <a:prstGeom prst="rect">
            <a:avLst/>
          </a:prstGeom>
        </p:spPr>
      </p:pic>
      <p:pic>
        <p:nvPicPr>
          <p:cNvPr id="9" name="Picture 8"/>
          <p:cNvPicPr>
            <a:picLocks noChangeAspect="1"/>
          </p:cNvPicPr>
          <p:nvPr/>
        </p:nvPicPr>
        <p:blipFill>
          <a:blip r:embed="rId3"/>
          <a:stretch>
            <a:fillRect/>
          </a:stretch>
        </p:blipFill>
        <p:spPr>
          <a:xfrm>
            <a:off x="4571206" y="1468200"/>
            <a:ext cx="4395300" cy="3292800"/>
          </a:xfrm>
          <a:prstGeom prst="rect">
            <a:avLst/>
          </a:prstGeom>
        </p:spPr>
      </p:pic>
      <p:sp>
        <p:nvSpPr>
          <p:cNvPr id="10" name="TextBox 9"/>
          <p:cNvSpPr txBox="1"/>
          <p:nvPr/>
        </p:nvSpPr>
        <p:spPr>
          <a:xfrm>
            <a:off x="357810" y="4789367"/>
            <a:ext cx="4027373" cy="430887"/>
          </a:xfrm>
          <a:prstGeom prst="rect">
            <a:avLst/>
          </a:prstGeom>
          <a:noFill/>
        </p:spPr>
        <p:txBody>
          <a:bodyPr wrap="square" rtlCol="0">
            <a:spAutoFit/>
          </a:bodyPr>
          <a:lstStyle/>
          <a:p>
            <a:r>
              <a:rPr lang="en-US" sz="1100" dirty="0" smtClean="0">
                <a:solidFill>
                  <a:srgbClr val="C00000"/>
                </a:solidFill>
              </a:rPr>
              <a:t>Note:</a:t>
            </a:r>
          </a:p>
          <a:p>
            <a:r>
              <a:rPr lang="en-US" sz="1100" dirty="0" smtClean="0">
                <a:solidFill>
                  <a:srgbClr val="C00000"/>
                </a:solidFill>
              </a:rPr>
              <a:t>Did not plot any results with accumulative error less than 25 frames.</a:t>
            </a:r>
            <a:endParaRPr lang="en-US" sz="1100" dirty="0">
              <a:solidFill>
                <a:srgbClr val="C00000"/>
              </a:solidFill>
            </a:endParaRPr>
          </a:p>
        </p:txBody>
      </p:sp>
    </p:spTree>
    <p:extLst>
      <p:ext uri="{BB962C8B-B14F-4D97-AF65-F5344CB8AC3E}">
        <p14:creationId xmlns:p14="http://schemas.microsoft.com/office/powerpoint/2010/main" val="16251589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Limited Bit Space for HE Link Adaptation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smtClean="0"/>
              <a:t>There are some proposals that allow to multiplex different control information in the HE variant of the HT control field [1].</a:t>
            </a:r>
          </a:p>
          <a:p>
            <a:pPr>
              <a:buFont typeface="Arial" panose="020B0604020202020204" pitchFamily="34" charset="0"/>
              <a:buChar char="•"/>
            </a:pPr>
            <a:endParaRPr lang="en-US" sz="1800" dirty="0"/>
          </a:p>
          <a:p>
            <a:pPr>
              <a:buFont typeface="Arial" panose="020B0604020202020204" pitchFamily="34" charset="0"/>
              <a:buChar char="•"/>
            </a:pPr>
            <a:endParaRPr lang="en-US" sz="1800" dirty="0" smtClean="0"/>
          </a:p>
          <a:p>
            <a:pPr>
              <a:buFont typeface="Arial" panose="020B0604020202020204" pitchFamily="34" charset="0"/>
              <a:buChar char="•"/>
            </a:pPr>
            <a:endParaRPr lang="en-US" sz="1800" dirty="0"/>
          </a:p>
          <a:p>
            <a:pPr>
              <a:buFont typeface="Arial" panose="020B0604020202020204" pitchFamily="34" charset="0"/>
              <a:buChar char="•"/>
            </a:pPr>
            <a:endParaRPr lang="en-US" sz="1800" dirty="0" smtClean="0"/>
          </a:p>
          <a:p>
            <a:pPr>
              <a:buFont typeface="Arial" panose="020B0604020202020204" pitchFamily="34" charset="0"/>
              <a:buChar char="•"/>
            </a:pPr>
            <a:endParaRPr lang="en-US" sz="1800" dirty="0"/>
          </a:p>
          <a:p>
            <a:pPr>
              <a:buFont typeface="Arial" panose="020B0604020202020204" pitchFamily="34" charset="0"/>
              <a:buChar char="•"/>
            </a:pPr>
            <a:r>
              <a:rPr lang="en-US" sz="1800" dirty="0" smtClean="0"/>
              <a:t>With such bit field structure, HE link adaptation may only have maximum of 24 bits (3 Bytes).</a:t>
            </a:r>
          </a:p>
          <a:p>
            <a:pPr>
              <a:buFont typeface="Arial" panose="020B0604020202020204" pitchFamily="34" charset="0"/>
              <a:buChar char="•"/>
            </a:pPr>
            <a:r>
              <a:rPr lang="en-US" sz="1800" dirty="0" smtClean="0"/>
              <a:t>Given that unsolicited MCS feedback for 11ax requires even more bits compared with 11ac, there will be some challenges to the link adaptation bit field design.</a:t>
            </a:r>
          </a:p>
          <a:p>
            <a:pPr>
              <a:buFont typeface="Arial" panose="020B0604020202020204" pitchFamily="34" charset="0"/>
              <a:buChar char="•"/>
            </a:pPr>
            <a:r>
              <a:rPr lang="en-US" sz="1800" dirty="0" smtClean="0"/>
              <a:t>We may need to consider removal of some field from HE link adaptation, such as SNR subfield, RDG subfields, etc.</a:t>
            </a:r>
          </a:p>
          <a:p>
            <a:pPr>
              <a:buFont typeface="Arial" panose="020B0604020202020204" pitchFamily="34" charset="0"/>
              <a:buChar char="•"/>
            </a:pPr>
            <a:endParaRPr lang="en-US" sz="1800" dirty="0" smtClean="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Yujin Noh, Newracom</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grpSp>
        <p:nvGrpSpPr>
          <p:cNvPr id="26" name="Group 25"/>
          <p:cNvGrpSpPr/>
          <p:nvPr/>
        </p:nvGrpSpPr>
        <p:grpSpPr>
          <a:xfrm>
            <a:off x="2014725" y="2743200"/>
            <a:ext cx="5253803" cy="1285971"/>
            <a:chOff x="1288178" y="2430014"/>
            <a:chExt cx="7019684" cy="1958077"/>
          </a:xfrm>
        </p:grpSpPr>
        <p:sp>
          <p:nvSpPr>
            <p:cNvPr id="7" name="Rectangle 6"/>
            <p:cNvSpPr/>
            <p:nvPr/>
          </p:nvSpPr>
          <p:spPr bwMode="auto">
            <a:xfrm>
              <a:off x="3045936" y="3448296"/>
              <a:ext cx="881155" cy="351522"/>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9144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dk1"/>
                  </a:solidFill>
                  <a:latin typeface="+mn-lt"/>
                  <a:ea typeface="+mn-ea"/>
                  <a:cs typeface="+mn-cs"/>
                </a:defRPr>
              </a:lvl1pPr>
              <a:lvl2pPr marL="457200" algn="l" rtl="0" fontAlgn="base">
                <a:spcBef>
                  <a:spcPct val="0"/>
                </a:spcBef>
                <a:spcAft>
                  <a:spcPct val="0"/>
                </a:spcAft>
                <a:defRPr sz="1200" kern="1200">
                  <a:solidFill>
                    <a:schemeClr val="dk1"/>
                  </a:solidFill>
                  <a:latin typeface="+mn-lt"/>
                  <a:ea typeface="+mn-ea"/>
                  <a:cs typeface="+mn-cs"/>
                </a:defRPr>
              </a:lvl2pPr>
              <a:lvl3pPr marL="914400" algn="l" rtl="0" fontAlgn="base">
                <a:spcBef>
                  <a:spcPct val="0"/>
                </a:spcBef>
                <a:spcAft>
                  <a:spcPct val="0"/>
                </a:spcAft>
                <a:defRPr sz="1200" kern="1200">
                  <a:solidFill>
                    <a:schemeClr val="dk1"/>
                  </a:solidFill>
                  <a:latin typeface="+mn-lt"/>
                  <a:ea typeface="+mn-ea"/>
                  <a:cs typeface="+mn-cs"/>
                </a:defRPr>
              </a:lvl3pPr>
              <a:lvl4pPr marL="1371600" algn="l" rtl="0" fontAlgn="base">
                <a:spcBef>
                  <a:spcPct val="0"/>
                </a:spcBef>
                <a:spcAft>
                  <a:spcPct val="0"/>
                </a:spcAft>
                <a:defRPr sz="1200" kern="1200">
                  <a:solidFill>
                    <a:schemeClr val="dk1"/>
                  </a:solidFill>
                  <a:latin typeface="+mn-lt"/>
                  <a:ea typeface="+mn-ea"/>
                  <a:cs typeface="+mn-cs"/>
                </a:defRPr>
              </a:lvl4pPr>
              <a:lvl5pPr marL="1828800" algn="l" rtl="0" fontAlgn="base">
                <a:spcBef>
                  <a:spcPct val="0"/>
                </a:spcBef>
                <a:spcAft>
                  <a:spcPct val="0"/>
                </a:spcAft>
                <a:defRPr sz="1200" kern="1200">
                  <a:solidFill>
                    <a:schemeClr val="dk1"/>
                  </a:solidFill>
                  <a:latin typeface="+mn-lt"/>
                  <a:ea typeface="+mn-ea"/>
                  <a:cs typeface="+mn-cs"/>
                </a:defRPr>
              </a:lvl5pPr>
              <a:lvl6pPr marL="2286000" algn="l" defTabSz="914400" rtl="0" eaLnBrk="1" latinLnBrk="0" hangingPunct="1">
                <a:defRPr sz="1200" kern="1200">
                  <a:solidFill>
                    <a:schemeClr val="dk1"/>
                  </a:solidFill>
                  <a:latin typeface="+mn-lt"/>
                  <a:ea typeface="+mn-ea"/>
                  <a:cs typeface="+mn-cs"/>
                </a:defRPr>
              </a:lvl6pPr>
              <a:lvl7pPr marL="2743200" algn="l" defTabSz="914400" rtl="0" eaLnBrk="1" latinLnBrk="0" hangingPunct="1">
                <a:defRPr sz="1200" kern="1200">
                  <a:solidFill>
                    <a:schemeClr val="dk1"/>
                  </a:solidFill>
                  <a:latin typeface="+mn-lt"/>
                  <a:ea typeface="+mn-ea"/>
                  <a:cs typeface="+mn-cs"/>
                </a:defRPr>
              </a:lvl7pPr>
              <a:lvl8pPr marL="3200400" algn="l" defTabSz="914400" rtl="0" eaLnBrk="1" latinLnBrk="0" hangingPunct="1">
                <a:defRPr sz="1200" kern="1200">
                  <a:solidFill>
                    <a:schemeClr val="dk1"/>
                  </a:solidFill>
                  <a:latin typeface="+mn-lt"/>
                  <a:ea typeface="+mn-ea"/>
                  <a:cs typeface="+mn-cs"/>
                </a:defRPr>
              </a:lvl8pPr>
              <a:lvl9pPr marL="3657600" algn="l" defTabSz="914400" rtl="0" eaLnBrk="1" latinLnBrk="0" hangingPunct="1">
                <a:defRPr sz="1200" kern="1200">
                  <a:solidFill>
                    <a:schemeClr val="dk1"/>
                  </a:solidFill>
                  <a:latin typeface="+mn-lt"/>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dirty="0" smtClean="0">
                  <a:ln>
                    <a:noFill/>
                  </a:ln>
                  <a:solidFill>
                    <a:schemeClr val="tx1"/>
                  </a:solidFill>
                  <a:effectLst/>
                  <a:latin typeface="Times New Roman" pitchFamily="18" charset="0"/>
                </a:rPr>
                <a:t>Control ID</a:t>
              </a:r>
            </a:p>
          </p:txBody>
        </p:sp>
        <p:sp>
          <p:nvSpPr>
            <p:cNvPr id="8" name="Rectangle 7"/>
            <p:cNvSpPr/>
            <p:nvPr/>
          </p:nvSpPr>
          <p:spPr bwMode="auto">
            <a:xfrm>
              <a:off x="1674337" y="3448296"/>
              <a:ext cx="723238" cy="351522"/>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9144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dk1"/>
                  </a:solidFill>
                  <a:latin typeface="+mn-lt"/>
                  <a:ea typeface="+mn-ea"/>
                  <a:cs typeface="+mn-cs"/>
                </a:defRPr>
              </a:lvl1pPr>
              <a:lvl2pPr marL="457200" algn="l" rtl="0" fontAlgn="base">
                <a:spcBef>
                  <a:spcPct val="0"/>
                </a:spcBef>
                <a:spcAft>
                  <a:spcPct val="0"/>
                </a:spcAft>
                <a:defRPr sz="1200" kern="1200">
                  <a:solidFill>
                    <a:schemeClr val="dk1"/>
                  </a:solidFill>
                  <a:latin typeface="+mn-lt"/>
                  <a:ea typeface="+mn-ea"/>
                  <a:cs typeface="+mn-cs"/>
                </a:defRPr>
              </a:lvl2pPr>
              <a:lvl3pPr marL="914400" algn="l" rtl="0" fontAlgn="base">
                <a:spcBef>
                  <a:spcPct val="0"/>
                </a:spcBef>
                <a:spcAft>
                  <a:spcPct val="0"/>
                </a:spcAft>
                <a:defRPr sz="1200" kern="1200">
                  <a:solidFill>
                    <a:schemeClr val="dk1"/>
                  </a:solidFill>
                  <a:latin typeface="+mn-lt"/>
                  <a:ea typeface="+mn-ea"/>
                  <a:cs typeface="+mn-cs"/>
                </a:defRPr>
              </a:lvl3pPr>
              <a:lvl4pPr marL="1371600" algn="l" rtl="0" fontAlgn="base">
                <a:spcBef>
                  <a:spcPct val="0"/>
                </a:spcBef>
                <a:spcAft>
                  <a:spcPct val="0"/>
                </a:spcAft>
                <a:defRPr sz="1200" kern="1200">
                  <a:solidFill>
                    <a:schemeClr val="dk1"/>
                  </a:solidFill>
                  <a:latin typeface="+mn-lt"/>
                  <a:ea typeface="+mn-ea"/>
                  <a:cs typeface="+mn-cs"/>
                </a:defRPr>
              </a:lvl4pPr>
              <a:lvl5pPr marL="1828800" algn="l" rtl="0" fontAlgn="base">
                <a:spcBef>
                  <a:spcPct val="0"/>
                </a:spcBef>
                <a:spcAft>
                  <a:spcPct val="0"/>
                </a:spcAft>
                <a:defRPr sz="1200" kern="1200">
                  <a:solidFill>
                    <a:schemeClr val="dk1"/>
                  </a:solidFill>
                  <a:latin typeface="+mn-lt"/>
                  <a:ea typeface="+mn-ea"/>
                  <a:cs typeface="+mn-cs"/>
                </a:defRPr>
              </a:lvl5pPr>
              <a:lvl6pPr marL="2286000" algn="l" defTabSz="914400" rtl="0" eaLnBrk="1" latinLnBrk="0" hangingPunct="1">
                <a:defRPr sz="1200" kern="1200">
                  <a:solidFill>
                    <a:schemeClr val="dk1"/>
                  </a:solidFill>
                  <a:latin typeface="+mn-lt"/>
                  <a:ea typeface="+mn-ea"/>
                  <a:cs typeface="+mn-cs"/>
                </a:defRPr>
              </a:lvl6pPr>
              <a:lvl7pPr marL="2743200" algn="l" defTabSz="914400" rtl="0" eaLnBrk="1" latinLnBrk="0" hangingPunct="1">
                <a:defRPr sz="1200" kern="1200">
                  <a:solidFill>
                    <a:schemeClr val="dk1"/>
                  </a:solidFill>
                  <a:latin typeface="+mn-lt"/>
                  <a:ea typeface="+mn-ea"/>
                  <a:cs typeface="+mn-cs"/>
                </a:defRPr>
              </a:lvl7pPr>
              <a:lvl8pPr marL="3200400" algn="l" defTabSz="914400" rtl="0" eaLnBrk="1" latinLnBrk="0" hangingPunct="1">
                <a:defRPr sz="1200" kern="1200">
                  <a:solidFill>
                    <a:schemeClr val="dk1"/>
                  </a:solidFill>
                  <a:latin typeface="+mn-lt"/>
                  <a:ea typeface="+mn-ea"/>
                  <a:cs typeface="+mn-cs"/>
                </a:defRPr>
              </a:lvl8pPr>
              <a:lvl9pPr marL="3657600" algn="l" defTabSz="914400" rtl="0" eaLnBrk="1" latinLnBrk="0" hangingPunct="1">
                <a:defRPr sz="1200" kern="1200">
                  <a:solidFill>
                    <a:schemeClr val="dk1"/>
                  </a:solidFill>
                  <a:latin typeface="+mn-lt"/>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dirty="0" smtClean="0">
                  <a:ln>
                    <a:noFill/>
                  </a:ln>
                  <a:solidFill>
                    <a:srgbClr val="FF0000"/>
                  </a:solidFill>
                  <a:effectLst/>
                  <a:latin typeface="Times New Roman" pitchFamily="18" charset="0"/>
                </a:rPr>
                <a:t>VHT (1)</a:t>
              </a:r>
            </a:p>
          </p:txBody>
        </p:sp>
        <p:sp>
          <p:nvSpPr>
            <p:cNvPr id="9" name="Rectangle 8"/>
            <p:cNvSpPr/>
            <p:nvPr/>
          </p:nvSpPr>
          <p:spPr bwMode="auto">
            <a:xfrm>
              <a:off x="2377882" y="3448296"/>
              <a:ext cx="668054" cy="351522"/>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9144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dk1"/>
                  </a:solidFill>
                  <a:latin typeface="+mn-lt"/>
                  <a:ea typeface="+mn-ea"/>
                  <a:cs typeface="+mn-cs"/>
                </a:defRPr>
              </a:lvl1pPr>
              <a:lvl2pPr marL="457200" algn="l" rtl="0" fontAlgn="base">
                <a:spcBef>
                  <a:spcPct val="0"/>
                </a:spcBef>
                <a:spcAft>
                  <a:spcPct val="0"/>
                </a:spcAft>
                <a:defRPr sz="1200" kern="1200">
                  <a:solidFill>
                    <a:schemeClr val="dk1"/>
                  </a:solidFill>
                  <a:latin typeface="+mn-lt"/>
                  <a:ea typeface="+mn-ea"/>
                  <a:cs typeface="+mn-cs"/>
                </a:defRPr>
              </a:lvl2pPr>
              <a:lvl3pPr marL="914400" algn="l" rtl="0" fontAlgn="base">
                <a:spcBef>
                  <a:spcPct val="0"/>
                </a:spcBef>
                <a:spcAft>
                  <a:spcPct val="0"/>
                </a:spcAft>
                <a:defRPr sz="1200" kern="1200">
                  <a:solidFill>
                    <a:schemeClr val="dk1"/>
                  </a:solidFill>
                  <a:latin typeface="+mn-lt"/>
                  <a:ea typeface="+mn-ea"/>
                  <a:cs typeface="+mn-cs"/>
                </a:defRPr>
              </a:lvl3pPr>
              <a:lvl4pPr marL="1371600" algn="l" rtl="0" fontAlgn="base">
                <a:spcBef>
                  <a:spcPct val="0"/>
                </a:spcBef>
                <a:spcAft>
                  <a:spcPct val="0"/>
                </a:spcAft>
                <a:defRPr sz="1200" kern="1200">
                  <a:solidFill>
                    <a:schemeClr val="dk1"/>
                  </a:solidFill>
                  <a:latin typeface="+mn-lt"/>
                  <a:ea typeface="+mn-ea"/>
                  <a:cs typeface="+mn-cs"/>
                </a:defRPr>
              </a:lvl4pPr>
              <a:lvl5pPr marL="1828800" algn="l" rtl="0" fontAlgn="base">
                <a:spcBef>
                  <a:spcPct val="0"/>
                </a:spcBef>
                <a:spcAft>
                  <a:spcPct val="0"/>
                </a:spcAft>
                <a:defRPr sz="1200" kern="1200">
                  <a:solidFill>
                    <a:schemeClr val="dk1"/>
                  </a:solidFill>
                  <a:latin typeface="+mn-lt"/>
                  <a:ea typeface="+mn-ea"/>
                  <a:cs typeface="+mn-cs"/>
                </a:defRPr>
              </a:lvl5pPr>
              <a:lvl6pPr marL="2286000" algn="l" defTabSz="914400" rtl="0" eaLnBrk="1" latinLnBrk="0" hangingPunct="1">
                <a:defRPr sz="1200" kern="1200">
                  <a:solidFill>
                    <a:schemeClr val="dk1"/>
                  </a:solidFill>
                  <a:latin typeface="+mn-lt"/>
                  <a:ea typeface="+mn-ea"/>
                  <a:cs typeface="+mn-cs"/>
                </a:defRPr>
              </a:lvl6pPr>
              <a:lvl7pPr marL="2743200" algn="l" defTabSz="914400" rtl="0" eaLnBrk="1" latinLnBrk="0" hangingPunct="1">
                <a:defRPr sz="1200" kern="1200">
                  <a:solidFill>
                    <a:schemeClr val="dk1"/>
                  </a:solidFill>
                  <a:latin typeface="+mn-lt"/>
                  <a:ea typeface="+mn-ea"/>
                  <a:cs typeface="+mn-cs"/>
                </a:defRPr>
              </a:lvl7pPr>
              <a:lvl8pPr marL="3200400" algn="l" defTabSz="914400" rtl="0" eaLnBrk="1" latinLnBrk="0" hangingPunct="1">
                <a:defRPr sz="1200" kern="1200">
                  <a:solidFill>
                    <a:schemeClr val="dk1"/>
                  </a:solidFill>
                  <a:latin typeface="+mn-lt"/>
                  <a:ea typeface="+mn-ea"/>
                  <a:cs typeface="+mn-cs"/>
                </a:defRPr>
              </a:lvl8pPr>
              <a:lvl9pPr marL="3657600" algn="l" defTabSz="914400" rtl="0" eaLnBrk="1" latinLnBrk="0" hangingPunct="1">
                <a:defRPr sz="1200" kern="1200">
                  <a:solidFill>
                    <a:schemeClr val="dk1"/>
                  </a:solidFill>
                  <a:latin typeface="+mn-lt"/>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dirty="0" smtClean="0">
                  <a:ln>
                    <a:noFill/>
                  </a:ln>
                  <a:solidFill>
                    <a:srgbClr val="FF0000"/>
                  </a:solidFill>
                  <a:effectLst/>
                  <a:latin typeface="Times New Roman" pitchFamily="18" charset="0"/>
                </a:rPr>
                <a:t>HE (1)</a:t>
              </a:r>
            </a:p>
          </p:txBody>
        </p:sp>
        <p:sp>
          <p:nvSpPr>
            <p:cNvPr id="10" name="Rectangle 9"/>
            <p:cNvSpPr/>
            <p:nvPr/>
          </p:nvSpPr>
          <p:spPr bwMode="auto">
            <a:xfrm>
              <a:off x="4715404" y="3448296"/>
              <a:ext cx="843904" cy="351522"/>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9144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dk1"/>
                  </a:solidFill>
                  <a:latin typeface="+mn-lt"/>
                  <a:ea typeface="+mn-ea"/>
                  <a:cs typeface="+mn-cs"/>
                </a:defRPr>
              </a:lvl1pPr>
              <a:lvl2pPr marL="457200" algn="l" rtl="0" fontAlgn="base">
                <a:spcBef>
                  <a:spcPct val="0"/>
                </a:spcBef>
                <a:spcAft>
                  <a:spcPct val="0"/>
                </a:spcAft>
                <a:defRPr sz="1200" kern="1200">
                  <a:solidFill>
                    <a:schemeClr val="dk1"/>
                  </a:solidFill>
                  <a:latin typeface="+mn-lt"/>
                  <a:ea typeface="+mn-ea"/>
                  <a:cs typeface="+mn-cs"/>
                </a:defRPr>
              </a:lvl2pPr>
              <a:lvl3pPr marL="914400" algn="l" rtl="0" fontAlgn="base">
                <a:spcBef>
                  <a:spcPct val="0"/>
                </a:spcBef>
                <a:spcAft>
                  <a:spcPct val="0"/>
                </a:spcAft>
                <a:defRPr sz="1200" kern="1200">
                  <a:solidFill>
                    <a:schemeClr val="dk1"/>
                  </a:solidFill>
                  <a:latin typeface="+mn-lt"/>
                  <a:ea typeface="+mn-ea"/>
                  <a:cs typeface="+mn-cs"/>
                </a:defRPr>
              </a:lvl3pPr>
              <a:lvl4pPr marL="1371600" algn="l" rtl="0" fontAlgn="base">
                <a:spcBef>
                  <a:spcPct val="0"/>
                </a:spcBef>
                <a:spcAft>
                  <a:spcPct val="0"/>
                </a:spcAft>
                <a:defRPr sz="1200" kern="1200">
                  <a:solidFill>
                    <a:schemeClr val="dk1"/>
                  </a:solidFill>
                  <a:latin typeface="+mn-lt"/>
                  <a:ea typeface="+mn-ea"/>
                  <a:cs typeface="+mn-cs"/>
                </a:defRPr>
              </a:lvl4pPr>
              <a:lvl5pPr marL="1828800" algn="l" rtl="0" fontAlgn="base">
                <a:spcBef>
                  <a:spcPct val="0"/>
                </a:spcBef>
                <a:spcAft>
                  <a:spcPct val="0"/>
                </a:spcAft>
                <a:defRPr sz="1200" kern="1200">
                  <a:solidFill>
                    <a:schemeClr val="dk1"/>
                  </a:solidFill>
                  <a:latin typeface="+mn-lt"/>
                  <a:ea typeface="+mn-ea"/>
                  <a:cs typeface="+mn-cs"/>
                </a:defRPr>
              </a:lvl5pPr>
              <a:lvl6pPr marL="2286000" algn="l" defTabSz="914400" rtl="0" eaLnBrk="1" latinLnBrk="0" hangingPunct="1">
                <a:defRPr sz="1200" kern="1200">
                  <a:solidFill>
                    <a:schemeClr val="dk1"/>
                  </a:solidFill>
                  <a:latin typeface="+mn-lt"/>
                  <a:ea typeface="+mn-ea"/>
                  <a:cs typeface="+mn-cs"/>
                </a:defRPr>
              </a:lvl6pPr>
              <a:lvl7pPr marL="2743200" algn="l" defTabSz="914400" rtl="0" eaLnBrk="1" latinLnBrk="0" hangingPunct="1">
                <a:defRPr sz="1200" kern="1200">
                  <a:solidFill>
                    <a:schemeClr val="dk1"/>
                  </a:solidFill>
                  <a:latin typeface="+mn-lt"/>
                  <a:ea typeface="+mn-ea"/>
                  <a:cs typeface="+mn-cs"/>
                </a:defRPr>
              </a:lvl7pPr>
              <a:lvl8pPr marL="3200400" algn="l" defTabSz="914400" rtl="0" eaLnBrk="1" latinLnBrk="0" hangingPunct="1">
                <a:defRPr sz="1200" kern="1200">
                  <a:solidFill>
                    <a:schemeClr val="dk1"/>
                  </a:solidFill>
                  <a:latin typeface="+mn-lt"/>
                  <a:ea typeface="+mn-ea"/>
                  <a:cs typeface="+mn-cs"/>
                </a:defRPr>
              </a:lvl8pPr>
              <a:lvl9pPr marL="3657600" algn="l" defTabSz="914400" rtl="0" eaLnBrk="1" latinLnBrk="0" hangingPunct="1">
                <a:defRPr sz="1200" kern="1200">
                  <a:solidFill>
                    <a:schemeClr val="dk1"/>
                  </a:solidFill>
                  <a:latin typeface="+mn-lt"/>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dirty="0" smtClean="0">
                  <a:ln>
                    <a:noFill/>
                  </a:ln>
                  <a:solidFill>
                    <a:schemeClr val="tx1"/>
                  </a:solidFill>
                  <a:effectLst/>
                  <a:latin typeface="Times New Roman" pitchFamily="18" charset="0"/>
                </a:rPr>
                <a:t>Ctrl. Info.</a:t>
              </a:r>
            </a:p>
          </p:txBody>
        </p:sp>
        <p:sp>
          <p:nvSpPr>
            <p:cNvPr id="11" name="Rectangle 10"/>
            <p:cNvSpPr/>
            <p:nvPr/>
          </p:nvSpPr>
          <p:spPr bwMode="auto">
            <a:xfrm>
              <a:off x="3936579" y="3448296"/>
              <a:ext cx="761715" cy="351522"/>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9144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dk1"/>
                  </a:solidFill>
                  <a:latin typeface="+mn-lt"/>
                  <a:ea typeface="+mn-ea"/>
                  <a:cs typeface="+mn-cs"/>
                </a:defRPr>
              </a:lvl1pPr>
              <a:lvl2pPr marL="457200" algn="l" rtl="0" fontAlgn="base">
                <a:spcBef>
                  <a:spcPct val="0"/>
                </a:spcBef>
                <a:spcAft>
                  <a:spcPct val="0"/>
                </a:spcAft>
                <a:defRPr sz="1200" kern="1200">
                  <a:solidFill>
                    <a:schemeClr val="dk1"/>
                  </a:solidFill>
                  <a:latin typeface="+mn-lt"/>
                  <a:ea typeface="+mn-ea"/>
                  <a:cs typeface="+mn-cs"/>
                </a:defRPr>
              </a:lvl2pPr>
              <a:lvl3pPr marL="914400" algn="l" rtl="0" fontAlgn="base">
                <a:spcBef>
                  <a:spcPct val="0"/>
                </a:spcBef>
                <a:spcAft>
                  <a:spcPct val="0"/>
                </a:spcAft>
                <a:defRPr sz="1200" kern="1200">
                  <a:solidFill>
                    <a:schemeClr val="dk1"/>
                  </a:solidFill>
                  <a:latin typeface="+mn-lt"/>
                  <a:ea typeface="+mn-ea"/>
                  <a:cs typeface="+mn-cs"/>
                </a:defRPr>
              </a:lvl3pPr>
              <a:lvl4pPr marL="1371600" algn="l" rtl="0" fontAlgn="base">
                <a:spcBef>
                  <a:spcPct val="0"/>
                </a:spcBef>
                <a:spcAft>
                  <a:spcPct val="0"/>
                </a:spcAft>
                <a:defRPr sz="1200" kern="1200">
                  <a:solidFill>
                    <a:schemeClr val="dk1"/>
                  </a:solidFill>
                  <a:latin typeface="+mn-lt"/>
                  <a:ea typeface="+mn-ea"/>
                  <a:cs typeface="+mn-cs"/>
                </a:defRPr>
              </a:lvl4pPr>
              <a:lvl5pPr marL="1828800" algn="l" rtl="0" fontAlgn="base">
                <a:spcBef>
                  <a:spcPct val="0"/>
                </a:spcBef>
                <a:spcAft>
                  <a:spcPct val="0"/>
                </a:spcAft>
                <a:defRPr sz="1200" kern="1200">
                  <a:solidFill>
                    <a:schemeClr val="dk1"/>
                  </a:solidFill>
                  <a:latin typeface="+mn-lt"/>
                  <a:ea typeface="+mn-ea"/>
                  <a:cs typeface="+mn-cs"/>
                </a:defRPr>
              </a:lvl5pPr>
              <a:lvl6pPr marL="2286000" algn="l" defTabSz="914400" rtl="0" eaLnBrk="1" latinLnBrk="0" hangingPunct="1">
                <a:defRPr sz="1200" kern="1200">
                  <a:solidFill>
                    <a:schemeClr val="dk1"/>
                  </a:solidFill>
                  <a:latin typeface="+mn-lt"/>
                  <a:ea typeface="+mn-ea"/>
                  <a:cs typeface="+mn-cs"/>
                </a:defRPr>
              </a:lvl6pPr>
              <a:lvl7pPr marL="2743200" algn="l" defTabSz="914400" rtl="0" eaLnBrk="1" latinLnBrk="0" hangingPunct="1">
                <a:defRPr sz="1200" kern="1200">
                  <a:solidFill>
                    <a:schemeClr val="dk1"/>
                  </a:solidFill>
                  <a:latin typeface="+mn-lt"/>
                  <a:ea typeface="+mn-ea"/>
                  <a:cs typeface="+mn-cs"/>
                </a:defRPr>
              </a:lvl7pPr>
              <a:lvl8pPr marL="3200400" algn="l" defTabSz="914400" rtl="0" eaLnBrk="1" latinLnBrk="0" hangingPunct="1">
                <a:defRPr sz="1200" kern="1200">
                  <a:solidFill>
                    <a:schemeClr val="dk1"/>
                  </a:solidFill>
                  <a:latin typeface="+mn-lt"/>
                  <a:ea typeface="+mn-ea"/>
                  <a:cs typeface="+mn-cs"/>
                </a:defRPr>
              </a:lvl8pPr>
              <a:lvl9pPr marL="3657600" algn="l" defTabSz="914400" rtl="0" eaLnBrk="1" latinLnBrk="0" hangingPunct="1">
                <a:defRPr sz="1200" kern="1200">
                  <a:solidFill>
                    <a:schemeClr val="dk1"/>
                  </a:solidFill>
                  <a:latin typeface="+mn-lt"/>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dirty="0" smtClean="0">
                  <a:ln>
                    <a:noFill/>
                  </a:ln>
                  <a:solidFill>
                    <a:srgbClr val="FF0000"/>
                  </a:solidFill>
                  <a:effectLst/>
                  <a:latin typeface="Times New Roman" pitchFamily="18" charset="0"/>
                </a:rPr>
                <a:t>EOH (0)</a:t>
              </a:r>
            </a:p>
          </p:txBody>
        </p:sp>
        <p:sp>
          <p:nvSpPr>
            <p:cNvPr id="12" name="TextBox 11"/>
            <p:cNvSpPr txBox="1"/>
            <p:nvPr/>
          </p:nvSpPr>
          <p:spPr>
            <a:xfrm>
              <a:off x="3058465" y="3212996"/>
              <a:ext cx="692229" cy="281181"/>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600" dirty="0" smtClean="0"/>
                <a:t>B2        B6</a:t>
              </a:r>
              <a:endParaRPr lang="en-US" sz="600" dirty="0"/>
            </a:p>
          </p:txBody>
        </p:sp>
        <p:sp>
          <p:nvSpPr>
            <p:cNvPr id="13" name="TextBox 12"/>
            <p:cNvSpPr txBox="1"/>
            <p:nvPr/>
          </p:nvSpPr>
          <p:spPr>
            <a:xfrm>
              <a:off x="4052759" y="3212996"/>
              <a:ext cx="366675" cy="281181"/>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600" dirty="0" smtClean="0"/>
                <a:t>B7</a:t>
              </a:r>
              <a:endParaRPr lang="en-US" sz="600" dirty="0"/>
            </a:p>
          </p:txBody>
        </p:sp>
        <p:sp>
          <p:nvSpPr>
            <p:cNvPr id="14" name="TextBox 13"/>
            <p:cNvSpPr txBox="1"/>
            <p:nvPr/>
          </p:nvSpPr>
          <p:spPr>
            <a:xfrm>
              <a:off x="1902936" y="3214546"/>
              <a:ext cx="366675" cy="281181"/>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600" dirty="0" smtClean="0"/>
                <a:t>B0</a:t>
              </a:r>
              <a:endParaRPr lang="en-US" sz="600" dirty="0"/>
            </a:p>
          </p:txBody>
        </p:sp>
        <p:sp>
          <p:nvSpPr>
            <p:cNvPr id="15" name="TextBox 14"/>
            <p:cNvSpPr txBox="1"/>
            <p:nvPr/>
          </p:nvSpPr>
          <p:spPr>
            <a:xfrm>
              <a:off x="2578121" y="3201902"/>
              <a:ext cx="366675" cy="281181"/>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600" dirty="0" smtClean="0"/>
                <a:t>B1</a:t>
              </a:r>
              <a:endParaRPr lang="en-US" sz="600" dirty="0"/>
            </a:p>
          </p:txBody>
        </p:sp>
        <p:sp>
          <p:nvSpPr>
            <p:cNvPr id="16" name="TextBox 15"/>
            <p:cNvSpPr txBox="1"/>
            <p:nvPr/>
          </p:nvSpPr>
          <p:spPr>
            <a:xfrm>
              <a:off x="4793498" y="3196737"/>
              <a:ext cx="574430" cy="281181"/>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600" dirty="0" smtClean="0"/>
                <a:t>variable</a:t>
              </a:r>
              <a:endParaRPr lang="en-US" sz="600" dirty="0"/>
            </a:p>
          </p:txBody>
        </p:sp>
        <p:pic>
          <p:nvPicPr>
            <p:cNvPr id="17" name="table"/>
            <p:cNvPicPr>
              <a:picLocks noChangeAspect="1"/>
            </p:cNvPicPr>
            <p:nvPr/>
          </p:nvPicPr>
          <p:blipFill>
            <a:blip r:embed="rId2"/>
            <a:stretch>
              <a:fillRect/>
            </a:stretch>
          </p:blipFill>
          <p:spPr>
            <a:xfrm>
              <a:off x="1445737" y="2430014"/>
              <a:ext cx="6862125" cy="731520"/>
            </a:xfrm>
            <a:prstGeom prst="rect">
              <a:avLst/>
            </a:prstGeom>
          </p:spPr>
        </p:pic>
        <p:cxnSp>
          <p:nvCxnSpPr>
            <p:cNvPr id="18" name="Straight Arrow Connector 17"/>
            <p:cNvCxnSpPr/>
            <p:nvPr/>
          </p:nvCxnSpPr>
          <p:spPr bwMode="auto">
            <a:xfrm flipH="1">
              <a:off x="1683047" y="3157132"/>
              <a:ext cx="3496490" cy="29116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9" name="Left Brace 18"/>
            <p:cNvSpPr/>
            <p:nvPr/>
          </p:nvSpPr>
          <p:spPr bwMode="auto">
            <a:xfrm rot="16200000">
              <a:off x="2247248" y="3240114"/>
              <a:ext cx="234486" cy="1362890"/>
            </a:xfrm>
            <a:prstGeom prst="leftBrace">
              <a:avLst>
                <a:gd name="adj1" fmla="val 59761"/>
                <a:gd name="adj2" fmla="val 51917"/>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600" b="0" i="0" u="none" strike="noStrike" cap="none" normalizeH="0" baseline="0" smtClean="0">
                <a:ln>
                  <a:noFill/>
                </a:ln>
                <a:solidFill>
                  <a:schemeClr val="tx1"/>
                </a:solidFill>
                <a:effectLst/>
                <a:latin typeface="Times New Roman" pitchFamily="18" charset="0"/>
              </a:endParaRPr>
            </a:p>
          </p:txBody>
        </p:sp>
        <p:sp>
          <p:nvSpPr>
            <p:cNvPr id="20" name="TextBox 19"/>
            <p:cNvSpPr txBox="1"/>
            <p:nvPr/>
          </p:nvSpPr>
          <p:spPr>
            <a:xfrm>
              <a:off x="1288178" y="3966320"/>
              <a:ext cx="1964455" cy="421771"/>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lgn="ctr"/>
              <a:r>
                <a:rPr lang="en-US" sz="600" dirty="0" smtClean="0"/>
                <a:t>Reserved value indicates</a:t>
              </a:r>
            </a:p>
            <a:p>
              <a:pPr algn="ctr"/>
              <a:r>
                <a:rPr lang="en-US" sz="600" dirty="0" smtClean="0"/>
                <a:t>HE A-Control variant of HT Control field</a:t>
              </a:r>
              <a:endParaRPr lang="en-US" sz="600" dirty="0"/>
            </a:p>
          </p:txBody>
        </p:sp>
        <p:cxnSp>
          <p:nvCxnSpPr>
            <p:cNvPr id="21" name="Straight Arrow Connector 20"/>
            <p:cNvCxnSpPr/>
            <p:nvPr/>
          </p:nvCxnSpPr>
          <p:spPr bwMode="auto">
            <a:xfrm>
              <a:off x="5865337" y="3157132"/>
              <a:ext cx="2074310" cy="29116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2" name="TextBox 21"/>
            <p:cNvSpPr txBox="1"/>
            <p:nvPr/>
          </p:nvSpPr>
          <p:spPr>
            <a:xfrm>
              <a:off x="6158248" y="3617516"/>
              <a:ext cx="349541" cy="281181"/>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600" dirty="0" smtClean="0"/>
                <a:t>…</a:t>
              </a:r>
              <a:endParaRPr lang="en-US" sz="600" dirty="0"/>
            </a:p>
          </p:txBody>
        </p:sp>
        <p:sp>
          <p:nvSpPr>
            <p:cNvPr id="23" name="Rectangle 22"/>
            <p:cNvSpPr/>
            <p:nvPr/>
          </p:nvSpPr>
          <p:spPr bwMode="auto">
            <a:xfrm>
              <a:off x="7095743" y="3448295"/>
              <a:ext cx="843904" cy="351522"/>
            </a:xfrm>
            <a:prstGeom prst="rect">
              <a:avLst/>
            </a:prstGeom>
            <a:ln>
              <a:solidFill>
                <a:schemeClr val="bg2">
                  <a:lumMod val="75000"/>
                </a:schemeClr>
              </a:solidFill>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9144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dk1"/>
                  </a:solidFill>
                  <a:latin typeface="+mn-lt"/>
                  <a:ea typeface="+mn-ea"/>
                  <a:cs typeface="+mn-cs"/>
                </a:defRPr>
              </a:lvl1pPr>
              <a:lvl2pPr marL="457200" algn="l" rtl="0" fontAlgn="base">
                <a:spcBef>
                  <a:spcPct val="0"/>
                </a:spcBef>
                <a:spcAft>
                  <a:spcPct val="0"/>
                </a:spcAft>
                <a:defRPr sz="1200" kern="1200">
                  <a:solidFill>
                    <a:schemeClr val="dk1"/>
                  </a:solidFill>
                  <a:latin typeface="+mn-lt"/>
                  <a:ea typeface="+mn-ea"/>
                  <a:cs typeface="+mn-cs"/>
                </a:defRPr>
              </a:lvl2pPr>
              <a:lvl3pPr marL="914400" algn="l" rtl="0" fontAlgn="base">
                <a:spcBef>
                  <a:spcPct val="0"/>
                </a:spcBef>
                <a:spcAft>
                  <a:spcPct val="0"/>
                </a:spcAft>
                <a:defRPr sz="1200" kern="1200">
                  <a:solidFill>
                    <a:schemeClr val="dk1"/>
                  </a:solidFill>
                  <a:latin typeface="+mn-lt"/>
                  <a:ea typeface="+mn-ea"/>
                  <a:cs typeface="+mn-cs"/>
                </a:defRPr>
              </a:lvl3pPr>
              <a:lvl4pPr marL="1371600" algn="l" rtl="0" fontAlgn="base">
                <a:spcBef>
                  <a:spcPct val="0"/>
                </a:spcBef>
                <a:spcAft>
                  <a:spcPct val="0"/>
                </a:spcAft>
                <a:defRPr sz="1200" kern="1200">
                  <a:solidFill>
                    <a:schemeClr val="dk1"/>
                  </a:solidFill>
                  <a:latin typeface="+mn-lt"/>
                  <a:ea typeface="+mn-ea"/>
                  <a:cs typeface="+mn-cs"/>
                </a:defRPr>
              </a:lvl4pPr>
              <a:lvl5pPr marL="1828800" algn="l" rtl="0" fontAlgn="base">
                <a:spcBef>
                  <a:spcPct val="0"/>
                </a:spcBef>
                <a:spcAft>
                  <a:spcPct val="0"/>
                </a:spcAft>
                <a:defRPr sz="1200" kern="1200">
                  <a:solidFill>
                    <a:schemeClr val="dk1"/>
                  </a:solidFill>
                  <a:latin typeface="+mn-lt"/>
                  <a:ea typeface="+mn-ea"/>
                  <a:cs typeface="+mn-cs"/>
                </a:defRPr>
              </a:lvl5pPr>
              <a:lvl6pPr marL="2286000" algn="l" defTabSz="914400" rtl="0" eaLnBrk="1" latinLnBrk="0" hangingPunct="1">
                <a:defRPr sz="1200" kern="1200">
                  <a:solidFill>
                    <a:schemeClr val="dk1"/>
                  </a:solidFill>
                  <a:latin typeface="+mn-lt"/>
                  <a:ea typeface="+mn-ea"/>
                  <a:cs typeface="+mn-cs"/>
                </a:defRPr>
              </a:lvl6pPr>
              <a:lvl7pPr marL="2743200" algn="l" defTabSz="914400" rtl="0" eaLnBrk="1" latinLnBrk="0" hangingPunct="1">
                <a:defRPr sz="1200" kern="1200">
                  <a:solidFill>
                    <a:schemeClr val="dk1"/>
                  </a:solidFill>
                  <a:latin typeface="+mn-lt"/>
                  <a:ea typeface="+mn-ea"/>
                  <a:cs typeface="+mn-cs"/>
                </a:defRPr>
              </a:lvl7pPr>
              <a:lvl8pPr marL="3200400" algn="l" defTabSz="914400" rtl="0" eaLnBrk="1" latinLnBrk="0" hangingPunct="1">
                <a:defRPr sz="1200" kern="1200">
                  <a:solidFill>
                    <a:schemeClr val="dk1"/>
                  </a:solidFill>
                  <a:latin typeface="+mn-lt"/>
                  <a:ea typeface="+mn-ea"/>
                  <a:cs typeface="+mn-cs"/>
                </a:defRPr>
              </a:lvl8pPr>
              <a:lvl9pPr marL="3657600" algn="l" defTabSz="914400" rtl="0" eaLnBrk="1" latinLnBrk="0" hangingPunct="1">
                <a:defRPr sz="1200" kern="1200">
                  <a:solidFill>
                    <a:schemeClr val="dk1"/>
                  </a:solidFill>
                  <a:latin typeface="+mn-lt"/>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600" b="0" i="0" u="none" strike="noStrike" cap="none" normalizeH="0" baseline="0" dirty="0" smtClean="0">
                <a:ln>
                  <a:noFill/>
                </a:ln>
                <a:solidFill>
                  <a:schemeClr val="tx1"/>
                </a:solidFill>
                <a:effectLst/>
                <a:latin typeface="Times New Roman" pitchFamily="18" charset="0"/>
              </a:endParaRPr>
            </a:p>
          </p:txBody>
        </p:sp>
        <p:sp>
          <p:nvSpPr>
            <p:cNvPr id="24" name="Left Brace 23"/>
            <p:cNvSpPr/>
            <p:nvPr/>
          </p:nvSpPr>
          <p:spPr bwMode="auto">
            <a:xfrm rot="16200000">
              <a:off x="4679238" y="778392"/>
              <a:ext cx="245242" cy="6275577"/>
            </a:xfrm>
            <a:prstGeom prst="leftBrace">
              <a:avLst>
                <a:gd name="adj1" fmla="val 59761"/>
                <a:gd name="adj2" fmla="val 51917"/>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600" b="0" i="0" u="none" strike="noStrike" cap="none" normalizeH="0" baseline="0" smtClean="0">
                <a:ln>
                  <a:noFill/>
                </a:ln>
                <a:solidFill>
                  <a:schemeClr val="tx1"/>
                </a:solidFill>
                <a:effectLst/>
                <a:latin typeface="Times New Roman" pitchFamily="18" charset="0"/>
              </a:endParaRPr>
            </a:p>
          </p:txBody>
        </p:sp>
        <p:sp>
          <p:nvSpPr>
            <p:cNvPr id="25" name="TextBox 24"/>
            <p:cNvSpPr txBox="1"/>
            <p:nvPr/>
          </p:nvSpPr>
          <p:spPr>
            <a:xfrm>
              <a:off x="4400742" y="4080322"/>
              <a:ext cx="1043483" cy="281181"/>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lgn="ctr"/>
              <a:r>
                <a:rPr lang="en-US" sz="600" dirty="0" smtClean="0"/>
                <a:t>HE A-Control field</a:t>
              </a:r>
              <a:endParaRPr lang="en-US" sz="600" dirty="0"/>
            </a:p>
          </p:txBody>
        </p:sp>
      </p:grpSp>
      <p:sp>
        <p:nvSpPr>
          <p:cNvPr id="27" name="TextBox 26"/>
          <p:cNvSpPr txBox="1"/>
          <p:nvPr/>
        </p:nvSpPr>
        <p:spPr>
          <a:xfrm>
            <a:off x="6553200" y="3878000"/>
            <a:ext cx="1225015" cy="261610"/>
          </a:xfrm>
          <a:prstGeom prst="rect">
            <a:avLst/>
          </a:prstGeom>
          <a:noFill/>
        </p:spPr>
        <p:txBody>
          <a:bodyPr wrap="none" rtlCol="0">
            <a:spAutoFit/>
          </a:bodyPr>
          <a:lstStyle/>
          <a:p>
            <a:r>
              <a:rPr lang="en-US" sz="1050" dirty="0" smtClean="0">
                <a:solidFill>
                  <a:schemeClr val="tx1"/>
                </a:solidFill>
                <a:latin typeface="Calibri" panose="020F0502020204030204" pitchFamily="34" charset="0"/>
              </a:rPr>
              <a:t>Ref: slide 10 of [1]</a:t>
            </a:r>
            <a:endParaRPr lang="en-US" sz="1050" dirty="0">
              <a:solidFill>
                <a:schemeClr val="tx1"/>
              </a:solidFill>
              <a:latin typeface="Calibri" panose="020F0502020204030204" pitchFamily="34" charset="0"/>
            </a:endParaRPr>
          </a:p>
        </p:txBody>
      </p:sp>
    </p:spTree>
    <p:extLst>
      <p:ext uri="{BB962C8B-B14F-4D97-AF65-F5344CB8AC3E}">
        <p14:creationId xmlns:p14="http://schemas.microsoft.com/office/powerpoint/2010/main" val="28712766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Proposed MFB Subfield of HE Link Adaptation</a:t>
            </a:r>
            <a:endParaRPr lang="en-US" dirty="0">
              <a:solidFill>
                <a:schemeClr val="tx1"/>
              </a:solidFill>
            </a:endParaRPr>
          </a:p>
        </p:txBody>
      </p:sp>
      <p:sp>
        <p:nvSpPr>
          <p:cNvPr id="3" name="Content Placeholder 2"/>
          <p:cNvSpPr>
            <a:spLocks noGrp="1"/>
          </p:cNvSpPr>
          <p:nvPr>
            <p:ph idx="1"/>
          </p:nvPr>
        </p:nvSpPr>
        <p:spPr>
          <a:xfrm>
            <a:off x="685800" y="4408863"/>
            <a:ext cx="7770813" cy="1446213"/>
          </a:xfrm>
        </p:spPr>
        <p:txBody>
          <a:bodyPr/>
          <a:lstStyle/>
          <a:p>
            <a:pPr>
              <a:buFont typeface="Arial" panose="020B0604020202020204" pitchFamily="34" charset="0"/>
              <a:buChar char="•"/>
            </a:pPr>
            <a:r>
              <a:rPr lang="en-US" sz="1800" dirty="0" smtClean="0"/>
              <a:t>Given the limitation of the bit space and limited uses for SNR subfield </a:t>
            </a:r>
            <a:r>
              <a:rPr lang="en-US" sz="1800" dirty="0"/>
              <a:t>for HE link </a:t>
            </a:r>
            <a:r>
              <a:rPr lang="en-US" sz="1800" dirty="0" smtClean="0"/>
              <a:t>adaptation, we propose to define the MFB subfield to be composed of N</a:t>
            </a:r>
            <a:r>
              <a:rPr lang="en-US" sz="1800" baseline="-25000" dirty="0" smtClean="0"/>
              <a:t>SS</a:t>
            </a:r>
            <a:r>
              <a:rPr lang="en-US" sz="1800" dirty="0" smtClean="0"/>
              <a:t> and MCS subfields.</a:t>
            </a:r>
          </a:p>
          <a:p>
            <a:pPr lvl="1">
              <a:buFont typeface="Arial" panose="020B0604020202020204" pitchFamily="34" charset="0"/>
              <a:buChar char="•"/>
            </a:pPr>
            <a:r>
              <a:rPr lang="en-US" sz="1600" dirty="0" smtClean="0"/>
              <a:t>BW indication in VHT MFB is actually not a feedback. In case of solicited MCS feedback, BW is set to reserved. The BW is used in unsolicited MCS feedback case to identify and characterize the PPDU that MCS was measured on.</a:t>
            </a:r>
          </a:p>
          <a:p>
            <a:pPr>
              <a:buFont typeface="Arial" panose="020B0604020202020204" pitchFamily="34" charset="0"/>
              <a:buChar char="•"/>
            </a:pPr>
            <a:r>
              <a:rPr lang="en-US" sz="1800" dirty="0" smtClean="0"/>
              <a:t>The rest of the subfield for HE link adaptation is TBD.</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Yujin Noh, Newracom</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sp>
        <p:nvSpPr>
          <p:cNvPr id="8" name="Rectangle 7"/>
          <p:cNvSpPr/>
          <p:nvPr/>
        </p:nvSpPr>
        <p:spPr bwMode="auto">
          <a:xfrm>
            <a:off x="285007" y="2560955"/>
            <a:ext cx="6858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0" i="0" u="none" strike="noStrike" cap="none" normalizeH="0" baseline="0" dirty="0" smtClean="0">
                <a:ln>
                  <a:noFill/>
                </a:ln>
                <a:solidFill>
                  <a:schemeClr val="tx1"/>
                </a:solidFill>
                <a:effectLst/>
                <a:latin typeface="Calibri" panose="020F0502020204030204" pitchFamily="34" charset="0"/>
              </a:rPr>
              <a:t>VHT</a:t>
            </a:r>
          </a:p>
        </p:txBody>
      </p:sp>
      <p:sp>
        <p:nvSpPr>
          <p:cNvPr id="9" name="Rectangle 8"/>
          <p:cNvSpPr/>
          <p:nvPr/>
        </p:nvSpPr>
        <p:spPr bwMode="auto">
          <a:xfrm>
            <a:off x="970807" y="2560955"/>
            <a:ext cx="742935"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0" i="0" u="none" strike="noStrike" cap="none" normalizeH="0" baseline="0" dirty="0" smtClean="0">
                <a:ln>
                  <a:noFill/>
                </a:ln>
                <a:solidFill>
                  <a:schemeClr val="tx1"/>
                </a:solidFill>
                <a:effectLst/>
                <a:latin typeface="Calibri" panose="020F0502020204030204" pitchFamily="34" charset="0"/>
              </a:rPr>
              <a:t>HT</a:t>
            </a:r>
          </a:p>
        </p:txBody>
      </p:sp>
      <p:sp>
        <p:nvSpPr>
          <p:cNvPr id="10" name="Rectangle 9"/>
          <p:cNvSpPr/>
          <p:nvPr/>
        </p:nvSpPr>
        <p:spPr bwMode="auto">
          <a:xfrm>
            <a:off x="1713742" y="2560955"/>
            <a:ext cx="4210065"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0" i="0" u="none" strike="noStrike" cap="none" normalizeH="0" baseline="0" dirty="0" smtClean="0">
                <a:ln>
                  <a:noFill/>
                </a:ln>
                <a:solidFill>
                  <a:schemeClr val="tx1"/>
                </a:solidFill>
                <a:effectLst/>
                <a:latin typeface="Calibri" panose="020F0502020204030204" pitchFamily="34" charset="0"/>
              </a:rPr>
              <a:t>TBD</a:t>
            </a:r>
          </a:p>
        </p:txBody>
      </p:sp>
      <p:sp>
        <p:nvSpPr>
          <p:cNvPr id="11" name="Right Brace 10"/>
          <p:cNvSpPr/>
          <p:nvPr/>
        </p:nvSpPr>
        <p:spPr bwMode="auto">
          <a:xfrm rot="16200000">
            <a:off x="2932163" y="-515143"/>
            <a:ext cx="344488" cy="563880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 name="TextBox 11"/>
          <p:cNvSpPr txBox="1"/>
          <p:nvPr/>
        </p:nvSpPr>
        <p:spPr>
          <a:xfrm>
            <a:off x="2426849" y="1797286"/>
            <a:ext cx="1355115" cy="307777"/>
          </a:xfrm>
          <a:prstGeom prst="rect">
            <a:avLst/>
          </a:prstGeom>
          <a:noFill/>
        </p:spPr>
        <p:txBody>
          <a:bodyPr wrap="none" rtlCol="0">
            <a:spAutoFit/>
          </a:bodyPr>
          <a:lstStyle/>
          <a:p>
            <a:r>
              <a:rPr lang="en-US" sz="1400" dirty="0" smtClean="0">
                <a:solidFill>
                  <a:schemeClr val="tx1"/>
                </a:solidFill>
                <a:latin typeface="Calibri" panose="020F0502020204030204" pitchFamily="34" charset="0"/>
              </a:rPr>
              <a:t>HT Control Field</a:t>
            </a:r>
            <a:endParaRPr lang="en-US" sz="1400" dirty="0">
              <a:solidFill>
                <a:schemeClr val="tx1"/>
              </a:solidFill>
              <a:latin typeface="Calibri" panose="020F0502020204030204" pitchFamily="34" charset="0"/>
            </a:endParaRPr>
          </a:p>
        </p:txBody>
      </p:sp>
      <p:cxnSp>
        <p:nvCxnSpPr>
          <p:cNvPr id="14" name="Straight Connector 13"/>
          <p:cNvCxnSpPr/>
          <p:nvPr/>
        </p:nvCxnSpPr>
        <p:spPr bwMode="auto">
          <a:xfrm flipH="1">
            <a:off x="1373563" y="2941955"/>
            <a:ext cx="838201" cy="26090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5" name="Straight Connector 14"/>
          <p:cNvCxnSpPr/>
          <p:nvPr/>
        </p:nvCxnSpPr>
        <p:spPr bwMode="auto">
          <a:xfrm>
            <a:off x="3394452" y="2962275"/>
            <a:ext cx="717011" cy="26644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 name="Rectangle 16"/>
          <p:cNvSpPr/>
          <p:nvPr/>
        </p:nvSpPr>
        <p:spPr bwMode="auto">
          <a:xfrm>
            <a:off x="1373564" y="3238500"/>
            <a:ext cx="1904999"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0" i="0" u="none" strike="noStrike" cap="none" normalizeH="0" baseline="0" dirty="0" smtClean="0">
                <a:ln>
                  <a:noFill/>
                </a:ln>
                <a:solidFill>
                  <a:schemeClr val="tx1"/>
                </a:solidFill>
                <a:effectLst/>
                <a:latin typeface="Calibri" panose="020F0502020204030204" pitchFamily="34" charset="0"/>
              </a:rPr>
              <a:t>TBD</a:t>
            </a:r>
          </a:p>
        </p:txBody>
      </p:sp>
      <p:sp>
        <p:nvSpPr>
          <p:cNvPr id="18" name="Rectangle 17"/>
          <p:cNvSpPr/>
          <p:nvPr/>
        </p:nvSpPr>
        <p:spPr bwMode="auto">
          <a:xfrm>
            <a:off x="3278564" y="3238736"/>
            <a:ext cx="838200" cy="381000"/>
          </a:xfrm>
          <a:prstGeom prst="rect">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1" i="0" u="none" strike="noStrike" cap="none" normalizeH="0" baseline="0" dirty="0" smtClean="0">
                <a:ln>
                  <a:noFill/>
                </a:ln>
                <a:solidFill>
                  <a:schemeClr val="tx1"/>
                </a:solidFill>
                <a:effectLst/>
                <a:latin typeface="Calibri" panose="020F0502020204030204" pitchFamily="34" charset="0"/>
              </a:rPr>
              <a:t>MFB</a:t>
            </a:r>
          </a:p>
        </p:txBody>
      </p:sp>
      <p:sp>
        <p:nvSpPr>
          <p:cNvPr id="19" name="Right Brace 18"/>
          <p:cNvSpPr/>
          <p:nvPr/>
        </p:nvSpPr>
        <p:spPr bwMode="auto">
          <a:xfrm rot="5400000">
            <a:off x="2600670" y="2495817"/>
            <a:ext cx="288987" cy="274320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 name="TextBox 19"/>
          <p:cNvSpPr txBox="1"/>
          <p:nvPr/>
        </p:nvSpPr>
        <p:spPr>
          <a:xfrm>
            <a:off x="2148874" y="3959423"/>
            <a:ext cx="1962589" cy="307777"/>
          </a:xfrm>
          <a:prstGeom prst="rect">
            <a:avLst/>
          </a:prstGeom>
          <a:noFill/>
        </p:spPr>
        <p:txBody>
          <a:bodyPr wrap="none" rtlCol="0">
            <a:spAutoFit/>
          </a:bodyPr>
          <a:lstStyle/>
          <a:p>
            <a:r>
              <a:rPr lang="en-US" sz="1400" dirty="0" smtClean="0">
                <a:solidFill>
                  <a:schemeClr val="tx1"/>
                </a:solidFill>
                <a:latin typeface="Calibri" panose="020F0502020204030204" pitchFamily="34" charset="0"/>
              </a:rPr>
              <a:t>HE Link Adaptation Field</a:t>
            </a:r>
            <a:endParaRPr lang="en-US" sz="1400" dirty="0">
              <a:solidFill>
                <a:schemeClr val="tx1"/>
              </a:solidFill>
              <a:latin typeface="Calibri" panose="020F0502020204030204" pitchFamily="34" charset="0"/>
            </a:endParaRPr>
          </a:p>
        </p:txBody>
      </p:sp>
      <p:sp>
        <p:nvSpPr>
          <p:cNvPr id="33" name="TextBox 32"/>
          <p:cNvSpPr txBox="1"/>
          <p:nvPr/>
        </p:nvSpPr>
        <p:spPr>
          <a:xfrm>
            <a:off x="7268633" y="2173900"/>
            <a:ext cx="1159933" cy="307777"/>
          </a:xfrm>
          <a:prstGeom prst="rect">
            <a:avLst/>
          </a:prstGeom>
          <a:noFill/>
        </p:spPr>
        <p:txBody>
          <a:bodyPr wrap="none" rtlCol="0">
            <a:spAutoFit/>
          </a:bodyPr>
          <a:lstStyle/>
          <a:p>
            <a:r>
              <a:rPr lang="en-US" sz="1400" b="1" dirty="0" smtClean="0">
                <a:solidFill>
                  <a:schemeClr val="tx1"/>
                </a:solidFill>
                <a:latin typeface="Calibri" panose="020F0502020204030204" pitchFamily="34" charset="0"/>
              </a:rPr>
              <a:t>MFB subfield</a:t>
            </a:r>
            <a:endParaRPr lang="en-US" sz="1400" b="1" dirty="0">
              <a:solidFill>
                <a:schemeClr val="tx1"/>
              </a:solidFill>
              <a:latin typeface="Calibri" panose="020F0502020204030204" pitchFamily="34" charset="0"/>
            </a:endParaRPr>
          </a:p>
        </p:txBody>
      </p:sp>
      <p:grpSp>
        <p:nvGrpSpPr>
          <p:cNvPr id="35" name="Group 34"/>
          <p:cNvGrpSpPr/>
          <p:nvPr/>
        </p:nvGrpSpPr>
        <p:grpSpPr>
          <a:xfrm>
            <a:off x="7010400" y="2461558"/>
            <a:ext cx="1696236" cy="1008604"/>
            <a:chOff x="5027511" y="3491858"/>
            <a:chExt cx="1696236" cy="1008604"/>
          </a:xfrm>
        </p:grpSpPr>
        <p:sp>
          <p:nvSpPr>
            <p:cNvPr id="28" name="Rectangle 27"/>
            <p:cNvSpPr/>
            <p:nvPr/>
          </p:nvSpPr>
          <p:spPr bwMode="auto">
            <a:xfrm>
              <a:off x="5037428" y="4119462"/>
              <a:ext cx="838200" cy="3810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100" dirty="0" smtClean="0">
                  <a:solidFill>
                    <a:schemeClr val="tx1"/>
                  </a:solidFill>
                  <a:latin typeface="Calibri" panose="020F0502020204030204" pitchFamily="34" charset="0"/>
                </a:rPr>
                <a:t>N</a:t>
              </a:r>
              <a:r>
                <a:rPr lang="en-US" sz="1100" baseline="-25000" dirty="0" smtClean="0">
                  <a:solidFill>
                    <a:schemeClr val="tx1"/>
                  </a:solidFill>
                  <a:latin typeface="Calibri" panose="020F0502020204030204" pitchFamily="34" charset="0"/>
                </a:rPr>
                <a:t>SS</a:t>
              </a:r>
              <a:endParaRPr kumimoji="0" lang="en-US" sz="1100" b="0" i="0" u="none" strike="noStrike" cap="none" normalizeH="0" baseline="-25000" dirty="0" smtClean="0">
                <a:ln>
                  <a:noFill/>
                </a:ln>
                <a:solidFill>
                  <a:schemeClr val="tx1"/>
                </a:solidFill>
                <a:effectLst/>
                <a:latin typeface="Calibri" panose="020F0502020204030204" pitchFamily="34" charset="0"/>
              </a:endParaRPr>
            </a:p>
          </p:txBody>
        </p:sp>
        <p:sp>
          <p:nvSpPr>
            <p:cNvPr id="29" name="Rectangle 28"/>
            <p:cNvSpPr/>
            <p:nvPr/>
          </p:nvSpPr>
          <p:spPr bwMode="auto">
            <a:xfrm>
              <a:off x="5875628" y="4119462"/>
              <a:ext cx="838200" cy="3810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100" dirty="0" smtClean="0">
                  <a:solidFill>
                    <a:schemeClr val="tx1"/>
                  </a:solidFill>
                  <a:latin typeface="Calibri" panose="020F0502020204030204" pitchFamily="34" charset="0"/>
                </a:rPr>
                <a:t>MCS</a:t>
              </a:r>
              <a:endParaRPr kumimoji="0" lang="en-US" sz="1100" b="0" i="0" u="none" strike="noStrike" cap="none" normalizeH="0" baseline="0" dirty="0" smtClean="0">
                <a:ln>
                  <a:noFill/>
                </a:ln>
                <a:solidFill>
                  <a:schemeClr val="tx1"/>
                </a:solidFill>
                <a:effectLst/>
                <a:latin typeface="Calibri" panose="020F0502020204030204" pitchFamily="34" charset="0"/>
              </a:endParaRPr>
            </a:p>
          </p:txBody>
        </p:sp>
        <p:sp>
          <p:nvSpPr>
            <p:cNvPr id="31" name="TextBox 30"/>
            <p:cNvSpPr txBox="1"/>
            <p:nvPr/>
          </p:nvSpPr>
          <p:spPr>
            <a:xfrm>
              <a:off x="5203511" y="3868877"/>
              <a:ext cx="476412"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rPr>
                <a:t>3 bits</a:t>
              </a:r>
              <a:endParaRPr lang="en-US" sz="1000" b="1" dirty="0">
                <a:solidFill>
                  <a:schemeClr val="tx1"/>
                </a:solidFill>
                <a:latin typeface="Calibri" panose="020F0502020204030204" pitchFamily="34" charset="0"/>
              </a:endParaRPr>
            </a:p>
          </p:txBody>
        </p:sp>
        <p:sp>
          <p:nvSpPr>
            <p:cNvPr id="32" name="TextBox 31"/>
            <p:cNvSpPr txBox="1"/>
            <p:nvPr/>
          </p:nvSpPr>
          <p:spPr>
            <a:xfrm>
              <a:off x="6025456" y="3868877"/>
              <a:ext cx="476412" cy="246221"/>
            </a:xfrm>
            <a:prstGeom prst="rect">
              <a:avLst/>
            </a:prstGeom>
            <a:noFill/>
          </p:spPr>
          <p:txBody>
            <a:bodyPr wrap="none" rtlCol="0">
              <a:spAutoFit/>
            </a:bodyPr>
            <a:lstStyle/>
            <a:p>
              <a:r>
                <a:rPr lang="en-US" sz="1000" b="1" dirty="0">
                  <a:solidFill>
                    <a:schemeClr val="tx1"/>
                  </a:solidFill>
                  <a:latin typeface="Calibri" panose="020F0502020204030204" pitchFamily="34" charset="0"/>
                </a:rPr>
                <a:t>4</a:t>
              </a:r>
              <a:r>
                <a:rPr lang="en-US" sz="1000" b="1" dirty="0" smtClean="0">
                  <a:solidFill>
                    <a:schemeClr val="tx1"/>
                  </a:solidFill>
                  <a:latin typeface="Calibri" panose="020F0502020204030204" pitchFamily="34" charset="0"/>
                </a:rPr>
                <a:t> bits</a:t>
              </a:r>
              <a:endParaRPr lang="en-US" sz="1000" b="1" dirty="0">
                <a:solidFill>
                  <a:schemeClr val="tx1"/>
                </a:solidFill>
                <a:latin typeface="Calibri" panose="020F0502020204030204" pitchFamily="34" charset="0"/>
              </a:endParaRPr>
            </a:p>
          </p:txBody>
        </p:sp>
        <p:sp>
          <p:nvSpPr>
            <p:cNvPr id="34" name="Right Brace 33"/>
            <p:cNvSpPr/>
            <p:nvPr/>
          </p:nvSpPr>
          <p:spPr bwMode="auto">
            <a:xfrm rot="16200000">
              <a:off x="5732294" y="2787075"/>
              <a:ext cx="286669" cy="1696236"/>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sp>
        <p:nvSpPr>
          <p:cNvPr id="36" name="Curved Up Arrow 35"/>
          <p:cNvSpPr/>
          <p:nvPr/>
        </p:nvSpPr>
        <p:spPr bwMode="auto">
          <a:xfrm>
            <a:off x="3902078" y="3642774"/>
            <a:ext cx="3284322" cy="463678"/>
          </a:xfrm>
          <a:prstGeom prst="curvedUp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3757303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We have analyzed some required bit subfield of the HE link adaptation.</a:t>
            </a:r>
          </a:p>
          <a:p>
            <a:pPr>
              <a:buFont typeface="Arial" panose="020B0604020202020204" pitchFamily="34" charset="0"/>
              <a:buChar char="•"/>
            </a:pPr>
            <a:r>
              <a:rPr lang="en-US" dirty="0" smtClean="0"/>
              <a:t>The MCS definition in 11n and 11ac lacks proper payload size references. We propose to define such reference.</a:t>
            </a:r>
          </a:p>
          <a:p>
            <a:pPr>
              <a:buFont typeface="Arial" panose="020B0604020202020204" pitchFamily="34" charset="0"/>
              <a:buChar char="•"/>
            </a:pPr>
            <a:r>
              <a:rPr lang="en-US" dirty="0" smtClean="0"/>
              <a:t>The limited bit space for link adaptation requires </a:t>
            </a:r>
            <a:r>
              <a:rPr lang="en-US" dirty="0" err="1" smtClean="0"/>
              <a:t>TGax</a:t>
            </a:r>
            <a:r>
              <a:rPr lang="en-US" dirty="0" smtClean="0"/>
              <a:t> to either compress the required information for link adaptation or define alternative solutions (compared with 11ac).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Yujin Noh, Newracom</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spTree>
    <p:extLst>
      <p:ext uri="{BB962C8B-B14F-4D97-AF65-F5344CB8AC3E}">
        <p14:creationId xmlns:p14="http://schemas.microsoft.com/office/powerpoint/2010/main" val="33737870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Link adaptation has been adopted to fully exploit </a:t>
            </a:r>
            <a:r>
              <a:rPr lang="en-US" dirty="0" smtClean="0"/>
              <a:t>channel </a:t>
            </a:r>
            <a:r>
              <a:rPr lang="en-US" dirty="0"/>
              <a:t>variations and facilitate the best possible </a:t>
            </a:r>
            <a:r>
              <a:rPr lang="en-US" dirty="0" err="1"/>
              <a:t>QoS</a:t>
            </a:r>
            <a:r>
              <a:rPr lang="en-US" dirty="0"/>
              <a:t>.</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For 11ax, UL/DL OFDMA and </a:t>
            </a:r>
            <a:r>
              <a:rPr lang="en-US" dirty="0" smtClean="0"/>
              <a:t>HE variant of HT control field </a:t>
            </a:r>
            <a:r>
              <a:rPr lang="en-US" dirty="0"/>
              <a:t>have been discussed for efficient exchange of data and control information between AP and HE-STAs.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In this submission, several points on link adaptation are discussed.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Yujin Noh, Newracom</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spTree>
    <p:extLst>
      <p:ext uri="{BB962C8B-B14F-4D97-AF65-F5344CB8AC3E}">
        <p14:creationId xmlns:p14="http://schemas.microsoft.com/office/powerpoint/2010/main" val="30713131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sz="2000" b="0" dirty="0"/>
              <a:t>Do you agree to include the following text to </a:t>
            </a:r>
            <a:r>
              <a:rPr lang="en-US" sz="2000" b="0" dirty="0" err="1"/>
              <a:t>TGax</a:t>
            </a:r>
            <a:r>
              <a:rPr lang="en-US" sz="2000" b="0" dirty="0"/>
              <a:t> SFD:</a:t>
            </a:r>
          </a:p>
          <a:p>
            <a:pPr>
              <a:buFont typeface="Arial" panose="020B0604020202020204" pitchFamily="34" charset="0"/>
              <a:buChar char="•"/>
            </a:pPr>
            <a:r>
              <a:rPr lang="en-US" sz="2200" dirty="0" smtClean="0"/>
              <a:t>HE link adaptation shall define reference payload size for the reported MCS in MFB.</a:t>
            </a:r>
          </a:p>
          <a:p>
            <a:pPr lvl="1">
              <a:buFont typeface="Arial" panose="020B0604020202020204" pitchFamily="34" charset="0"/>
              <a:buChar char="•"/>
            </a:pPr>
            <a:r>
              <a:rPr lang="en-US" sz="1800" dirty="0" smtClean="0"/>
              <a:t>Reference payload size may be dependent on the frames involved in link adaptation or fixed in specification. Details TBD.</a:t>
            </a:r>
          </a:p>
          <a:p>
            <a:endParaRPr lang="en-US" sz="2000" dirty="0" smtClean="0"/>
          </a:p>
          <a:p>
            <a:endParaRPr lang="en-US" sz="2000" dirty="0"/>
          </a:p>
          <a:p>
            <a:endParaRPr lang="en-US" sz="2000" dirty="0" smtClean="0"/>
          </a:p>
          <a:p>
            <a:endParaRPr lang="en-US" sz="2000" dirty="0"/>
          </a:p>
          <a:p>
            <a:pPr>
              <a:buFont typeface="Arial" panose="020B0604020202020204" pitchFamily="34" charset="0"/>
              <a:buChar char="•"/>
            </a:pPr>
            <a:r>
              <a:rPr lang="en-US" sz="2000" dirty="0" smtClean="0"/>
              <a:t>Y/N/A</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Yujin Noh, Newracom</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spTree>
    <p:extLst>
      <p:ext uri="{BB962C8B-B14F-4D97-AF65-F5344CB8AC3E}">
        <p14:creationId xmlns:p14="http://schemas.microsoft.com/office/powerpoint/2010/main" val="1170891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p:txBody>
          <a:bodyPr/>
          <a:lstStyle/>
          <a:p>
            <a:r>
              <a:rPr lang="en-US" sz="2000" b="0" dirty="0" smtClean="0"/>
              <a:t>Do you agree to include the following text to </a:t>
            </a:r>
            <a:r>
              <a:rPr lang="en-US" sz="2000" b="0" dirty="0" err="1" smtClean="0"/>
              <a:t>TGax</a:t>
            </a:r>
            <a:r>
              <a:rPr lang="en-US" sz="2000" b="0" dirty="0" smtClean="0"/>
              <a:t> SFD:</a:t>
            </a:r>
          </a:p>
          <a:p>
            <a:pPr>
              <a:buFont typeface="Arial" panose="020B0604020202020204" pitchFamily="34" charset="0"/>
              <a:buChar char="•"/>
            </a:pPr>
            <a:r>
              <a:rPr lang="en-US" sz="2000" dirty="0" smtClean="0"/>
              <a:t>HE link adaptation field, which is part of HE variant of HT control field, consists of MFB and TBD subfields. The MFB subfield is composed of NSS and MCS subfield and shown in figure below.</a:t>
            </a:r>
          </a:p>
          <a:p>
            <a:pPr>
              <a:buFont typeface="Arial" panose="020B0604020202020204" pitchFamily="34" charset="0"/>
              <a:buChar char="•"/>
            </a:pPr>
            <a:endParaRPr lang="en-US" sz="2000" dirty="0"/>
          </a:p>
          <a:p>
            <a:pPr>
              <a:buFont typeface="Arial" panose="020B0604020202020204" pitchFamily="34" charset="0"/>
              <a:buChar char="•"/>
            </a:pPr>
            <a:endParaRPr lang="en-US" sz="2000" dirty="0" smtClean="0"/>
          </a:p>
          <a:p>
            <a:pPr>
              <a:buFont typeface="Arial" panose="020B0604020202020204" pitchFamily="34" charset="0"/>
              <a:buChar char="•"/>
            </a:pPr>
            <a:endParaRPr lang="en-US" sz="2000" dirty="0"/>
          </a:p>
          <a:p>
            <a:pPr>
              <a:buFont typeface="Arial" panose="020B0604020202020204" pitchFamily="34" charset="0"/>
              <a:buChar char="•"/>
            </a:pPr>
            <a:endParaRPr lang="en-US" sz="2000" dirty="0" smtClean="0"/>
          </a:p>
          <a:p>
            <a:pPr>
              <a:buFont typeface="Arial" panose="020B0604020202020204" pitchFamily="34" charset="0"/>
              <a:buChar char="•"/>
            </a:pPr>
            <a:endParaRPr lang="en-US" sz="2000" dirty="0"/>
          </a:p>
          <a:p>
            <a:pPr>
              <a:buFont typeface="Arial" panose="020B0604020202020204" pitchFamily="34" charset="0"/>
              <a:buChar char="•"/>
            </a:pPr>
            <a:r>
              <a:rPr lang="en-US" sz="2000" dirty="0" smtClean="0"/>
              <a:t>Y/N/A</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Yujin Noh, Newracom</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grpSp>
        <p:nvGrpSpPr>
          <p:cNvPr id="39" name="Group 38"/>
          <p:cNvGrpSpPr/>
          <p:nvPr/>
        </p:nvGrpSpPr>
        <p:grpSpPr>
          <a:xfrm>
            <a:off x="2895600" y="3657600"/>
            <a:ext cx="3122236" cy="1959896"/>
            <a:chOff x="1373564" y="2473649"/>
            <a:chExt cx="3122236" cy="1959896"/>
          </a:xfrm>
        </p:grpSpPr>
        <p:sp>
          <p:nvSpPr>
            <p:cNvPr id="14" name="Rectangle 13"/>
            <p:cNvSpPr/>
            <p:nvPr/>
          </p:nvSpPr>
          <p:spPr bwMode="auto">
            <a:xfrm>
              <a:off x="1373564" y="3238500"/>
              <a:ext cx="1904999"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0" i="0" u="none" strike="noStrike" cap="none" normalizeH="0" baseline="0" dirty="0" smtClean="0">
                  <a:ln>
                    <a:noFill/>
                  </a:ln>
                  <a:solidFill>
                    <a:schemeClr val="tx1"/>
                  </a:solidFill>
                  <a:effectLst/>
                  <a:latin typeface="Calibri" panose="020F0502020204030204" pitchFamily="34" charset="0"/>
                </a:rPr>
                <a:t>TBD</a:t>
              </a:r>
            </a:p>
          </p:txBody>
        </p:sp>
        <p:sp>
          <p:nvSpPr>
            <p:cNvPr id="15" name="Rectangle 14"/>
            <p:cNvSpPr/>
            <p:nvPr/>
          </p:nvSpPr>
          <p:spPr bwMode="auto">
            <a:xfrm>
              <a:off x="3278564" y="3238736"/>
              <a:ext cx="838200" cy="381000"/>
            </a:xfrm>
            <a:prstGeom prst="rect">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1" i="0" u="none" strike="noStrike" cap="none" normalizeH="0" baseline="0" dirty="0" smtClean="0">
                  <a:ln>
                    <a:noFill/>
                  </a:ln>
                  <a:solidFill>
                    <a:schemeClr val="tx1"/>
                  </a:solidFill>
                  <a:effectLst/>
                  <a:latin typeface="Calibri" panose="020F0502020204030204" pitchFamily="34" charset="0"/>
                </a:rPr>
                <a:t>MFB</a:t>
              </a:r>
            </a:p>
          </p:txBody>
        </p:sp>
        <p:sp>
          <p:nvSpPr>
            <p:cNvPr id="16" name="Right Brace 15"/>
            <p:cNvSpPr/>
            <p:nvPr/>
          </p:nvSpPr>
          <p:spPr bwMode="auto">
            <a:xfrm rot="16200000">
              <a:off x="2600671" y="1568704"/>
              <a:ext cx="288987" cy="274320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 name="TextBox 16"/>
            <p:cNvSpPr txBox="1"/>
            <p:nvPr/>
          </p:nvSpPr>
          <p:spPr>
            <a:xfrm>
              <a:off x="1735075" y="2473649"/>
              <a:ext cx="2053511" cy="307777"/>
            </a:xfrm>
            <a:prstGeom prst="rect">
              <a:avLst/>
            </a:prstGeom>
            <a:noFill/>
          </p:spPr>
          <p:txBody>
            <a:bodyPr wrap="none" rtlCol="0">
              <a:spAutoFit/>
            </a:bodyPr>
            <a:lstStyle/>
            <a:p>
              <a:r>
                <a:rPr lang="en-US" sz="1400" dirty="0" smtClean="0">
                  <a:solidFill>
                    <a:schemeClr val="tx1"/>
                  </a:solidFill>
                  <a:latin typeface="+mn-lt"/>
                </a:rPr>
                <a:t>HE Link Adaptation Field</a:t>
              </a:r>
              <a:endParaRPr lang="en-US" sz="1400" dirty="0">
                <a:solidFill>
                  <a:schemeClr val="tx1"/>
                </a:solidFill>
                <a:latin typeface="+mn-lt"/>
              </a:endParaRPr>
            </a:p>
          </p:txBody>
        </p:sp>
        <p:sp>
          <p:nvSpPr>
            <p:cNvPr id="20" name="Rectangle 19"/>
            <p:cNvSpPr/>
            <p:nvPr/>
          </p:nvSpPr>
          <p:spPr bwMode="auto">
            <a:xfrm>
              <a:off x="3040358" y="4052545"/>
              <a:ext cx="626240" cy="3810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100" dirty="0" smtClean="0">
                  <a:solidFill>
                    <a:schemeClr val="tx1"/>
                  </a:solidFill>
                  <a:latin typeface="Calibri" panose="020F0502020204030204" pitchFamily="34" charset="0"/>
                </a:rPr>
                <a:t>N</a:t>
              </a:r>
              <a:r>
                <a:rPr lang="en-US" sz="1100" baseline="-25000" dirty="0" smtClean="0">
                  <a:solidFill>
                    <a:schemeClr val="tx1"/>
                  </a:solidFill>
                  <a:latin typeface="Calibri" panose="020F0502020204030204" pitchFamily="34" charset="0"/>
                </a:rPr>
                <a:t>SS</a:t>
              </a:r>
              <a:endParaRPr kumimoji="0" lang="en-US" sz="1100" b="0" i="0" u="none" strike="noStrike" cap="none" normalizeH="0" baseline="-25000" dirty="0" smtClean="0">
                <a:ln>
                  <a:noFill/>
                </a:ln>
                <a:solidFill>
                  <a:schemeClr val="tx1"/>
                </a:solidFill>
                <a:effectLst/>
                <a:latin typeface="Calibri" panose="020F0502020204030204" pitchFamily="34" charset="0"/>
              </a:endParaRPr>
            </a:p>
          </p:txBody>
        </p:sp>
        <p:sp>
          <p:nvSpPr>
            <p:cNvPr id="21" name="Rectangle 20"/>
            <p:cNvSpPr/>
            <p:nvPr/>
          </p:nvSpPr>
          <p:spPr bwMode="auto">
            <a:xfrm>
              <a:off x="3657600" y="4052545"/>
              <a:ext cx="838200" cy="3810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100" dirty="0" smtClean="0">
                  <a:solidFill>
                    <a:schemeClr val="tx1"/>
                  </a:solidFill>
                  <a:latin typeface="Calibri" panose="020F0502020204030204" pitchFamily="34" charset="0"/>
                </a:rPr>
                <a:t>MCS</a:t>
              </a:r>
              <a:endParaRPr kumimoji="0" lang="en-US" sz="1100" b="0" i="0" u="none" strike="noStrike" cap="none" normalizeH="0" baseline="0" dirty="0" smtClean="0">
                <a:ln>
                  <a:noFill/>
                </a:ln>
                <a:solidFill>
                  <a:schemeClr val="tx1"/>
                </a:solidFill>
                <a:effectLst/>
                <a:latin typeface="Calibri" panose="020F0502020204030204" pitchFamily="34" charset="0"/>
              </a:endParaRPr>
            </a:p>
          </p:txBody>
        </p:sp>
        <p:sp>
          <p:nvSpPr>
            <p:cNvPr id="22" name="TextBox 21"/>
            <p:cNvSpPr txBox="1"/>
            <p:nvPr/>
          </p:nvSpPr>
          <p:spPr>
            <a:xfrm>
              <a:off x="3113383" y="3791585"/>
              <a:ext cx="476412"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rPr>
                <a:t>3 bits</a:t>
              </a:r>
              <a:endParaRPr lang="en-US" sz="1000" b="1" dirty="0">
                <a:solidFill>
                  <a:schemeClr val="tx1"/>
                </a:solidFill>
                <a:latin typeface="Calibri" panose="020F0502020204030204" pitchFamily="34" charset="0"/>
              </a:endParaRPr>
            </a:p>
          </p:txBody>
        </p:sp>
        <p:sp>
          <p:nvSpPr>
            <p:cNvPr id="23" name="TextBox 22"/>
            <p:cNvSpPr txBox="1"/>
            <p:nvPr/>
          </p:nvSpPr>
          <p:spPr>
            <a:xfrm>
              <a:off x="3784036" y="3801960"/>
              <a:ext cx="476412" cy="246221"/>
            </a:xfrm>
            <a:prstGeom prst="rect">
              <a:avLst/>
            </a:prstGeom>
            <a:noFill/>
          </p:spPr>
          <p:txBody>
            <a:bodyPr wrap="none" rtlCol="0">
              <a:spAutoFit/>
            </a:bodyPr>
            <a:lstStyle/>
            <a:p>
              <a:r>
                <a:rPr lang="en-US" sz="1000" b="1" dirty="0">
                  <a:solidFill>
                    <a:schemeClr val="tx1"/>
                  </a:solidFill>
                  <a:latin typeface="Calibri" panose="020F0502020204030204" pitchFamily="34" charset="0"/>
                </a:rPr>
                <a:t>4</a:t>
              </a:r>
              <a:r>
                <a:rPr lang="en-US" sz="1000" b="1" dirty="0" smtClean="0">
                  <a:solidFill>
                    <a:schemeClr val="tx1"/>
                  </a:solidFill>
                  <a:latin typeface="Calibri" panose="020F0502020204030204" pitchFamily="34" charset="0"/>
                </a:rPr>
                <a:t> bits</a:t>
              </a:r>
              <a:endParaRPr lang="en-US" sz="1000" b="1" dirty="0">
                <a:solidFill>
                  <a:schemeClr val="tx1"/>
                </a:solidFill>
                <a:latin typeface="Calibri" panose="020F0502020204030204" pitchFamily="34" charset="0"/>
              </a:endParaRPr>
            </a:p>
          </p:txBody>
        </p:sp>
        <p:sp>
          <p:nvSpPr>
            <p:cNvPr id="26" name="TextBox 25"/>
            <p:cNvSpPr txBox="1"/>
            <p:nvPr/>
          </p:nvSpPr>
          <p:spPr>
            <a:xfrm>
              <a:off x="3459458" y="2992279"/>
              <a:ext cx="476412" cy="246221"/>
            </a:xfrm>
            <a:prstGeom prst="rect">
              <a:avLst/>
            </a:prstGeom>
            <a:noFill/>
          </p:spPr>
          <p:txBody>
            <a:bodyPr wrap="none" rtlCol="0">
              <a:spAutoFit/>
            </a:bodyPr>
            <a:lstStyle/>
            <a:p>
              <a:r>
                <a:rPr lang="en-US" sz="1000" b="1" dirty="0">
                  <a:solidFill>
                    <a:schemeClr val="tx1"/>
                  </a:solidFill>
                  <a:latin typeface="Calibri" panose="020F0502020204030204" pitchFamily="34" charset="0"/>
                </a:rPr>
                <a:t>7</a:t>
              </a:r>
              <a:r>
                <a:rPr lang="en-US" sz="1000" b="1" dirty="0" smtClean="0">
                  <a:solidFill>
                    <a:schemeClr val="tx1"/>
                  </a:solidFill>
                  <a:latin typeface="Calibri" panose="020F0502020204030204" pitchFamily="34" charset="0"/>
                </a:rPr>
                <a:t> bits</a:t>
              </a:r>
              <a:endParaRPr lang="en-US" sz="1000" b="1" dirty="0">
                <a:solidFill>
                  <a:schemeClr val="tx1"/>
                </a:solidFill>
                <a:latin typeface="Calibri" panose="020F0502020204030204" pitchFamily="34" charset="0"/>
              </a:endParaRPr>
            </a:p>
          </p:txBody>
        </p:sp>
        <p:sp>
          <p:nvSpPr>
            <p:cNvPr id="33" name="TextBox 32"/>
            <p:cNvSpPr txBox="1"/>
            <p:nvPr/>
          </p:nvSpPr>
          <p:spPr>
            <a:xfrm>
              <a:off x="2038562" y="3008538"/>
              <a:ext cx="627095"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rPr>
                <a:t>TBD bits</a:t>
              </a:r>
              <a:endParaRPr lang="en-US" sz="1000" b="1" dirty="0">
                <a:solidFill>
                  <a:schemeClr val="tx1"/>
                </a:solidFill>
                <a:latin typeface="Calibri" panose="020F0502020204030204" pitchFamily="34" charset="0"/>
              </a:endParaRPr>
            </a:p>
          </p:txBody>
        </p:sp>
        <p:cxnSp>
          <p:nvCxnSpPr>
            <p:cNvPr id="35" name="Straight Connector 34"/>
            <p:cNvCxnSpPr/>
            <p:nvPr/>
          </p:nvCxnSpPr>
          <p:spPr bwMode="auto">
            <a:xfrm flipH="1">
              <a:off x="3048000" y="3619500"/>
              <a:ext cx="230563" cy="41830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6" name="Straight Connector 35"/>
            <p:cNvCxnSpPr/>
            <p:nvPr/>
          </p:nvCxnSpPr>
          <p:spPr bwMode="auto">
            <a:xfrm>
              <a:off x="4103879" y="3619500"/>
              <a:ext cx="391921" cy="42868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spTree>
    <p:extLst>
      <p:ext uri="{BB962C8B-B14F-4D97-AF65-F5344CB8AC3E}">
        <p14:creationId xmlns:p14="http://schemas.microsoft.com/office/powerpoint/2010/main" val="25546322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#3</a:t>
            </a:r>
            <a:endParaRPr lang="en-US" dirty="0"/>
          </a:p>
        </p:txBody>
      </p:sp>
      <p:sp>
        <p:nvSpPr>
          <p:cNvPr id="3" name="Content Placeholder 2"/>
          <p:cNvSpPr>
            <a:spLocks noGrp="1"/>
          </p:cNvSpPr>
          <p:nvPr>
            <p:ph idx="1"/>
          </p:nvPr>
        </p:nvSpPr>
        <p:spPr/>
        <p:txBody>
          <a:bodyPr/>
          <a:lstStyle/>
          <a:p>
            <a:pPr marL="0" indent="0"/>
            <a:r>
              <a:rPr lang="en-US" sz="2000" b="0" dirty="0"/>
              <a:t>Do you agree </a:t>
            </a:r>
            <a:r>
              <a:rPr lang="en-US" sz="2000" b="0" dirty="0" smtClean="0"/>
              <a:t>to </a:t>
            </a:r>
            <a:r>
              <a:rPr lang="en-US" sz="2000" b="0" dirty="0"/>
              <a:t>the following </a:t>
            </a:r>
            <a:r>
              <a:rPr lang="en-US" sz="2000" b="0" dirty="0" smtClean="0"/>
              <a:t>concept:</a:t>
            </a:r>
            <a:endParaRPr lang="en-US" sz="2000" b="0" dirty="0"/>
          </a:p>
          <a:p>
            <a:pPr>
              <a:buFont typeface="Arial" panose="020B0604020202020204" pitchFamily="34" charset="0"/>
              <a:buChar char="•"/>
            </a:pPr>
            <a:r>
              <a:rPr lang="en-US" sz="2000" b="1" dirty="0" smtClean="0"/>
              <a:t>The </a:t>
            </a:r>
            <a:r>
              <a:rPr lang="en-US" sz="2000" b="1" dirty="0"/>
              <a:t>reported MCS in MFB </a:t>
            </a:r>
            <a:r>
              <a:rPr lang="en-US" sz="2000" dirty="0" smtClean="0"/>
              <a:t>corresponds to</a:t>
            </a:r>
            <a:r>
              <a:rPr lang="en-US" sz="2000" b="1" dirty="0" smtClean="0"/>
              <a:t> </a:t>
            </a:r>
            <a:r>
              <a:rPr lang="en-US" sz="2000" b="1" dirty="0"/>
              <a:t>the highest data-rate for a given RU size and number of spatial streams (i.e. </a:t>
            </a:r>
            <a:r>
              <a:rPr lang="en-US" sz="2000" b="1" dirty="0" err="1"/>
              <a:t>Nss</a:t>
            </a:r>
            <a:r>
              <a:rPr lang="en-US" sz="2000" b="1" dirty="0"/>
              <a:t>) that results in MPDU error rate of X % or lower for a MPDU length of Y octets.</a:t>
            </a:r>
          </a:p>
          <a:p>
            <a:pPr lvl="1">
              <a:buFont typeface="Arial" panose="020B0604020202020204" pitchFamily="34" charset="0"/>
              <a:buChar char="•"/>
            </a:pPr>
            <a:r>
              <a:rPr lang="en-US" dirty="0"/>
              <a:t>X and Y are TBD.</a:t>
            </a:r>
          </a:p>
          <a:p>
            <a:endParaRPr lang="en-US" sz="2800" dirty="0" smtClean="0"/>
          </a:p>
          <a:p>
            <a:endParaRPr lang="en-US" sz="2800" dirty="0"/>
          </a:p>
          <a:p>
            <a:endParaRPr lang="en-US" sz="2800" dirty="0" smtClean="0"/>
          </a:p>
          <a:p>
            <a:pPr marL="457200" indent="-457200">
              <a:buFont typeface="Arial" panose="020B0604020202020204" pitchFamily="34" charset="0"/>
              <a:buChar char="•"/>
            </a:pPr>
            <a:r>
              <a:rPr lang="en-US" sz="2000" dirty="0" smtClean="0"/>
              <a:t>Y/N/A</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Yujin Noh, Newracom</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spTree>
    <p:extLst>
      <p:ext uri="{BB962C8B-B14F-4D97-AF65-F5344CB8AC3E}">
        <p14:creationId xmlns:p14="http://schemas.microsoft.com/office/powerpoint/2010/main" val="39322691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r>
              <a:rPr lang="en-US" dirty="0"/>
              <a:t>[1] </a:t>
            </a:r>
            <a:r>
              <a:rPr lang="en-US" dirty="0" smtClean="0"/>
              <a:t>11-15-1121r0, HE-A-Control Field</a:t>
            </a:r>
          </a:p>
          <a:p>
            <a:r>
              <a:rPr lang="en-US" dirty="0" smtClean="0"/>
              <a:t>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Yujin Noh, Newracom</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spTree>
    <p:extLst>
      <p:ext uri="{BB962C8B-B14F-4D97-AF65-F5344CB8AC3E}">
        <p14:creationId xmlns:p14="http://schemas.microsoft.com/office/powerpoint/2010/main" val="34785791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APPENDIX</a:t>
            </a:r>
            <a:endParaRPr lang="en-US" dirty="0"/>
          </a:p>
        </p:txBody>
      </p:sp>
      <p:sp>
        <p:nvSpPr>
          <p:cNvPr id="8" name="Text Placeholder 7"/>
          <p:cNvSpPr>
            <a:spLocks noGrp="1"/>
          </p:cNvSpPr>
          <p:nvPr>
            <p:ph type="body" idx="1"/>
          </p:nvPr>
        </p:nvSpPr>
        <p:spPr/>
        <p:txBody>
          <a:bodyPr/>
          <a:lstStyle/>
          <a:p>
            <a:endParaRPr lang="en-US"/>
          </a:p>
        </p:txBody>
      </p:sp>
      <p:sp>
        <p:nvSpPr>
          <p:cNvPr id="6" name="Date Placeholder 5"/>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Yujin Noh, Newracom</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32958136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November 2015</a:t>
            </a:r>
            <a:endParaRPr lang="en-GB"/>
          </a:p>
        </p:txBody>
      </p:sp>
      <p:sp>
        <p:nvSpPr>
          <p:cNvPr id="3" name="Footer Placeholder 2"/>
          <p:cNvSpPr>
            <a:spLocks noGrp="1"/>
          </p:cNvSpPr>
          <p:nvPr>
            <p:ph type="ftr" idx="11"/>
          </p:nvPr>
        </p:nvSpPr>
        <p:spPr/>
        <p:txBody>
          <a:bodyPr/>
          <a:lstStyle/>
          <a:p>
            <a:r>
              <a:rPr lang="en-GB" smtClean="0"/>
              <a:t>Yujin Noh, Newracom</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25</a:t>
            </a:fld>
            <a:endParaRPr lang="en-GB"/>
          </a:p>
        </p:txBody>
      </p:sp>
      <p:pic>
        <p:nvPicPr>
          <p:cNvPr id="5" name="Picture 4"/>
          <p:cNvPicPr>
            <a:picLocks noChangeAspect="1"/>
          </p:cNvPicPr>
          <p:nvPr/>
        </p:nvPicPr>
        <p:blipFill>
          <a:blip r:embed="rId2">
            <a:clrChange>
              <a:clrFrom>
                <a:srgbClr val="FFFFFF"/>
              </a:clrFrom>
              <a:clrTo>
                <a:srgbClr val="FFFFFF">
                  <a:alpha val="0"/>
                </a:srgbClr>
              </a:clrTo>
            </a:clrChange>
          </a:blip>
          <a:stretch>
            <a:fillRect/>
          </a:stretch>
        </p:blipFill>
        <p:spPr>
          <a:xfrm>
            <a:off x="1326448" y="2286000"/>
            <a:ext cx="6037080" cy="3657600"/>
          </a:xfrm>
          <a:prstGeom prst="rect">
            <a:avLst/>
          </a:prstGeom>
        </p:spPr>
      </p:pic>
      <p:sp>
        <p:nvSpPr>
          <p:cNvPr id="6" name="Title 6"/>
          <p:cNvSpPr txBox="1">
            <a:spLocks/>
          </p:cNvSpPr>
          <p:nvPr/>
        </p:nvSpPr>
        <p:spPr>
          <a:xfrm>
            <a:off x="685800" y="685800"/>
            <a:ext cx="7770813" cy="1065213"/>
          </a:xfrm>
          <a:prstGeom prst="rect">
            <a:avLst/>
          </a:prstGeom>
        </p:spPr>
        <p:txBody>
          <a:bodyPr anchor="ct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Receiver Minimum Input Level Sensitivity</a:t>
            </a:r>
            <a:endParaRPr lang="en-US" kern="0" dirty="0"/>
          </a:p>
        </p:txBody>
      </p:sp>
    </p:spTree>
    <p:extLst>
      <p:ext uri="{BB962C8B-B14F-4D97-AF65-F5344CB8AC3E}">
        <p14:creationId xmlns:p14="http://schemas.microsoft.com/office/powerpoint/2010/main" val="22300275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PSDU per OFDM (N</a:t>
            </a:r>
            <a:r>
              <a:rPr lang="en-US" baseline="-25000" dirty="0" smtClean="0"/>
              <a:t>DBPS</a:t>
            </a:r>
            <a:r>
              <a:rPr lang="en-US" dirty="0" smtClean="0"/>
              <a:t>) Symbol (1/3)</a:t>
            </a:r>
            <a:endParaRPr lang="en-US" dirty="0"/>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26</a:t>
            </a:fld>
            <a:endParaRPr lang="en-GB"/>
          </a:p>
        </p:txBody>
      </p:sp>
      <p:sp>
        <p:nvSpPr>
          <p:cNvPr id="5" name="Footer Placeholder 4"/>
          <p:cNvSpPr>
            <a:spLocks noGrp="1"/>
          </p:cNvSpPr>
          <p:nvPr>
            <p:ph type="ftr" idx="14"/>
          </p:nvPr>
        </p:nvSpPr>
        <p:spPr/>
        <p:txBody>
          <a:bodyPr/>
          <a:lstStyle/>
          <a:p>
            <a:r>
              <a:rPr lang="en-GB" smtClean="0"/>
              <a:t>Yujin Noh, Newracom</a:t>
            </a:r>
            <a:endParaRPr lang="en-GB"/>
          </a:p>
        </p:txBody>
      </p:sp>
      <p:sp>
        <p:nvSpPr>
          <p:cNvPr id="4" name="Date Placeholder 3"/>
          <p:cNvSpPr>
            <a:spLocks noGrp="1"/>
          </p:cNvSpPr>
          <p:nvPr>
            <p:ph type="dt" idx="15"/>
          </p:nvPr>
        </p:nvSpPr>
        <p:spPr/>
        <p:txBody>
          <a:bodyPr/>
          <a:lstStyle/>
          <a:p>
            <a:r>
              <a:rPr lang="en-US" smtClean="0"/>
              <a:t>November 2015</a:t>
            </a:r>
            <a:endParaRPr lang="en-GB"/>
          </a:p>
        </p:txBody>
      </p:sp>
      <p:graphicFrame>
        <p:nvGraphicFramePr>
          <p:cNvPr id="9" name="Table 8"/>
          <p:cNvGraphicFramePr>
            <a:graphicFrameLocks noGrp="1"/>
          </p:cNvGraphicFramePr>
          <p:nvPr>
            <p:extLst>
              <p:ext uri="{D42A27DB-BD31-4B8C-83A1-F6EECF244321}">
                <p14:modId xmlns:p14="http://schemas.microsoft.com/office/powerpoint/2010/main" val="778950819"/>
              </p:ext>
            </p:extLst>
          </p:nvPr>
        </p:nvGraphicFramePr>
        <p:xfrm>
          <a:off x="1524000" y="1828800"/>
          <a:ext cx="6068904" cy="4267188"/>
        </p:xfrm>
        <a:graphic>
          <a:graphicData uri="http://schemas.openxmlformats.org/drawingml/2006/table">
            <a:tbl>
              <a:tblPr>
                <a:tableStyleId>{5940675A-B579-460E-94D1-54222C63F5DA}</a:tableStyleId>
              </a:tblPr>
              <a:tblGrid>
                <a:gridCol w="505742"/>
                <a:gridCol w="505742"/>
                <a:gridCol w="505742"/>
                <a:gridCol w="505742"/>
                <a:gridCol w="505742"/>
                <a:gridCol w="505742"/>
                <a:gridCol w="505742"/>
                <a:gridCol w="505742"/>
                <a:gridCol w="505742"/>
                <a:gridCol w="505742"/>
                <a:gridCol w="505742"/>
                <a:gridCol w="505742"/>
              </a:tblGrid>
              <a:tr h="158044">
                <a:tc rowSpan="2" gridSpan="2">
                  <a:txBody>
                    <a:bodyPr/>
                    <a:lstStyle/>
                    <a:p>
                      <a:pPr algn="ctr" fontAlgn="ctr"/>
                      <a:r>
                        <a:rPr lang="en-US" sz="900" u="none" strike="noStrike" dirty="0" err="1">
                          <a:effectLst/>
                        </a:rPr>
                        <a:t>Nss</a:t>
                      </a:r>
                      <a:r>
                        <a:rPr lang="en-US" sz="900" u="none" strike="noStrike" dirty="0">
                          <a:effectLst/>
                        </a:rPr>
                        <a:t> = 1</a:t>
                      </a:r>
                      <a:endParaRPr lang="en-US" sz="900" b="0" i="0" u="none" strike="noStrike" dirty="0">
                        <a:solidFill>
                          <a:srgbClr val="000000"/>
                        </a:solidFill>
                        <a:effectLst/>
                        <a:latin typeface="Calibri" panose="020F0502020204030204" pitchFamily="34" charset="0"/>
                      </a:endParaRPr>
                    </a:p>
                  </a:txBody>
                  <a:tcPr marL="7902" marR="7902" marT="7902" marB="0" anchor="ctr"/>
                </a:tc>
                <a:tc rowSpan="2" hMerge="1">
                  <a:txBody>
                    <a:bodyPr/>
                    <a:lstStyle/>
                    <a:p>
                      <a:endParaRPr lang="en-US"/>
                    </a:p>
                  </a:txBody>
                  <a:tcPr/>
                </a:tc>
                <a:tc gridSpan="10">
                  <a:txBody>
                    <a:bodyPr/>
                    <a:lstStyle/>
                    <a:p>
                      <a:pPr algn="ctr" fontAlgn="ctr"/>
                      <a:r>
                        <a:rPr lang="en-US" sz="900" u="none" strike="noStrike">
                          <a:effectLst/>
                        </a:rPr>
                        <a:t>MCS</a:t>
                      </a:r>
                      <a:endParaRPr lang="en-US" sz="900" b="0" i="0" u="none" strike="noStrike">
                        <a:solidFill>
                          <a:srgbClr val="000000"/>
                        </a:solidFill>
                        <a:effectLst/>
                        <a:latin typeface="Calibri" panose="020F0502020204030204" pitchFamily="34" charset="0"/>
                      </a:endParaRPr>
                    </a:p>
                  </a:txBody>
                  <a:tcPr marL="7902" marR="7902" marT="7902"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58044">
                <a:tc gridSpan="2" vMerge="1">
                  <a:txBody>
                    <a:bodyPr/>
                    <a:lstStyle/>
                    <a:p>
                      <a:endParaRPr lang="en-US"/>
                    </a:p>
                  </a:txBody>
                  <a:tcPr/>
                </a:tc>
                <a:tc hMerge="1" vMerge="1">
                  <a:txBody>
                    <a:bodyPr/>
                    <a:lstStyle/>
                    <a:p>
                      <a:endParaRPr lang="en-US"/>
                    </a:p>
                  </a:txBody>
                  <a:tcPr/>
                </a:tc>
                <a:tc>
                  <a:txBody>
                    <a:bodyPr/>
                    <a:lstStyle/>
                    <a:p>
                      <a:pPr algn="r" fontAlgn="ctr"/>
                      <a:r>
                        <a:rPr lang="en-US" sz="900" u="none" strike="noStrike" dirty="0">
                          <a:effectLst/>
                        </a:rPr>
                        <a:t>0</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1</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3</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4</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5</a:t>
                      </a:r>
                      <a:endParaRPr lang="en-US" sz="900" b="0" i="0" u="none" strike="noStrike">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7</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8</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9</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r>
              <a:tr h="158044">
                <a:tc rowSpan="7">
                  <a:txBody>
                    <a:bodyPr/>
                    <a:lstStyle/>
                    <a:p>
                      <a:pPr algn="ctr" fontAlgn="ctr"/>
                      <a:r>
                        <a:rPr lang="en-US" sz="900" u="none" strike="noStrike">
                          <a:effectLst/>
                        </a:rPr>
                        <a:t>RU</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26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9</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a:effectLst/>
                        </a:rPr>
                        <a:t>52</a:t>
                      </a:r>
                      <a:endParaRPr lang="en-US" sz="900" b="0" i="0" u="none" strike="noStrike">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9</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106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19</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63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85</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242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14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29</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87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117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131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146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175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195</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484</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29</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87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117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175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234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263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292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351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390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996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61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122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183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245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367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490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551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612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735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816</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1992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122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245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367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490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735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980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1102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1225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1470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1633</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rowSpan="2" gridSpan="2">
                  <a:txBody>
                    <a:bodyPr/>
                    <a:lstStyle/>
                    <a:p>
                      <a:pPr algn="ctr" fontAlgn="ctr"/>
                      <a:r>
                        <a:rPr lang="en-US" sz="900" u="none" strike="noStrike">
                          <a:effectLst/>
                        </a:rPr>
                        <a:t>Nss = 2</a:t>
                      </a:r>
                      <a:endParaRPr lang="en-US" sz="900" b="0" i="0" u="none" strike="noStrike">
                        <a:solidFill>
                          <a:srgbClr val="000000"/>
                        </a:solidFill>
                        <a:effectLst/>
                        <a:latin typeface="Calibri" panose="020F0502020204030204" pitchFamily="34" charset="0"/>
                      </a:endParaRPr>
                    </a:p>
                  </a:txBody>
                  <a:tcPr marL="7902" marR="7902" marT="7902" marB="0" anchor="ctr"/>
                </a:tc>
                <a:tc rowSpan="2" hMerge="1">
                  <a:txBody>
                    <a:bodyPr/>
                    <a:lstStyle/>
                    <a:p>
                      <a:endParaRPr lang="en-US"/>
                    </a:p>
                  </a:txBody>
                  <a:tcPr/>
                </a:tc>
                <a:tc gridSpan="10">
                  <a:txBody>
                    <a:bodyPr/>
                    <a:lstStyle/>
                    <a:p>
                      <a:pPr algn="ctr" fontAlgn="ctr"/>
                      <a:r>
                        <a:rPr lang="en-US" sz="900" u="none" strike="noStrike">
                          <a:effectLst/>
                        </a:rPr>
                        <a:t>MCS</a:t>
                      </a:r>
                      <a:endParaRPr lang="en-US" sz="900" b="0" i="0" u="none" strike="noStrike">
                        <a:solidFill>
                          <a:srgbClr val="000000"/>
                        </a:solidFill>
                        <a:effectLst/>
                        <a:latin typeface="Calibri" panose="020F0502020204030204" pitchFamily="34" charset="0"/>
                      </a:endParaRPr>
                    </a:p>
                  </a:txBody>
                  <a:tcPr marL="7902" marR="7902" marT="7902"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58044">
                <a:tc gridSpan="2" vMerge="1">
                  <a:txBody>
                    <a:bodyPr/>
                    <a:lstStyle/>
                    <a:p>
                      <a:endParaRPr lang="en-US"/>
                    </a:p>
                  </a:txBody>
                  <a:tcPr/>
                </a:tc>
                <a:tc hMerge="1" vMerge="1">
                  <a:txBody>
                    <a:bodyPr/>
                    <a:lstStyle/>
                    <a:p>
                      <a:endParaRPr lang="en-US"/>
                    </a:p>
                  </a:txBody>
                  <a:tcPr/>
                </a:tc>
                <a:tc>
                  <a:txBody>
                    <a:bodyPr/>
                    <a:lstStyle/>
                    <a:p>
                      <a:pPr algn="r" fontAlgn="ctr"/>
                      <a:r>
                        <a:rPr lang="en-US" sz="900" u="none" strike="noStrike" dirty="0">
                          <a:effectLst/>
                        </a:rPr>
                        <a:t>0</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1</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3</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4</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5</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7</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8</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9</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r>
              <a:tr h="158044">
                <a:tc rowSpan="7">
                  <a:txBody>
                    <a:bodyPr/>
                    <a:lstStyle/>
                    <a:p>
                      <a:pPr algn="ctr" fontAlgn="ctr"/>
                      <a:r>
                        <a:rPr lang="en-US" sz="900" u="none" strike="noStrike">
                          <a:effectLst/>
                        </a:rPr>
                        <a:t>RU</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26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9</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52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60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80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a:effectLst/>
                        </a:rPr>
                        <a:t>106</a:t>
                      </a:r>
                      <a:endParaRPr lang="en-US" sz="900" b="0" i="0" u="none" strike="noStrike">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12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102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114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127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153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170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242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29</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87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117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175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234</a:t>
                      </a:r>
                      <a:endParaRPr lang="en-US" sz="900" b="0" i="0" u="none" strike="noStrike" dirty="0">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263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292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351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390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484</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58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117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175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234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351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468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526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585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702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780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996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122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245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367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490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735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980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1102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1225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1470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1633</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1992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245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490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735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980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1470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1960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2205</a:t>
                      </a:r>
                      <a:endParaRPr lang="en-US" sz="900" b="0" i="0" u="none" strike="noStrike" dirty="0">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2450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2940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3266</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rowSpan="2" gridSpan="2">
                  <a:txBody>
                    <a:bodyPr/>
                    <a:lstStyle/>
                    <a:p>
                      <a:pPr algn="ctr" fontAlgn="ctr"/>
                      <a:r>
                        <a:rPr lang="en-US" sz="900" u="none" strike="noStrike">
                          <a:effectLst/>
                        </a:rPr>
                        <a:t>Nss = 3</a:t>
                      </a:r>
                      <a:endParaRPr lang="en-US" sz="900" b="0" i="0" u="none" strike="noStrike">
                        <a:solidFill>
                          <a:srgbClr val="000000"/>
                        </a:solidFill>
                        <a:effectLst/>
                        <a:latin typeface="Calibri" panose="020F0502020204030204" pitchFamily="34" charset="0"/>
                      </a:endParaRPr>
                    </a:p>
                  </a:txBody>
                  <a:tcPr marL="7902" marR="7902" marT="7902" marB="0" anchor="ctr"/>
                </a:tc>
                <a:tc rowSpan="2" hMerge="1">
                  <a:txBody>
                    <a:bodyPr/>
                    <a:lstStyle/>
                    <a:p>
                      <a:endParaRPr lang="en-US"/>
                    </a:p>
                  </a:txBody>
                  <a:tcPr/>
                </a:tc>
                <a:tc gridSpan="10">
                  <a:txBody>
                    <a:bodyPr/>
                    <a:lstStyle/>
                    <a:p>
                      <a:pPr algn="ctr" fontAlgn="ctr"/>
                      <a:r>
                        <a:rPr lang="en-US" sz="900" u="none" strike="noStrike">
                          <a:effectLst/>
                        </a:rPr>
                        <a:t>MCS</a:t>
                      </a:r>
                      <a:endParaRPr lang="en-US" sz="900" b="0" i="0" u="none" strike="noStrike">
                        <a:solidFill>
                          <a:srgbClr val="000000"/>
                        </a:solidFill>
                        <a:effectLst/>
                        <a:latin typeface="Calibri" panose="020F0502020204030204" pitchFamily="34" charset="0"/>
                      </a:endParaRPr>
                    </a:p>
                  </a:txBody>
                  <a:tcPr marL="7902" marR="7902" marT="7902"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58044">
                <a:tc gridSpan="2" vMerge="1">
                  <a:txBody>
                    <a:bodyPr/>
                    <a:lstStyle/>
                    <a:p>
                      <a:endParaRPr lang="en-US"/>
                    </a:p>
                  </a:txBody>
                  <a:tcPr/>
                </a:tc>
                <a:tc hMerge="1" vMerge="1">
                  <a:txBody>
                    <a:bodyPr/>
                    <a:lstStyle/>
                    <a:p>
                      <a:endParaRPr lang="en-US"/>
                    </a:p>
                  </a:txBody>
                  <a:tcPr/>
                </a:tc>
                <a:tc>
                  <a:txBody>
                    <a:bodyPr/>
                    <a:lstStyle/>
                    <a:p>
                      <a:pPr algn="r" fontAlgn="ctr"/>
                      <a:r>
                        <a:rPr lang="en-US" sz="900" u="none" strike="noStrike" dirty="0">
                          <a:effectLst/>
                        </a:rPr>
                        <a:t>0</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1</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3</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4</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5</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7</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8</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9</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r>
              <a:tr h="158044">
                <a:tc rowSpan="7">
                  <a:txBody>
                    <a:bodyPr/>
                    <a:lstStyle/>
                    <a:p>
                      <a:pPr algn="ctr" fontAlgn="ctr"/>
                      <a:r>
                        <a:rPr lang="en-US" sz="900" u="none" strike="noStrike">
                          <a:effectLst/>
                        </a:rPr>
                        <a:t>RU</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26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9</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60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52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9</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81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90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108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120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106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19</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114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153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172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191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229</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255</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242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43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87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131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175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263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351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394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438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526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585</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484</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87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175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263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351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526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702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789</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877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1053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1170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996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183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367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551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735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1102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1470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1653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1837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2205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2450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1992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367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735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1102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1470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2205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2940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3307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3675</a:t>
                      </a:r>
                      <a:endParaRPr lang="en-US" sz="900" b="0" i="0" u="none" strike="noStrike" dirty="0">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4410</a:t>
                      </a:r>
                      <a:endParaRPr lang="en-US" sz="900" b="0" i="0" u="none" strike="noStrike" dirty="0">
                        <a:solidFill>
                          <a:srgbClr val="9C0006"/>
                        </a:solidFill>
                        <a:effectLst/>
                        <a:latin typeface="Calibri" panose="020F0502020204030204" pitchFamily="34" charset="0"/>
                      </a:endParaRPr>
                    </a:p>
                  </a:txBody>
                  <a:tcPr marL="7902" marR="7902" marT="7902" marB="0" anchor="ctr">
                    <a:noFill/>
                  </a:tcPr>
                </a:tc>
                <a:tc>
                  <a:txBody>
                    <a:bodyPr/>
                    <a:lstStyle/>
                    <a:p>
                      <a:pPr algn="r" fontAlgn="ctr"/>
                      <a:r>
                        <a:rPr lang="en-US" sz="900" u="none" strike="noStrike" dirty="0">
                          <a:effectLst/>
                        </a:rPr>
                        <a:t>4900</a:t>
                      </a:r>
                      <a:endParaRPr lang="en-US" sz="900" b="0" i="0" u="none" strike="noStrike" dirty="0">
                        <a:solidFill>
                          <a:srgbClr val="9C0006"/>
                        </a:solidFill>
                        <a:effectLst/>
                        <a:latin typeface="Calibri" panose="020F0502020204030204" pitchFamily="34" charset="0"/>
                      </a:endParaRPr>
                    </a:p>
                  </a:txBody>
                  <a:tcPr marL="7902" marR="7902" marT="7902" marB="0" anchor="ctr">
                    <a:noFill/>
                  </a:tcPr>
                </a:tc>
              </a:tr>
            </a:tbl>
          </a:graphicData>
        </a:graphic>
      </p:graphicFrame>
      <p:sp>
        <p:nvSpPr>
          <p:cNvPr id="2" name="TextBox 1"/>
          <p:cNvSpPr txBox="1"/>
          <p:nvPr/>
        </p:nvSpPr>
        <p:spPr>
          <a:xfrm>
            <a:off x="6779809" y="6147201"/>
            <a:ext cx="1680268" cy="276999"/>
          </a:xfrm>
          <a:prstGeom prst="rect">
            <a:avLst/>
          </a:prstGeom>
          <a:noFill/>
        </p:spPr>
        <p:txBody>
          <a:bodyPr wrap="none" rtlCol="0">
            <a:spAutoFit/>
          </a:bodyPr>
          <a:lstStyle/>
          <a:p>
            <a:r>
              <a:rPr lang="en-US" sz="1200" dirty="0" smtClean="0">
                <a:solidFill>
                  <a:schemeClr val="tx1"/>
                </a:solidFill>
              </a:rPr>
              <a:t>Rounded to nearest byte</a:t>
            </a:r>
            <a:endParaRPr lang="en-US" sz="1200" dirty="0">
              <a:solidFill>
                <a:schemeClr val="tx1"/>
              </a:solidFill>
            </a:endParaRPr>
          </a:p>
        </p:txBody>
      </p:sp>
    </p:spTree>
    <p:extLst>
      <p:ext uri="{BB962C8B-B14F-4D97-AF65-F5344CB8AC3E}">
        <p14:creationId xmlns:p14="http://schemas.microsoft.com/office/powerpoint/2010/main" val="164200031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PSDU per OFDM (N</a:t>
            </a:r>
            <a:r>
              <a:rPr lang="en-US" baseline="-25000" dirty="0"/>
              <a:t>DBPS</a:t>
            </a:r>
            <a:r>
              <a:rPr lang="en-US" dirty="0"/>
              <a:t>) </a:t>
            </a:r>
            <a:r>
              <a:rPr lang="en-US" dirty="0" smtClean="0"/>
              <a:t>Symbol (2/3</a:t>
            </a:r>
            <a:r>
              <a:rPr lang="en-US" dirty="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Yujin Noh, Newracom</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2115772726"/>
              </p:ext>
            </p:extLst>
          </p:nvPr>
        </p:nvGraphicFramePr>
        <p:xfrm>
          <a:off x="1600200" y="1752600"/>
          <a:ext cx="6068904" cy="4267188"/>
        </p:xfrm>
        <a:graphic>
          <a:graphicData uri="http://schemas.openxmlformats.org/drawingml/2006/table">
            <a:tbl>
              <a:tblPr>
                <a:tableStyleId>{5940675A-B579-460E-94D1-54222C63F5DA}</a:tableStyleId>
              </a:tblPr>
              <a:tblGrid>
                <a:gridCol w="505742"/>
                <a:gridCol w="505742"/>
                <a:gridCol w="505742"/>
                <a:gridCol w="505742"/>
                <a:gridCol w="505742"/>
                <a:gridCol w="505742"/>
                <a:gridCol w="505742"/>
                <a:gridCol w="505742"/>
                <a:gridCol w="505742"/>
                <a:gridCol w="505742"/>
                <a:gridCol w="505742"/>
                <a:gridCol w="505742"/>
              </a:tblGrid>
              <a:tr h="158044">
                <a:tc rowSpan="2" gridSpan="2">
                  <a:txBody>
                    <a:bodyPr/>
                    <a:lstStyle/>
                    <a:p>
                      <a:pPr algn="ctr" fontAlgn="ctr"/>
                      <a:r>
                        <a:rPr lang="en-US" sz="900" u="none" strike="noStrike" dirty="0" err="1">
                          <a:effectLst/>
                        </a:rPr>
                        <a:t>Nss</a:t>
                      </a:r>
                      <a:r>
                        <a:rPr lang="en-US" sz="900" u="none" strike="noStrike" dirty="0">
                          <a:effectLst/>
                        </a:rPr>
                        <a:t> = 4</a:t>
                      </a:r>
                      <a:endParaRPr lang="en-US" sz="900" b="0" i="0" u="none" strike="noStrike" dirty="0">
                        <a:solidFill>
                          <a:srgbClr val="000000"/>
                        </a:solidFill>
                        <a:effectLst/>
                        <a:latin typeface="Calibri" panose="020F0502020204030204" pitchFamily="34" charset="0"/>
                      </a:endParaRPr>
                    </a:p>
                  </a:txBody>
                  <a:tcPr marL="7902" marR="7902" marT="7902" marB="0" anchor="ctr"/>
                </a:tc>
                <a:tc rowSpan="2" hMerge="1">
                  <a:txBody>
                    <a:bodyPr/>
                    <a:lstStyle/>
                    <a:p>
                      <a:endParaRPr lang="en-US"/>
                    </a:p>
                  </a:txBody>
                  <a:tcPr/>
                </a:tc>
                <a:tc gridSpan="10">
                  <a:txBody>
                    <a:bodyPr/>
                    <a:lstStyle/>
                    <a:p>
                      <a:pPr algn="ctr" fontAlgn="ctr"/>
                      <a:r>
                        <a:rPr lang="en-US" sz="900" u="none" strike="noStrike">
                          <a:effectLst/>
                        </a:rPr>
                        <a:t>MCS</a:t>
                      </a:r>
                      <a:endParaRPr lang="en-US" sz="900" b="0" i="0" u="none" strike="noStrike">
                        <a:solidFill>
                          <a:srgbClr val="000000"/>
                        </a:solidFill>
                        <a:effectLst/>
                        <a:latin typeface="Calibri" panose="020F0502020204030204" pitchFamily="34" charset="0"/>
                      </a:endParaRPr>
                    </a:p>
                  </a:txBody>
                  <a:tcPr marL="7902" marR="7902" marT="7902"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58044">
                <a:tc gridSpan="2" vMerge="1">
                  <a:txBody>
                    <a:bodyPr/>
                    <a:lstStyle/>
                    <a:p>
                      <a:endParaRPr lang="en-US"/>
                    </a:p>
                  </a:txBody>
                  <a:tcPr/>
                </a:tc>
                <a:tc hMerge="1" vMerge="1">
                  <a:txBody>
                    <a:bodyPr/>
                    <a:lstStyle/>
                    <a:p>
                      <a:endParaRPr lang="en-US"/>
                    </a:p>
                  </a:txBody>
                  <a:tcPr/>
                </a:tc>
                <a:tc>
                  <a:txBody>
                    <a:bodyPr/>
                    <a:lstStyle/>
                    <a:p>
                      <a:pPr algn="r" fontAlgn="ctr"/>
                      <a:r>
                        <a:rPr lang="en-US" sz="900" u="none" strike="noStrike" dirty="0">
                          <a:effectLst/>
                        </a:rPr>
                        <a:t>0</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1</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3</a:t>
                      </a:r>
                      <a:endParaRPr lang="en-US" sz="900" b="0" i="0" u="none" strike="noStrike">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4</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5</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7</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8</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9</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r>
              <a:tr h="158044">
                <a:tc rowSpan="7">
                  <a:txBody>
                    <a:bodyPr/>
                    <a:lstStyle/>
                    <a:p>
                      <a:pPr algn="ctr" fontAlgn="ctr"/>
                      <a:r>
                        <a:rPr lang="en-US" sz="900" u="none" strike="noStrike">
                          <a:effectLst/>
                        </a:rPr>
                        <a:t>RU</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26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60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80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a:effectLst/>
                        </a:rPr>
                        <a:t>52</a:t>
                      </a:r>
                      <a:endParaRPr lang="en-US" sz="900" b="0" i="0" u="none" strike="noStrike">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12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96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108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120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144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160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106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25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102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153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204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229</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255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306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340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242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58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117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175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234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351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468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526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585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702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780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484</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117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234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351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468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702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936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1053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1170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1404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1560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996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245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490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735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980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1470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1960</a:t>
                      </a:r>
                      <a:endParaRPr lang="en-US" sz="900" b="0" i="0" u="none" strike="noStrike" dirty="0">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2205</a:t>
                      </a:r>
                      <a:endParaRPr lang="en-US" sz="900" b="0" i="0" u="none" strike="noStrike" dirty="0">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2450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2940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3266</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1992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490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980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1470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1960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2940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3920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4410</a:t>
                      </a:r>
                      <a:endParaRPr lang="en-US" sz="900" b="0" i="0" u="none" strike="noStrike" dirty="0">
                        <a:solidFill>
                          <a:srgbClr val="9C0006"/>
                        </a:solidFill>
                        <a:effectLst/>
                        <a:latin typeface="Calibri" panose="020F0502020204030204" pitchFamily="34" charset="0"/>
                      </a:endParaRPr>
                    </a:p>
                  </a:txBody>
                  <a:tcPr marL="7902" marR="7902" marT="7902" marB="0" anchor="ctr">
                    <a:noFill/>
                  </a:tcPr>
                </a:tc>
                <a:tc>
                  <a:txBody>
                    <a:bodyPr/>
                    <a:lstStyle/>
                    <a:p>
                      <a:pPr algn="r" fontAlgn="ctr"/>
                      <a:r>
                        <a:rPr lang="en-US" sz="900" u="none" strike="noStrike" dirty="0">
                          <a:effectLst/>
                        </a:rPr>
                        <a:t>4900</a:t>
                      </a:r>
                      <a:endParaRPr lang="en-US" sz="900" b="0" i="0" u="none" strike="noStrike" dirty="0">
                        <a:solidFill>
                          <a:srgbClr val="9C0006"/>
                        </a:solidFill>
                        <a:effectLst/>
                        <a:latin typeface="Calibri" panose="020F0502020204030204" pitchFamily="34" charset="0"/>
                      </a:endParaRPr>
                    </a:p>
                  </a:txBody>
                  <a:tcPr marL="7902" marR="7902" marT="7902" marB="0" anchor="ctr">
                    <a:noFill/>
                  </a:tcPr>
                </a:tc>
                <a:tc>
                  <a:txBody>
                    <a:bodyPr/>
                    <a:lstStyle/>
                    <a:p>
                      <a:pPr algn="r" fontAlgn="ctr"/>
                      <a:r>
                        <a:rPr lang="en-US" sz="900" u="none" strike="noStrike" dirty="0">
                          <a:effectLst/>
                        </a:rPr>
                        <a:t>5880</a:t>
                      </a:r>
                      <a:endParaRPr lang="en-US" sz="900" b="0" i="0" u="none" strike="noStrike" dirty="0">
                        <a:solidFill>
                          <a:srgbClr val="9C0006"/>
                        </a:solidFill>
                        <a:effectLst/>
                        <a:latin typeface="Calibri" panose="020F0502020204030204" pitchFamily="34" charset="0"/>
                      </a:endParaRPr>
                    </a:p>
                  </a:txBody>
                  <a:tcPr marL="7902" marR="7902" marT="7902" marB="0" anchor="ctr">
                    <a:noFill/>
                  </a:tcPr>
                </a:tc>
                <a:tc>
                  <a:txBody>
                    <a:bodyPr/>
                    <a:lstStyle/>
                    <a:p>
                      <a:pPr algn="r" fontAlgn="ctr"/>
                      <a:r>
                        <a:rPr lang="en-US" sz="900" u="none" strike="noStrike" dirty="0">
                          <a:effectLst/>
                        </a:rPr>
                        <a:t>6533</a:t>
                      </a:r>
                      <a:endParaRPr lang="en-US" sz="900" b="0" i="0" u="none" strike="noStrike" dirty="0">
                        <a:solidFill>
                          <a:srgbClr val="9C0006"/>
                        </a:solidFill>
                        <a:effectLst/>
                        <a:latin typeface="Calibri" panose="020F0502020204030204" pitchFamily="34" charset="0"/>
                      </a:endParaRPr>
                    </a:p>
                  </a:txBody>
                  <a:tcPr marL="7902" marR="7902" marT="7902" marB="0" anchor="ctr">
                    <a:noFill/>
                  </a:tcPr>
                </a:tc>
              </a:tr>
              <a:tr h="158044">
                <a:tc rowSpan="2" gridSpan="2">
                  <a:txBody>
                    <a:bodyPr/>
                    <a:lstStyle/>
                    <a:p>
                      <a:pPr algn="ctr" fontAlgn="ctr"/>
                      <a:r>
                        <a:rPr lang="en-US" sz="900" u="none" strike="noStrike">
                          <a:effectLst/>
                        </a:rPr>
                        <a:t>Nss = 5</a:t>
                      </a:r>
                      <a:endParaRPr lang="en-US" sz="900" b="0" i="0" u="none" strike="noStrike">
                        <a:solidFill>
                          <a:srgbClr val="000000"/>
                        </a:solidFill>
                        <a:effectLst/>
                        <a:latin typeface="Calibri" panose="020F0502020204030204" pitchFamily="34" charset="0"/>
                      </a:endParaRPr>
                    </a:p>
                  </a:txBody>
                  <a:tcPr marL="7902" marR="7902" marT="7902" marB="0" anchor="ctr"/>
                </a:tc>
                <a:tc rowSpan="2" hMerge="1">
                  <a:txBody>
                    <a:bodyPr/>
                    <a:lstStyle/>
                    <a:p>
                      <a:endParaRPr lang="en-US"/>
                    </a:p>
                  </a:txBody>
                  <a:tcPr/>
                </a:tc>
                <a:tc gridSpan="10">
                  <a:txBody>
                    <a:bodyPr/>
                    <a:lstStyle/>
                    <a:p>
                      <a:pPr algn="ctr" fontAlgn="ctr"/>
                      <a:r>
                        <a:rPr lang="en-US" sz="900" u="none" strike="noStrike">
                          <a:effectLst/>
                        </a:rPr>
                        <a:t>MCS</a:t>
                      </a:r>
                      <a:endParaRPr lang="en-US" sz="900" b="0" i="0" u="none" strike="noStrike">
                        <a:solidFill>
                          <a:srgbClr val="000000"/>
                        </a:solidFill>
                        <a:effectLst/>
                        <a:latin typeface="Calibri" panose="020F0502020204030204" pitchFamily="34" charset="0"/>
                      </a:endParaRPr>
                    </a:p>
                  </a:txBody>
                  <a:tcPr marL="7902" marR="7902" marT="7902"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58044">
                <a:tc gridSpan="2" vMerge="1">
                  <a:txBody>
                    <a:bodyPr/>
                    <a:lstStyle/>
                    <a:p>
                      <a:endParaRPr lang="en-US"/>
                    </a:p>
                  </a:txBody>
                  <a:tcPr/>
                </a:tc>
                <a:tc hMerge="1" vMerge="1">
                  <a:txBody>
                    <a:bodyPr/>
                    <a:lstStyle/>
                    <a:p>
                      <a:endParaRPr lang="en-US"/>
                    </a:p>
                  </a:txBody>
                  <a:tcPr/>
                </a:tc>
                <a:tc>
                  <a:txBody>
                    <a:bodyPr/>
                    <a:lstStyle/>
                    <a:p>
                      <a:pPr algn="r" fontAlgn="ctr"/>
                      <a:r>
                        <a:rPr lang="en-US" sz="900" u="none" strike="noStrike" dirty="0">
                          <a:effectLst/>
                        </a:rPr>
                        <a:t>0</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3</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4</a:t>
                      </a:r>
                      <a:endParaRPr lang="en-US" sz="900" b="0" i="0" u="none" strike="noStrike">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5</a:t>
                      </a:r>
                      <a:endParaRPr lang="en-US" sz="900" b="0" i="0" u="none" strike="noStrike">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6</a:t>
                      </a:r>
                      <a:endParaRPr lang="en-US" sz="900" b="0" i="0" u="none" strike="noStrike">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7</a:t>
                      </a:r>
                      <a:endParaRPr lang="en-US" sz="900" b="0" i="0" u="none" strike="noStrike">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8</a:t>
                      </a:r>
                      <a:endParaRPr lang="en-US" sz="900" b="0" i="0" u="none" strike="noStrike">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9</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r>
              <a:tr h="158044">
                <a:tc rowSpan="7">
                  <a:txBody>
                    <a:bodyPr/>
                    <a:lstStyle/>
                    <a:p>
                      <a:pPr algn="ctr" fontAlgn="ctr"/>
                      <a:r>
                        <a:rPr lang="en-US" sz="900" u="none" strike="noStrike">
                          <a:effectLst/>
                        </a:rPr>
                        <a:t>RU</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26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60</a:t>
                      </a:r>
                      <a:endParaRPr lang="en-US" sz="900" b="0" i="0" u="none" strike="noStrike" dirty="0">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67</a:t>
                      </a:r>
                      <a:endParaRPr lang="en-US" sz="900" b="0" i="0" u="none" strike="noStrike" dirty="0">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75</a:t>
                      </a:r>
                      <a:endParaRPr lang="en-US" sz="900" b="0" i="0" u="none" strike="noStrike" dirty="0">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90</a:t>
                      </a:r>
                      <a:endParaRPr lang="en-US" sz="900" b="0" i="0" u="none" strike="noStrike" dirty="0">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100</a:t>
                      </a:r>
                      <a:endParaRPr lang="en-US" sz="900" b="0" i="0" u="none" strike="noStrike" dirty="0">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a:effectLst/>
                        </a:rPr>
                        <a:t>52</a:t>
                      </a:r>
                      <a:endParaRPr lang="en-US" sz="900" b="0" i="0" u="none" strike="noStrike">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15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60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90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120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135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150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180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200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106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31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63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95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127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191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255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286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318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382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425</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242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73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146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219</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292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438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585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658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731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877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975</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484</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146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292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438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585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877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1170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1316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1462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1755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1950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996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306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612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918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1225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1837</a:t>
                      </a:r>
                      <a:endParaRPr lang="en-US" sz="900" b="0" i="0" u="none" strike="noStrike" dirty="0">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2450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2756</a:t>
                      </a:r>
                      <a:endParaRPr lang="en-US" sz="900" b="0" i="0" u="none" strike="noStrike" dirty="0">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3062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3675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4083</a:t>
                      </a:r>
                      <a:endParaRPr lang="en-US" sz="900" b="0" i="0" u="none" strike="noStrike" dirty="0">
                        <a:solidFill>
                          <a:srgbClr val="000000"/>
                        </a:solidFill>
                        <a:effectLst/>
                        <a:latin typeface="Calibri" panose="020F0502020204030204" pitchFamily="34" charset="0"/>
                      </a:endParaRPr>
                    </a:p>
                  </a:txBody>
                  <a:tcPr marL="7902" marR="7902" marT="7902" marB="0" anchor="ctr">
                    <a:noFill/>
                  </a:tcPr>
                </a:tc>
              </a:tr>
              <a:tr h="158044">
                <a:tc vMerge="1">
                  <a:txBody>
                    <a:bodyPr/>
                    <a:lstStyle/>
                    <a:p>
                      <a:endParaRPr lang="en-US"/>
                    </a:p>
                  </a:txBody>
                  <a:tcPr/>
                </a:tc>
                <a:tc>
                  <a:txBody>
                    <a:bodyPr/>
                    <a:lstStyle/>
                    <a:p>
                      <a:pPr algn="r" fontAlgn="ctr"/>
                      <a:r>
                        <a:rPr lang="en-US" sz="900" u="none" strike="noStrike" dirty="0">
                          <a:effectLst/>
                        </a:rPr>
                        <a:t>1992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612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1225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1837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2450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3675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4900</a:t>
                      </a:r>
                      <a:endParaRPr lang="en-US" sz="900" b="0" i="0" u="none" strike="noStrike" dirty="0">
                        <a:solidFill>
                          <a:srgbClr val="9C0006"/>
                        </a:solidFill>
                        <a:effectLst/>
                        <a:latin typeface="Calibri" panose="020F0502020204030204" pitchFamily="34" charset="0"/>
                      </a:endParaRPr>
                    </a:p>
                  </a:txBody>
                  <a:tcPr marL="7902" marR="7902" marT="7902" marB="0" anchor="ctr">
                    <a:noFill/>
                  </a:tcPr>
                </a:tc>
                <a:tc>
                  <a:txBody>
                    <a:bodyPr/>
                    <a:lstStyle/>
                    <a:p>
                      <a:pPr algn="r" fontAlgn="ctr"/>
                      <a:r>
                        <a:rPr lang="en-US" sz="900" u="none" strike="noStrike" dirty="0">
                          <a:effectLst/>
                        </a:rPr>
                        <a:t>5512</a:t>
                      </a:r>
                      <a:endParaRPr lang="en-US" sz="900" b="0" i="0" u="none" strike="noStrike" dirty="0">
                        <a:solidFill>
                          <a:srgbClr val="9C0006"/>
                        </a:solidFill>
                        <a:effectLst/>
                        <a:latin typeface="Calibri" panose="020F0502020204030204" pitchFamily="34" charset="0"/>
                      </a:endParaRPr>
                    </a:p>
                  </a:txBody>
                  <a:tcPr marL="7902" marR="7902" marT="7902" marB="0" anchor="ctr">
                    <a:noFill/>
                  </a:tcPr>
                </a:tc>
                <a:tc>
                  <a:txBody>
                    <a:bodyPr/>
                    <a:lstStyle/>
                    <a:p>
                      <a:pPr algn="r" fontAlgn="ctr"/>
                      <a:r>
                        <a:rPr lang="en-US" sz="900" u="none" strike="noStrike" dirty="0">
                          <a:effectLst/>
                        </a:rPr>
                        <a:t>6125</a:t>
                      </a:r>
                      <a:endParaRPr lang="en-US" sz="900" b="0" i="0" u="none" strike="noStrike" dirty="0">
                        <a:solidFill>
                          <a:srgbClr val="9C0006"/>
                        </a:solidFill>
                        <a:effectLst/>
                        <a:latin typeface="Calibri" panose="020F0502020204030204" pitchFamily="34" charset="0"/>
                      </a:endParaRPr>
                    </a:p>
                  </a:txBody>
                  <a:tcPr marL="7902" marR="7902" marT="7902" marB="0" anchor="ctr">
                    <a:noFill/>
                  </a:tcPr>
                </a:tc>
                <a:tc>
                  <a:txBody>
                    <a:bodyPr/>
                    <a:lstStyle/>
                    <a:p>
                      <a:pPr algn="r" fontAlgn="ctr"/>
                      <a:r>
                        <a:rPr lang="en-US" sz="900" u="none" strike="noStrike" dirty="0">
                          <a:effectLst/>
                        </a:rPr>
                        <a:t>7350</a:t>
                      </a:r>
                      <a:endParaRPr lang="en-US" sz="900" b="0" i="0" u="none" strike="noStrike" dirty="0">
                        <a:solidFill>
                          <a:srgbClr val="9C0006"/>
                        </a:solidFill>
                        <a:effectLst/>
                        <a:latin typeface="Calibri" panose="020F0502020204030204" pitchFamily="34" charset="0"/>
                      </a:endParaRPr>
                    </a:p>
                  </a:txBody>
                  <a:tcPr marL="7902" marR="7902" marT="7902" marB="0" anchor="ctr">
                    <a:noFill/>
                  </a:tcPr>
                </a:tc>
                <a:tc>
                  <a:txBody>
                    <a:bodyPr/>
                    <a:lstStyle/>
                    <a:p>
                      <a:pPr algn="r" fontAlgn="ctr"/>
                      <a:r>
                        <a:rPr lang="en-US" sz="900" u="none" strike="noStrike" dirty="0">
                          <a:effectLst/>
                        </a:rPr>
                        <a:t>8166</a:t>
                      </a:r>
                      <a:endParaRPr lang="en-US" sz="900" b="0" i="0" u="none" strike="noStrike" dirty="0">
                        <a:solidFill>
                          <a:srgbClr val="9C0006"/>
                        </a:solidFill>
                        <a:effectLst/>
                        <a:latin typeface="Calibri" panose="020F0502020204030204" pitchFamily="34" charset="0"/>
                      </a:endParaRPr>
                    </a:p>
                  </a:txBody>
                  <a:tcPr marL="7902" marR="7902" marT="7902" marB="0" anchor="ctr">
                    <a:noFill/>
                  </a:tcPr>
                </a:tc>
              </a:tr>
              <a:tr h="158044">
                <a:tc rowSpan="2" gridSpan="2">
                  <a:txBody>
                    <a:bodyPr/>
                    <a:lstStyle/>
                    <a:p>
                      <a:pPr algn="ctr" fontAlgn="ctr"/>
                      <a:r>
                        <a:rPr lang="en-US" sz="900" u="none" strike="noStrike">
                          <a:effectLst/>
                        </a:rPr>
                        <a:t>Nss = 6</a:t>
                      </a:r>
                      <a:endParaRPr lang="en-US" sz="900" b="0" i="0" u="none" strike="noStrike">
                        <a:solidFill>
                          <a:srgbClr val="000000"/>
                        </a:solidFill>
                        <a:effectLst/>
                        <a:latin typeface="Calibri" panose="020F0502020204030204" pitchFamily="34" charset="0"/>
                      </a:endParaRPr>
                    </a:p>
                  </a:txBody>
                  <a:tcPr marL="7902" marR="7902" marT="7902" marB="0" anchor="ctr"/>
                </a:tc>
                <a:tc rowSpan="2" hMerge="1">
                  <a:txBody>
                    <a:bodyPr/>
                    <a:lstStyle/>
                    <a:p>
                      <a:endParaRPr lang="en-US"/>
                    </a:p>
                  </a:txBody>
                  <a:tcPr/>
                </a:tc>
                <a:tc gridSpan="10">
                  <a:txBody>
                    <a:bodyPr/>
                    <a:lstStyle/>
                    <a:p>
                      <a:pPr algn="ctr" fontAlgn="ctr"/>
                      <a:r>
                        <a:rPr lang="en-US" sz="900" u="none" strike="noStrike">
                          <a:effectLst/>
                        </a:rPr>
                        <a:t>MCS</a:t>
                      </a:r>
                      <a:endParaRPr lang="en-US" sz="900" b="0" i="0" u="none" strike="noStrike">
                        <a:solidFill>
                          <a:srgbClr val="000000"/>
                        </a:solidFill>
                        <a:effectLst/>
                        <a:latin typeface="Calibri" panose="020F0502020204030204" pitchFamily="34" charset="0"/>
                      </a:endParaRPr>
                    </a:p>
                  </a:txBody>
                  <a:tcPr marL="7902" marR="7902" marT="7902"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58044">
                <a:tc gridSpan="2" vMerge="1">
                  <a:txBody>
                    <a:bodyPr/>
                    <a:lstStyle/>
                    <a:p>
                      <a:endParaRPr lang="en-US"/>
                    </a:p>
                  </a:txBody>
                  <a:tcPr/>
                </a:tc>
                <a:tc hMerge="1" vMerge="1">
                  <a:txBody>
                    <a:bodyPr/>
                    <a:lstStyle/>
                    <a:p>
                      <a:endParaRPr lang="en-US"/>
                    </a:p>
                  </a:txBody>
                  <a:tcPr/>
                </a:tc>
                <a:tc>
                  <a:txBody>
                    <a:bodyPr/>
                    <a:lstStyle/>
                    <a:p>
                      <a:pPr algn="r" fontAlgn="ctr"/>
                      <a:r>
                        <a:rPr lang="en-US" sz="900" u="none" strike="noStrike" dirty="0">
                          <a:effectLst/>
                        </a:rPr>
                        <a:t>0</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1</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3</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4</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5</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7</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8</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9</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r>
              <a:tr h="158044">
                <a:tc rowSpan="7">
                  <a:txBody>
                    <a:bodyPr/>
                    <a:lstStyle/>
                    <a:p>
                      <a:pPr algn="ctr" fontAlgn="ctr"/>
                      <a:r>
                        <a:rPr lang="en-US" sz="900" u="none" strike="noStrike">
                          <a:effectLst/>
                        </a:rPr>
                        <a:t>RU</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26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9</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81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90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108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120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52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18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108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144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162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180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216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240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a:effectLst/>
                        </a:rPr>
                        <a:t>106</a:t>
                      </a:r>
                      <a:endParaRPr lang="en-US" sz="900" b="0" i="0" u="none" strike="noStrike">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38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114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153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229</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306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344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382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459</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510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242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87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175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263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351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526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702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789</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877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1053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1170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484</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175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351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526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702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1053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1404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1579</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1755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2106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2340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996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367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735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1102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1470</a:t>
                      </a:r>
                      <a:endParaRPr lang="en-US" sz="900" b="0" i="0" u="none" strike="noStrike" dirty="0">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2205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2940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3307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3675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4410</a:t>
                      </a:r>
                      <a:endParaRPr lang="en-US" sz="900" b="0" i="0" u="none" strike="noStrike" dirty="0">
                        <a:solidFill>
                          <a:srgbClr val="9C0006"/>
                        </a:solidFill>
                        <a:effectLst/>
                        <a:latin typeface="Calibri" panose="020F0502020204030204" pitchFamily="34" charset="0"/>
                      </a:endParaRPr>
                    </a:p>
                  </a:txBody>
                  <a:tcPr marL="7902" marR="7902" marT="7902" marB="0" anchor="ctr">
                    <a:noFill/>
                  </a:tcPr>
                </a:tc>
                <a:tc>
                  <a:txBody>
                    <a:bodyPr/>
                    <a:lstStyle/>
                    <a:p>
                      <a:pPr algn="r" fontAlgn="ctr"/>
                      <a:r>
                        <a:rPr lang="en-US" sz="900" u="none" strike="noStrike" dirty="0">
                          <a:effectLst/>
                        </a:rPr>
                        <a:t>4900</a:t>
                      </a:r>
                      <a:endParaRPr lang="en-US" sz="900" b="0" i="0" u="none" strike="noStrike" dirty="0">
                        <a:solidFill>
                          <a:srgbClr val="9C0006"/>
                        </a:solidFill>
                        <a:effectLst/>
                        <a:latin typeface="Calibri" panose="020F0502020204030204" pitchFamily="34" charset="0"/>
                      </a:endParaRPr>
                    </a:p>
                  </a:txBody>
                  <a:tcPr marL="7902" marR="7902" marT="7902" marB="0" anchor="ctr">
                    <a:noFill/>
                  </a:tcPr>
                </a:tc>
              </a:tr>
              <a:tr h="158044">
                <a:tc vMerge="1">
                  <a:txBody>
                    <a:bodyPr/>
                    <a:lstStyle/>
                    <a:p>
                      <a:endParaRPr lang="en-US"/>
                    </a:p>
                  </a:txBody>
                  <a:tcPr/>
                </a:tc>
                <a:tc>
                  <a:txBody>
                    <a:bodyPr/>
                    <a:lstStyle/>
                    <a:p>
                      <a:pPr algn="r" fontAlgn="ctr"/>
                      <a:r>
                        <a:rPr lang="en-US" sz="900" u="none" strike="noStrike" dirty="0">
                          <a:effectLst/>
                        </a:rPr>
                        <a:t>1992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735</a:t>
                      </a:r>
                      <a:endParaRPr lang="en-US" sz="900" b="0" i="0" u="none" strike="noStrike" dirty="0">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1470</a:t>
                      </a:r>
                      <a:endParaRPr lang="en-US" sz="900" b="0" i="0" u="none" strike="noStrike" dirty="0">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2205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2940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4410</a:t>
                      </a:r>
                      <a:endParaRPr lang="en-US" sz="900" b="0" i="0" u="none" strike="noStrike" dirty="0">
                        <a:solidFill>
                          <a:srgbClr val="9C0006"/>
                        </a:solidFill>
                        <a:effectLst/>
                        <a:latin typeface="Calibri" panose="020F0502020204030204" pitchFamily="34" charset="0"/>
                      </a:endParaRPr>
                    </a:p>
                  </a:txBody>
                  <a:tcPr marL="7902" marR="7902" marT="7902" marB="0" anchor="ctr">
                    <a:noFill/>
                  </a:tcPr>
                </a:tc>
                <a:tc>
                  <a:txBody>
                    <a:bodyPr/>
                    <a:lstStyle/>
                    <a:p>
                      <a:pPr algn="r" fontAlgn="ctr"/>
                      <a:r>
                        <a:rPr lang="en-US" sz="900" u="none" strike="noStrike" dirty="0">
                          <a:effectLst/>
                        </a:rPr>
                        <a:t>5880</a:t>
                      </a:r>
                      <a:endParaRPr lang="en-US" sz="900" b="0" i="0" u="none" strike="noStrike" dirty="0">
                        <a:solidFill>
                          <a:srgbClr val="9C0006"/>
                        </a:solidFill>
                        <a:effectLst/>
                        <a:latin typeface="Calibri" panose="020F0502020204030204" pitchFamily="34" charset="0"/>
                      </a:endParaRPr>
                    </a:p>
                  </a:txBody>
                  <a:tcPr marL="7902" marR="7902" marT="7902" marB="0" anchor="ctr">
                    <a:noFill/>
                  </a:tcPr>
                </a:tc>
                <a:tc>
                  <a:txBody>
                    <a:bodyPr/>
                    <a:lstStyle/>
                    <a:p>
                      <a:pPr algn="r" fontAlgn="ctr"/>
                      <a:r>
                        <a:rPr lang="en-US" sz="900" u="none" strike="noStrike">
                          <a:effectLst/>
                        </a:rPr>
                        <a:t>6615</a:t>
                      </a:r>
                      <a:endParaRPr lang="en-US" sz="900" b="0" i="0" u="none" strike="noStrike">
                        <a:solidFill>
                          <a:srgbClr val="9C0006"/>
                        </a:solidFill>
                        <a:effectLst/>
                        <a:latin typeface="Calibri" panose="020F0502020204030204" pitchFamily="34" charset="0"/>
                      </a:endParaRPr>
                    </a:p>
                  </a:txBody>
                  <a:tcPr marL="7902" marR="7902" marT="7902" marB="0" anchor="ctr">
                    <a:noFill/>
                  </a:tcPr>
                </a:tc>
                <a:tc>
                  <a:txBody>
                    <a:bodyPr/>
                    <a:lstStyle/>
                    <a:p>
                      <a:pPr algn="r" fontAlgn="ctr"/>
                      <a:r>
                        <a:rPr lang="en-US" sz="900" u="none" strike="noStrike" dirty="0">
                          <a:effectLst/>
                        </a:rPr>
                        <a:t>7350</a:t>
                      </a:r>
                      <a:endParaRPr lang="en-US" sz="900" b="0" i="0" u="none" strike="noStrike" dirty="0">
                        <a:solidFill>
                          <a:srgbClr val="9C0006"/>
                        </a:solidFill>
                        <a:effectLst/>
                        <a:latin typeface="Calibri" panose="020F0502020204030204" pitchFamily="34" charset="0"/>
                      </a:endParaRPr>
                    </a:p>
                  </a:txBody>
                  <a:tcPr marL="7902" marR="7902" marT="7902" marB="0" anchor="ctr">
                    <a:noFill/>
                  </a:tcPr>
                </a:tc>
                <a:tc>
                  <a:txBody>
                    <a:bodyPr/>
                    <a:lstStyle/>
                    <a:p>
                      <a:pPr algn="r" fontAlgn="ctr"/>
                      <a:r>
                        <a:rPr lang="en-US" sz="900" u="none" strike="noStrike" dirty="0">
                          <a:effectLst/>
                        </a:rPr>
                        <a:t>8820</a:t>
                      </a:r>
                      <a:endParaRPr lang="en-US" sz="900" b="0" i="0" u="none" strike="noStrike" dirty="0">
                        <a:solidFill>
                          <a:srgbClr val="9C0006"/>
                        </a:solidFill>
                        <a:effectLst/>
                        <a:latin typeface="Calibri" panose="020F0502020204030204" pitchFamily="34" charset="0"/>
                      </a:endParaRPr>
                    </a:p>
                  </a:txBody>
                  <a:tcPr marL="7902" marR="7902" marT="7902" marB="0" anchor="ctr">
                    <a:noFill/>
                  </a:tcPr>
                </a:tc>
                <a:tc>
                  <a:txBody>
                    <a:bodyPr/>
                    <a:lstStyle/>
                    <a:p>
                      <a:pPr algn="r" fontAlgn="ctr"/>
                      <a:r>
                        <a:rPr lang="en-US" sz="900" u="none" strike="noStrike" dirty="0">
                          <a:effectLst/>
                        </a:rPr>
                        <a:t>9800</a:t>
                      </a:r>
                      <a:endParaRPr lang="en-US" sz="900" b="0" i="0" u="none" strike="noStrike" dirty="0">
                        <a:solidFill>
                          <a:srgbClr val="9C0006"/>
                        </a:solidFill>
                        <a:effectLst/>
                        <a:latin typeface="Calibri" panose="020F0502020204030204" pitchFamily="34" charset="0"/>
                      </a:endParaRPr>
                    </a:p>
                  </a:txBody>
                  <a:tcPr marL="7902" marR="7902" marT="7902" marB="0" anchor="ctr">
                    <a:noFill/>
                  </a:tcPr>
                </a:tc>
              </a:tr>
            </a:tbl>
          </a:graphicData>
        </a:graphic>
      </p:graphicFrame>
      <p:sp>
        <p:nvSpPr>
          <p:cNvPr id="7" name="TextBox 6"/>
          <p:cNvSpPr txBox="1"/>
          <p:nvPr/>
        </p:nvSpPr>
        <p:spPr>
          <a:xfrm>
            <a:off x="6779809" y="6147201"/>
            <a:ext cx="1680268" cy="276999"/>
          </a:xfrm>
          <a:prstGeom prst="rect">
            <a:avLst/>
          </a:prstGeom>
          <a:noFill/>
        </p:spPr>
        <p:txBody>
          <a:bodyPr wrap="none" rtlCol="0">
            <a:spAutoFit/>
          </a:bodyPr>
          <a:lstStyle/>
          <a:p>
            <a:r>
              <a:rPr lang="en-US" sz="1200" dirty="0" smtClean="0">
                <a:solidFill>
                  <a:schemeClr val="tx1"/>
                </a:solidFill>
              </a:rPr>
              <a:t>Rounded to nearest byte</a:t>
            </a:r>
            <a:endParaRPr lang="en-US" sz="1200" dirty="0">
              <a:solidFill>
                <a:schemeClr val="tx1"/>
              </a:solidFill>
            </a:endParaRPr>
          </a:p>
        </p:txBody>
      </p:sp>
    </p:spTree>
    <p:extLst>
      <p:ext uri="{BB962C8B-B14F-4D97-AF65-F5344CB8AC3E}">
        <p14:creationId xmlns:p14="http://schemas.microsoft.com/office/powerpoint/2010/main" val="40124877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PSDU per OFDM (N</a:t>
            </a:r>
            <a:r>
              <a:rPr lang="en-US" baseline="-25000" dirty="0"/>
              <a:t>DBPS</a:t>
            </a:r>
            <a:r>
              <a:rPr lang="en-US" dirty="0"/>
              <a:t>) </a:t>
            </a:r>
            <a:r>
              <a:rPr lang="en-US" dirty="0" smtClean="0"/>
              <a:t>Symbol (3/3</a:t>
            </a:r>
            <a:r>
              <a:rPr lang="en-US" dirty="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Yujin Noh, Newracom</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071073683"/>
              </p:ext>
            </p:extLst>
          </p:nvPr>
        </p:nvGraphicFramePr>
        <p:xfrm>
          <a:off x="914400" y="1714500"/>
          <a:ext cx="7315200" cy="3429000"/>
        </p:xfrm>
        <a:graphic>
          <a:graphicData uri="http://schemas.openxmlformats.org/drawingml/2006/table">
            <a:tbl>
              <a:tblPr>
                <a:tableStyleId>{5940675A-B579-460E-94D1-54222C63F5DA}</a:tableStyleId>
              </a:tblPr>
              <a:tblGrid>
                <a:gridCol w="609600"/>
                <a:gridCol w="609600"/>
                <a:gridCol w="609600"/>
                <a:gridCol w="609600"/>
                <a:gridCol w="609600"/>
                <a:gridCol w="609600"/>
                <a:gridCol w="609600"/>
                <a:gridCol w="609600"/>
                <a:gridCol w="609600"/>
                <a:gridCol w="609600"/>
                <a:gridCol w="609600"/>
                <a:gridCol w="609600"/>
              </a:tblGrid>
              <a:tr h="190500">
                <a:tc rowSpan="2" gridSpan="2">
                  <a:txBody>
                    <a:bodyPr/>
                    <a:lstStyle/>
                    <a:p>
                      <a:pPr algn="ctr" fontAlgn="ctr"/>
                      <a:r>
                        <a:rPr lang="en-US" sz="1100" u="none" strike="noStrike" dirty="0" err="1">
                          <a:effectLst/>
                        </a:rPr>
                        <a:t>Nss</a:t>
                      </a:r>
                      <a:r>
                        <a:rPr lang="en-US" sz="1100" u="none" strike="noStrike" dirty="0">
                          <a:effectLst/>
                        </a:rPr>
                        <a:t> = 7</a:t>
                      </a:r>
                      <a:endParaRPr lang="en-US" sz="1100" b="0" i="0" u="none" strike="noStrike" dirty="0">
                        <a:solidFill>
                          <a:srgbClr val="000000"/>
                        </a:solidFill>
                        <a:effectLst/>
                        <a:latin typeface="Calibri" panose="020F0502020204030204" pitchFamily="34" charset="0"/>
                      </a:endParaRPr>
                    </a:p>
                  </a:txBody>
                  <a:tcPr marL="9525" marR="9525" marT="9525" marB="0" anchor="ctr"/>
                </a:tc>
                <a:tc rowSpan="2" hMerge="1">
                  <a:txBody>
                    <a:bodyPr/>
                    <a:lstStyle/>
                    <a:p>
                      <a:endParaRPr lang="en-US"/>
                    </a:p>
                  </a:txBody>
                  <a:tcPr/>
                </a:tc>
                <a:tc gridSpan="10">
                  <a:txBody>
                    <a:bodyPr/>
                    <a:lstStyle/>
                    <a:p>
                      <a:pPr algn="ctr" fontAlgn="ctr"/>
                      <a:r>
                        <a:rPr lang="en-US" sz="1100" u="none" strike="noStrike">
                          <a:effectLst/>
                        </a:rPr>
                        <a:t>MCS</a:t>
                      </a:r>
                      <a:endParaRPr lang="en-US" sz="1100" b="0" i="0" u="none" strike="noStrike">
                        <a:solidFill>
                          <a:srgbClr val="000000"/>
                        </a:solidFill>
                        <a:effectLst/>
                        <a:latin typeface="Calibri" panose="020F0502020204030204" pitchFamily="34" charset="0"/>
                      </a:endParaRPr>
                    </a:p>
                  </a:txBody>
                  <a:tcPr marL="9525" marR="9525" marT="9525"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90500">
                <a:tc gridSpan="2" vMerge="1">
                  <a:txBody>
                    <a:bodyPr/>
                    <a:lstStyle/>
                    <a:p>
                      <a:endParaRPr lang="en-US"/>
                    </a:p>
                  </a:txBody>
                  <a:tcPr/>
                </a:tc>
                <a:tc hMerge="1" vMerge="1">
                  <a:txBody>
                    <a:bodyPr/>
                    <a:lstStyle/>
                    <a:p>
                      <a:endParaRPr lang="en-US"/>
                    </a:p>
                  </a:txBody>
                  <a:tcPr/>
                </a:tc>
                <a:tc>
                  <a:txBody>
                    <a:bodyPr/>
                    <a:lstStyle/>
                    <a:p>
                      <a:pPr algn="r" fontAlgn="ctr"/>
                      <a:r>
                        <a:rPr lang="en-US" sz="1100" u="none" strike="noStrike" dirty="0">
                          <a:effectLst/>
                        </a:rPr>
                        <a:t>0</a:t>
                      </a:r>
                      <a:endParaRPr lang="en-US" sz="11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1100" u="none" strike="noStrike" dirty="0">
                          <a:effectLst/>
                        </a:rPr>
                        <a:t>1</a:t>
                      </a:r>
                      <a:endParaRPr lang="en-US" sz="11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1100" u="none" strike="noStrike" dirty="0">
                          <a:effectLst/>
                        </a:rPr>
                        <a:t>2</a:t>
                      </a:r>
                      <a:endParaRPr lang="en-US" sz="11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1100" u="none" strike="noStrike" dirty="0">
                          <a:effectLst/>
                        </a:rPr>
                        <a:t>3</a:t>
                      </a:r>
                      <a:endParaRPr lang="en-US" sz="11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1100" u="none" strike="noStrike" dirty="0">
                          <a:effectLst/>
                        </a:rPr>
                        <a:t>4</a:t>
                      </a:r>
                      <a:endParaRPr lang="en-US" sz="11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1100" u="none" strike="noStrike" dirty="0">
                          <a:effectLst/>
                        </a:rPr>
                        <a:t>5</a:t>
                      </a:r>
                      <a:endParaRPr lang="en-US" sz="11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1100" u="none" strike="noStrike" dirty="0">
                          <a:effectLst/>
                        </a:rPr>
                        <a:t>6</a:t>
                      </a:r>
                      <a:endParaRPr lang="en-US" sz="11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1100" u="none" strike="noStrike" dirty="0">
                          <a:effectLst/>
                        </a:rPr>
                        <a:t>7</a:t>
                      </a:r>
                      <a:endParaRPr lang="en-US" sz="11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1100" u="none" strike="noStrike" dirty="0">
                          <a:effectLst/>
                        </a:rPr>
                        <a:t>8</a:t>
                      </a:r>
                      <a:endParaRPr lang="en-US" sz="11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1100" u="none" strike="noStrike" dirty="0">
                          <a:effectLst/>
                        </a:rPr>
                        <a:t>9</a:t>
                      </a:r>
                      <a:endParaRPr lang="en-US" sz="11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r>
              <a:tr h="190500">
                <a:tc rowSpan="7">
                  <a:txBody>
                    <a:bodyPr/>
                    <a:lstStyle/>
                    <a:p>
                      <a:pPr algn="ctr" fontAlgn="ctr"/>
                      <a:r>
                        <a:rPr lang="en-US" sz="1100" u="none" strike="noStrike">
                          <a:effectLst/>
                        </a:rPr>
                        <a:t>RU</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dirty="0">
                          <a:effectLst/>
                        </a:rPr>
                        <a:t>26</a:t>
                      </a:r>
                      <a:endParaRPr lang="en-US" sz="11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1100" u="none" strike="noStrike">
                          <a:effectLst/>
                        </a:rPr>
                        <a:t>10</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21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31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42</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63</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84</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94</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105</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126</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140</a:t>
                      </a:r>
                      <a:endParaRPr lang="en-US" sz="1100" b="0" i="0" u="none" strike="noStrike">
                        <a:solidFill>
                          <a:srgbClr val="000000"/>
                        </a:solidFill>
                        <a:effectLst/>
                        <a:latin typeface="Calibri" panose="020F0502020204030204" pitchFamily="34" charset="0"/>
                      </a:endParaRPr>
                    </a:p>
                  </a:txBody>
                  <a:tcPr marL="9525" marR="9525" marT="9525" marB="0" anchor="ctr"/>
                </a:tc>
              </a:tr>
              <a:tr h="190500">
                <a:tc vMerge="1">
                  <a:txBody>
                    <a:bodyPr/>
                    <a:lstStyle/>
                    <a:p>
                      <a:endParaRPr lang="en-US"/>
                    </a:p>
                  </a:txBody>
                  <a:tcPr/>
                </a:tc>
                <a:tc>
                  <a:txBody>
                    <a:bodyPr/>
                    <a:lstStyle/>
                    <a:p>
                      <a:pPr algn="r" fontAlgn="ctr"/>
                      <a:r>
                        <a:rPr lang="en-US" sz="1100" u="none" strike="noStrike" dirty="0">
                          <a:effectLst/>
                        </a:rPr>
                        <a:t>52</a:t>
                      </a:r>
                      <a:endParaRPr lang="en-US" sz="11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1100" u="none" strike="noStrike">
                          <a:effectLst/>
                        </a:rPr>
                        <a:t>21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42</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63</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84</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126</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168</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189</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210</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252</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280</a:t>
                      </a:r>
                      <a:endParaRPr lang="en-US" sz="1100" b="0" i="0" u="none" strike="noStrike">
                        <a:solidFill>
                          <a:srgbClr val="000000"/>
                        </a:solidFill>
                        <a:effectLst/>
                        <a:latin typeface="Calibri" panose="020F0502020204030204" pitchFamily="34" charset="0"/>
                      </a:endParaRPr>
                    </a:p>
                  </a:txBody>
                  <a:tcPr marL="9525" marR="9525" marT="9525" marB="0" anchor="ctr"/>
                </a:tc>
              </a:tr>
              <a:tr h="190500">
                <a:tc vMerge="1">
                  <a:txBody>
                    <a:bodyPr/>
                    <a:lstStyle/>
                    <a:p>
                      <a:endParaRPr lang="en-US"/>
                    </a:p>
                  </a:txBody>
                  <a:tcPr/>
                </a:tc>
                <a:tc>
                  <a:txBody>
                    <a:bodyPr/>
                    <a:lstStyle/>
                    <a:p>
                      <a:pPr algn="r" fontAlgn="ctr"/>
                      <a:r>
                        <a:rPr lang="en-US" sz="1100" u="none" strike="noStrike" dirty="0">
                          <a:effectLst/>
                        </a:rPr>
                        <a:t>106</a:t>
                      </a:r>
                      <a:endParaRPr lang="en-US" sz="11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1100" u="none" strike="noStrike">
                          <a:effectLst/>
                        </a:rPr>
                        <a:t>44</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89</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133</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178</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267</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357</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401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446</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535</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595</a:t>
                      </a:r>
                      <a:endParaRPr lang="en-US" sz="1100" b="0" i="0" u="none" strike="noStrike">
                        <a:solidFill>
                          <a:srgbClr val="000000"/>
                        </a:solidFill>
                        <a:effectLst/>
                        <a:latin typeface="Calibri" panose="020F0502020204030204" pitchFamily="34" charset="0"/>
                      </a:endParaRPr>
                    </a:p>
                  </a:txBody>
                  <a:tcPr marL="9525" marR="9525" marT="9525" marB="0" anchor="ctr"/>
                </a:tc>
              </a:tr>
              <a:tr h="190500">
                <a:tc vMerge="1">
                  <a:txBody>
                    <a:bodyPr/>
                    <a:lstStyle/>
                    <a:p>
                      <a:endParaRPr lang="en-US"/>
                    </a:p>
                  </a:txBody>
                  <a:tcPr/>
                </a:tc>
                <a:tc>
                  <a:txBody>
                    <a:bodyPr/>
                    <a:lstStyle/>
                    <a:p>
                      <a:pPr algn="r" fontAlgn="ctr"/>
                      <a:r>
                        <a:rPr lang="en-US" sz="1100" u="none" strike="noStrike" dirty="0">
                          <a:effectLst/>
                        </a:rPr>
                        <a:t>242</a:t>
                      </a:r>
                      <a:endParaRPr lang="en-US" sz="11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1100" u="none" strike="noStrike">
                          <a:effectLst/>
                        </a:rPr>
                        <a:t>102</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204</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307</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409</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614</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819</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921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1023</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1228</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1365</a:t>
                      </a:r>
                      <a:endParaRPr lang="en-US" sz="1100" b="0" i="0" u="none" strike="noStrike">
                        <a:solidFill>
                          <a:srgbClr val="000000"/>
                        </a:solidFill>
                        <a:effectLst/>
                        <a:latin typeface="Calibri" panose="020F0502020204030204" pitchFamily="34" charset="0"/>
                      </a:endParaRPr>
                    </a:p>
                  </a:txBody>
                  <a:tcPr marL="9525" marR="9525" marT="9525" marB="0" anchor="ctr"/>
                </a:tc>
              </a:tr>
              <a:tr h="190500">
                <a:tc vMerge="1">
                  <a:txBody>
                    <a:bodyPr/>
                    <a:lstStyle/>
                    <a:p>
                      <a:endParaRPr lang="en-US"/>
                    </a:p>
                  </a:txBody>
                  <a:tcPr/>
                </a:tc>
                <a:tc>
                  <a:txBody>
                    <a:bodyPr/>
                    <a:lstStyle/>
                    <a:p>
                      <a:pPr algn="r" fontAlgn="ctr"/>
                      <a:r>
                        <a:rPr lang="en-US" sz="1100" u="none" strike="noStrike" dirty="0">
                          <a:effectLst/>
                        </a:rPr>
                        <a:t>484</a:t>
                      </a:r>
                      <a:endParaRPr lang="en-US" sz="11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1100" u="none" strike="noStrike">
                          <a:effectLst/>
                        </a:rPr>
                        <a:t>204</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409</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614</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819</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1228</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1638</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1842</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2047</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2457</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2730</a:t>
                      </a:r>
                      <a:endParaRPr lang="en-US" sz="1100" b="0" i="0" u="none" strike="noStrike">
                        <a:solidFill>
                          <a:srgbClr val="000000"/>
                        </a:solidFill>
                        <a:effectLst/>
                        <a:latin typeface="Calibri" panose="020F0502020204030204" pitchFamily="34" charset="0"/>
                      </a:endParaRPr>
                    </a:p>
                  </a:txBody>
                  <a:tcPr marL="9525" marR="9525" marT="9525" marB="0" anchor="ctr"/>
                </a:tc>
              </a:tr>
              <a:tr h="190500">
                <a:tc vMerge="1">
                  <a:txBody>
                    <a:bodyPr/>
                    <a:lstStyle/>
                    <a:p>
                      <a:endParaRPr lang="en-US"/>
                    </a:p>
                  </a:txBody>
                  <a:tcPr/>
                </a:tc>
                <a:tc>
                  <a:txBody>
                    <a:bodyPr/>
                    <a:lstStyle/>
                    <a:p>
                      <a:pPr algn="r" fontAlgn="ctr"/>
                      <a:r>
                        <a:rPr lang="en-US" sz="1100" u="none" strike="noStrike" dirty="0">
                          <a:effectLst/>
                        </a:rPr>
                        <a:t>996</a:t>
                      </a:r>
                      <a:endParaRPr lang="en-US" sz="11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1100" u="none" strike="noStrike">
                          <a:effectLst/>
                        </a:rPr>
                        <a:t>428</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857</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1286</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dirty="0">
                          <a:effectLst/>
                        </a:rPr>
                        <a:t>1715</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2572</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dirty="0">
                          <a:effectLst/>
                        </a:rPr>
                        <a:t>3430</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dirty="0">
                          <a:effectLst/>
                        </a:rPr>
                        <a:t>3858</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dirty="0">
                          <a:effectLst/>
                        </a:rPr>
                        <a:t>4287</a:t>
                      </a:r>
                      <a:endParaRPr lang="en-US" sz="1100" b="0" i="0" u="none" strike="noStrike" dirty="0">
                        <a:solidFill>
                          <a:srgbClr val="9C0006"/>
                        </a:solidFill>
                        <a:effectLst/>
                        <a:latin typeface="Calibri" panose="020F0502020204030204" pitchFamily="34" charset="0"/>
                      </a:endParaRPr>
                    </a:p>
                  </a:txBody>
                  <a:tcPr marL="9525" marR="9525" marT="9525" marB="0" anchor="ctr">
                    <a:noFill/>
                  </a:tcPr>
                </a:tc>
                <a:tc>
                  <a:txBody>
                    <a:bodyPr/>
                    <a:lstStyle/>
                    <a:p>
                      <a:pPr algn="r" fontAlgn="ctr"/>
                      <a:r>
                        <a:rPr lang="en-US" sz="1100" u="none" strike="noStrike" dirty="0">
                          <a:effectLst/>
                        </a:rPr>
                        <a:t>5145</a:t>
                      </a:r>
                      <a:endParaRPr lang="en-US" sz="1100" b="0" i="0" u="none" strike="noStrike" dirty="0">
                        <a:solidFill>
                          <a:srgbClr val="9C0006"/>
                        </a:solidFill>
                        <a:effectLst/>
                        <a:latin typeface="Calibri" panose="020F0502020204030204" pitchFamily="34" charset="0"/>
                      </a:endParaRPr>
                    </a:p>
                  </a:txBody>
                  <a:tcPr marL="9525" marR="9525" marT="9525" marB="0" anchor="ctr">
                    <a:noFill/>
                  </a:tcPr>
                </a:tc>
                <a:tc>
                  <a:txBody>
                    <a:bodyPr/>
                    <a:lstStyle/>
                    <a:p>
                      <a:pPr algn="r" fontAlgn="ctr"/>
                      <a:r>
                        <a:rPr lang="en-US" sz="1100" u="none" strike="noStrike" dirty="0">
                          <a:effectLst/>
                        </a:rPr>
                        <a:t>5716</a:t>
                      </a:r>
                      <a:endParaRPr lang="en-US" sz="1100" b="0" i="0" u="none" strike="noStrike" dirty="0">
                        <a:solidFill>
                          <a:srgbClr val="9C0006"/>
                        </a:solidFill>
                        <a:effectLst/>
                        <a:latin typeface="Calibri" panose="020F0502020204030204" pitchFamily="34" charset="0"/>
                      </a:endParaRPr>
                    </a:p>
                  </a:txBody>
                  <a:tcPr marL="9525" marR="9525" marT="9525" marB="0" anchor="ctr">
                    <a:noFill/>
                  </a:tcPr>
                </a:tc>
              </a:tr>
              <a:tr h="190500">
                <a:tc vMerge="1">
                  <a:txBody>
                    <a:bodyPr/>
                    <a:lstStyle/>
                    <a:p>
                      <a:endParaRPr lang="en-US"/>
                    </a:p>
                  </a:txBody>
                  <a:tcPr/>
                </a:tc>
                <a:tc>
                  <a:txBody>
                    <a:bodyPr/>
                    <a:lstStyle/>
                    <a:p>
                      <a:pPr algn="r" fontAlgn="ctr"/>
                      <a:r>
                        <a:rPr lang="en-US" sz="1100" u="none" strike="noStrike" dirty="0">
                          <a:effectLst/>
                        </a:rPr>
                        <a:t>1992</a:t>
                      </a:r>
                      <a:endParaRPr lang="en-US" sz="11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1100" u="none" strike="noStrike">
                          <a:effectLst/>
                        </a:rPr>
                        <a:t>857</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1715</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2572</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3430</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dirty="0">
                          <a:effectLst/>
                        </a:rPr>
                        <a:t>5145</a:t>
                      </a:r>
                      <a:endParaRPr lang="en-US" sz="1100" b="0" i="0" u="none" strike="noStrike" dirty="0">
                        <a:solidFill>
                          <a:srgbClr val="9C0006"/>
                        </a:solidFill>
                        <a:effectLst/>
                        <a:latin typeface="Calibri" panose="020F0502020204030204" pitchFamily="34" charset="0"/>
                      </a:endParaRPr>
                    </a:p>
                  </a:txBody>
                  <a:tcPr marL="9525" marR="9525" marT="9525" marB="0" anchor="ctr">
                    <a:noFill/>
                  </a:tcPr>
                </a:tc>
                <a:tc>
                  <a:txBody>
                    <a:bodyPr/>
                    <a:lstStyle/>
                    <a:p>
                      <a:pPr algn="r" fontAlgn="ctr"/>
                      <a:r>
                        <a:rPr lang="en-US" sz="1100" u="none" strike="noStrike" dirty="0">
                          <a:effectLst/>
                        </a:rPr>
                        <a:t>6860</a:t>
                      </a:r>
                      <a:endParaRPr lang="en-US" sz="1100" b="0" i="0" u="none" strike="noStrike" dirty="0">
                        <a:solidFill>
                          <a:srgbClr val="9C0006"/>
                        </a:solidFill>
                        <a:effectLst/>
                        <a:latin typeface="Calibri" panose="020F0502020204030204" pitchFamily="34" charset="0"/>
                      </a:endParaRPr>
                    </a:p>
                  </a:txBody>
                  <a:tcPr marL="9525" marR="9525" marT="9525" marB="0" anchor="ctr">
                    <a:noFill/>
                  </a:tcPr>
                </a:tc>
                <a:tc>
                  <a:txBody>
                    <a:bodyPr/>
                    <a:lstStyle/>
                    <a:p>
                      <a:pPr algn="r" fontAlgn="ctr"/>
                      <a:r>
                        <a:rPr lang="en-US" sz="1100" u="none" strike="noStrike" dirty="0">
                          <a:effectLst/>
                        </a:rPr>
                        <a:t>7717</a:t>
                      </a:r>
                      <a:endParaRPr lang="en-US" sz="1100" b="0" i="0" u="none" strike="noStrike" dirty="0">
                        <a:solidFill>
                          <a:srgbClr val="9C0006"/>
                        </a:solidFill>
                        <a:effectLst/>
                        <a:latin typeface="Calibri" panose="020F0502020204030204" pitchFamily="34" charset="0"/>
                      </a:endParaRPr>
                    </a:p>
                  </a:txBody>
                  <a:tcPr marL="9525" marR="9525" marT="9525" marB="0" anchor="ctr">
                    <a:noFill/>
                  </a:tcPr>
                </a:tc>
                <a:tc>
                  <a:txBody>
                    <a:bodyPr/>
                    <a:lstStyle/>
                    <a:p>
                      <a:pPr algn="r" fontAlgn="ctr"/>
                      <a:r>
                        <a:rPr lang="en-US" sz="1100" u="none" strike="noStrike">
                          <a:effectLst/>
                        </a:rPr>
                        <a:t>8575</a:t>
                      </a:r>
                      <a:endParaRPr lang="en-US" sz="1100" b="0" i="0" u="none" strike="noStrike">
                        <a:solidFill>
                          <a:srgbClr val="9C0006"/>
                        </a:solidFill>
                        <a:effectLst/>
                        <a:latin typeface="Calibri" panose="020F0502020204030204" pitchFamily="34" charset="0"/>
                      </a:endParaRPr>
                    </a:p>
                  </a:txBody>
                  <a:tcPr marL="9525" marR="9525" marT="9525" marB="0" anchor="ctr">
                    <a:noFill/>
                  </a:tcPr>
                </a:tc>
                <a:tc>
                  <a:txBody>
                    <a:bodyPr/>
                    <a:lstStyle/>
                    <a:p>
                      <a:pPr algn="r" fontAlgn="ctr"/>
                      <a:r>
                        <a:rPr lang="en-US" sz="1100" u="none" strike="noStrike" dirty="0">
                          <a:effectLst/>
                        </a:rPr>
                        <a:t>10290</a:t>
                      </a:r>
                      <a:endParaRPr lang="en-US" sz="1100" b="0" i="0" u="none" strike="noStrike" dirty="0">
                        <a:solidFill>
                          <a:srgbClr val="9C0006"/>
                        </a:solidFill>
                        <a:effectLst/>
                        <a:latin typeface="Calibri" panose="020F0502020204030204" pitchFamily="34" charset="0"/>
                      </a:endParaRPr>
                    </a:p>
                  </a:txBody>
                  <a:tcPr marL="9525" marR="9525" marT="9525" marB="0" anchor="ctr">
                    <a:noFill/>
                  </a:tcPr>
                </a:tc>
                <a:tc>
                  <a:txBody>
                    <a:bodyPr/>
                    <a:lstStyle/>
                    <a:p>
                      <a:pPr algn="r" fontAlgn="ctr"/>
                      <a:r>
                        <a:rPr lang="en-US" sz="1100" u="none" strike="noStrike" dirty="0">
                          <a:effectLst/>
                        </a:rPr>
                        <a:t>11433</a:t>
                      </a:r>
                      <a:endParaRPr lang="en-US" sz="1100" b="0" i="0" u="none" strike="noStrike" dirty="0">
                        <a:solidFill>
                          <a:srgbClr val="9C0006"/>
                        </a:solidFill>
                        <a:effectLst/>
                        <a:latin typeface="Calibri" panose="020F0502020204030204" pitchFamily="34" charset="0"/>
                      </a:endParaRPr>
                    </a:p>
                  </a:txBody>
                  <a:tcPr marL="9525" marR="9525" marT="9525" marB="0" anchor="ctr">
                    <a:noFill/>
                  </a:tcPr>
                </a:tc>
              </a:tr>
              <a:tr h="190500">
                <a:tc rowSpan="2" gridSpan="2">
                  <a:txBody>
                    <a:bodyPr/>
                    <a:lstStyle/>
                    <a:p>
                      <a:pPr algn="ctr" fontAlgn="ctr"/>
                      <a:r>
                        <a:rPr lang="en-US" sz="1100" u="none" strike="noStrike">
                          <a:effectLst/>
                        </a:rPr>
                        <a:t>Nss = 8</a:t>
                      </a:r>
                      <a:endParaRPr lang="en-US" sz="1100" b="0" i="0" u="none" strike="noStrike">
                        <a:solidFill>
                          <a:srgbClr val="000000"/>
                        </a:solidFill>
                        <a:effectLst/>
                        <a:latin typeface="Calibri" panose="020F0502020204030204" pitchFamily="34" charset="0"/>
                      </a:endParaRPr>
                    </a:p>
                  </a:txBody>
                  <a:tcPr marL="9525" marR="9525" marT="9525" marB="0" anchor="ctr"/>
                </a:tc>
                <a:tc rowSpan="2" hMerge="1">
                  <a:txBody>
                    <a:bodyPr/>
                    <a:lstStyle/>
                    <a:p>
                      <a:endParaRPr lang="en-US"/>
                    </a:p>
                  </a:txBody>
                  <a:tcPr/>
                </a:tc>
                <a:tc gridSpan="10">
                  <a:txBody>
                    <a:bodyPr/>
                    <a:lstStyle/>
                    <a:p>
                      <a:pPr algn="ctr" fontAlgn="ctr"/>
                      <a:r>
                        <a:rPr lang="en-US" sz="1100" u="none" strike="noStrike">
                          <a:effectLst/>
                        </a:rPr>
                        <a:t>MCS</a:t>
                      </a:r>
                      <a:endParaRPr lang="en-US" sz="1100" b="0" i="0" u="none" strike="noStrike">
                        <a:solidFill>
                          <a:srgbClr val="000000"/>
                        </a:solidFill>
                        <a:effectLst/>
                        <a:latin typeface="Calibri" panose="020F0502020204030204" pitchFamily="34" charset="0"/>
                      </a:endParaRPr>
                    </a:p>
                  </a:txBody>
                  <a:tcPr marL="9525" marR="9525" marT="9525"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90500">
                <a:tc gridSpan="2" vMerge="1">
                  <a:txBody>
                    <a:bodyPr/>
                    <a:lstStyle/>
                    <a:p>
                      <a:endParaRPr lang="en-US"/>
                    </a:p>
                  </a:txBody>
                  <a:tcPr/>
                </a:tc>
                <a:tc hMerge="1" vMerge="1">
                  <a:txBody>
                    <a:bodyPr/>
                    <a:lstStyle/>
                    <a:p>
                      <a:endParaRPr lang="en-US"/>
                    </a:p>
                  </a:txBody>
                  <a:tcPr/>
                </a:tc>
                <a:tc>
                  <a:txBody>
                    <a:bodyPr/>
                    <a:lstStyle/>
                    <a:p>
                      <a:pPr algn="r" fontAlgn="ctr"/>
                      <a:r>
                        <a:rPr lang="en-US" sz="1100" u="none" strike="noStrike" dirty="0">
                          <a:effectLst/>
                        </a:rPr>
                        <a:t>0</a:t>
                      </a:r>
                      <a:endParaRPr lang="en-US" sz="11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1100" u="none" strike="noStrike" dirty="0">
                          <a:effectLst/>
                        </a:rPr>
                        <a:t>1</a:t>
                      </a:r>
                      <a:endParaRPr lang="en-US" sz="11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1100" u="none" strike="noStrike" dirty="0">
                          <a:effectLst/>
                        </a:rPr>
                        <a:t>2</a:t>
                      </a:r>
                      <a:endParaRPr lang="en-US" sz="11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1100" u="none" strike="noStrike" dirty="0">
                          <a:effectLst/>
                        </a:rPr>
                        <a:t>3</a:t>
                      </a:r>
                      <a:endParaRPr lang="en-US" sz="11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1100" u="none" strike="noStrike" dirty="0">
                          <a:effectLst/>
                        </a:rPr>
                        <a:t>4</a:t>
                      </a:r>
                      <a:endParaRPr lang="en-US" sz="11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1100" u="none" strike="noStrike" dirty="0">
                          <a:effectLst/>
                        </a:rPr>
                        <a:t>5</a:t>
                      </a:r>
                      <a:endParaRPr lang="en-US" sz="11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1100" u="none" strike="noStrike" dirty="0">
                          <a:effectLst/>
                        </a:rPr>
                        <a:t>6</a:t>
                      </a:r>
                      <a:endParaRPr lang="en-US" sz="11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1100" u="none" strike="noStrike" dirty="0">
                          <a:effectLst/>
                        </a:rPr>
                        <a:t>7</a:t>
                      </a:r>
                      <a:endParaRPr lang="en-US" sz="11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1100" u="none" strike="noStrike" dirty="0">
                          <a:effectLst/>
                        </a:rPr>
                        <a:t>8</a:t>
                      </a:r>
                      <a:endParaRPr lang="en-US" sz="11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1100" u="none" strike="noStrike" dirty="0">
                          <a:effectLst/>
                        </a:rPr>
                        <a:t>9</a:t>
                      </a:r>
                      <a:endParaRPr lang="en-US" sz="11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r>
              <a:tr h="190500">
                <a:tc rowSpan="7">
                  <a:txBody>
                    <a:bodyPr/>
                    <a:lstStyle/>
                    <a:p>
                      <a:pPr algn="ctr" fontAlgn="ctr"/>
                      <a:r>
                        <a:rPr lang="en-US" sz="1100" u="none" strike="noStrike">
                          <a:effectLst/>
                        </a:rPr>
                        <a:t>RU</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dirty="0">
                          <a:effectLst/>
                        </a:rPr>
                        <a:t>26</a:t>
                      </a:r>
                      <a:endParaRPr lang="en-US" sz="11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1100" u="none" strike="noStrike">
                          <a:effectLst/>
                        </a:rPr>
                        <a:t>12</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24</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36</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48</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72</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96</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108</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120</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144</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160</a:t>
                      </a:r>
                      <a:endParaRPr lang="en-US" sz="1100" b="0" i="0" u="none" strike="noStrike">
                        <a:solidFill>
                          <a:srgbClr val="000000"/>
                        </a:solidFill>
                        <a:effectLst/>
                        <a:latin typeface="Calibri" panose="020F0502020204030204" pitchFamily="34" charset="0"/>
                      </a:endParaRPr>
                    </a:p>
                  </a:txBody>
                  <a:tcPr marL="9525" marR="9525" marT="9525" marB="0" anchor="ctr"/>
                </a:tc>
              </a:tr>
              <a:tr h="190500">
                <a:tc vMerge="1">
                  <a:txBody>
                    <a:bodyPr/>
                    <a:lstStyle/>
                    <a:p>
                      <a:endParaRPr lang="en-US"/>
                    </a:p>
                  </a:txBody>
                  <a:tcPr/>
                </a:tc>
                <a:tc>
                  <a:txBody>
                    <a:bodyPr/>
                    <a:lstStyle/>
                    <a:p>
                      <a:pPr algn="r" fontAlgn="ctr"/>
                      <a:r>
                        <a:rPr lang="en-US" sz="1100" u="none" strike="noStrike" dirty="0">
                          <a:effectLst/>
                        </a:rPr>
                        <a:t>52</a:t>
                      </a:r>
                      <a:endParaRPr lang="en-US" sz="11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1100" u="none" strike="noStrike">
                          <a:effectLst/>
                        </a:rPr>
                        <a:t>24</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48</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72</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96</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144</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192</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216</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240</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288</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320</a:t>
                      </a:r>
                      <a:endParaRPr lang="en-US" sz="1100" b="0" i="0" u="none" strike="noStrike">
                        <a:solidFill>
                          <a:srgbClr val="000000"/>
                        </a:solidFill>
                        <a:effectLst/>
                        <a:latin typeface="Calibri" panose="020F0502020204030204" pitchFamily="34" charset="0"/>
                      </a:endParaRPr>
                    </a:p>
                  </a:txBody>
                  <a:tcPr marL="9525" marR="9525" marT="9525" marB="0" anchor="ctr"/>
                </a:tc>
              </a:tr>
              <a:tr h="190500">
                <a:tc vMerge="1">
                  <a:txBody>
                    <a:bodyPr/>
                    <a:lstStyle/>
                    <a:p>
                      <a:endParaRPr lang="en-US"/>
                    </a:p>
                  </a:txBody>
                  <a:tcPr/>
                </a:tc>
                <a:tc>
                  <a:txBody>
                    <a:bodyPr/>
                    <a:lstStyle/>
                    <a:p>
                      <a:pPr algn="r" fontAlgn="ctr"/>
                      <a:r>
                        <a:rPr lang="en-US" sz="1100" u="none" strike="noStrike">
                          <a:effectLst/>
                        </a:rPr>
                        <a:t>106</a:t>
                      </a:r>
                      <a:endParaRPr lang="en-US" sz="1100" b="0" i="0" u="none" strike="noStrike">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1100" u="none" strike="noStrike">
                          <a:effectLst/>
                        </a:rPr>
                        <a:t>51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102</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153</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204</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306</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408</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459</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510</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612</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680</a:t>
                      </a:r>
                      <a:endParaRPr lang="en-US" sz="1100" b="0" i="0" u="none" strike="noStrike">
                        <a:solidFill>
                          <a:srgbClr val="000000"/>
                        </a:solidFill>
                        <a:effectLst/>
                        <a:latin typeface="Calibri" panose="020F0502020204030204" pitchFamily="34" charset="0"/>
                      </a:endParaRPr>
                    </a:p>
                  </a:txBody>
                  <a:tcPr marL="9525" marR="9525" marT="9525" marB="0" anchor="ctr"/>
                </a:tc>
              </a:tr>
              <a:tr h="190500">
                <a:tc vMerge="1">
                  <a:txBody>
                    <a:bodyPr/>
                    <a:lstStyle/>
                    <a:p>
                      <a:endParaRPr lang="en-US"/>
                    </a:p>
                  </a:txBody>
                  <a:tcPr/>
                </a:tc>
                <a:tc>
                  <a:txBody>
                    <a:bodyPr/>
                    <a:lstStyle/>
                    <a:p>
                      <a:pPr algn="r" fontAlgn="ctr"/>
                      <a:r>
                        <a:rPr lang="en-US" sz="1100" u="none" strike="noStrike" dirty="0">
                          <a:effectLst/>
                        </a:rPr>
                        <a:t>242</a:t>
                      </a:r>
                      <a:endParaRPr lang="en-US" sz="11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1100" u="none" strike="noStrike">
                          <a:effectLst/>
                        </a:rPr>
                        <a:t>117</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234</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351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468</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702</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936</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1053</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1170</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1404</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1560</a:t>
                      </a:r>
                      <a:endParaRPr lang="en-US" sz="1100" b="0" i="0" u="none" strike="noStrike">
                        <a:solidFill>
                          <a:srgbClr val="000000"/>
                        </a:solidFill>
                        <a:effectLst/>
                        <a:latin typeface="Calibri" panose="020F0502020204030204" pitchFamily="34" charset="0"/>
                      </a:endParaRPr>
                    </a:p>
                  </a:txBody>
                  <a:tcPr marL="9525" marR="9525" marT="9525" marB="0" anchor="ctr"/>
                </a:tc>
              </a:tr>
              <a:tr h="190500">
                <a:tc vMerge="1">
                  <a:txBody>
                    <a:bodyPr/>
                    <a:lstStyle/>
                    <a:p>
                      <a:endParaRPr lang="en-US"/>
                    </a:p>
                  </a:txBody>
                  <a:tcPr/>
                </a:tc>
                <a:tc>
                  <a:txBody>
                    <a:bodyPr/>
                    <a:lstStyle/>
                    <a:p>
                      <a:pPr algn="r" fontAlgn="ctr"/>
                      <a:r>
                        <a:rPr lang="en-US" sz="1100" u="none" strike="noStrike" dirty="0">
                          <a:effectLst/>
                        </a:rPr>
                        <a:t>484</a:t>
                      </a:r>
                      <a:endParaRPr lang="en-US" sz="11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1100" u="none" strike="noStrike">
                          <a:effectLst/>
                        </a:rPr>
                        <a:t>234</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468</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702</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936</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1404</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1872</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2106</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2340</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2808</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3120</a:t>
                      </a:r>
                      <a:endParaRPr lang="en-US" sz="1100" b="0" i="0" u="none" strike="noStrike">
                        <a:solidFill>
                          <a:srgbClr val="000000"/>
                        </a:solidFill>
                        <a:effectLst/>
                        <a:latin typeface="Calibri" panose="020F0502020204030204" pitchFamily="34" charset="0"/>
                      </a:endParaRPr>
                    </a:p>
                  </a:txBody>
                  <a:tcPr marL="9525" marR="9525" marT="9525" marB="0" anchor="ctr"/>
                </a:tc>
              </a:tr>
              <a:tr h="190500">
                <a:tc vMerge="1">
                  <a:txBody>
                    <a:bodyPr/>
                    <a:lstStyle/>
                    <a:p>
                      <a:endParaRPr lang="en-US"/>
                    </a:p>
                  </a:txBody>
                  <a:tcPr/>
                </a:tc>
                <a:tc>
                  <a:txBody>
                    <a:bodyPr/>
                    <a:lstStyle/>
                    <a:p>
                      <a:pPr algn="r" fontAlgn="ctr"/>
                      <a:r>
                        <a:rPr lang="en-US" sz="1100" u="none" strike="noStrike" dirty="0">
                          <a:effectLst/>
                        </a:rPr>
                        <a:t>996</a:t>
                      </a:r>
                      <a:endParaRPr lang="en-US" sz="11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1100" u="none" strike="noStrike">
                          <a:effectLst/>
                        </a:rPr>
                        <a:t>490</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980</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1470</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dirty="0">
                          <a:effectLst/>
                        </a:rPr>
                        <a:t>1960</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dirty="0">
                          <a:effectLst/>
                        </a:rPr>
                        <a:t>2940</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dirty="0">
                          <a:effectLst/>
                        </a:rPr>
                        <a:t>3920</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dirty="0">
                          <a:effectLst/>
                        </a:rPr>
                        <a:t>4410</a:t>
                      </a:r>
                      <a:endParaRPr lang="en-US" sz="1100" b="0" i="0" u="none" strike="noStrike" dirty="0">
                        <a:solidFill>
                          <a:srgbClr val="9C0006"/>
                        </a:solidFill>
                        <a:effectLst/>
                        <a:latin typeface="Calibri" panose="020F0502020204030204" pitchFamily="34" charset="0"/>
                      </a:endParaRPr>
                    </a:p>
                  </a:txBody>
                  <a:tcPr marL="9525" marR="9525" marT="9525" marB="0" anchor="ctr">
                    <a:noFill/>
                  </a:tcPr>
                </a:tc>
                <a:tc>
                  <a:txBody>
                    <a:bodyPr/>
                    <a:lstStyle/>
                    <a:p>
                      <a:pPr algn="r" fontAlgn="ctr"/>
                      <a:r>
                        <a:rPr lang="en-US" sz="1100" u="none" strike="noStrike" dirty="0">
                          <a:effectLst/>
                        </a:rPr>
                        <a:t>4900</a:t>
                      </a:r>
                      <a:endParaRPr lang="en-US" sz="1100" b="0" i="0" u="none" strike="noStrike" dirty="0">
                        <a:solidFill>
                          <a:srgbClr val="9C0006"/>
                        </a:solidFill>
                        <a:effectLst/>
                        <a:latin typeface="Calibri" panose="020F0502020204030204" pitchFamily="34" charset="0"/>
                      </a:endParaRPr>
                    </a:p>
                  </a:txBody>
                  <a:tcPr marL="9525" marR="9525" marT="9525" marB="0" anchor="ctr">
                    <a:noFill/>
                  </a:tcPr>
                </a:tc>
                <a:tc>
                  <a:txBody>
                    <a:bodyPr/>
                    <a:lstStyle/>
                    <a:p>
                      <a:pPr algn="r" fontAlgn="ctr"/>
                      <a:r>
                        <a:rPr lang="en-US" sz="1100" u="none" strike="noStrike" dirty="0">
                          <a:effectLst/>
                        </a:rPr>
                        <a:t>5880</a:t>
                      </a:r>
                      <a:endParaRPr lang="en-US" sz="1100" b="0" i="0" u="none" strike="noStrike" dirty="0">
                        <a:solidFill>
                          <a:srgbClr val="9C0006"/>
                        </a:solidFill>
                        <a:effectLst/>
                        <a:latin typeface="Calibri" panose="020F0502020204030204" pitchFamily="34" charset="0"/>
                      </a:endParaRPr>
                    </a:p>
                  </a:txBody>
                  <a:tcPr marL="9525" marR="9525" marT="9525" marB="0" anchor="ctr">
                    <a:noFill/>
                  </a:tcPr>
                </a:tc>
                <a:tc>
                  <a:txBody>
                    <a:bodyPr/>
                    <a:lstStyle/>
                    <a:p>
                      <a:pPr algn="r" fontAlgn="ctr"/>
                      <a:r>
                        <a:rPr lang="en-US" sz="1100" u="none" strike="noStrike" dirty="0">
                          <a:effectLst/>
                        </a:rPr>
                        <a:t>6533</a:t>
                      </a:r>
                      <a:endParaRPr lang="en-US" sz="1100" b="0" i="0" u="none" strike="noStrike" dirty="0">
                        <a:solidFill>
                          <a:srgbClr val="9C0006"/>
                        </a:solidFill>
                        <a:effectLst/>
                        <a:latin typeface="Calibri" panose="020F0502020204030204" pitchFamily="34" charset="0"/>
                      </a:endParaRPr>
                    </a:p>
                  </a:txBody>
                  <a:tcPr marL="9525" marR="9525" marT="9525" marB="0" anchor="ctr">
                    <a:noFill/>
                  </a:tcPr>
                </a:tc>
              </a:tr>
              <a:tr h="190500">
                <a:tc vMerge="1">
                  <a:txBody>
                    <a:bodyPr/>
                    <a:lstStyle/>
                    <a:p>
                      <a:endParaRPr lang="en-US"/>
                    </a:p>
                  </a:txBody>
                  <a:tcPr/>
                </a:tc>
                <a:tc>
                  <a:txBody>
                    <a:bodyPr/>
                    <a:lstStyle/>
                    <a:p>
                      <a:pPr algn="r" fontAlgn="ctr"/>
                      <a:r>
                        <a:rPr lang="en-US" sz="1100" u="none" strike="noStrike" dirty="0">
                          <a:effectLst/>
                        </a:rPr>
                        <a:t>1992</a:t>
                      </a:r>
                      <a:endParaRPr lang="en-US" sz="11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1100" u="none" strike="noStrike">
                          <a:effectLst/>
                        </a:rPr>
                        <a:t>980</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1960</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2940</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3920</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dirty="0">
                          <a:effectLst/>
                        </a:rPr>
                        <a:t>5880</a:t>
                      </a:r>
                      <a:endParaRPr lang="en-US" sz="1100" b="0" i="0" u="none" strike="noStrike" dirty="0">
                        <a:solidFill>
                          <a:srgbClr val="9C0006"/>
                        </a:solidFill>
                        <a:effectLst/>
                        <a:latin typeface="Calibri" panose="020F0502020204030204" pitchFamily="34" charset="0"/>
                      </a:endParaRPr>
                    </a:p>
                  </a:txBody>
                  <a:tcPr marL="9525" marR="9525" marT="9525" marB="0" anchor="ctr">
                    <a:noFill/>
                  </a:tcPr>
                </a:tc>
                <a:tc>
                  <a:txBody>
                    <a:bodyPr/>
                    <a:lstStyle/>
                    <a:p>
                      <a:pPr algn="r" fontAlgn="ctr"/>
                      <a:r>
                        <a:rPr lang="en-US" sz="1100" u="none" strike="noStrike" dirty="0">
                          <a:effectLst/>
                        </a:rPr>
                        <a:t>7840</a:t>
                      </a:r>
                      <a:endParaRPr lang="en-US" sz="1100" b="0" i="0" u="none" strike="noStrike" dirty="0">
                        <a:solidFill>
                          <a:srgbClr val="9C0006"/>
                        </a:solidFill>
                        <a:effectLst/>
                        <a:latin typeface="Calibri" panose="020F0502020204030204" pitchFamily="34" charset="0"/>
                      </a:endParaRPr>
                    </a:p>
                  </a:txBody>
                  <a:tcPr marL="9525" marR="9525" marT="9525" marB="0" anchor="ctr">
                    <a:noFill/>
                  </a:tcPr>
                </a:tc>
                <a:tc>
                  <a:txBody>
                    <a:bodyPr/>
                    <a:lstStyle/>
                    <a:p>
                      <a:pPr algn="r" fontAlgn="ctr"/>
                      <a:r>
                        <a:rPr lang="en-US" sz="1100" u="none" strike="noStrike" dirty="0">
                          <a:effectLst/>
                        </a:rPr>
                        <a:t>8820</a:t>
                      </a:r>
                      <a:endParaRPr lang="en-US" sz="1100" b="0" i="0" u="none" strike="noStrike" dirty="0">
                        <a:solidFill>
                          <a:srgbClr val="9C0006"/>
                        </a:solidFill>
                        <a:effectLst/>
                        <a:latin typeface="Calibri" panose="020F0502020204030204" pitchFamily="34" charset="0"/>
                      </a:endParaRPr>
                    </a:p>
                  </a:txBody>
                  <a:tcPr marL="9525" marR="9525" marT="9525" marB="0" anchor="ctr">
                    <a:noFill/>
                  </a:tcPr>
                </a:tc>
                <a:tc>
                  <a:txBody>
                    <a:bodyPr/>
                    <a:lstStyle/>
                    <a:p>
                      <a:pPr algn="r" fontAlgn="ctr"/>
                      <a:r>
                        <a:rPr lang="en-US" sz="1100" u="none" strike="noStrike" dirty="0">
                          <a:effectLst/>
                        </a:rPr>
                        <a:t>9800</a:t>
                      </a:r>
                      <a:endParaRPr lang="en-US" sz="1100" b="0" i="0" u="none" strike="noStrike" dirty="0">
                        <a:solidFill>
                          <a:srgbClr val="9C0006"/>
                        </a:solidFill>
                        <a:effectLst/>
                        <a:latin typeface="Calibri" panose="020F0502020204030204" pitchFamily="34" charset="0"/>
                      </a:endParaRPr>
                    </a:p>
                  </a:txBody>
                  <a:tcPr marL="9525" marR="9525" marT="9525" marB="0" anchor="ctr">
                    <a:noFill/>
                  </a:tcPr>
                </a:tc>
                <a:tc>
                  <a:txBody>
                    <a:bodyPr/>
                    <a:lstStyle/>
                    <a:p>
                      <a:pPr algn="r" fontAlgn="ctr"/>
                      <a:r>
                        <a:rPr lang="en-US" sz="1100" u="none" strike="noStrike" dirty="0">
                          <a:effectLst/>
                        </a:rPr>
                        <a:t>11760</a:t>
                      </a:r>
                      <a:endParaRPr lang="en-US" sz="1100" b="0" i="0" u="none" strike="noStrike" dirty="0">
                        <a:solidFill>
                          <a:srgbClr val="9C0006"/>
                        </a:solidFill>
                        <a:effectLst/>
                        <a:latin typeface="Calibri" panose="020F0502020204030204" pitchFamily="34" charset="0"/>
                      </a:endParaRPr>
                    </a:p>
                  </a:txBody>
                  <a:tcPr marL="9525" marR="9525" marT="9525" marB="0" anchor="ctr">
                    <a:noFill/>
                  </a:tcPr>
                </a:tc>
                <a:tc>
                  <a:txBody>
                    <a:bodyPr/>
                    <a:lstStyle/>
                    <a:p>
                      <a:pPr algn="r" fontAlgn="ctr"/>
                      <a:r>
                        <a:rPr lang="en-US" sz="1100" u="none" strike="noStrike" dirty="0">
                          <a:effectLst/>
                        </a:rPr>
                        <a:t>13066</a:t>
                      </a:r>
                      <a:endParaRPr lang="en-US" sz="1100" b="0" i="0" u="none" strike="noStrike" dirty="0">
                        <a:solidFill>
                          <a:srgbClr val="9C0006"/>
                        </a:solidFill>
                        <a:effectLst/>
                        <a:latin typeface="Calibri" panose="020F0502020204030204" pitchFamily="34" charset="0"/>
                      </a:endParaRPr>
                    </a:p>
                  </a:txBody>
                  <a:tcPr marL="9525" marR="9525" marT="9525" marB="0" anchor="ctr">
                    <a:noFill/>
                  </a:tcPr>
                </a:tc>
              </a:tr>
            </a:tbl>
          </a:graphicData>
        </a:graphic>
      </p:graphicFrame>
      <p:sp>
        <p:nvSpPr>
          <p:cNvPr id="8" name="TextBox 7"/>
          <p:cNvSpPr txBox="1"/>
          <p:nvPr/>
        </p:nvSpPr>
        <p:spPr>
          <a:xfrm>
            <a:off x="6779809" y="6147201"/>
            <a:ext cx="1680268" cy="276999"/>
          </a:xfrm>
          <a:prstGeom prst="rect">
            <a:avLst/>
          </a:prstGeom>
          <a:noFill/>
        </p:spPr>
        <p:txBody>
          <a:bodyPr wrap="none" rtlCol="0">
            <a:spAutoFit/>
          </a:bodyPr>
          <a:lstStyle/>
          <a:p>
            <a:r>
              <a:rPr lang="en-US" sz="1200" dirty="0" smtClean="0">
                <a:solidFill>
                  <a:schemeClr val="tx1"/>
                </a:solidFill>
              </a:rPr>
              <a:t>Rounded to nearest byte</a:t>
            </a:r>
            <a:endParaRPr lang="en-US" sz="1200" dirty="0">
              <a:solidFill>
                <a:schemeClr val="tx1"/>
              </a:solidFill>
            </a:endParaRPr>
          </a:p>
        </p:txBody>
      </p:sp>
    </p:spTree>
    <p:extLst>
      <p:ext uri="{BB962C8B-B14F-4D97-AF65-F5344CB8AC3E}">
        <p14:creationId xmlns:p14="http://schemas.microsoft.com/office/powerpoint/2010/main" val="20842289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Maximum Data Unit Sizes in </a:t>
            </a:r>
            <a:r>
              <a:rPr lang="en-US" dirty="0" smtClean="0">
                <a:solidFill>
                  <a:schemeClr val="tx1"/>
                </a:solidFill>
              </a:rPr>
              <a:t>802.11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Yujin Noh, Newracom</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graphicFrame>
        <p:nvGraphicFramePr>
          <p:cNvPr id="7" name="Content Placeholder 5"/>
          <p:cNvGraphicFramePr>
            <a:graphicFrameLocks/>
          </p:cNvGraphicFramePr>
          <p:nvPr>
            <p:extLst>
              <p:ext uri="{D42A27DB-BD31-4B8C-83A1-F6EECF244321}">
                <p14:modId xmlns:p14="http://schemas.microsoft.com/office/powerpoint/2010/main" val="2612361698"/>
              </p:ext>
            </p:extLst>
          </p:nvPr>
        </p:nvGraphicFramePr>
        <p:xfrm>
          <a:off x="990598" y="2057400"/>
          <a:ext cx="7161215" cy="3657600"/>
        </p:xfrm>
        <a:graphic>
          <a:graphicData uri="http://schemas.openxmlformats.org/drawingml/2006/table">
            <a:tbl>
              <a:tblPr firstRow="1" bandRow="1">
                <a:tableStyleId>{5940675A-B579-460E-94D1-54222C63F5DA}</a:tableStyleId>
              </a:tblPr>
              <a:tblGrid>
                <a:gridCol w="1432243"/>
                <a:gridCol w="1432243"/>
                <a:gridCol w="1432243"/>
                <a:gridCol w="1432243"/>
                <a:gridCol w="1432243"/>
              </a:tblGrid>
              <a:tr h="914400">
                <a:tc>
                  <a:txBody>
                    <a:bodyPr/>
                    <a:lstStyle/>
                    <a:p>
                      <a:pPr algn="ctr"/>
                      <a:endParaRPr lang="en-US" sz="1800" dirty="0"/>
                    </a:p>
                  </a:txBody>
                  <a:tcPr anchor="ctr"/>
                </a:tc>
                <a:tc>
                  <a:txBody>
                    <a:bodyPr/>
                    <a:lstStyle/>
                    <a:p>
                      <a:pPr algn="ctr"/>
                      <a:r>
                        <a:rPr lang="en-US" sz="1800" dirty="0" smtClean="0"/>
                        <a:t>MSDU</a:t>
                      </a:r>
                      <a:endParaRPr lang="en-US" sz="1800" dirty="0"/>
                    </a:p>
                  </a:txBody>
                  <a:tcPr anchor="ctr"/>
                </a:tc>
                <a:tc>
                  <a:txBody>
                    <a:bodyPr/>
                    <a:lstStyle/>
                    <a:p>
                      <a:pPr algn="ctr"/>
                      <a:r>
                        <a:rPr lang="en-US" sz="1800" dirty="0" smtClean="0"/>
                        <a:t>A-MSDU</a:t>
                      </a:r>
                      <a:endParaRPr lang="en-US" sz="1800" dirty="0"/>
                    </a:p>
                  </a:txBody>
                  <a:tcPr anchor="ctr"/>
                </a:tc>
                <a:tc>
                  <a:txBody>
                    <a:bodyPr/>
                    <a:lstStyle/>
                    <a:p>
                      <a:pPr algn="ctr"/>
                      <a:r>
                        <a:rPr lang="en-US" sz="1800" dirty="0" smtClean="0"/>
                        <a:t>MPDU</a:t>
                      </a:r>
                      <a:endParaRPr lang="en-US" sz="1800" dirty="0"/>
                    </a:p>
                  </a:txBody>
                  <a:tcPr anchor="ctr"/>
                </a:tc>
                <a:tc>
                  <a:txBody>
                    <a:bodyPr/>
                    <a:lstStyle/>
                    <a:p>
                      <a:pPr algn="ctr"/>
                      <a:r>
                        <a:rPr lang="en-US" sz="1800" dirty="0" smtClean="0"/>
                        <a:t>PSDU</a:t>
                      </a:r>
                      <a:endParaRPr lang="en-US" sz="1800" dirty="0"/>
                    </a:p>
                  </a:txBody>
                  <a:tcPr anchor="ctr"/>
                </a:tc>
              </a:tr>
              <a:tr h="914400">
                <a:tc>
                  <a:txBody>
                    <a:bodyPr/>
                    <a:lstStyle/>
                    <a:p>
                      <a:pPr algn="ctr"/>
                      <a:r>
                        <a:rPr lang="en-US" sz="1800" dirty="0" smtClean="0"/>
                        <a:t>Non-HT</a:t>
                      </a:r>
                      <a:endParaRPr lang="en-US" sz="1800" dirty="0"/>
                    </a:p>
                  </a:txBody>
                  <a:tcPr anchor="ctr"/>
                </a:tc>
                <a:tc>
                  <a:txBody>
                    <a:bodyPr/>
                    <a:lstStyle/>
                    <a:p>
                      <a:pPr algn="ctr"/>
                      <a:r>
                        <a:rPr lang="en-US" sz="1800" dirty="0" smtClean="0"/>
                        <a:t>2304</a:t>
                      </a:r>
                      <a:endParaRPr lang="en-US" sz="1800" dirty="0"/>
                    </a:p>
                  </a:txBody>
                  <a:tcPr anchor="ctr"/>
                </a:tc>
                <a:tc>
                  <a:txBody>
                    <a:bodyPr/>
                    <a:lstStyle/>
                    <a:p>
                      <a:pPr algn="ctr"/>
                      <a:r>
                        <a:rPr lang="en-US" sz="1800" b="0" i="0" u="none" strike="noStrike" kern="1200" baseline="0" dirty="0" smtClean="0">
                          <a:solidFill>
                            <a:schemeClr val="tx1"/>
                          </a:solidFill>
                          <a:latin typeface="+mn-lt"/>
                          <a:ea typeface="+mn-ea"/>
                          <a:cs typeface="+mn-cs"/>
                        </a:rPr>
                        <a:t>3839 </a:t>
                      </a:r>
                    </a:p>
                    <a:p>
                      <a:pPr algn="ctr"/>
                      <a:r>
                        <a:rPr lang="en-US" sz="1800" b="0" i="0" u="none" strike="noStrike" kern="1200" baseline="0" dirty="0" smtClean="0">
                          <a:solidFill>
                            <a:schemeClr val="tx1"/>
                          </a:solidFill>
                          <a:latin typeface="+mn-lt"/>
                          <a:ea typeface="+mn-ea"/>
                          <a:cs typeface="+mn-cs"/>
                        </a:rPr>
                        <a:t>or 4065</a:t>
                      </a:r>
                    </a:p>
                    <a:p>
                      <a:pPr algn="ctr"/>
                      <a:r>
                        <a:rPr lang="en-US" sz="1800" b="0" i="0" u="none" strike="noStrike" kern="1200" baseline="0" dirty="0" smtClean="0">
                          <a:solidFill>
                            <a:schemeClr val="tx1"/>
                          </a:solidFill>
                          <a:latin typeface="+mn-lt"/>
                          <a:ea typeface="+mn-ea"/>
                          <a:cs typeface="+mn-cs"/>
                        </a:rPr>
                        <a:t>or 7935</a:t>
                      </a:r>
                      <a:endParaRPr lang="en-US" sz="1800" dirty="0"/>
                    </a:p>
                  </a:txBody>
                  <a:tcPr anchor="ctr"/>
                </a:tc>
                <a:tc>
                  <a:txBody>
                    <a:bodyPr/>
                    <a:lstStyle/>
                    <a:p>
                      <a:pPr algn="ctr"/>
                      <a:r>
                        <a:rPr lang="en-US" sz="1800" dirty="0" smtClean="0"/>
                        <a:t>N/A</a:t>
                      </a:r>
                      <a:endParaRPr lang="en-US" sz="1800" dirty="0"/>
                    </a:p>
                  </a:txBody>
                  <a:tcPr anchor="ctr"/>
                </a:tc>
                <a:tc>
                  <a:txBody>
                    <a:bodyPr/>
                    <a:lstStyle/>
                    <a:p>
                      <a:pPr algn="ctr"/>
                      <a:r>
                        <a:rPr lang="en-US" sz="1800" b="0" i="0" u="none" strike="noStrike" kern="1200" baseline="0" dirty="0" smtClean="0">
                          <a:solidFill>
                            <a:schemeClr val="tx1"/>
                          </a:solidFill>
                          <a:latin typeface="+mn-lt"/>
                          <a:ea typeface="+mn-ea"/>
                          <a:cs typeface="+mn-cs"/>
                        </a:rPr>
                        <a:t>2</a:t>
                      </a:r>
                      <a:r>
                        <a:rPr lang="en-US" sz="1800" b="0" i="0" u="none" strike="noStrike" kern="1200" baseline="30000" dirty="0" smtClean="0">
                          <a:solidFill>
                            <a:schemeClr val="tx1"/>
                          </a:solidFill>
                          <a:latin typeface="+mn-lt"/>
                          <a:ea typeface="+mn-ea"/>
                          <a:cs typeface="+mn-cs"/>
                        </a:rPr>
                        <a:t>12</a:t>
                      </a:r>
                      <a:r>
                        <a:rPr lang="en-US" sz="1800" b="0" i="0" u="none" strike="noStrike" kern="1200" baseline="0" dirty="0" smtClean="0">
                          <a:solidFill>
                            <a:schemeClr val="tx1"/>
                          </a:solidFill>
                          <a:latin typeface="+mn-lt"/>
                          <a:ea typeface="+mn-ea"/>
                          <a:cs typeface="+mn-cs"/>
                        </a:rPr>
                        <a:t>–1</a:t>
                      </a:r>
                      <a:endParaRPr lang="en-US" sz="1800" dirty="0"/>
                    </a:p>
                  </a:txBody>
                  <a:tcPr anchor="ctr"/>
                </a:tc>
              </a:tr>
              <a:tr h="914400">
                <a:tc>
                  <a:txBody>
                    <a:bodyPr/>
                    <a:lstStyle/>
                    <a:p>
                      <a:pPr algn="ctr"/>
                      <a:r>
                        <a:rPr lang="en-US" sz="1800" dirty="0" smtClean="0"/>
                        <a:t>HT</a:t>
                      </a:r>
                      <a:endParaRPr lang="en-US" sz="1800" dirty="0"/>
                    </a:p>
                  </a:txBody>
                  <a:tcPr anchor="ctr"/>
                </a:tc>
                <a:tc>
                  <a:txBody>
                    <a:bodyPr/>
                    <a:lstStyle/>
                    <a:p>
                      <a:pPr algn="ctr"/>
                      <a:r>
                        <a:rPr lang="en-US" sz="1800" dirty="0" smtClean="0"/>
                        <a:t>2304</a:t>
                      </a:r>
                      <a:endParaRPr lang="en-US" sz="1800" dirty="0"/>
                    </a:p>
                  </a:txBody>
                  <a:tcPr anchor="ctr"/>
                </a:tc>
                <a:tc>
                  <a:txBody>
                    <a:bodyPr/>
                    <a:lstStyle/>
                    <a:p>
                      <a:pPr algn="ctr"/>
                      <a:r>
                        <a:rPr lang="en-US" sz="1800" b="0" i="0" u="none" strike="noStrike" kern="1200" baseline="0" dirty="0" smtClean="0">
                          <a:solidFill>
                            <a:schemeClr val="tx1"/>
                          </a:solidFill>
                          <a:latin typeface="+mn-lt"/>
                          <a:ea typeface="+mn-ea"/>
                          <a:cs typeface="+mn-cs"/>
                        </a:rPr>
                        <a:t>3839 or 7935</a:t>
                      </a:r>
                      <a:endParaRPr lang="en-US" sz="1800" dirty="0"/>
                    </a:p>
                  </a:txBody>
                  <a:tcPr anchor="ctr"/>
                </a:tc>
                <a:tc>
                  <a:txBody>
                    <a:bodyPr/>
                    <a:lstStyle/>
                    <a:p>
                      <a:pPr algn="ctr"/>
                      <a:r>
                        <a:rPr lang="en-US" sz="1800" dirty="0" smtClean="0"/>
                        <a:t>N/A</a:t>
                      </a:r>
                      <a:endParaRPr lang="en-US" sz="1800" dirty="0"/>
                    </a:p>
                  </a:txBody>
                  <a:tcPr anchor="ctr"/>
                </a:tc>
                <a:tc>
                  <a:txBody>
                    <a:bodyPr/>
                    <a:lstStyle/>
                    <a:p>
                      <a:pPr algn="ctr"/>
                      <a:r>
                        <a:rPr lang="en-US" sz="1800" b="0" i="0" u="none" strike="noStrike" kern="1200" baseline="0" dirty="0" smtClean="0">
                          <a:solidFill>
                            <a:schemeClr val="tx1"/>
                          </a:solidFill>
                          <a:latin typeface="+mn-lt"/>
                          <a:ea typeface="+mn-ea"/>
                          <a:cs typeface="+mn-cs"/>
                        </a:rPr>
                        <a:t>2</a:t>
                      </a:r>
                      <a:r>
                        <a:rPr lang="en-US" sz="1800" b="0" i="0" u="none" strike="noStrike" kern="1200" baseline="30000" dirty="0" smtClean="0">
                          <a:solidFill>
                            <a:schemeClr val="tx1"/>
                          </a:solidFill>
                          <a:latin typeface="+mn-lt"/>
                          <a:ea typeface="+mn-ea"/>
                          <a:cs typeface="+mn-cs"/>
                        </a:rPr>
                        <a:t>16</a:t>
                      </a:r>
                      <a:r>
                        <a:rPr lang="en-US" sz="1800" b="0" i="0" u="none" strike="noStrike" kern="1200" baseline="0" dirty="0" smtClean="0">
                          <a:solidFill>
                            <a:schemeClr val="tx1"/>
                          </a:solidFill>
                          <a:latin typeface="+mn-lt"/>
                          <a:ea typeface="+mn-ea"/>
                          <a:cs typeface="+mn-cs"/>
                        </a:rPr>
                        <a:t>–1</a:t>
                      </a:r>
                      <a:endParaRPr lang="en-US" sz="1800" dirty="0"/>
                    </a:p>
                  </a:txBody>
                  <a:tcPr anchor="ctr"/>
                </a:tc>
              </a:tr>
              <a:tr h="914400">
                <a:tc>
                  <a:txBody>
                    <a:bodyPr/>
                    <a:lstStyle/>
                    <a:p>
                      <a:pPr algn="ctr"/>
                      <a:r>
                        <a:rPr lang="en-US" sz="1800" dirty="0" smtClean="0"/>
                        <a:t>VHT</a:t>
                      </a:r>
                      <a:endParaRPr lang="en-US" sz="1800" dirty="0"/>
                    </a:p>
                  </a:txBody>
                  <a:tcPr anchor="ctr"/>
                </a:tc>
                <a:tc>
                  <a:txBody>
                    <a:bodyPr/>
                    <a:lstStyle/>
                    <a:p>
                      <a:pPr algn="ctr"/>
                      <a:r>
                        <a:rPr lang="en-US" sz="1800" dirty="0" smtClean="0"/>
                        <a:t>2304</a:t>
                      </a:r>
                      <a:endParaRPr lang="en-US" sz="1800" dirty="0"/>
                    </a:p>
                  </a:txBody>
                  <a:tcPr anchor="ctr"/>
                </a:tc>
                <a:tc>
                  <a:txBody>
                    <a:bodyPr/>
                    <a:lstStyle/>
                    <a:p>
                      <a:pPr algn="ctr"/>
                      <a:r>
                        <a:rPr lang="en-US" sz="1800" dirty="0" smtClean="0"/>
                        <a:t>N/A</a:t>
                      </a:r>
                      <a:endParaRPr lang="en-US" sz="1800" dirty="0"/>
                    </a:p>
                  </a:txBody>
                  <a:tcPr anchor="ctr"/>
                </a:tc>
                <a:tc>
                  <a:txBody>
                    <a:bodyPr/>
                    <a:lstStyle/>
                    <a:p>
                      <a:pPr algn="ctr"/>
                      <a:r>
                        <a:rPr lang="en-US" sz="1800" b="0" i="0" u="none" strike="noStrike" kern="1200" baseline="0" dirty="0" smtClean="0">
                          <a:solidFill>
                            <a:schemeClr val="tx1"/>
                          </a:solidFill>
                          <a:latin typeface="+mn-lt"/>
                          <a:ea typeface="+mn-ea"/>
                          <a:cs typeface="+mn-cs"/>
                        </a:rPr>
                        <a:t>3,895</a:t>
                      </a:r>
                    </a:p>
                    <a:p>
                      <a:pPr algn="ctr"/>
                      <a:r>
                        <a:rPr lang="en-US" sz="1800" b="0" i="0" u="none" strike="noStrike" kern="1200" baseline="0" dirty="0" smtClean="0">
                          <a:solidFill>
                            <a:schemeClr val="tx1"/>
                          </a:solidFill>
                          <a:latin typeface="+mn-lt"/>
                          <a:ea typeface="+mn-ea"/>
                          <a:cs typeface="+mn-cs"/>
                        </a:rPr>
                        <a:t>or 7,991</a:t>
                      </a:r>
                    </a:p>
                    <a:p>
                      <a:pPr algn="ctr"/>
                      <a:r>
                        <a:rPr lang="en-US" sz="1800" b="0" i="0" u="none" strike="noStrike" kern="1200" baseline="0" dirty="0" smtClean="0">
                          <a:solidFill>
                            <a:schemeClr val="tx1"/>
                          </a:solidFill>
                          <a:latin typeface="+mn-lt"/>
                          <a:ea typeface="+mn-ea"/>
                          <a:cs typeface="+mn-cs"/>
                        </a:rPr>
                        <a:t>or 11,454</a:t>
                      </a:r>
                      <a:endParaRPr lang="en-US" sz="1800" dirty="0"/>
                    </a:p>
                  </a:txBody>
                  <a:tcPr anchor="ctr"/>
                </a:tc>
                <a:tc>
                  <a:txBody>
                    <a:bodyPr/>
                    <a:lstStyle/>
                    <a:p>
                      <a:pPr algn="ctr"/>
                      <a:r>
                        <a:rPr lang="en-US" sz="1800" b="0" i="0" u="none" strike="noStrike" kern="1200" baseline="0" dirty="0" smtClean="0">
                          <a:solidFill>
                            <a:schemeClr val="tx1"/>
                          </a:solidFill>
                          <a:latin typeface="+mn-lt"/>
                          <a:ea typeface="+mn-ea"/>
                          <a:cs typeface="+mn-cs"/>
                        </a:rPr>
                        <a:t>4,692,480</a:t>
                      </a:r>
                      <a:endParaRPr lang="en-US" sz="1800" dirty="0"/>
                    </a:p>
                  </a:txBody>
                  <a:tcPr anchor="ctr"/>
                </a:tc>
              </a:tr>
            </a:tbl>
          </a:graphicData>
        </a:graphic>
      </p:graphicFrame>
    </p:spTree>
    <p:extLst>
      <p:ext uri="{BB962C8B-B14F-4D97-AF65-F5344CB8AC3E}">
        <p14:creationId xmlns:p14="http://schemas.microsoft.com/office/powerpoint/2010/main" val="5413181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 Adaptation Procedure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Yujin Noh, Newracom</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cxnSp>
        <p:nvCxnSpPr>
          <p:cNvPr id="8" name="Straight Arrow Connector 7"/>
          <p:cNvCxnSpPr/>
          <p:nvPr/>
        </p:nvCxnSpPr>
        <p:spPr bwMode="auto">
          <a:xfrm>
            <a:off x="1752600" y="2715604"/>
            <a:ext cx="52578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9" name="Straight Arrow Connector 8"/>
          <p:cNvCxnSpPr/>
          <p:nvPr/>
        </p:nvCxnSpPr>
        <p:spPr bwMode="auto">
          <a:xfrm>
            <a:off x="1792288" y="3630004"/>
            <a:ext cx="52578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0" name="TextBox 9"/>
          <p:cNvSpPr txBox="1"/>
          <p:nvPr/>
        </p:nvSpPr>
        <p:spPr>
          <a:xfrm>
            <a:off x="1068730" y="2438605"/>
            <a:ext cx="636713" cy="276999"/>
          </a:xfrm>
          <a:prstGeom prst="rect">
            <a:avLst/>
          </a:prstGeom>
          <a:noFill/>
        </p:spPr>
        <p:txBody>
          <a:bodyPr wrap="none" rtlCol="0">
            <a:spAutoFit/>
          </a:bodyPr>
          <a:lstStyle/>
          <a:p>
            <a:r>
              <a:rPr lang="en-US" sz="1200" dirty="0" smtClean="0">
                <a:solidFill>
                  <a:schemeClr val="tx1"/>
                </a:solidFill>
                <a:latin typeface="+mn-lt"/>
              </a:rPr>
              <a:t>Node 1</a:t>
            </a:r>
            <a:endParaRPr lang="en-US" sz="1200" dirty="0">
              <a:solidFill>
                <a:schemeClr val="tx1"/>
              </a:solidFill>
              <a:latin typeface="+mn-lt"/>
            </a:endParaRPr>
          </a:p>
        </p:txBody>
      </p:sp>
      <p:sp>
        <p:nvSpPr>
          <p:cNvPr id="12" name="TextBox 11"/>
          <p:cNvSpPr txBox="1"/>
          <p:nvPr/>
        </p:nvSpPr>
        <p:spPr>
          <a:xfrm>
            <a:off x="1058570" y="3297403"/>
            <a:ext cx="636713" cy="276999"/>
          </a:xfrm>
          <a:prstGeom prst="rect">
            <a:avLst/>
          </a:prstGeom>
          <a:noFill/>
        </p:spPr>
        <p:txBody>
          <a:bodyPr wrap="none" rtlCol="0">
            <a:spAutoFit/>
          </a:bodyPr>
          <a:lstStyle/>
          <a:p>
            <a:r>
              <a:rPr lang="en-US" sz="1200" dirty="0" smtClean="0">
                <a:solidFill>
                  <a:schemeClr val="tx1"/>
                </a:solidFill>
                <a:latin typeface="+mn-lt"/>
              </a:rPr>
              <a:t>Node 2</a:t>
            </a:r>
            <a:endParaRPr lang="en-US" sz="1200" dirty="0">
              <a:solidFill>
                <a:schemeClr val="tx1"/>
              </a:solidFill>
              <a:latin typeface="+mn-lt"/>
            </a:endParaRPr>
          </a:p>
        </p:txBody>
      </p:sp>
      <p:sp>
        <p:nvSpPr>
          <p:cNvPr id="13" name="Rectangle 12"/>
          <p:cNvSpPr/>
          <p:nvPr/>
        </p:nvSpPr>
        <p:spPr bwMode="auto">
          <a:xfrm>
            <a:off x="2057400" y="2438605"/>
            <a:ext cx="228600" cy="276999"/>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14" name="Rectangle 13"/>
          <p:cNvSpPr/>
          <p:nvPr/>
        </p:nvSpPr>
        <p:spPr bwMode="auto">
          <a:xfrm>
            <a:off x="2286000" y="2438605"/>
            <a:ext cx="1295400" cy="276999"/>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cxnSp>
        <p:nvCxnSpPr>
          <p:cNvPr id="16" name="Straight Connector 15"/>
          <p:cNvCxnSpPr/>
          <p:nvPr/>
        </p:nvCxnSpPr>
        <p:spPr bwMode="auto">
          <a:xfrm flipH="1" flipV="1">
            <a:off x="2057400" y="2254415"/>
            <a:ext cx="114300" cy="256401"/>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 name="TextBox 16"/>
          <p:cNvSpPr txBox="1"/>
          <p:nvPr/>
        </p:nvSpPr>
        <p:spPr>
          <a:xfrm>
            <a:off x="1532787" y="2021216"/>
            <a:ext cx="732893" cy="261610"/>
          </a:xfrm>
          <a:prstGeom prst="rect">
            <a:avLst/>
          </a:prstGeom>
          <a:noFill/>
        </p:spPr>
        <p:txBody>
          <a:bodyPr wrap="none" rtlCol="0">
            <a:spAutoFit/>
          </a:bodyPr>
          <a:lstStyle/>
          <a:p>
            <a:r>
              <a:rPr lang="en-US" sz="1100" dirty="0" smtClean="0">
                <a:solidFill>
                  <a:schemeClr val="tx1"/>
                </a:solidFill>
                <a:latin typeface="+mn-lt"/>
              </a:rPr>
              <a:t>Preamble</a:t>
            </a:r>
            <a:endParaRPr lang="en-US" sz="1100" dirty="0">
              <a:solidFill>
                <a:schemeClr val="tx1"/>
              </a:solidFill>
              <a:latin typeface="+mn-lt"/>
            </a:endParaRPr>
          </a:p>
        </p:txBody>
      </p:sp>
      <p:cxnSp>
        <p:nvCxnSpPr>
          <p:cNvPr id="18" name="Straight Connector 17"/>
          <p:cNvCxnSpPr/>
          <p:nvPr/>
        </p:nvCxnSpPr>
        <p:spPr bwMode="auto">
          <a:xfrm flipV="1">
            <a:off x="2396490" y="2306009"/>
            <a:ext cx="127167" cy="233219"/>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0" name="TextBox 19"/>
          <p:cNvSpPr txBox="1"/>
          <p:nvPr/>
        </p:nvSpPr>
        <p:spPr>
          <a:xfrm>
            <a:off x="2396490" y="1940695"/>
            <a:ext cx="1540806" cy="430887"/>
          </a:xfrm>
          <a:prstGeom prst="rect">
            <a:avLst/>
          </a:prstGeom>
          <a:noFill/>
        </p:spPr>
        <p:txBody>
          <a:bodyPr wrap="none" rtlCol="0">
            <a:spAutoFit/>
          </a:bodyPr>
          <a:lstStyle/>
          <a:p>
            <a:r>
              <a:rPr lang="en-US" sz="1100" dirty="0" smtClean="0">
                <a:solidFill>
                  <a:schemeClr val="tx1"/>
                </a:solidFill>
                <a:latin typeface="+mn-lt"/>
              </a:rPr>
              <a:t>Data Frame </a:t>
            </a:r>
          </a:p>
          <a:p>
            <a:r>
              <a:rPr lang="en-US" sz="1100" dirty="0" smtClean="0">
                <a:solidFill>
                  <a:schemeClr val="tx1"/>
                </a:solidFill>
                <a:latin typeface="+mn-lt"/>
              </a:rPr>
              <a:t>+HTC (MRQ, MSI = 3)</a:t>
            </a:r>
            <a:endParaRPr lang="en-US" sz="1100" dirty="0">
              <a:solidFill>
                <a:schemeClr val="tx1"/>
              </a:solidFill>
              <a:latin typeface="+mn-lt"/>
            </a:endParaRPr>
          </a:p>
        </p:txBody>
      </p:sp>
      <p:sp>
        <p:nvSpPr>
          <p:cNvPr id="21" name="Rectangle 20"/>
          <p:cNvSpPr/>
          <p:nvPr/>
        </p:nvSpPr>
        <p:spPr bwMode="auto">
          <a:xfrm>
            <a:off x="4721225" y="3353005"/>
            <a:ext cx="228600" cy="276999"/>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22" name="Rectangle 21"/>
          <p:cNvSpPr/>
          <p:nvPr/>
        </p:nvSpPr>
        <p:spPr bwMode="auto">
          <a:xfrm>
            <a:off x="4949825" y="3353005"/>
            <a:ext cx="1295400" cy="276999"/>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cxnSp>
        <p:nvCxnSpPr>
          <p:cNvPr id="23" name="Straight Connector 22"/>
          <p:cNvCxnSpPr/>
          <p:nvPr/>
        </p:nvCxnSpPr>
        <p:spPr bwMode="auto">
          <a:xfrm flipV="1">
            <a:off x="5247656" y="3172803"/>
            <a:ext cx="286285" cy="31870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4" name="TextBox 23"/>
          <p:cNvSpPr txBox="1"/>
          <p:nvPr/>
        </p:nvSpPr>
        <p:spPr>
          <a:xfrm>
            <a:off x="5533941" y="2895807"/>
            <a:ext cx="1595309" cy="430887"/>
          </a:xfrm>
          <a:prstGeom prst="rect">
            <a:avLst/>
          </a:prstGeom>
          <a:noFill/>
        </p:spPr>
        <p:txBody>
          <a:bodyPr wrap="none" rtlCol="0">
            <a:spAutoFit/>
          </a:bodyPr>
          <a:lstStyle/>
          <a:p>
            <a:r>
              <a:rPr lang="en-US" sz="1100" dirty="0" smtClean="0">
                <a:solidFill>
                  <a:schemeClr val="tx1"/>
                </a:solidFill>
                <a:latin typeface="+mn-lt"/>
              </a:rPr>
              <a:t>Data Frame </a:t>
            </a:r>
          </a:p>
          <a:p>
            <a:r>
              <a:rPr lang="en-US" sz="1100" dirty="0" smtClean="0">
                <a:solidFill>
                  <a:schemeClr val="tx1"/>
                </a:solidFill>
                <a:latin typeface="+mn-lt"/>
              </a:rPr>
              <a:t>+HTC (MFB, MFSI = 3)</a:t>
            </a:r>
            <a:endParaRPr lang="en-US" sz="1100" dirty="0">
              <a:solidFill>
                <a:schemeClr val="tx1"/>
              </a:solidFill>
              <a:latin typeface="+mn-lt"/>
            </a:endParaRPr>
          </a:p>
        </p:txBody>
      </p:sp>
      <p:sp>
        <p:nvSpPr>
          <p:cNvPr id="25" name="Down Arrow 24"/>
          <p:cNvSpPr/>
          <p:nvPr/>
        </p:nvSpPr>
        <p:spPr bwMode="auto">
          <a:xfrm>
            <a:off x="2616352" y="2811200"/>
            <a:ext cx="124278" cy="723207"/>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26" name="Down Arrow 25"/>
          <p:cNvSpPr/>
          <p:nvPr/>
        </p:nvSpPr>
        <p:spPr bwMode="auto">
          <a:xfrm rot="10800000">
            <a:off x="4996982" y="2830597"/>
            <a:ext cx="85658" cy="518055"/>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27" name="TextBox 26"/>
          <p:cNvSpPr txBox="1"/>
          <p:nvPr/>
        </p:nvSpPr>
        <p:spPr>
          <a:xfrm>
            <a:off x="131158" y="1650391"/>
            <a:ext cx="1943032" cy="307777"/>
          </a:xfrm>
          <a:prstGeom prst="rect">
            <a:avLst/>
          </a:prstGeom>
          <a:noFill/>
        </p:spPr>
        <p:txBody>
          <a:bodyPr wrap="none" rtlCol="0">
            <a:spAutoFit/>
          </a:bodyPr>
          <a:lstStyle/>
          <a:p>
            <a:r>
              <a:rPr lang="en-US" sz="1400" b="1" u="sng" dirty="0" smtClean="0">
                <a:solidFill>
                  <a:schemeClr val="tx1"/>
                </a:solidFill>
                <a:latin typeface="+mn-lt"/>
              </a:rPr>
              <a:t>Solicit MCS Procedure</a:t>
            </a:r>
            <a:endParaRPr lang="en-US" sz="1400" b="1" u="sng" dirty="0">
              <a:solidFill>
                <a:schemeClr val="tx1"/>
              </a:solidFill>
              <a:latin typeface="+mn-lt"/>
            </a:endParaRPr>
          </a:p>
        </p:txBody>
      </p:sp>
      <p:sp>
        <p:nvSpPr>
          <p:cNvPr id="28" name="TextBox 27"/>
          <p:cNvSpPr txBox="1"/>
          <p:nvPr/>
        </p:nvSpPr>
        <p:spPr>
          <a:xfrm>
            <a:off x="491887" y="4073303"/>
            <a:ext cx="7964726" cy="2246769"/>
          </a:xfrm>
          <a:prstGeom prst="rect">
            <a:avLst/>
          </a:prstGeom>
          <a:noFill/>
        </p:spPr>
        <p:txBody>
          <a:bodyPr wrap="square" rtlCol="0">
            <a:spAutoFit/>
          </a:bodyPr>
          <a:lstStyle/>
          <a:p>
            <a:r>
              <a:rPr lang="en-US" sz="1400" dirty="0" smtClean="0">
                <a:solidFill>
                  <a:schemeClr val="tx1"/>
                </a:solidFill>
                <a:latin typeface="+mn-lt"/>
              </a:rPr>
              <a:t>Step 1)</a:t>
            </a:r>
          </a:p>
          <a:p>
            <a:pPr marL="285750" indent="-285750">
              <a:buFont typeface="Arial" panose="020B0604020202020204" pitchFamily="34" charset="0"/>
              <a:buChar char="•"/>
            </a:pPr>
            <a:r>
              <a:rPr lang="en-US" sz="1400" dirty="0" smtClean="0">
                <a:solidFill>
                  <a:schemeClr val="tx1"/>
                </a:solidFill>
                <a:latin typeface="+mn-lt"/>
              </a:rPr>
              <a:t>Node 1, the MCS requester, sends a PPDU containing MCS request (MRQ) and MCS request sequence number (MSI)</a:t>
            </a:r>
          </a:p>
          <a:p>
            <a:pPr marL="285750" indent="-285750">
              <a:buFont typeface="Arial" panose="020B0604020202020204" pitchFamily="34" charset="0"/>
              <a:buChar char="•"/>
            </a:pPr>
            <a:r>
              <a:rPr lang="en-US" sz="1400" dirty="0" smtClean="0">
                <a:solidFill>
                  <a:schemeClr val="tx1"/>
                </a:solidFill>
                <a:latin typeface="+mn-lt"/>
              </a:rPr>
              <a:t>Node 2, the MCS responder, takes CSI measurements from the preamble and uses RXVECTOR properties to compute MCS.</a:t>
            </a:r>
          </a:p>
          <a:p>
            <a:pPr marL="1028700" lvl="1">
              <a:buFont typeface="Wingdings" panose="05000000000000000000" pitchFamily="2" charset="2"/>
              <a:buChar char="Ø"/>
            </a:pPr>
            <a:r>
              <a:rPr lang="en-US" sz="1400" dirty="0" smtClean="0">
                <a:solidFill>
                  <a:schemeClr val="tx1"/>
                </a:solidFill>
                <a:latin typeface="+mn-lt"/>
              </a:rPr>
              <a:t>CSI measurements taken may be </a:t>
            </a:r>
            <a:r>
              <a:rPr lang="en-US" sz="1400" dirty="0" err="1" smtClean="0">
                <a:solidFill>
                  <a:schemeClr val="tx1"/>
                </a:solidFill>
                <a:latin typeface="+mn-lt"/>
              </a:rPr>
              <a:t>beamformed</a:t>
            </a:r>
            <a:r>
              <a:rPr lang="en-US" sz="1400" dirty="0" smtClean="0">
                <a:solidFill>
                  <a:schemeClr val="tx1"/>
                </a:solidFill>
                <a:latin typeface="+mn-lt"/>
              </a:rPr>
              <a:t> signals and therefore, MCS feedback will be limited to that specific beamforming.</a:t>
            </a:r>
          </a:p>
          <a:p>
            <a:endParaRPr lang="en-US" sz="1400" dirty="0">
              <a:solidFill>
                <a:schemeClr val="tx1"/>
              </a:solidFill>
              <a:latin typeface="+mn-lt"/>
            </a:endParaRPr>
          </a:p>
          <a:p>
            <a:r>
              <a:rPr lang="en-US" sz="1400" dirty="0" smtClean="0">
                <a:solidFill>
                  <a:schemeClr val="tx1"/>
                </a:solidFill>
                <a:latin typeface="+mn-lt"/>
              </a:rPr>
              <a:t>Step 2) Node 2, the MCS responder, report back MCS feedback (MFB) with MCS feedback sequence number (MFSI) set as the same value as MSI of MRQ.</a:t>
            </a:r>
            <a:endParaRPr lang="en-US" sz="1400" dirty="0">
              <a:solidFill>
                <a:schemeClr val="tx1"/>
              </a:solidFill>
              <a:latin typeface="+mn-lt"/>
            </a:endParaRPr>
          </a:p>
        </p:txBody>
      </p:sp>
      <p:sp>
        <p:nvSpPr>
          <p:cNvPr id="29" name="TextBox 28"/>
          <p:cNvSpPr txBox="1"/>
          <p:nvPr/>
        </p:nvSpPr>
        <p:spPr>
          <a:xfrm>
            <a:off x="2735973" y="3255431"/>
            <a:ext cx="603050" cy="261610"/>
          </a:xfrm>
          <a:prstGeom prst="rect">
            <a:avLst/>
          </a:prstGeom>
          <a:noFill/>
        </p:spPr>
        <p:txBody>
          <a:bodyPr wrap="none" rtlCol="0">
            <a:spAutoFit/>
          </a:bodyPr>
          <a:lstStyle/>
          <a:p>
            <a:r>
              <a:rPr lang="en-US" sz="1100" b="1" dirty="0" smtClean="0">
                <a:solidFill>
                  <a:srgbClr val="FF0000"/>
                </a:solidFill>
                <a:latin typeface="+mn-lt"/>
              </a:rPr>
              <a:t>Step 1)</a:t>
            </a:r>
            <a:endParaRPr lang="en-US" sz="1100" b="1" dirty="0">
              <a:solidFill>
                <a:srgbClr val="FF0000"/>
              </a:solidFill>
              <a:latin typeface="+mn-lt"/>
            </a:endParaRPr>
          </a:p>
        </p:txBody>
      </p:sp>
      <p:sp>
        <p:nvSpPr>
          <p:cNvPr id="30" name="TextBox 29"/>
          <p:cNvSpPr txBox="1"/>
          <p:nvPr/>
        </p:nvSpPr>
        <p:spPr>
          <a:xfrm>
            <a:off x="4470192" y="2859836"/>
            <a:ext cx="603050" cy="261610"/>
          </a:xfrm>
          <a:prstGeom prst="rect">
            <a:avLst/>
          </a:prstGeom>
          <a:noFill/>
        </p:spPr>
        <p:txBody>
          <a:bodyPr wrap="none" rtlCol="0">
            <a:spAutoFit/>
          </a:bodyPr>
          <a:lstStyle/>
          <a:p>
            <a:r>
              <a:rPr lang="en-US" sz="1100" b="1" dirty="0" smtClean="0">
                <a:solidFill>
                  <a:srgbClr val="FF0000"/>
                </a:solidFill>
                <a:latin typeface="+mn-lt"/>
              </a:rPr>
              <a:t>Step 2)</a:t>
            </a:r>
            <a:endParaRPr lang="en-US" sz="1100" b="1" dirty="0">
              <a:solidFill>
                <a:srgbClr val="FF0000"/>
              </a:solidFill>
              <a:latin typeface="+mn-lt"/>
            </a:endParaRPr>
          </a:p>
        </p:txBody>
      </p:sp>
    </p:spTree>
    <p:extLst>
      <p:ext uri="{BB962C8B-B14F-4D97-AF65-F5344CB8AC3E}">
        <p14:creationId xmlns:p14="http://schemas.microsoft.com/office/powerpoint/2010/main" val="13936465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Link </a:t>
            </a:r>
            <a:r>
              <a:rPr lang="en-US" dirty="0" smtClean="0"/>
              <a:t>Adaptation </a:t>
            </a:r>
            <a:r>
              <a:rPr lang="en-US" dirty="0"/>
              <a:t>in </a:t>
            </a:r>
            <a:r>
              <a:rPr lang="en-US" dirty="0" smtClean="0"/>
              <a:t>VHT</a:t>
            </a:r>
            <a:endParaRPr lang="en-US" dirty="0"/>
          </a:p>
        </p:txBody>
      </p:sp>
      <p:sp>
        <p:nvSpPr>
          <p:cNvPr id="3" name="Content Placeholder 2"/>
          <p:cNvSpPr>
            <a:spLocks noGrp="1"/>
          </p:cNvSpPr>
          <p:nvPr>
            <p:ph idx="1"/>
          </p:nvPr>
        </p:nvSpPr>
        <p:spPr>
          <a:xfrm>
            <a:off x="685799" y="3765087"/>
            <a:ext cx="7770813" cy="2710326"/>
          </a:xfrm>
        </p:spPr>
        <p:txBody>
          <a:bodyPr/>
          <a:lstStyle/>
          <a:p>
            <a:pPr lvl="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Solicited feedback based on request from a transmitter.</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i="1" dirty="0" smtClean="0"/>
              <a:t>MCS feedback </a:t>
            </a:r>
            <a:r>
              <a:rPr lang="en-US" sz="1400" dirty="0" smtClean="0"/>
              <a:t>(</a:t>
            </a:r>
            <a:r>
              <a:rPr lang="en-US" sz="1400" b="1" dirty="0" smtClean="0"/>
              <a:t>MFB</a:t>
            </a:r>
            <a:r>
              <a:rPr lang="en-US" sz="1400" dirty="0" smtClean="0"/>
              <a:t>) </a:t>
            </a:r>
            <a:r>
              <a:rPr lang="en-US" sz="1400" dirty="0"/>
              <a:t>values are computed from the frame that contained </a:t>
            </a:r>
            <a:r>
              <a:rPr lang="en-US" sz="1400" i="1" dirty="0"/>
              <a:t>MCS request </a:t>
            </a:r>
            <a:r>
              <a:rPr lang="en-US" sz="1400" dirty="0" smtClean="0"/>
              <a:t>(</a:t>
            </a:r>
            <a:r>
              <a:rPr lang="en-US" sz="1400" b="1" dirty="0" smtClean="0"/>
              <a:t>MRQ</a:t>
            </a:r>
            <a:r>
              <a:rPr lang="en-US" sz="1400" dirty="0" smtClean="0"/>
              <a:t>) set </a:t>
            </a:r>
            <a:r>
              <a:rPr lang="en-US" sz="1400" dirty="0"/>
              <a:t>to 1.</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i="1" dirty="0" smtClean="0"/>
              <a:t>MCS feedback Sequence ID </a:t>
            </a:r>
            <a:r>
              <a:rPr lang="en-US" sz="1400" dirty="0" smtClean="0"/>
              <a:t>(</a:t>
            </a:r>
            <a:r>
              <a:rPr lang="en-US" sz="1400" b="1" dirty="0" smtClean="0"/>
              <a:t>MFSI</a:t>
            </a:r>
            <a:r>
              <a:rPr lang="en-US" sz="1400" dirty="0" smtClean="0"/>
              <a:t>) </a:t>
            </a:r>
            <a:r>
              <a:rPr lang="en-US" sz="1400" dirty="0"/>
              <a:t>field is set with </a:t>
            </a:r>
            <a:r>
              <a:rPr lang="en-US" sz="1400" i="1" dirty="0" smtClean="0"/>
              <a:t>MRQ sequence ID </a:t>
            </a:r>
            <a:r>
              <a:rPr lang="en-US" sz="1400" dirty="0" smtClean="0"/>
              <a:t>(</a:t>
            </a:r>
            <a:r>
              <a:rPr lang="en-US" sz="1400" b="1" dirty="0" smtClean="0"/>
              <a:t>MSI</a:t>
            </a:r>
            <a:r>
              <a:rPr lang="en-US" sz="1400" dirty="0" smtClean="0"/>
              <a:t>) </a:t>
            </a:r>
            <a:r>
              <a:rPr lang="en-US" sz="1400" dirty="0"/>
              <a:t>value for MCS requester.</a:t>
            </a:r>
          </a:p>
          <a:p>
            <a:pPr lvl="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Unsolicited feedback.</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t>Autonomous MFB to the transmitter based on frames that the receiver has chose to measure.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t>Some basic description (</a:t>
            </a:r>
            <a:r>
              <a:rPr lang="en-US" sz="1400" dirty="0" err="1"/>
              <a:t>e.g.GID</a:t>
            </a:r>
            <a:r>
              <a:rPr lang="en-US" sz="1400" dirty="0"/>
              <a:t>, Coding Type, STBC, FB </a:t>
            </a:r>
            <a:r>
              <a:rPr lang="en-US" sz="1400" dirty="0" err="1"/>
              <a:t>Tx</a:t>
            </a:r>
            <a:r>
              <a:rPr lang="en-US" sz="1400" dirty="0"/>
              <a:t> type </a:t>
            </a:r>
            <a:r>
              <a:rPr lang="en-US" sz="1400" dirty="0" err="1"/>
              <a:t>etc</a:t>
            </a:r>
            <a:r>
              <a:rPr lang="en-US" sz="1400" dirty="0"/>
              <a:t>) about the frame is </a:t>
            </a:r>
            <a:r>
              <a:rPr lang="en-US" sz="1400" dirty="0" smtClean="0"/>
              <a:t>conveyed. This facilitates identification of the frame </a:t>
            </a:r>
            <a:r>
              <a:rPr lang="en-US" sz="1400" dirty="0" smtClean="0">
                <a:solidFill>
                  <a:schemeClr val="tx1"/>
                </a:solidFill>
              </a:rPr>
              <a:t>(or at least the RXVECTOR of the frame) </a:t>
            </a:r>
            <a:r>
              <a:rPr lang="en-US" sz="1400" dirty="0" smtClean="0"/>
              <a:t>that MCS measurement has taken place.</a:t>
            </a:r>
            <a:endParaRPr lang="en-US" sz="14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Yujin Noh, Newracom</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grpSp>
        <p:nvGrpSpPr>
          <p:cNvPr id="21" name="Group 20"/>
          <p:cNvGrpSpPr/>
          <p:nvPr/>
        </p:nvGrpSpPr>
        <p:grpSpPr>
          <a:xfrm>
            <a:off x="1447800" y="1751013"/>
            <a:ext cx="5943600" cy="1906587"/>
            <a:chOff x="1447800" y="1751013"/>
            <a:chExt cx="5943600" cy="1906587"/>
          </a:xfrm>
        </p:grpSpPr>
        <p:grpSp>
          <p:nvGrpSpPr>
            <p:cNvPr id="7" name="Group 6"/>
            <p:cNvGrpSpPr/>
            <p:nvPr/>
          </p:nvGrpSpPr>
          <p:grpSpPr>
            <a:xfrm>
              <a:off x="1447800" y="1751013"/>
              <a:ext cx="5943600" cy="1906587"/>
              <a:chOff x="636588" y="1828800"/>
              <a:chExt cx="7821612" cy="2472068"/>
            </a:xfrm>
          </p:grpSpPr>
          <p:pic>
            <p:nvPicPr>
              <p:cNvPr id="8" name="Picture 7"/>
              <p:cNvPicPr>
                <a:picLocks noChangeAspect="1"/>
              </p:cNvPicPr>
              <p:nvPr/>
            </p:nvPicPr>
            <p:blipFill>
              <a:blip r:embed="rId2">
                <a:clrChange>
                  <a:clrFrom>
                    <a:srgbClr val="FFFFFF"/>
                  </a:clrFrom>
                  <a:clrTo>
                    <a:srgbClr val="FFFFFF">
                      <a:alpha val="0"/>
                    </a:srgbClr>
                  </a:clrTo>
                </a:clrChange>
              </a:blip>
              <a:stretch>
                <a:fillRect/>
              </a:stretch>
            </p:blipFill>
            <p:spPr>
              <a:xfrm>
                <a:off x="636588" y="1828800"/>
                <a:ext cx="7820025" cy="742642"/>
              </a:xfrm>
              <a:prstGeom prst="rect">
                <a:avLst/>
              </a:prstGeom>
            </p:spPr>
          </p:pic>
          <p:pic>
            <p:nvPicPr>
              <p:cNvPr id="9" name="Picture 8"/>
              <p:cNvPicPr>
                <a:picLocks noChangeAspect="1"/>
              </p:cNvPicPr>
              <p:nvPr/>
            </p:nvPicPr>
            <p:blipFill rotWithShape="1">
              <a:blip r:embed="rId3">
                <a:clrChange>
                  <a:clrFrom>
                    <a:srgbClr val="FFFFFF"/>
                  </a:clrFrom>
                  <a:clrTo>
                    <a:srgbClr val="FFFFFF">
                      <a:alpha val="0"/>
                    </a:srgbClr>
                  </a:clrTo>
                </a:clrChange>
              </a:blip>
              <a:srcRect b="26663"/>
              <a:stretch/>
            </p:blipFill>
            <p:spPr>
              <a:xfrm>
                <a:off x="4160044" y="2589299"/>
                <a:ext cx="4296569" cy="534902"/>
              </a:xfrm>
              <a:prstGeom prst="rect">
                <a:avLst/>
              </a:prstGeom>
            </p:spPr>
          </p:pic>
          <p:pic>
            <p:nvPicPr>
              <p:cNvPr id="10" name="Picture 9"/>
              <p:cNvPicPr>
                <a:picLocks noChangeAspect="1"/>
              </p:cNvPicPr>
              <p:nvPr/>
            </p:nvPicPr>
            <p:blipFill>
              <a:blip r:embed="rId4">
                <a:clrChange>
                  <a:clrFrom>
                    <a:srgbClr val="FFFFFF"/>
                  </a:clrFrom>
                  <a:clrTo>
                    <a:srgbClr val="FFFFFF">
                      <a:alpha val="0"/>
                    </a:srgbClr>
                  </a:clrTo>
                </a:clrChange>
              </a:blip>
              <a:stretch>
                <a:fillRect/>
              </a:stretch>
            </p:blipFill>
            <p:spPr>
              <a:xfrm>
                <a:off x="2447925" y="3213856"/>
                <a:ext cx="6010275" cy="535824"/>
              </a:xfrm>
              <a:prstGeom prst="rect">
                <a:avLst/>
              </a:prstGeom>
            </p:spPr>
          </p:pic>
          <p:pic>
            <p:nvPicPr>
              <p:cNvPr id="11" name="Picture 10"/>
              <p:cNvPicPr>
                <a:picLocks noChangeAspect="1"/>
              </p:cNvPicPr>
              <p:nvPr/>
            </p:nvPicPr>
            <p:blipFill rotWithShape="1">
              <a:blip r:embed="rId5">
                <a:clrChange>
                  <a:clrFrom>
                    <a:srgbClr val="FFFFFF"/>
                  </a:clrFrom>
                  <a:clrTo>
                    <a:srgbClr val="FFFFFF">
                      <a:alpha val="0"/>
                    </a:srgbClr>
                  </a:clrTo>
                </a:clrChange>
              </a:blip>
              <a:srcRect b="31765"/>
              <a:stretch/>
            </p:blipFill>
            <p:spPr>
              <a:xfrm>
                <a:off x="3352800" y="3839458"/>
                <a:ext cx="3810000" cy="461410"/>
              </a:xfrm>
              <a:prstGeom prst="rect">
                <a:avLst/>
              </a:prstGeom>
            </p:spPr>
          </p:pic>
          <p:cxnSp>
            <p:nvCxnSpPr>
              <p:cNvPr id="12" name="Straight Connector 11"/>
              <p:cNvCxnSpPr/>
              <p:nvPr/>
            </p:nvCxnSpPr>
            <p:spPr bwMode="auto">
              <a:xfrm flipH="1">
                <a:off x="4160044" y="2513615"/>
                <a:ext cx="2469356" cy="15338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 name="Straight Connector 12"/>
              <p:cNvCxnSpPr/>
              <p:nvPr/>
            </p:nvCxnSpPr>
            <p:spPr bwMode="auto">
              <a:xfrm flipH="1">
                <a:off x="2590800" y="3048000"/>
                <a:ext cx="2438400" cy="20825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 name="Straight Connector 13"/>
              <p:cNvCxnSpPr/>
              <p:nvPr/>
            </p:nvCxnSpPr>
            <p:spPr bwMode="auto">
              <a:xfrm flipH="1">
                <a:off x="3394075" y="3704509"/>
                <a:ext cx="1555750" cy="16643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5" name="Straight Connector 14"/>
              <p:cNvCxnSpPr/>
              <p:nvPr/>
            </p:nvCxnSpPr>
            <p:spPr bwMode="auto">
              <a:xfrm flipH="1" flipV="1">
                <a:off x="7159625" y="2513615"/>
                <a:ext cx="1183483" cy="13351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6" name="Straight Connector 15"/>
              <p:cNvCxnSpPr/>
              <p:nvPr/>
            </p:nvCxnSpPr>
            <p:spPr bwMode="auto">
              <a:xfrm flipH="1" flipV="1">
                <a:off x="6717569" y="3055084"/>
                <a:ext cx="1739044" cy="19327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7" name="Straight Connector 16"/>
              <p:cNvCxnSpPr/>
              <p:nvPr/>
            </p:nvCxnSpPr>
            <p:spPr bwMode="auto">
              <a:xfrm flipH="1" flipV="1">
                <a:off x="5562600" y="3703211"/>
                <a:ext cx="1597025" cy="152023"/>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sp>
          <p:nvSpPr>
            <p:cNvPr id="18" name="Rectangle 17"/>
            <p:cNvSpPr/>
            <p:nvPr/>
          </p:nvSpPr>
          <p:spPr bwMode="auto">
            <a:xfrm>
              <a:off x="5971557" y="1959960"/>
              <a:ext cx="475294" cy="319218"/>
            </a:xfrm>
            <a:prstGeom prst="rect">
              <a:avLst/>
            </a:prstGeom>
            <a:solidFill>
              <a:srgbClr val="FFC000">
                <a:alpha val="50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9" name="Rectangle 18"/>
            <p:cNvSpPr/>
            <p:nvPr/>
          </p:nvSpPr>
          <p:spPr bwMode="auto">
            <a:xfrm>
              <a:off x="4834326" y="2390333"/>
              <a:ext cx="1267469" cy="319218"/>
            </a:xfrm>
            <a:prstGeom prst="rect">
              <a:avLst/>
            </a:prstGeom>
            <a:solidFill>
              <a:schemeClr val="accent5">
                <a:lumMod val="75000"/>
                <a:alpha val="5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 name="Rectangle 19"/>
            <p:cNvSpPr/>
            <p:nvPr/>
          </p:nvSpPr>
          <p:spPr bwMode="auto">
            <a:xfrm>
              <a:off x="4724083" y="2866258"/>
              <a:ext cx="457517" cy="319218"/>
            </a:xfrm>
            <a:prstGeom prst="rect">
              <a:avLst/>
            </a:prstGeom>
            <a:solidFill>
              <a:srgbClr val="FFFF00">
                <a:alpha val="50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 name="Rectangle 21"/>
            <p:cNvSpPr/>
            <p:nvPr/>
          </p:nvSpPr>
          <p:spPr bwMode="auto">
            <a:xfrm>
              <a:off x="3481355" y="2866258"/>
              <a:ext cx="785845" cy="319218"/>
            </a:xfrm>
            <a:prstGeom prst="rect">
              <a:avLst/>
            </a:prstGeom>
            <a:solidFill>
              <a:srgbClr val="92D050">
                <a:alpha val="50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22753901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of Link Adaptation in HE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Information needed for Unsolicited MCS feedback for 11ax</a:t>
            </a:r>
          </a:p>
          <a:p>
            <a:pPr>
              <a:buFont typeface="Arial" panose="020B0604020202020204" pitchFamily="34" charset="0"/>
              <a:buChar char="•"/>
            </a:pPr>
            <a:r>
              <a:rPr lang="en-US" dirty="0" smtClean="0"/>
              <a:t>Reference for MCS feedback</a:t>
            </a:r>
          </a:p>
          <a:p>
            <a:pPr>
              <a:buFont typeface="Arial" panose="020B0604020202020204" pitchFamily="34" charset="0"/>
              <a:buChar char="•"/>
            </a:pPr>
            <a:r>
              <a:rPr lang="en-US" dirty="0" smtClean="0"/>
              <a:t>Duplication of SNR and MCS</a:t>
            </a:r>
          </a:p>
          <a:p>
            <a:pPr>
              <a:buFont typeface="Arial" panose="020B0604020202020204" pitchFamily="34" charset="0"/>
              <a:buChar char="•"/>
            </a:pPr>
            <a:r>
              <a:rPr lang="en-US" dirty="0" smtClean="0"/>
              <a:t>Limited space for HE variant of HT Control Field </a:t>
            </a:r>
          </a:p>
          <a:p>
            <a:pPr>
              <a:buFont typeface="Arial" panose="020B0604020202020204" pitchFamily="34" charset="0"/>
              <a:buChar char="•"/>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Yujin Noh, Newracom</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spTree>
    <p:extLst>
      <p:ext uri="{BB962C8B-B14F-4D97-AF65-F5344CB8AC3E}">
        <p14:creationId xmlns:p14="http://schemas.microsoft.com/office/powerpoint/2010/main" val="37472815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Information Needed for</a:t>
            </a:r>
            <a:br>
              <a:rPr lang="en-US" sz="2800" dirty="0" smtClean="0"/>
            </a:br>
            <a:r>
              <a:rPr lang="en-US" sz="2800" dirty="0" smtClean="0"/>
              <a:t> Unsolicited MCS Feedback</a:t>
            </a:r>
            <a:endParaRPr lang="en-US" sz="28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smtClean="0"/>
              <a:t>Additional information is needed for Unsolicited MCS feedback to </a:t>
            </a:r>
            <a:r>
              <a:rPr lang="en-US" sz="2000" dirty="0"/>
              <a:t>facilitates identification of the </a:t>
            </a:r>
            <a:r>
              <a:rPr lang="en-US" sz="2000" dirty="0" smtClean="0"/>
              <a:t>frame that MCS was measured on.</a:t>
            </a:r>
          </a:p>
          <a:p>
            <a:pPr lvl="1">
              <a:buFont typeface="Arial" panose="020B0604020202020204" pitchFamily="34" charset="0"/>
              <a:buChar char="•"/>
            </a:pPr>
            <a:r>
              <a:rPr lang="en-US" sz="1800" dirty="0" smtClean="0"/>
              <a:t>BW (2 bits), GID (6 bits),  Coding (1 bit), BF (1 bits), STBC (1 bit)</a:t>
            </a:r>
          </a:p>
          <a:p>
            <a:pPr lvl="2">
              <a:buFont typeface="Arial" panose="020B0604020202020204" pitchFamily="34" charset="0"/>
              <a:buChar char="•"/>
            </a:pPr>
            <a:r>
              <a:rPr lang="en-US" dirty="0" smtClean="0"/>
              <a:t>Note that all the above bit fields are only used in unsolicited MCS feedback. For solicited MCS feedback they are reserved.</a:t>
            </a:r>
          </a:p>
          <a:p>
            <a:pPr>
              <a:buFont typeface="Arial" panose="020B0604020202020204" pitchFamily="34" charset="0"/>
              <a:buChar char="•"/>
            </a:pPr>
            <a:r>
              <a:rPr lang="en-US" sz="2000" dirty="0" smtClean="0"/>
              <a:t>With the support of OFDMA and DCM, additional information needs to be conveyed for Unsolicited MCS feedback.</a:t>
            </a:r>
          </a:p>
          <a:p>
            <a:pPr lvl="1">
              <a:buFont typeface="Arial" panose="020B0604020202020204" pitchFamily="34" charset="0"/>
              <a:buChar char="•"/>
            </a:pPr>
            <a:r>
              <a:rPr lang="en-US" sz="1800" dirty="0" smtClean="0"/>
              <a:t>RU size and RU location (at least 8 bits), DCM (1 bit)</a:t>
            </a:r>
          </a:p>
          <a:p>
            <a:pPr>
              <a:buFont typeface="Arial" panose="020B0604020202020204" pitchFamily="34" charset="0"/>
              <a:buChar char="•"/>
            </a:pPr>
            <a:r>
              <a:rPr lang="en-US" sz="2000" dirty="0" smtClean="0"/>
              <a:t>If no GID is supported in 11ax, we may able to remove GID from HE link adaptation. However, we may need additional information for MU-MIMO indication.</a:t>
            </a:r>
          </a:p>
          <a:p>
            <a:pPr lvl="1">
              <a:buFont typeface="Arial" panose="020B0604020202020204" pitchFamily="34" charset="0"/>
              <a:buChar char="•"/>
            </a:pPr>
            <a:r>
              <a:rPr lang="en-US" sz="1600" dirty="0" smtClean="0"/>
              <a:t>GID not only conveyed information on whether SU or MU-MIMO was used, but also on STA pairing information.</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Yujin Noh, Newracom</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spTree>
    <p:extLst>
      <p:ext uri="{BB962C8B-B14F-4D97-AF65-F5344CB8AC3E}">
        <p14:creationId xmlns:p14="http://schemas.microsoft.com/office/powerpoint/2010/main" val="21505714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Information Needed for</a:t>
            </a:r>
            <a:br>
              <a:rPr lang="en-US" sz="2800" dirty="0" smtClean="0"/>
            </a:br>
            <a:r>
              <a:rPr lang="en-US" sz="2800" dirty="0" smtClean="0"/>
              <a:t>Unsolicited MCS Feedback (cont.)</a:t>
            </a:r>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Yujin Noh, Newracom</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sp>
        <p:nvSpPr>
          <p:cNvPr id="7" name="Rectangle 6"/>
          <p:cNvSpPr/>
          <p:nvPr/>
        </p:nvSpPr>
        <p:spPr bwMode="auto">
          <a:xfrm>
            <a:off x="1205412" y="2521852"/>
            <a:ext cx="1828800" cy="609600"/>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GID</a:t>
            </a:r>
          </a:p>
        </p:txBody>
      </p:sp>
      <p:sp>
        <p:nvSpPr>
          <p:cNvPr id="8" name="Rectangle 7"/>
          <p:cNvSpPr/>
          <p:nvPr/>
        </p:nvSpPr>
        <p:spPr bwMode="auto">
          <a:xfrm>
            <a:off x="3029283" y="2521852"/>
            <a:ext cx="914400" cy="609600"/>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BW</a:t>
            </a:r>
          </a:p>
        </p:txBody>
      </p:sp>
      <p:sp>
        <p:nvSpPr>
          <p:cNvPr id="9" name="Rectangle 8"/>
          <p:cNvSpPr/>
          <p:nvPr/>
        </p:nvSpPr>
        <p:spPr bwMode="auto">
          <a:xfrm>
            <a:off x="3938754" y="2521852"/>
            <a:ext cx="304800" cy="609600"/>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ea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chemeClr val="tx1"/>
                </a:solidFill>
                <a:latin typeface="Calibri" panose="020F0502020204030204" pitchFamily="34" charset="0"/>
              </a:rPr>
              <a:t>Coding</a:t>
            </a:r>
            <a:endParaRPr kumimoji="0" lang="en-US" sz="1400" b="0" i="0" u="none" strike="noStrike" cap="none" normalizeH="0" baseline="0" dirty="0" smtClean="0">
              <a:ln>
                <a:noFill/>
              </a:ln>
              <a:solidFill>
                <a:schemeClr val="tx1"/>
              </a:solidFill>
              <a:effectLst/>
              <a:latin typeface="Calibri" panose="020F0502020204030204" pitchFamily="34" charset="0"/>
            </a:endParaRPr>
          </a:p>
        </p:txBody>
      </p:sp>
      <p:sp>
        <p:nvSpPr>
          <p:cNvPr id="11" name="Rectangle 10"/>
          <p:cNvSpPr/>
          <p:nvPr/>
        </p:nvSpPr>
        <p:spPr bwMode="auto">
          <a:xfrm>
            <a:off x="4543425" y="2521852"/>
            <a:ext cx="304800" cy="609600"/>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ea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chemeClr val="tx1"/>
                </a:solidFill>
                <a:latin typeface="Calibri" panose="020F0502020204030204" pitchFamily="34" charset="0"/>
              </a:rPr>
              <a:t>STBC</a:t>
            </a:r>
            <a:endParaRPr kumimoji="0" lang="en-US" sz="1400" b="0" i="0" u="none" strike="noStrike" cap="none" normalizeH="0" baseline="0" dirty="0" smtClean="0">
              <a:ln>
                <a:noFill/>
              </a:ln>
              <a:solidFill>
                <a:schemeClr val="tx1"/>
              </a:solidFill>
              <a:effectLst/>
              <a:latin typeface="Calibri" panose="020F0502020204030204" pitchFamily="34" charset="0"/>
            </a:endParaRPr>
          </a:p>
        </p:txBody>
      </p:sp>
      <p:sp>
        <p:nvSpPr>
          <p:cNvPr id="12" name="Rectangle 11"/>
          <p:cNvSpPr/>
          <p:nvPr/>
        </p:nvSpPr>
        <p:spPr bwMode="auto">
          <a:xfrm>
            <a:off x="4233696" y="2521852"/>
            <a:ext cx="304800" cy="609600"/>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ea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chemeClr val="tx1"/>
                </a:solidFill>
                <a:latin typeface="Calibri" panose="020F0502020204030204" pitchFamily="34" charset="0"/>
              </a:rPr>
              <a:t>BF</a:t>
            </a:r>
            <a:endParaRPr kumimoji="0" lang="en-US" sz="1400" b="0" i="0" u="none" strike="noStrike" cap="none" normalizeH="0" baseline="0" dirty="0" smtClean="0">
              <a:ln>
                <a:noFill/>
              </a:ln>
              <a:solidFill>
                <a:schemeClr val="tx1"/>
              </a:solidFill>
              <a:effectLst/>
              <a:latin typeface="Calibri" panose="020F0502020204030204" pitchFamily="34" charset="0"/>
            </a:endParaRPr>
          </a:p>
        </p:txBody>
      </p:sp>
      <p:sp>
        <p:nvSpPr>
          <p:cNvPr id="14" name="TextBox 13"/>
          <p:cNvSpPr txBox="1"/>
          <p:nvPr/>
        </p:nvSpPr>
        <p:spPr>
          <a:xfrm>
            <a:off x="185571" y="1944310"/>
            <a:ext cx="1905000" cy="307777"/>
          </a:xfrm>
          <a:prstGeom prst="rect">
            <a:avLst/>
          </a:prstGeom>
          <a:noFill/>
        </p:spPr>
        <p:txBody>
          <a:bodyPr wrap="square" rtlCol="0">
            <a:spAutoFit/>
          </a:bodyPr>
          <a:lstStyle/>
          <a:p>
            <a:r>
              <a:rPr lang="en-US" sz="1400" b="1" dirty="0" smtClean="0">
                <a:solidFill>
                  <a:schemeClr val="tx1"/>
                </a:solidFill>
                <a:latin typeface="+mn-lt"/>
              </a:rPr>
              <a:t>VHT Unsolicited MCS</a:t>
            </a:r>
            <a:endParaRPr lang="en-US" sz="1400" b="1" dirty="0">
              <a:solidFill>
                <a:schemeClr val="tx1"/>
              </a:solidFill>
              <a:latin typeface="+mn-lt"/>
            </a:endParaRPr>
          </a:p>
        </p:txBody>
      </p:sp>
      <p:sp>
        <p:nvSpPr>
          <p:cNvPr id="15" name="TextBox 14"/>
          <p:cNvSpPr txBox="1"/>
          <p:nvPr/>
        </p:nvSpPr>
        <p:spPr>
          <a:xfrm>
            <a:off x="185571" y="3569565"/>
            <a:ext cx="1905000" cy="307777"/>
          </a:xfrm>
          <a:prstGeom prst="rect">
            <a:avLst/>
          </a:prstGeom>
          <a:noFill/>
        </p:spPr>
        <p:txBody>
          <a:bodyPr wrap="square" rtlCol="0">
            <a:spAutoFit/>
          </a:bodyPr>
          <a:lstStyle/>
          <a:p>
            <a:r>
              <a:rPr lang="en-US" sz="1400" b="1" dirty="0" smtClean="0">
                <a:solidFill>
                  <a:schemeClr val="tx1"/>
                </a:solidFill>
                <a:latin typeface="+mn-lt"/>
              </a:rPr>
              <a:t>HE Unsolicited MCS</a:t>
            </a:r>
            <a:endParaRPr lang="en-US" sz="1400" b="1" dirty="0">
              <a:solidFill>
                <a:schemeClr val="tx1"/>
              </a:solidFill>
              <a:latin typeface="+mn-lt"/>
            </a:endParaRPr>
          </a:p>
        </p:txBody>
      </p:sp>
      <p:sp>
        <p:nvSpPr>
          <p:cNvPr id="16" name="TextBox 15"/>
          <p:cNvSpPr txBox="1"/>
          <p:nvPr/>
        </p:nvSpPr>
        <p:spPr>
          <a:xfrm>
            <a:off x="563397" y="2255006"/>
            <a:ext cx="410690" cy="261610"/>
          </a:xfrm>
          <a:prstGeom prst="rect">
            <a:avLst/>
          </a:prstGeom>
          <a:noFill/>
        </p:spPr>
        <p:txBody>
          <a:bodyPr wrap="none" rtlCol="0">
            <a:spAutoFit/>
          </a:bodyPr>
          <a:lstStyle/>
          <a:p>
            <a:r>
              <a:rPr lang="en-US" sz="1100" dirty="0" smtClean="0">
                <a:solidFill>
                  <a:schemeClr val="tx1"/>
                </a:solidFill>
                <a:latin typeface="+mn-lt"/>
              </a:rPr>
              <a:t>Bits</a:t>
            </a:r>
            <a:endParaRPr lang="en-US" sz="1100" dirty="0">
              <a:solidFill>
                <a:schemeClr val="tx1"/>
              </a:solidFill>
              <a:latin typeface="+mn-lt"/>
            </a:endParaRPr>
          </a:p>
        </p:txBody>
      </p:sp>
      <p:sp>
        <p:nvSpPr>
          <p:cNvPr id="17" name="TextBox 16"/>
          <p:cNvSpPr txBox="1"/>
          <p:nvPr/>
        </p:nvSpPr>
        <p:spPr>
          <a:xfrm>
            <a:off x="1991411" y="2216503"/>
            <a:ext cx="256802" cy="261610"/>
          </a:xfrm>
          <a:prstGeom prst="rect">
            <a:avLst/>
          </a:prstGeom>
          <a:noFill/>
        </p:spPr>
        <p:txBody>
          <a:bodyPr wrap="none" rtlCol="0">
            <a:spAutoFit/>
          </a:bodyPr>
          <a:lstStyle/>
          <a:p>
            <a:r>
              <a:rPr lang="en-US" sz="1100" dirty="0" smtClean="0">
                <a:solidFill>
                  <a:schemeClr val="tx1"/>
                </a:solidFill>
                <a:latin typeface="+mn-lt"/>
              </a:rPr>
              <a:t>6</a:t>
            </a:r>
            <a:endParaRPr lang="en-US" sz="1100" dirty="0">
              <a:solidFill>
                <a:schemeClr val="tx1"/>
              </a:solidFill>
              <a:latin typeface="+mn-lt"/>
            </a:endParaRPr>
          </a:p>
        </p:txBody>
      </p:sp>
      <p:sp>
        <p:nvSpPr>
          <p:cNvPr id="18" name="TextBox 17"/>
          <p:cNvSpPr txBox="1"/>
          <p:nvPr/>
        </p:nvSpPr>
        <p:spPr>
          <a:xfrm>
            <a:off x="3358082" y="2216503"/>
            <a:ext cx="256802" cy="261610"/>
          </a:xfrm>
          <a:prstGeom prst="rect">
            <a:avLst/>
          </a:prstGeom>
          <a:noFill/>
        </p:spPr>
        <p:txBody>
          <a:bodyPr wrap="none" rtlCol="0">
            <a:spAutoFit/>
          </a:bodyPr>
          <a:lstStyle/>
          <a:p>
            <a:r>
              <a:rPr lang="en-US" sz="1100" dirty="0" smtClean="0">
                <a:solidFill>
                  <a:schemeClr val="tx1"/>
                </a:solidFill>
                <a:latin typeface="+mn-lt"/>
              </a:rPr>
              <a:t>2</a:t>
            </a:r>
            <a:endParaRPr lang="en-US" sz="1100" dirty="0">
              <a:solidFill>
                <a:schemeClr val="tx1"/>
              </a:solidFill>
              <a:latin typeface="+mn-lt"/>
            </a:endParaRPr>
          </a:p>
        </p:txBody>
      </p:sp>
      <p:sp>
        <p:nvSpPr>
          <p:cNvPr id="19" name="TextBox 18"/>
          <p:cNvSpPr txBox="1"/>
          <p:nvPr/>
        </p:nvSpPr>
        <p:spPr>
          <a:xfrm>
            <a:off x="3969447" y="2218126"/>
            <a:ext cx="256802" cy="261610"/>
          </a:xfrm>
          <a:prstGeom prst="rect">
            <a:avLst/>
          </a:prstGeom>
          <a:noFill/>
        </p:spPr>
        <p:txBody>
          <a:bodyPr wrap="none" rtlCol="0">
            <a:spAutoFit/>
          </a:bodyPr>
          <a:lstStyle/>
          <a:p>
            <a:r>
              <a:rPr lang="en-US" sz="1100" dirty="0" smtClean="0">
                <a:solidFill>
                  <a:schemeClr val="tx1"/>
                </a:solidFill>
                <a:latin typeface="+mn-lt"/>
              </a:rPr>
              <a:t>1</a:t>
            </a:r>
            <a:endParaRPr lang="en-US" sz="1100" dirty="0">
              <a:solidFill>
                <a:schemeClr val="tx1"/>
              </a:solidFill>
              <a:latin typeface="+mn-lt"/>
            </a:endParaRPr>
          </a:p>
        </p:txBody>
      </p:sp>
      <p:sp>
        <p:nvSpPr>
          <p:cNvPr id="20" name="TextBox 19"/>
          <p:cNvSpPr txBox="1"/>
          <p:nvPr/>
        </p:nvSpPr>
        <p:spPr>
          <a:xfrm>
            <a:off x="4257695" y="2218126"/>
            <a:ext cx="256802" cy="261610"/>
          </a:xfrm>
          <a:prstGeom prst="rect">
            <a:avLst/>
          </a:prstGeom>
          <a:noFill/>
        </p:spPr>
        <p:txBody>
          <a:bodyPr wrap="none" rtlCol="0">
            <a:spAutoFit/>
          </a:bodyPr>
          <a:lstStyle/>
          <a:p>
            <a:r>
              <a:rPr lang="en-US" sz="1100" dirty="0" smtClean="0">
                <a:solidFill>
                  <a:schemeClr val="tx1"/>
                </a:solidFill>
                <a:latin typeface="+mn-lt"/>
              </a:rPr>
              <a:t>1</a:t>
            </a:r>
            <a:endParaRPr lang="en-US" sz="1100" dirty="0">
              <a:solidFill>
                <a:schemeClr val="tx1"/>
              </a:solidFill>
              <a:latin typeface="+mn-lt"/>
            </a:endParaRPr>
          </a:p>
        </p:txBody>
      </p:sp>
      <p:sp>
        <p:nvSpPr>
          <p:cNvPr id="21" name="TextBox 20"/>
          <p:cNvSpPr txBox="1"/>
          <p:nvPr/>
        </p:nvSpPr>
        <p:spPr>
          <a:xfrm>
            <a:off x="4567424" y="2218126"/>
            <a:ext cx="256802" cy="261610"/>
          </a:xfrm>
          <a:prstGeom prst="rect">
            <a:avLst/>
          </a:prstGeom>
          <a:noFill/>
        </p:spPr>
        <p:txBody>
          <a:bodyPr wrap="none" rtlCol="0">
            <a:spAutoFit/>
          </a:bodyPr>
          <a:lstStyle/>
          <a:p>
            <a:r>
              <a:rPr lang="en-US" sz="1100" dirty="0" smtClean="0">
                <a:solidFill>
                  <a:schemeClr val="tx1"/>
                </a:solidFill>
                <a:latin typeface="+mn-lt"/>
              </a:rPr>
              <a:t>1</a:t>
            </a:r>
            <a:endParaRPr lang="en-US" sz="1100" dirty="0">
              <a:solidFill>
                <a:schemeClr val="tx1"/>
              </a:solidFill>
              <a:latin typeface="+mn-lt"/>
            </a:endParaRPr>
          </a:p>
        </p:txBody>
      </p:sp>
      <p:cxnSp>
        <p:nvCxnSpPr>
          <p:cNvPr id="23" name="Straight Arrow Connector 22"/>
          <p:cNvCxnSpPr/>
          <p:nvPr/>
        </p:nvCxnSpPr>
        <p:spPr bwMode="auto">
          <a:xfrm>
            <a:off x="1205412" y="3276600"/>
            <a:ext cx="3618814"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5" name="TextBox 24"/>
          <p:cNvSpPr txBox="1"/>
          <p:nvPr/>
        </p:nvSpPr>
        <p:spPr>
          <a:xfrm>
            <a:off x="2729324" y="3276600"/>
            <a:ext cx="587020" cy="261610"/>
          </a:xfrm>
          <a:prstGeom prst="rect">
            <a:avLst/>
          </a:prstGeom>
          <a:noFill/>
        </p:spPr>
        <p:txBody>
          <a:bodyPr wrap="none" rtlCol="0">
            <a:spAutoFit/>
          </a:bodyPr>
          <a:lstStyle/>
          <a:p>
            <a:r>
              <a:rPr lang="en-US" sz="1100" dirty="0" smtClean="0">
                <a:solidFill>
                  <a:schemeClr val="tx1"/>
                </a:solidFill>
                <a:latin typeface="+mn-lt"/>
              </a:rPr>
              <a:t>11 Bits</a:t>
            </a:r>
            <a:endParaRPr lang="en-US" sz="1100" dirty="0">
              <a:solidFill>
                <a:schemeClr val="tx1"/>
              </a:solidFill>
              <a:latin typeface="+mn-lt"/>
            </a:endParaRPr>
          </a:p>
        </p:txBody>
      </p:sp>
      <p:sp>
        <p:nvSpPr>
          <p:cNvPr id="26" name="Rectangle 25"/>
          <p:cNvSpPr/>
          <p:nvPr/>
        </p:nvSpPr>
        <p:spPr bwMode="auto">
          <a:xfrm>
            <a:off x="1215666" y="4242302"/>
            <a:ext cx="2381070" cy="609600"/>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RU size/location</a:t>
            </a:r>
          </a:p>
        </p:txBody>
      </p:sp>
      <p:sp>
        <p:nvSpPr>
          <p:cNvPr id="27" name="Rectangle 26"/>
          <p:cNvSpPr/>
          <p:nvPr/>
        </p:nvSpPr>
        <p:spPr bwMode="auto">
          <a:xfrm>
            <a:off x="4822825" y="4244632"/>
            <a:ext cx="278985" cy="609600"/>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ea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smtClean="0">
                <a:ln>
                  <a:noFill/>
                </a:ln>
                <a:solidFill>
                  <a:schemeClr val="tx1"/>
                </a:solidFill>
                <a:effectLst/>
                <a:latin typeface="Calibri" panose="020F0502020204030204" pitchFamily="34" charset="0"/>
              </a:rPr>
              <a:t>SU/MU</a:t>
            </a:r>
          </a:p>
        </p:txBody>
      </p:sp>
      <p:sp>
        <p:nvSpPr>
          <p:cNvPr id="28" name="Rectangle 27"/>
          <p:cNvSpPr/>
          <p:nvPr/>
        </p:nvSpPr>
        <p:spPr bwMode="auto">
          <a:xfrm>
            <a:off x="3590005" y="4250639"/>
            <a:ext cx="304800" cy="609600"/>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ea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chemeClr val="tx1"/>
                </a:solidFill>
                <a:latin typeface="Calibri" panose="020F0502020204030204" pitchFamily="34" charset="0"/>
              </a:rPr>
              <a:t>Coding</a:t>
            </a:r>
            <a:endParaRPr kumimoji="0" lang="en-US" sz="1400" b="0" i="0" u="none" strike="noStrike" cap="none" normalizeH="0" baseline="0" dirty="0" smtClean="0">
              <a:ln>
                <a:noFill/>
              </a:ln>
              <a:solidFill>
                <a:schemeClr val="tx1"/>
              </a:solidFill>
              <a:effectLst/>
              <a:latin typeface="Calibri" panose="020F0502020204030204" pitchFamily="34" charset="0"/>
            </a:endParaRPr>
          </a:p>
        </p:txBody>
      </p:sp>
      <p:sp>
        <p:nvSpPr>
          <p:cNvPr id="29" name="Rectangle 28"/>
          <p:cNvSpPr/>
          <p:nvPr/>
        </p:nvSpPr>
        <p:spPr bwMode="auto">
          <a:xfrm>
            <a:off x="4194676" y="4250639"/>
            <a:ext cx="304800" cy="609600"/>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ea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chemeClr val="tx1"/>
                </a:solidFill>
                <a:latin typeface="Calibri" panose="020F0502020204030204" pitchFamily="34" charset="0"/>
              </a:rPr>
              <a:t>STBC</a:t>
            </a:r>
            <a:endParaRPr kumimoji="0" lang="en-US" sz="1400" b="0" i="0" u="none" strike="noStrike" cap="none" normalizeH="0" baseline="0" dirty="0" smtClean="0">
              <a:ln>
                <a:noFill/>
              </a:ln>
              <a:solidFill>
                <a:schemeClr val="tx1"/>
              </a:solidFill>
              <a:effectLst/>
              <a:latin typeface="Calibri" panose="020F0502020204030204" pitchFamily="34" charset="0"/>
            </a:endParaRPr>
          </a:p>
        </p:txBody>
      </p:sp>
      <p:sp>
        <p:nvSpPr>
          <p:cNvPr id="30" name="Rectangle 29"/>
          <p:cNvSpPr/>
          <p:nvPr/>
        </p:nvSpPr>
        <p:spPr bwMode="auto">
          <a:xfrm>
            <a:off x="3884947" y="4250639"/>
            <a:ext cx="304800" cy="609600"/>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ea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chemeClr val="tx1"/>
                </a:solidFill>
                <a:latin typeface="Calibri" panose="020F0502020204030204" pitchFamily="34" charset="0"/>
              </a:rPr>
              <a:t>BF</a:t>
            </a:r>
            <a:endParaRPr kumimoji="0" lang="en-US" sz="1400" b="0" i="0" u="none" strike="noStrike" cap="none" normalizeH="0" baseline="0" dirty="0" smtClean="0">
              <a:ln>
                <a:noFill/>
              </a:ln>
              <a:solidFill>
                <a:schemeClr val="tx1"/>
              </a:solidFill>
              <a:effectLst/>
              <a:latin typeface="Calibri" panose="020F0502020204030204" pitchFamily="34" charset="0"/>
            </a:endParaRPr>
          </a:p>
        </p:txBody>
      </p:sp>
      <p:sp>
        <p:nvSpPr>
          <p:cNvPr id="31" name="TextBox 30"/>
          <p:cNvSpPr txBox="1"/>
          <p:nvPr/>
        </p:nvSpPr>
        <p:spPr>
          <a:xfrm>
            <a:off x="634515" y="3971779"/>
            <a:ext cx="410690" cy="261610"/>
          </a:xfrm>
          <a:prstGeom prst="rect">
            <a:avLst/>
          </a:prstGeom>
          <a:noFill/>
        </p:spPr>
        <p:txBody>
          <a:bodyPr wrap="none" rtlCol="0">
            <a:spAutoFit/>
          </a:bodyPr>
          <a:lstStyle/>
          <a:p>
            <a:r>
              <a:rPr lang="en-US" sz="1100" dirty="0" smtClean="0">
                <a:solidFill>
                  <a:schemeClr val="tx1"/>
                </a:solidFill>
                <a:latin typeface="+mn-lt"/>
              </a:rPr>
              <a:t>Bits</a:t>
            </a:r>
            <a:endParaRPr lang="en-US" sz="1100" dirty="0">
              <a:solidFill>
                <a:schemeClr val="tx1"/>
              </a:solidFill>
              <a:latin typeface="+mn-lt"/>
            </a:endParaRPr>
          </a:p>
        </p:txBody>
      </p:sp>
      <p:sp>
        <p:nvSpPr>
          <p:cNvPr id="32" name="TextBox 31"/>
          <p:cNvSpPr txBox="1"/>
          <p:nvPr/>
        </p:nvSpPr>
        <p:spPr>
          <a:xfrm>
            <a:off x="2145343" y="3906095"/>
            <a:ext cx="683200" cy="261610"/>
          </a:xfrm>
          <a:prstGeom prst="rect">
            <a:avLst/>
          </a:prstGeom>
          <a:noFill/>
        </p:spPr>
        <p:txBody>
          <a:bodyPr wrap="none" rtlCol="0">
            <a:spAutoFit/>
          </a:bodyPr>
          <a:lstStyle/>
          <a:p>
            <a:r>
              <a:rPr lang="en-US" sz="1100" dirty="0" smtClean="0">
                <a:solidFill>
                  <a:schemeClr val="tx1"/>
                </a:solidFill>
                <a:latin typeface="+mn-lt"/>
              </a:rPr>
              <a:t>at least 8</a:t>
            </a:r>
            <a:endParaRPr lang="en-US" sz="1100" dirty="0">
              <a:solidFill>
                <a:schemeClr val="tx1"/>
              </a:solidFill>
              <a:latin typeface="+mn-lt"/>
            </a:endParaRPr>
          </a:p>
        </p:txBody>
      </p:sp>
      <p:sp>
        <p:nvSpPr>
          <p:cNvPr id="33" name="TextBox 32"/>
          <p:cNvSpPr txBox="1"/>
          <p:nvPr/>
        </p:nvSpPr>
        <p:spPr>
          <a:xfrm>
            <a:off x="6689415" y="3699247"/>
            <a:ext cx="683200" cy="261610"/>
          </a:xfrm>
          <a:prstGeom prst="rect">
            <a:avLst/>
          </a:prstGeom>
          <a:noFill/>
        </p:spPr>
        <p:txBody>
          <a:bodyPr wrap="none" rtlCol="0">
            <a:spAutoFit/>
          </a:bodyPr>
          <a:lstStyle/>
          <a:p>
            <a:r>
              <a:rPr lang="en-US" sz="1100" dirty="0">
                <a:solidFill>
                  <a:schemeClr val="tx1"/>
                </a:solidFill>
                <a:latin typeface="+mn-lt"/>
              </a:rPr>
              <a:t>a</a:t>
            </a:r>
            <a:r>
              <a:rPr lang="en-US" sz="1100" dirty="0" smtClean="0">
                <a:solidFill>
                  <a:schemeClr val="tx1"/>
                </a:solidFill>
                <a:latin typeface="+mn-lt"/>
              </a:rPr>
              <a:t>t least 1</a:t>
            </a:r>
            <a:endParaRPr lang="en-US" sz="1100" dirty="0">
              <a:solidFill>
                <a:schemeClr val="tx1"/>
              </a:solidFill>
              <a:latin typeface="+mn-lt"/>
            </a:endParaRPr>
          </a:p>
        </p:txBody>
      </p:sp>
      <p:sp>
        <p:nvSpPr>
          <p:cNvPr id="34" name="TextBox 33"/>
          <p:cNvSpPr txBox="1"/>
          <p:nvPr/>
        </p:nvSpPr>
        <p:spPr>
          <a:xfrm>
            <a:off x="3581400" y="3946913"/>
            <a:ext cx="256802" cy="261610"/>
          </a:xfrm>
          <a:prstGeom prst="rect">
            <a:avLst/>
          </a:prstGeom>
          <a:noFill/>
        </p:spPr>
        <p:txBody>
          <a:bodyPr wrap="none" rtlCol="0">
            <a:spAutoFit/>
          </a:bodyPr>
          <a:lstStyle/>
          <a:p>
            <a:r>
              <a:rPr lang="en-US" sz="1100" dirty="0" smtClean="0">
                <a:solidFill>
                  <a:schemeClr val="tx1"/>
                </a:solidFill>
                <a:latin typeface="+mn-lt"/>
              </a:rPr>
              <a:t>1</a:t>
            </a:r>
            <a:endParaRPr lang="en-US" sz="1100" dirty="0">
              <a:solidFill>
                <a:schemeClr val="tx1"/>
              </a:solidFill>
              <a:latin typeface="+mn-lt"/>
            </a:endParaRPr>
          </a:p>
        </p:txBody>
      </p:sp>
      <p:sp>
        <p:nvSpPr>
          <p:cNvPr id="35" name="TextBox 34"/>
          <p:cNvSpPr txBox="1"/>
          <p:nvPr/>
        </p:nvSpPr>
        <p:spPr>
          <a:xfrm>
            <a:off x="3869648" y="3946913"/>
            <a:ext cx="256802" cy="261610"/>
          </a:xfrm>
          <a:prstGeom prst="rect">
            <a:avLst/>
          </a:prstGeom>
          <a:noFill/>
        </p:spPr>
        <p:txBody>
          <a:bodyPr wrap="none" rtlCol="0">
            <a:spAutoFit/>
          </a:bodyPr>
          <a:lstStyle/>
          <a:p>
            <a:r>
              <a:rPr lang="en-US" sz="1100" dirty="0" smtClean="0">
                <a:solidFill>
                  <a:schemeClr val="tx1"/>
                </a:solidFill>
                <a:latin typeface="+mn-lt"/>
              </a:rPr>
              <a:t>1</a:t>
            </a:r>
            <a:endParaRPr lang="en-US" sz="1100" dirty="0">
              <a:solidFill>
                <a:schemeClr val="tx1"/>
              </a:solidFill>
              <a:latin typeface="+mn-lt"/>
            </a:endParaRPr>
          </a:p>
        </p:txBody>
      </p:sp>
      <p:sp>
        <p:nvSpPr>
          <p:cNvPr id="36" name="TextBox 35"/>
          <p:cNvSpPr txBox="1"/>
          <p:nvPr/>
        </p:nvSpPr>
        <p:spPr>
          <a:xfrm>
            <a:off x="4179377" y="3946913"/>
            <a:ext cx="256802" cy="261610"/>
          </a:xfrm>
          <a:prstGeom prst="rect">
            <a:avLst/>
          </a:prstGeom>
          <a:noFill/>
        </p:spPr>
        <p:txBody>
          <a:bodyPr wrap="none" rtlCol="0">
            <a:spAutoFit/>
          </a:bodyPr>
          <a:lstStyle/>
          <a:p>
            <a:r>
              <a:rPr lang="en-US" sz="1100" dirty="0" smtClean="0">
                <a:solidFill>
                  <a:schemeClr val="tx1"/>
                </a:solidFill>
                <a:latin typeface="+mn-lt"/>
              </a:rPr>
              <a:t>1</a:t>
            </a:r>
            <a:endParaRPr lang="en-US" sz="1100" dirty="0">
              <a:solidFill>
                <a:schemeClr val="tx1"/>
              </a:solidFill>
              <a:latin typeface="+mn-lt"/>
            </a:endParaRPr>
          </a:p>
        </p:txBody>
      </p:sp>
      <p:cxnSp>
        <p:nvCxnSpPr>
          <p:cNvPr id="37" name="Straight Arrow Connector 36"/>
          <p:cNvCxnSpPr/>
          <p:nvPr/>
        </p:nvCxnSpPr>
        <p:spPr bwMode="auto">
          <a:xfrm>
            <a:off x="1215570" y="4993373"/>
            <a:ext cx="3928543"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8" name="TextBox 37"/>
          <p:cNvSpPr txBox="1"/>
          <p:nvPr/>
        </p:nvSpPr>
        <p:spPr>
          <a:xfrm>
            <a:off x="2739482" y="4993373"/>
            <a:ext cx="184731" cy="261610"/>
          </a:xfrm>
          <a:prstGeom prst="rect">
            <a:avLst/>
          </a:prstGeom>
          <a:noFill/>
        </p:spPr>
        <p:txBody>
          <a:bodyPr wrap="none" rtlCol="0">
            <a:spAutoFit/>
          </a:bodyPr>
          <a:lstStyle/>
          <a:p>
            <a:endParaRPr lang="en-US" sz="1100" dirty="0">
              <a:solidFill>
                <a:schemeClr val="tx1"/>
              </a:solidFill>
              <a:latin typeface="+mn-lt"/>
            </a:endParaRPr>
          </a:p>
        </p:txBody>
      </p:sp>
      <p:sp>
        <p:nvSpPr>
          <p:cNvPr id="39" name="Rectangle 38"/>
          <p:cNvSpPr/>
          <p:nvPr/>
        </p:nvSpPr>
        <p:spPr bwMode="auto">
          <a:xfrm>
            <a:off x="4506310" y="4250639"/>
            <a:ext cx="304800" cy="609600"/>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ea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chemeClr val="tx1"/>
                </a:solidFill>
                <a:latin typeface="Calibri" panose="020F0502020204030204" pitchFamily="34" charset="0"/>
              </a:rPr>
              <a:t>DCM</a:t>
            </a:r>
            <a:endParaRPr kumimoji="0" lang="en-US" sz="1400" b="0" i="0" u="none" strike="noStrike" cap="none" normalizeH="0" baseline="0" dirty="0" smtClean="0">
              <a:ln>
                <a:noFill/>
              </a:ln>
              <a:solidFill>
                <a:schemeClr val="tx1"/>
              </a:solidFill>
              <a:effectLst/>
              <a:latin typeface="Calibri" panose="020F0502020204030204" pitchFamily="34" charset="0"/>
            </a:endParaRPr>
          </a:p>
        </p:txBody>
      </p:sp>
      <p:sp>
        <p:nvSpPr>
          <p:cNvPr id="40" name="TextBox 39"/>
          <p:cNvSpPr txBox="1"/>
          <p:nvPr/>
        </p:nvSpPr>
        <p:spPr>
          <a:xfrm>
            <a:off x="4489106" y="3945290"/>
            <a:ext cx="256802" cy="261610"/>
          </a:xfrm>
          <a:prstGeom prst="rect">
            <a:avLst/>
          </a:prstGeom>
          <a:noFill/>
        </p:spPr>
        <p:txBody>
          <a:bodyPr wrap="none" rtlCol="0">
            <a:spAutoFit/>
          </a:bodyPr>
          <a:lstStyle/>
          <a:p>
            <a:r>
              <a:rPr lang="en-US" sz="1100" dirty="0" smtClean="0">
                <a:solidFill>
                  <a:schemeClr val="tx1"/>
                </a:solidFill>
                <a:latin typeface="+mn-lt"/>
              </a:rPr>
              <a:t>1</a:t>
            </a:r>
            <a:endParaRPr lang="en-US" sz="1100" dirty="0">
              <a:solidFill>
                <a:schemeClr val="tx1"/>
              </a:solidFill>
              <a:latin typeface="+mn-lt"/>
            </a:endParaRPr>
          </a:p>
        </p:txBody>
      </p:sp>
      <p:sp>
        <p:nvSpPr>
          <p:cNvPr id="42" name="TextBox 41"/>
          <p:cNvSpPr txBox="1"/>
          <p:nvPr/>
        </p:nvSpPr>
        <p:spPr>
          <a:xfrm>
            <a:off x="2888656" y="5001710"/>
            <a:ext cx="1019831" cy="261610"/>
          </a:xfrm>
          <a:prstGeom prst="rect">
            <a:avLst/>
          </a:prstGeom>
          <a:noFill/>
        </p:spPr>
        <p:txBody>
          <a:bodyPr wrap="none" rtlCol="0">
            <a:spAutoFit/>
          </a:bodyPr>
          <a:lstStyle/>
          <a:p>
            <a:r>
              <a:rPr lang="en-US" sz="1100" dirty="0">
                <a:solidFill>
                  <a:schemeClr val="tx1"/>
                </a:solidFill>
                <a:latin typeface="+mn-lt"/>
              </a:rPr>
              <a:t>a</a:t>
            </a:r>
            <a:r>
              <a:rPr lang="en-US" sz="1100" dirty="0" smtClean="0">
                <a:solidFill>
                  <a:schemeClr val="tx1"/>
                </a:solidFill>
                <a:latin typeface="+mn-lt"/>
              </a:rPr>
              <a:t>t least 13 Bits</a:t>
            </a:r>
            <a:endParaRPr lang="en-US" sz="1100" dirty="0">
              <a:solidFill>
                <a:schemeClr val="tx1"/>
              </a:solidFill>
              <a:latin typeface="+mn-lt"/>
            </a:endParaRPr>
          </a:p>
        </p:txBody>
      </p:sp>
      <p:sp>
        <p:nvSpPr>
          <p:cNvPr id="43" name="TextBox 42"/>
          <p:cNvSpPr txBox="1"/>
          <p:nvPr/>
        </p:nvSpPr>
        <p:spPr>
          <a:xfrm>
            <a:off x="505842" y="5534795"/>
            <a:ext cx="7266558" cy="830997"/>
          </a:xfrm>
          <a:prstGeom prst="rect">
            <a:avLst/>
          </a:prstGeom>
          <a:noFill/>
        </p:spPr>
        <p:txBody>
          <a:bodyPr wrap="square" rtlCol="0">
            <a:spAutoFit/>
          </a:bodyPr>
          <a:lstStyle/>
          <a:p>
            <a:pPr marL="285750" indent="-285750">
              <a:buFont typeface="Arial" panose="020B0604020202020204" pitchFamily="34" charset="0"/>
              <a:buChar char="•"/>
            </a:pPr>
            <a:r>
              <a:rPr lang="en-US" sz="1600" dirty="0" smtClean="0">
                <a:solidFill>
                  <a:schemeClr val="tx1"/>
                </a:solidFill>
                <a:latin typeface="+mn-lt"/>
              </a:rPr>
              <a:t>If we want to indicate the STA pairing information for MU-MIMO without GID, it would be N</a:t>
            </a:r>
            <a:r>
              <a:rPr lang="en-US" sz="1600" baseline="-25000" dirty="0" smtClean="0">
                <a:solidFill>
                  <a:schemeClr val="tx1"/>
                </a:solidFill>
                <a:latin typeface="+mn-lt"/>
              </a:rPr>
              <a:t>STAID</a:t>
            </a:r>
            <a:r>
              <a:rPr lang="en-US" sz="1600" dirty="0" smtClean="0">
                <a:solidFill>
                  <a:schemeClr val="tx1"/>
                </a:solidFill>
                <a:latin typeface="+mn-lt"/>
              </a:rPr>
              <a:t> x 4 (or 8). By optimistic estimate (with N</a:t>
            </a:r>
            <a:r>
              <a:rPr lang="en-US" sz="1600" baseline="-25000" dirty="0" smtClean="0">
                <a:solidFill>
                  <a:schemeClr val="tx1"/>
                </a:solidFill>
                <a:latin typeface="+mn-lt"/>
              </a:rPr>
              <a:t>STAID </a:t>
            </a:r>
            <a:r>
              <a:rPr lang="en-US" sz="1600" dirty="0" smtClean="0">
                <a:solidFill>
                  <a:schemeClr val="tx1"/>
                </a:solidFill>
                <a:latin typeface="+mn-lt"/>
              </a:rPr>
              <a:t>= 4 bits, and maximum 4 users), SU/MU indication will be 16 bits.</a:t>
            </a:r>
            <a:endParaRPr lang="en-US" sz="1600" dirty="0">
              <a:solidFill>
                <a:schemeClr val="tx1"/>
              </a:solidFill>
              <a:latin typeface="+mn-lt"/>
            </a:endParaRPr>
          </a:p>
        </p:txBody>
      </p:sp>
      <p:cxnSp>
        <p:nvCxnSpPr>
          <p:cNvPr id="45" name="Straight Connector 44"/>
          <p:cNvCxnSpPr/>
          <p:nvPr/>
        </p:nvCxnSpPr>
        <p:spPr bwMode="auto">
          <a:xfrm>
            <a:off x="1205412" y="2362200"/>
            <a:ext cx="0" cy="300272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46" name="Rectangle 45"/>
          <p:cNvSpPr/>
          <p:nvPr/>
        </p:nvSpPr>
        <p:spPr bwMode="auto">
          <a:xfrm>
            <a:off x="5101810" y="4248437"/>
            <a:ext cx="3813590" cy="609600"/>
          </a:xfrm>
          <a:prstGeom prst="rect">
            <a:avLst/>
          </a:prstGeom>
          <a:solidFill>
            <a:schemeClr val="bg1">
              <a:lumMod val="95000"/>
            </a:schemeClr>
          </a:solid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smtClean="0">
                <a:ln>
                  <a:noFill/>
                </a:ln>
                <a:solidFill>
                  <a:schemeClr val="tx1"/>
                </a:solidFill>
                <a:effectLst/>
                <a:latin typeface="Calibri" panose="020F0502020204030204" pitchFamily="34" charset="0"/>
              </a:rPr>
              <a:t>MU-MIMO pairing information</a:t>
            </a:r>
          </a:p>
        </p:txBody>
      </p:sp>
      <p:sp>
        <p:nvSpPr>
          <p:cNvPr id="47" name="Left Brace 46"/>
          <p:cNvSpPr/>
          <p:nvPr/>
        </p:nvSpPr>
        <p:spPr bwMode="auto">
          <a:xfrm rot="5400000">
            <a:off x="6742170" y="2033672"/>
            <a:ext cx="253884" cy="4092575"/>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cxnSp>
        <p:nvCxnSpPr>
          <p:cNvPr id="10" name="Straight Connector 9"/>
          <p:cNvCxnSpPr/>
          <p:nvPr/>
        </p:nvCxnSpPr>
        <p:spPr bwMode="auto">
          <a:xfrm flipH="1">
            <a:off x="1198578" y="3131452"/>
            <a:ext cx="1830705" cy="111918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4" name="Straight Connector 43"/>
          <p:cNvCxnSpPr/>
          <p:nvPr/>
        </p:nvCxnSpPr>
        <p:spPr bwMode="auto">
          <a:xfrm flipH="1">
            <a:off x="3596736" y="3115591"/>
            <a:ext cx="357660" cy="117897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8" name="Straight Connector 47"/>
          <p:cNvCxnSpPr/>
          <p:nvPr/>
        </p:nvCxnSpPr>
        <p:spPr bwMode="auto">
          <a:xfrm flipH="1">
            <a:off x="4521849" y="3101556"/>
            <a:ext cx="326377" cy="1146881"/>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0361750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Payload Size Reference for MCS</a:t>
            </a:r>
            <a:endParaRPr lang="en-US"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Yujin Noh, Newracom</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pic>
        <p:nvPicPr>
          <p:cNvPr id="9" name="Picture 8"/>
          <p:cNvPicPr>
            <a:picLocks noChangeAspect="1"/>
          </p:cNvPicPr>
          <p:nvPr/>
        </p:nvPicPr>
        <p:blipFill>
          <a:blip r:embed="rId2"/>
          <a:stretch>
            <a:fillRect/>
          </a:stretch>
        </p:blipFill>
        <p:spPr>
          <a:xfrm>
            <a:off x="0" y="1634400"/>
            <a:ext cx="4601521" cy="3455760"/>
          </a:xfrm>
          <a:prstGeom prst="rect">
            <a:avLst/>
          </a:prstGeom>
        </p:spPr>
      </p:pic>
      <p:pic>
        <p:nvPicPr>
          <p:cNvPr id="10" name="Picture 9"/>
          <p:cNvPicPr>
            <a:picLocks noChangeAspect="1"/>
          </p:cNvPicPr>
          <p:nvPr/>
        </p:nvPicPr>
        <p:blipFill>
          <a:blip r:embed="rId3"/>
          <a:stretch>
            <a:fillRect/>
          </a:stretch>
        </p:blipFill>
        <p:spPr>
          <a:xfrm>
            <a:off x="4640592" y="1649640"/>
            <a:ext cx="4601521" cy="3455760"/>
          </a:xfrm>
          <a:prstGeom prst="rect">
            <a:avLst/>
          </a:prstGeom>
        </p:spPr>
      </p:pic>
      <p:sp>
        <p:nvSpPr>
          <p:cNvPr id="11" name="Arc 10"/>
          <p:cNvSpPr/>
          <p:nvPr/>
        </p:nvSpPr>
        <p:spPr bwMode="auto">
          <a:xfrm>
            <a:off x="1255256" y="3718458"/>
            <a:ext cx="838200" cy="304800"/>
          </a:xfrm>
          <a:prstGeom prst="arc">
            <a:avLst>
              <a:gd name="adj1" fmla="val 19917886"/>
              <a:gd name="adj2" fmla="val 12220017"/>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 name="Arc 11"/>
          <p:cNvSpPr/>
          <p:nvPr/>
        </p:nvSpPr>
        <p:spPr bwMode="auto">
          <a:xfrm>
            <a:off x="2686601" y="3731612"/>
            <a:ext cx="838200" cy="304800"/>
          </a:xfrm>
          <a:prstGeom prst="arc">
            <a:avLst>
              <a:gd name="adj1" fmla="val 19917886"/>
              <a:gd name="adj2" fmla="val 12220017"/>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 name="TextBox 12"/>
          <p:cNvSpPr txBox="1"/>
          <p:nvPr/>
        </p:nvSpPr>
        <p:spPr>
          <a:xfrm>
            <a:off x="3348712" y="4002711"/>
            <a:ext cx="787395" cy="369332"/>
          </a:xfrm>
          <a:prstGeom prst="rect">
            <a:avLst/>
          </a:prstGeom>
          <a:noFill/>
        </p:spPr>
        <p:txBody>
          <a:bodyPr wrap="none" rtlCol="0">
            <a:spAutoFit/>
          </a:bodyPr>
          <a:lstStyle/>
          <a:p>
            <a:r>
              <a:rPr lang="en-US" sz="1800" b="1" dirty="0" smtClean="0">
                <a:solidFill>
                  <a:srgbClr val="FF0000"/>
                </a:solidFill>
                <a:latin typeface="Calibri" panose="020F0502020204030204" pitchFamily="34" charset="0"/>
              </a:rPr>
              <a:t>MCS 3</a:t>
            </a:r>
            <a:endParaRPr lang="en-US" sz="1800" b="1" dirty="0">
              <a:solidFill>
                <a:srgbClr val="FF0000"/>
              </a:solidFill>
              <a:latin typeface="Calibri" panose="020F0502020204030204" pitchFamily="34" charset="0"/>
            </a:endParaRPr>
          </a:p>
        </p:txBody>
      </p:sp>
      <p:sp>
        <p:nvSpPr>
          <p:cNvPr id="14" name="TextBox 13"/>
          <p:cNvSpPr txBox="1"/>
          <p:nvPr/>
        </p:nvSpPr>
        <p:spPr>
          <a:xfrm>
            <a:off x="822487" y="4002711"/>
            <a:ext cx="787395" cy="369332"/>
          </a:xfrm>
          <a:prstGeom prst="rect">
            <a:avLst/>
          </a:prstGeom>
          <a:noFill/>
        </p:spPr>
        <p:txBody>
          <a:bodyPr wrap="none" rtlCol="0">
            <a:spAutoFit/>
          </a:bodyPr>
          <a:lstStyle/>
          <a:p>
            <a:r>
              <a:rPr lang="en-US" sz="1800" b="1" dirty="0" smtClean="0">
                <a:solidFill>
                  <a:srgbClr val="FF0000"/>
                </a:solidFill>
                <a:latin typeface="Calibri" panose="020F0502020204030204" pitchFamily="34" charset="0"/>
              </a:rPr>
              <a:t>MCS 1</a:t>
            </a:r>
            <a:endParaRPr lang="en-US" sz="1800" b="1" dirty="0">
              <a:solidFill>
                <a:srgbClr val="FF0000"/>
              </a:solidFill>
              <a:latin typeface="Calibri" panose="020F0502020204030204" pitchFamily="34" charset="0"/>
            </a:endParaRPr>
          </a:p>
        </p:txBody>
      </p:sp>
      <p:sp>
        <p:nvSpPr>
          <p:cNvPr id="15" name="Arc 14"/>
          <p:cNvSpPr/>
          <p:nvPr/>
        </p:nvSpPr>
        <p:spPr bwMode="auto">
          <a:xfrm>
            <a:off x="6450195" y="3365182"/>
            <a:ext cx="1128228" cy="304800"/>
          </a:xfrm>
          <a:prstGeom prst="arc">
            <a:avLst>
              <a:gd name="adj1" fmla="val 20633341"/>
              <a:gd name="adj2" fmla="val 11721801"/>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 name="Arc 15"/>
          <p:cNvSpPr/>
          <p:nvPr/>
        </p:nvSpPr>
        <p:spPr bwMode="auto">
          <a:xfrm>
            <a:off x="7624626" y="3658779"/>
            <a:ext cx="1138374" cy="304800"/>
          </a:xfrm>
          <a:prstGeom prst="arc">
            <a:avLst>
              <a:gd name="adj1" fmla="val 19917886"/>
              <a:gd name="adj2" fmla="val 11551139"/>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 name="TextBox 16"/>
          <p:cNvSpPr txBox="1"/>
          <p:nvPr/>
        </p:nvSpPr>
        <p:spPr>
          <a:xfrm>
            <a:off x="8369302" y="3317903"/>
            <a:ext cx="787395" cy="369332"/>
          </a:xfrm>
          <a:prstGeom prst="rect">
            <a:avLst/>
          </a:prstGeom>
          <a:noFill/>
        </p:spPr>
        <p:txBody>
          <a:bodyPr wrap="none" rtlCol="0">
            <a:spAutoFit/>
          </a:bodyPr>
          <a:lstStyle/>
          <a:p>
            <a:r>
              <a:rPr lang="en-US" sz="1800" b="1" dirty="0" smtClean="0">
                <a:solidFill>
                  <a:srgbClr val="FF0000"/>
                </a:solidFill>
                <a:latin typeface="Calibri" panose="020F0502020204030204" pitchFamily="34" charset="0"/>
              </a:rPr>
              <a:t>MCS 7</a:t>
            </a:r>
            <a:endParaRPr lang="en-US" sz="1800" b="1" dirty="0">
              <a:solidFill>
                <a:srgbClr val="FF0000"/>
              </a:solidFill>
              <a:latin typeface="Calibri" panose="020F0502020204030204" pitchFamily="34" charset="0"/>
            </a:endParaRPr>
          </a:p>
        </p:txBody>
      </p:sp>
      <p:sp>
        <p:nvSpPr>
          <p:cNvPr id="18" name="TextBox 17"/>
          <p:cNvSpPr txBox="1"/>
          <p:nvPr/>
        </p:nvSpPr>
        <p:spPr>
          <a:xfrm>
            <a:off x="5741671" y="3168570"/>
            <a:ext cx="787395" cy="369332"/>
          </a:xfrm>
          <a:prstGeom prst="rect">
            <a:avLst/>
          </a:prstGeom>
          <a:noFill/>
        </p:spPr>
        <p:txBody>
          <a:bodyPr wrap="none" rtlCol="0">
            <a:spAutoFit/>
          </a:bodyPr>
          <a:lstStyle/>
          <a:p>
            <a:r>
              <a:rPr lang="en-US" sz="1800" b="1" dirty="0" smtClean="0">
                <a:solidFill>
                  <a:srgbClr val="FF0000"/>
                </a:solidFill>
                <a:latin typeface="Calibri" panose="020F0502020204030204" pitchFamily="34" charset="0"/>
              </a:rPr>
              <a:t>MCS 5</a:t>
            </a:r>
            <a:endParaRPr lang="en-US" sz="1800" b="1" dirty="0">
              <a:solidFill>
                <a:srgbClr val="FF0000"/>
              </a:solidFill>
              <a:latin typeface="Calibri" panose="020F0502020204030204" pitchFamily="34" charset="0"/>
            </a:endParaRPr>
          </a:p>
        </p:txBody>
      </p:sp>
      <p:sp>
        <p:nvSpPr>
          <p:cNvPr id="19" name="TextBox 18"/>
          <p:cNvSpPr txBox="1"/>
          <p:nvPr/>
        </p:nvSpPr>
        <p:spPr>
          <a:xfrm>
            <a:off x="456406" y="5206772"/>
            <a:ext cx="8229600" cy="1015663"/>
          </a:xfrm>
          <a:prstGeom prst="rect">
            <a:avLst/>
          </a:prstGeom>
          <a:noFill/>
        </p:spPr>
        <p:txBody>
          <a:bodyPr wrap="square" rtlCol="0">
            <a:spAutoFit/>
          </a:bodyPr>
          <a:lstStyle/>
          <a:p>
            <a:pPr marL="342900" indent="-342900">
              <a:buFont typeface="Arial" panose="020B0604020202020204" pitchFamily="34" charset="0"/>
              <a:buChar char="•"/>
            </a:pPr>
            <a:r>
              <a:rPr lang="en-US" sz="2000" dirty="0" smtClean="0">
                <a:solidFill>
                  <a:schemeClr val="tx1"/>
                </a:solidFill>
              </a:rPr>
              <a:t>Required SNR for a given MCS varies </a:t>
            </a:r>
            <a:r>
              <a:rPr lang="en-US" sz="2000" b="1" dirty="0" smtClean="0">
                <a:solidFill>
                  <a:srgbClr val="FF0000"/>
                </a:solidFill>
              </a:rPr>
              <a:t>significantly</a:t>
            </a:r>
            <a:r>
              <a:rPr lang="en-US" sz="2000" dirty="0" smtClean="0">
                <a:solidFill>
                  <a:srgbClr val="FF0000"/>
                </a:solidFill>
              </a:rPr>
              <a:t> </a:t>
            </a:r>
            <a:r>
              <a:rPr lang="en-US" sz="2000" dirty="0" smtClean="0">
                <a:solidFill>
                  <a:schemeClr val="tx1"/>
                </a:solidFill>
              </a:rPr>
              <a:t>based on payload size.</a:t>
            </a:r>
          </a:p>
          <a:p>
            <a:pPr marL="342900" indent="-342900">
              <a:buFont typeface="Arial" panose="020B0604020202020204" pitchFamily="34" charset="0"/>
              <a:buChar char="•"/>
            </a:pPr>
            <a:r>
              <a:rPr lang="en-US" sz="2000" dirty="0" smtClean="0">
                <a:solidFill>
                  <a:schemeClr val="tx1"/>
                </a:solidFill>
              </a:rPr>
              <a:t>If MCS responder feedback MCS=5, how does the MCS requester know which payload size the MCS is applicable for?</a:t>
            </a:r>
            <a:endParaRPr lang="en-US" sz="2000" dirty="0">
              <a:solidFill>
                <a:schemeClr val="tx1"/>
              </a:solidFill>
            </a:endParaRPr>
          </a:p>
        </p:txBody>
      </p:sp>
    </p:spTree>
    <p:extLst>
      <p:ext uri="{BB962C8B-B14F-4D97-AF65-F5344CB8AC3E}">
        <p14:creationId xmlns:p14="http://schemas.microsoft.com/office/powerpoint/2010/main" val="41263383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Payload Size Reference for MCS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Current link adaptation does not provide appropriate MCS reference for a transmitter to utilize the MCS feedback by the responder.</a:t>
            </a:r>
          </a:p>
          <a:p>
            <a:pPr lvl="1">
              <a:buFont typeface="Arial" panose="020B0604020202020204" pitchFamily="34" charset="0"/>
              <a:buChar char="•"/>
            </a:pPr>
            <a:r>
              <a:rPr lang="en-US" dirty="0"/>
              <a:t>Received MCS may not be directly </a:t>
            </a:r>
            <a:r>
              <a:rPr lang="en-US" dirty="0" smtClean="0"/>
              <a:t>applicable to the transmission  </a:t>
            </a:r>
            <a:r>
              <a:rPr lang="en-US" dirty="0"/>
              <a:t>because </a:t>
            </a:r>
            <a:r>
              <a:rPr lang="en-US" dirty="0" smtClean="0"/>
              <a:t>payload size may vary due to random traffic characteristics.</a:t>
            </a:r>
            <a:endParaRPr lang="en-US" dirty="0"/>
          </a:p>
          <a:p>
            <a:pPr lvl="1">
              <a:buFont typeface="Arial" panose="020B0604020202020204" pitchFamily="34" charset="0"/>
              <a:buChar char="•"/>
            </a:pPr>
            <a:endParaRPr lang="en-US" dirty="0"/>
          </a:p>
          <a:p>
            <a:pPr>
              <a:buFont typeface="Arial" panose="020B0604020202020204" pitchFamily="34" charset="0"/>
              <a:buChar char="•"/>
            </a:pPr>
            <a:r>
              <a:rPr lang="en-US" dirty="0"/>
              <a:t>With well-defined MCS </a:t>
            </a:r>
            <a:r>
              <a:rPr lang="en-US" dirty="0" smtClean="0"/>
              <a:t>payload reference</a:t>
            </a:r>
            <a:r>
              <a:rPr lang="en-US" dirty="0"/>
              <a:t>, </a:t>
            </a:r>
            <a:r>
              <a:rPr lang="en-US" dirty="0" smtClean="0"/>
              <a:t>the transmitter may utilize the reported MCS feedback and adjust for the transmission payload size characteristics.</a:t>
            </a:r>
            <a:endParaRPr lang="en-US" dirty="0"/>
          </a:p>
          <a:p>
            <a:endParaRPr 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Yujin Noh, Newracom</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spTree>
    <p:extLst>
      <p:ext uri="{BB962C8B-B14F-4D97-AF65-F5344CB8AC3E}">
        <p14:creationId xmlns:p14="http://schemas.microsoft.com/office/powerpoint/2010/main" val="12020654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4308</TotalTime>
  <Words>3108</Words>
  <Application>Microsoft Office PowerPoint</Application>
  <PresentationFormat>On-screen Show (4:3)</PresentationFormat>
  <Paragraphs>1094</Paragraphs>
  <Slides>29</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29</vt:i4>
      </vt:variant>
    </vt:vector>
  </HeadingPairs>
  <TitlesOfParts>
    <vt:vector size="38" baseType="lpstr">
      <vt:lpstr>Arial Unicode MS</vt:lpstr>
      <vt:lpstr>MS Gothic</vt:lpstr>
      <vt:lpstr>Arial</vt:lpstr>
      <vt:lpstr>Calibri</vt:lpstr>
      <vt:lpstr>Times New Roman</vt:lpstr>
      <vt:lpstr>Wingdings</vt:lpstr>
      <vt:lpstr>Office Theme</vt:lpstr>
      <vt:lpstr>Document</vt:lpstr>
      <vt:lpstr>Equation</vt:lpstr>
      <vt:lpstr>Link Adaptation for HE WLAN</vt:lpstr>
      <vt:lpstr>Background</vt:lpstr>
      <vt:lpstr>Link Adaptation Procedure</vt:lpstr>
      <vt:lpstr>Link Adaptation in VHT</vt:lpstr>
      <vt:lpstr>Issues of Link Adaptation in HE</vt:lpstr>
      <vt:lpstr>Information Needed for  Unsolicited MCS Feedback</vt:lpstr>
      <vt:lpstr>Information Needed for Unsolicited MCS Feedback (cont.)</vt:lpstr>
      <vt:lpstr>Payload Size Reference for MCS</vt:lpstr>
      <vt:lpstr>Payload Size Reference for MCS</vt:lpstr>
      <vt:lpstr>Payload of Frame with MRQ as Payload References for MCS </vt:lpstr>
      <vt:lpstr>Fixed Payload References for MCS (Fixed in Specifications)</vt:lpstr>
      <vt:lpstr>Fixed Payload References for MCS (cont.)</vt:lpstr>
      <vt:lpstr>MCS and SNR in HE Link Adaptation</vt:lpstr>
      <vt:lpstr>Log-Average SNR and Link Quality</vt:lpstr>
      <vt:lpstr>Log-Average SNR and Link Quality (cont.)</vt:lpstr>
      <vt:lpstr>Log-Average SNR and Link Quality (cont.)</vt:lpstr>
      <vt:lpstr>Limited Bit Space for HE Link Adaptation</vt:lpstr>
      <vt:lpstr>Proposed MFB Subfield of HE Link Adaptation</vt:lpstr>
      <vt:lpstr>Conclusion</vt:lpstr>
      <vt:lpstr>Straw Poll #1</vt:lpstr>
      <vt:lpstr>Straw Poll #2</vt:lpstr>
      <vt:lpstr>Straw Poll #3</vt:lpstr>
      <vt:lpstr>Reference</vt:lpstr>
      <vt:lpstr>APPENDIX</vt:lpstr>
      <vt:lpstr>PowerPoint Presentation</vt:lpstr>
      <vt:lpstr>PSDU per OFDM (NDBPS) Symbol (1/3)</vt:lpstr>
      <vt:lpstr>PSDU per OFDM (NDBPS) Symbol (2/3)</vt:lpstr>
      <vt:lpstr>PSDU per OFDM (NDBPS) Symbol (3/3)</vt:lpstr>
      <vt:lpstr>Maximum Data Unit Sizes in 802.11</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Link Adaptation for HE WLAN</dc:title>
  <dc:creator>Yujin Noh</dc:creator>
  <cp:lastModifiedBy>Daewon Lee</cp:lastModifiedBy>
  <cp:revision>260</cp:revision>
  <cp:lastPrinted>1601-01-01T00:00:00Z</cp:lastPrinted>
  <dcterms:created xsi:type="dcterms:W3CDTF">2015-10-30T20:48:28Z</dcterms:created>
  <dcterms:modified xsi:type="dcterms:W3CDTF">2015-11-09T06:20:29Z</dcterms:modified>
</cp:coreProperties>
</file>