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90" r:id="rId4"/>
    <p:sldId id="300" r:id="rId5"/>
    <p:sldId id="301" r:id="rId6"/>
    <p:sldId id="302" r:id="rId7"/>
    <p:sldId id="303" r:id="rId8"/>
    <p:sldId id="304" r:id="rId9"/>
    <p:sldId id="305" r:id="rId10"/>
    <p:sldId id="306" r:id="rId11"/>
    <p:sldId id="307" r:id="rId12"/>
    <p:sldId id="292" r:id="rId13"/>
    <p:sldId id="308" r:id="rId14"/>
    <p:sldId id="273" r:id="rId15"/>
    <p:sldId id="299" r:id="rId16"/>
    <p:sldId id="298"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31" autoAdjust="0"/>
    <p:restoredTop sz="94660"/>
  </p:normalViewPr>
  <p:slideViewPr>
    <p:cSldViewPr>
      <p:cViewPr varScale="1">
        <p:scale>
          <a:sx n="92" d="100"/>
          <a:sy n="92" d="100"/>
        </p:scale>
        <p:origin x="133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0482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8608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Yujin Noh, </a:t>
            </a:r>
            <a:r>
              <a:rPr lang="en-GB" dirty="0" err="1" smtClean="0"/>
              <a:t>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a:xfrm>
            <a:off x="5448300" y="6460002"/>
            <a:ext cx="3086100" cy="365125"/>
          </a:xfrm>
          <a:prstGeom prst="rect">
            <a:avLst/>
          </a:prstGeom>
        </p:spPr>
        <p:txBody>
          <a:bodyPr/>
          <a:lstStyle/>
          <a:p>
            <a:r>
              <a:rPr lang="en-US" smtClean="0"/>
              <a:t>Yujin Noh, Newracom</a:t>
            </a:r>
            <a:endParaRPr lang="en-US"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448300" y="357166"/>
            <a:ext cx="30527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800" dirty="0" smtClean="0"/>
              <a:t>September 2015</a:t>
            </a:r>
            <a:endParaRPr lang="en-GB" sz="1800" dirty="0" smtClean="0"/>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802.11-15/1328r1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686934" y="328051"/>
            <a:ext cx="30527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November 2015</a:t>
            </a:r>
          </a:p>
        </p:txBody>
      </p:sp>
      <p:sp>
        <p:nvSpPr>
          <p:cNvPr id="12" name="Rectangle 7"/>
          <p:cNvSpPr>
            <a:spLocks noChangeArrowheads="1"/>
          </p:cNvSpPr>
          <p:nvPr userDrawn="1"/>
        </p:nvSpPr>
        <p:spPr bwMode="auto">
          <a:xfrm>
            <a:off x="7220219" y="6486196"/>
            <a:ext cx="13903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Yujin Noh, </a:t>
            </a:r>
            <a:r>
              <a:rPr lang="en-GB" sz="1200" dirty="0" err="1" smtClean="0">
                <a:solidFill>
                  <a:srgbClr val="000000"/>
                </a:solidFill>
              </a:rPr>
              <a:t>Newracom</a:t>
            </a:r>
            <a:endParaRPr lang="en-GB" sz="12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S</a:t>
            </a:r>
            <a:r>
              <a:rPr lang="en-US" sz="2800" dirty="0" smtClean="0"/>
              <a:t>cheduling </a:t>
            </a:r>
            <a:r>
              <a:rPr lang="en-US" sz="2800" dirty="0"/>
              <a:t>I</a:t>
            </a:r>
            <a:r>
              <a:rPr lang="en-US" sz="2800" dirty="0" smtClean="0"/>
              <a:t>nformation </a:t>
            </a:r>
            <a:r>
              <a:rPr lang="en-US" sz="2800" dirty="0"/>
              <a:t>for UL OFDMA </a:t>
            </a:r>
            <a:r>
              <a:rPr lang="en-US" sz="2800" dirty="0" smtClean="0"/>
              <a:t>Acknowledgement</a:t>
            </a:r>
            <a:endParaRPr lang="en-GB" sz="2800" dirty="0"/>
          </a:p>
        </p:txBody>
      </p:sp>
      <p:sp>
        <p:nvSpPr>
          <p:cNvPr id="3074" name="Rectangle 2"/>
          <p:cNvSpPr>
            <a:spLocks noGrp="1" noChangeArrowheads="1"/>
          </p:cNvSpPr>
          <p:nvPr>
            <p:ph type="body" idx="1"/>
          </p:nvPr>
        </p:nvSpPr>
        <p:spPr>
          <a:xfrm>
            <a:off x="685800" y="1981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86542526"/>
              </p:ext>
            </p:extLst>
          </p:nvPr>
        </p:nvGraphicFramePr>
        <p:xfrm>
          <a:off x="515939" y="3152775"/>
          <a:ext cx="8592454" cy="2638425"/>
        </p:xfrm>
        <a:graphic>
          <a:graphicData uri="http://schemas.openxmlformats.org/presentationml/2006/ole">
            <mc:AlternateContent xmlns:mc="http://schemas.openxmlformats.org/markup-compatibility/2006">
              <mc:Choice xmlns:v="urn:schemas-microsoft-com:vml" Requires="v">
                <p:oleObj spid="_x0000_s3797" name="Document" r:id="rId5" imgW="8301941" imgH="2559085" progId="Word.Document.8">
                  <p:embed/>
                </p:oleObj>
              </mc:Choice>
              <mc:Fallback>
                <p:oleObj name="Document" r:id="rId5" imgW="8301941" imgH="2559085" progId="Word.Document.8">
                  <p:embed/>
                  <p:pic>
                    <p:nvPicPr>
                      <p:cNvPr id="0" name="Picture 3"/>
                      <p:cNvPicPr>
                        <a:picLocks noChangeAspect="1" noChangeArrowheads="1"/>
                      </p:cNvPicPr>
                      <p:nvPr/>
                    </p:nvPicPr>
                    <p:blipFill>
                      <a:blip r:embed="rId6"/>
                      <a:srcRect/>
                      <a:stretch>
                        <a:fillRect/>
                      </a:stretch>
                    </p:blipFill>
                    <p:spPr bwMode="auto">
                      <a:xfrm>
                        <a:off x="515939" y="3152775"/>
                        <a:ext cx="8592454" cy="2638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3971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2659184492"/>
              </p:ext>
            </p:extLst>
          </p:nvPr>
        </p:nvGraphicFramePr>
        <p:xfrm>
          <a:off x="685800" y="1751013"/>
          <a:ext cx="7848600" cy="4485640"/>
        </p:xfrm>
        <a:graphic>
          <a:graphicData uri="http://schemas.openxmlformats.org/drawingml/2006/table">
            <a:tbl>
              <a:tblPr firstRow="1" bandRow="1">
                <a:tableStyleId>{5940675A-B579-460E-94D1-54222C63F5DA}</a:tableStyleId>
              </a:tblPr>
              <a:tblGrid>
                <a:gridCol w="1066800"/>
                <a:gridCol w="5699760"/>
                <a:gridCol w="1082040"/>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SIG-A repetition</a:t>
                      </a:r>
                      <a:endParaRPr lang="en-US" sz="1600" kern="1200" dirty="0">
                        <a:solidFill>
                          <a:schemeClr val="tx1"/>
                        </a:solidFill>
                        <a:latin typeface="+mn-lt"/>
                        <a:ea typeface="+mn-ea"/>
                        <a:cs typeface="+mn-cs"/>
                      </a:endParaRPr>
                    </a:p>
                  </a:txBody>
                  <a:tcPr/>
                </a:tc>
                <a:tc>
                  <a:txBody>
                    <a:bodyPr/>
                    <a:lstStyle/>
                    <a:p>
                      <a:r>
                        <a:rPr lang="en-US" sz="1400" baseline="0" dirty="0" smtClean="0"/>
                        <a:t>SIG-A repetition is used to extend range of SIG-A for intended users. The link quality that required use of SIG-A repetition for DL is likely to also apply for UL.</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i="1" baseline="0" dirty="0" smtClean="0"/>
                        <a:t>Set to be same as DL transmission containing simplified TR field</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TXOP Duration</a:t>
                      </a:r>
                      <a:endParaRPr lang="en-US" sz="1600" kern="1200" dirty="0">
                        <a:solidFill>
                          <a:schemeClr val="tx1"/>
                        </a:solidFill>
                        <a:latin typeface="+mn-lt"/>
                        <a:ea typeface="+mn-ea"/>
                        <a:cs typeface="+mn-cs"/>
                      </a:endParaRPr>
                    </a:p>
                  </a:txBody>
                  <a:tcPr/>
                </a:tc>
                <a:tc>
                  <a:txBody>
                    <a:bodyPr/>
                    <a:lstStyle/>
                    <a:p>
                      <a:r>
                        <a:rPr lang="en-US" sz="1400" dirty="0" smtClean="0"/>
                        <a:t>The downlink</a:t>
                      </a:r>
                      <a:r>
                        <a:rPr lang="en-US" sz="1400" baseline="0" dirty="0" smtClean="0"/>
                        <a:t> frame that contains the simplified TR field already includes TXOP duration field. Each STA can compute the TXOP duration to be configured in SIG-A of the uplink MU transmission.</a:t>
                      </a:r>
                    </a:p>
                    <a:p>
                      <a:r>
                        <a:rPr lang="en-US" sz="1400" b="1" i="1" baseline="0" dirty="0" smtClean="0"/>
                        <a:t>Information already informed.</a:t>
                      </a:r>
                      <a:endParaRPr lang="en-US" sz="1400" b="1" i="1" dirty="0"/>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BW</a:t>
                      </a:r>
                      <a:endParaRPr lang="en-US" sz="1600" kern="1200" dirty="0">
                        <a:solidFill>
                          <a:schemeClr val="tx1"/>
                        </a:solidFill>
                        <a:latin typeface="+mn-lt"/>
                        <a:ea typeface="+mn-ea"/>
                        <a:cs typeface="+mn-cs"/>
                      </a:endParaRPr>
                    </a:p>
                  </a:txBody>
                  <a:tcPr/>
                </a:tc>
                <a:tc>
                  <a:txBody>
                    <a:bodyPr/>
                    <a:lstStyle/>
                    <a:p>
                      <a:r>
                        <a:rPr lang="en-US" sz="1400" b="0" i="0" dirty="0" smtClean="0"/>
                        <a:t>BW</a:t>
                      </a:r>
                      <a:r>
                        <a:rPr lang="en-US" sz="1400" b="0" i="0" baseline="0" dirty="0" smtClean="0"/>
                        <a:t> is not strictly needed for actual UL OFDMA data transmission. However, this information may be needed for transmitting the preamble portion of the UL transmission and determining the transmit spectral mask.</a:t>
                      </a:r>
                    </a:p>
                    <a:p>
                      <a:r>
                        <a:rPr lang="en-US" sz="1400" b="0" i="0" baseline="0" dirty="0" smtClean="0"/>
                        <a:t>In cascading OFDMA procedure, the UL transmission BW should be identical to DL transmission. However, there might be cases where AP may want to control the UL transmission BW.</a:t>
                      </a:r>
                    </a:p>
                    <a:p>
                      <a:r>
                        <a:rPr lang="en-US" sz="1400" b="0" i="0" baseline="0" dirty="0" smtClean="0"/>
                        <a:t>Choose between)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1" baseline="0" dirty="0" smtClean="0"/>
                        <a:t>Set to be same as DL transmission containing simplified TR field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1" baseline="0" dirty="0" smtClean="0"/>
                        <a:t>Determine BW based on allocated RU position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1" baseline="0" dirty="0" smtClean="0"/>
                        <a:t>Explicit Signaling</a:t>
                      </a:r>
                    </a:p>
                  </a:txBody>
                  <a:tcPr/>
                </a:tc>
                <a:tc>
                  <a:txBody>
                    <a:bodyPr/>
                    <a:lstStyle/>
                    <a:p>
                      <a:r>
                        <a:rPr lang="en-US" sz="1600" dirty="0" smtClean="0"/>
                        <a:t>MAYBE</a:t>
                      </a:r>
                      <a:endParaRPr lang="en-US" sz="1600" dirty="0"/>
                    </a:p>
                  </a:txBody>
                  <a:tcPr/>
                </a:tc>
              </a:tr>
            </a:tbl>
          </a:graphicData>
        </a:graphic>
      </p:graphicFrame>
    </p:spTree>
    <p:extLst>
      <p:ext uri="{BB962C8B-B14F-4D97-AF65-F5344CB8AC3E}">
        <p14:creationId xmlns:p14="http://schemas.microsoft.com/office/powerpoint/2010/main" val="3585412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Necessity of Parameter Signaling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992738230"/>
              </p:ext>
            </p:extLst>
          </p:nvPr>
        </p:nvGraphicFramePr>
        <p:xfrm>
          <a:off x="685800" y="1933893"/>
          <a:ext cx="3505201" cy="4358640"/>
        </p:xfrm>
        <a:graphic>
          <a:graphicData uri="http://schemas.openxmlformats.org/drawingml/2006/table">
            <a:tbl>
              <a:tblPr firstRow="1" bandRow="1">
                <a:tableStyleId>{5940675A-B579-460E-94D1-54222C63F5DA}</a:tableStyleId>
              </a:tblPr>
              <a:tblGrid>
                <a:gridCol w="1447801"/>
                <a:gridCol w="990600"/>
                <a:gridCol w="1066800"/>
              </a:tblGrid>
              <a:tr h="285724">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 Bits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234132">
                <a:tc>
                  <a:txBody>
                    <a:bodyPr/>
                    <a:lstStyle/>
                    <a:p>
                      <a:r>
                        <a:rPr lang="en-US" sz="1600" dirty="0" smtClean="0">
                          <a:solidFill>
                            <a:srgbClr val="FF0000"/>
                          </a:solidFill>
                        </a:rPr>
                        <a:t>RU Allocation</a:t>
                      </a:r>
                      <a:endParaRPr lang="en-US" sz="1600" dirty="0">
                        <a:solidFill>
                          <a:srgbClr val="FF0000"/>
                        </a:solidFill>
                      </a:endParaRPr>
                    </a:p>
                  </a:txBody>
                  <a:tcPr/>
                </a:tc>
                <a:tc>
                  <a:txBody>
                    <a:bodyPr/>
                    <a:lstStyle/>
                    <a:p>
                      <a:r>
                        <a:rPr lang="en-US" sz="1600" dirty="0" smtClean="0">
                          <a:solidFill>
                            <a:srgbClr val="FF0000"/>
                          </a:solidFill>
                        </a:rPr>
                        <a:t>TDB</a:t>
                      </a:r>
                      <a:endParaRPr lang="en-US" sz="1600" dirty="0">
                        <a:solidFill>
                          <a:srgbClr val="FF0000"/>
                        </a:solidFill>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34132">
                <a:tc>
                  <a:txBody>
                    <a:bodyPr/>
                    <a:lstStyle/>
                    <a:p>
                      <a:r>
                        <a:rPr lang="en-US" sz="1600" dirty="0" smtClean="0"/>
                        <a:t>MCS</a:t>
                      </a:r>
                      <a:endParaRPr lang="en-US" sz="1600" dirty="0"/>
                    </a:p>
                  </a:txBody>
                  <a:tcPr/>
                </a:tc>
                <a:tc>
                  <a:txBody>
                    <a:bodyPr/>
                    <a:lstStyle/>
                    <a:p>
                      <a:r>
                        <a:rPr lang="en-US" sz="1600" dirty="0" smtClean="0"/>
                        <a:t>-</a:t>
                      </a:r>
                      <a:endParaRPr lang="en-US" sz="1600" dirty="0"/>
                    </a:p>
                  </a:txBody>
                  <a:tcPr/>
                </a:tc>
                <a:tc>
                  <a:txBody>
                    <a:bodyPr/>
                    <a:lstStyle/>
                    <a:p>
                      <a:r>
                        <a:rPr lang="en-US" sz="1600" dirty="0" smtClean="0"/>
                        <a:t>NO</a:t>
                      </a:r>
                      <a:endParaRPr lang="en-US" sz="1600" dirty="0"/>
                    </a:p>
                  </a:txBody>
                  <a:tcPr/>
                </a:tc>
              </a:tr>
              <a:tr h="234132">
                <a:tc>
                  <a:txBody>
                    <a:bodyPr/>
                    <a:lstStyle/>
                    <a:p>
                      <a:r>
                        <a:rPr lang="en-US" sz="1600" dirty="0" smtClean="0">
                          <a:solidFill>
                            <a:srgbClr val="FF0000"/>
                          </a:solidFill>
                        </a:rPr>
                        <a:t>GI</a:t>
                      </a:r>
                      <a:endParaRPr lang="en-US" sz="1600" dirty="0">
                        <a:solidFill>
                          <a:srgbClr val="FF0000"/>
                        </a:solidFill>
                      </a:endParaRPr>
                    </a:p>
                  </a:txBody>
                  <a:tcPr/>
                </a:tc>
                <a:tc>
                  <a:txBody>
                    <a:bodyPr/>
                    <a:lstStyle/>
                    <a:p>
                      <a:r>
                        <a:rPr lang="en-US" sz="1600" dirty="0" smtClean="0">
                          <a:solidFill>
                            <a:srgbClr val="FF0000"/>
                          </a:solidFill>
                        </a:rPr>
                        <a:t>1</a:t>
                      </a:r>
                      <a:endParaRPr lang="en-US" sz="1600" dirty="0">
                        <a:solidFill>
                          <a:srgbClr val="FF0000"/>
                        </a:solidFill>
                      </a:endParaRPr>
                    </a:p>
                  </a:txBody>
                  <a:tcPr/>
                </a:tc>
                <a:tc>
                  <a:txBody>
                    <a:bodyPr/>
                    <a:lstStyle/>
                    <a:p>
                      <a:r>
                        <a:rPr lang="en-US" sz="1600" dirty="0" smtClean="0">
                          <a:solidFill>
                            <a:srgbClr val="FF0000"/>
                          </a:solidFill>
                        </a:rPr>
                        <a:t>MAYBE</a:t>
                      </a:r>
                      <a:endParaRPr lang="en-US" sz="1600" dirty="0">
                        <a:solidFill>
                          <a:srgbClr val="FF0000"/>
                        </a:solidFill>
                      </a:endParaRPr>
                    </a:p>
                  </a:txBody>
                  <a:tcPr/>
                </a:tc>
              </a:tr>
              <a:tr h="234132">
                <a:tc>
                  <a:txBody>
                    <a:bodyPr/>
                    <a:lstStyle/>
                    <a:p>
                      <a:r>
                        <a:rPr lang="en-US" sz="1600" dirty="0" smtClean="0"/>
                        <a:t>N</a:t>
                      </a:r>
                      <a:r>
                        <a:rPr lang="en-US" sz="1600" baseline="-25000" dirty="0" smtClean="0"/>
                        <a:t>SS</a:t>
                      </a:r>
                      <a:endParaRPr lang="en-US" sz="1600" baseline="-25000" dirty="0"/>
                    </a:p>
                  </a:txBody>
                  <a:tcPr/>
                </a:tc>
                <a:tc>
                  <a:txBody>
                    <a:bodyPr/>
                    <a:lstStyle/>
                    <a:p>
                      <a:r>
                        <a:rPr lang="en-US" sz="1600" baseline="-25000" dirty="0" smtClean="0"/>
                        <a:t>-</a:t>
                      </a:r>
                      <a:endParaRPr lang="en-US" sz="1600" baseline="-25000" dirty="0"/>
                    </a:p>
                  </a:txBody>
                  <a:tcPr/>
                </a:tc>
                <a:tc>
                  <a:txBody>
                    <a:bodyPr/>
                    <a:lstStyle/>
                    <a:p>
                      <a:r>
                        <a:rPr lang="en-US" sz="1600" dirty="0" smtClean="0"/>
                        <a:t>NO</a:t>
                      </a:r>
                      <a:endParaRPr lang="en-US" sz="1600" dirty="0"/>
                    </a:p>
                  </a:txBody>
                  <a:tcPr/>
                </a:tc>
              </a:tr>
              <a:tr h="234132">
                <a:tc>
                  <a:txBody>
                    <a:bodyPr/>
                    <a:lstStyle/>
                    <a:p>
                      <a:r>
                        <a:rPr lang="en-US" sz="1600" dirty="0" smtClean="0"/>
                        <a:t>Starting</a:t>
                      </a:r>
                      <a:r>
                        <a:rPr lang="en-US" sz="1600" baseline="0" dirty="0" smtClean="0"/>
                        <a:t> N</a:t>
                      </a:r>
                      <a:r>
                        <a:rPr lang="en-US" sz="1600" baseline="-25000" dirty="0" smtClean="0"/>
                        <a:t>STS</a:t>
                      </a:r>
                      <a:endParaRPr lang="en-US" sz="1600" baseline="-25000" dirty="0"/>
                    </a:p>
                  </a:txBody>
                  <a:tcPr/>
                </a:tc>
                <a:tc>
                  <a:txBody>
                    <a:bodyPr/>
                    <a:lstStyle/>
                    <a:p>
                      <a:r>
                        <a:rPr lang="en-US" sz="1600" baseline="-25000" dirty="0" smtClean="0"/>
                        <a:t>-</a:t>
                      </a:r>
                      <a:endParaRPr lang="en-US" sz="1600" baseline="-25000" dirty="0"/>
                    </a:p>
                  </a:txBody>
                  <a:tcPr/>
                </a:tc>
                <a:tc>
                  <a:txBody>
                    <a:bodyPr/>
                    <a:lstStyle/>
                    <a:p>
                      <a:r>
                        <a:rPr lang="en-US" sz="1600" dirty="0" smtClean="0"/>
                        <a:t>NO</a:t>
                      </a:r>
                      <a:endParaRPr lang="en-US" sz="1600" dirty="0"/>
                    </a:p>
                  </a:txBody>
                  <a:tcPr/>
                </a:tc>
              </a:tr>
              <a:tr h="234132">
                <a:tc>
                  <a:txBody>
                    <a:bodyPr/>
                    <a:lstStyle/>
                    <a:p>
                      <a:r>
                        <a:rPr lang="en-US" sz="1600" dirty="0" smtClean="0">
                          <a:solidFill>
                            <a:srgbClr val="FF0000"/>
                          </a:solidFill>
                        </a:rPr>
                        <a:t>N</a:t>
                      </a:r>
                      <a:r>
                        <a:rPr lang="en-US" sz="1600" baseline="-25000" dirty="0" smtClean="0">
                          <a:solidFill>
                            <a:srgbClr val="FF0000"/>
                          </a:solidFill>
                        </a:rPr>
                        <a:t>LTF</a:t>
                      </a:r>
                      <a:endParaRPr lang="en-US" sz="1600" baseline="-25000" dirty="0">
                        <a:solidFill>
                          <a:srgbClr val="FF0000"/>
                        </a:solidFill>
                      </a:endParaRPr>
                    </a:p>
                  </a:txBody>
                  <a:tcPr/>
                </a:tc>
                <a:tc>
                  <a:txBody>
                    <a:bodyPr/>
                    <a:lstStyle/>
                    <a:p>
                      <a:r>
                        <a:rPr lang="en-US" sz="1600" baseline="-25000" dirty="0" smtClean="0">
                          <a:solidFill>
                            <a:srgbClr val="FF0000"/>
                          </a:solidFill>
                        </a:rPr>
                        <a:t>3</a:t>
                      </a:r>
                      <a:endParaRPr lang="en-US" sz="1600" baseline="-25000" dirty="0">
                        <a:solidFill>
                          <a:srgbClr val="FF0000"/>
                        </a:solidFill>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34132">
                <a:tc>
                  <a:txBody>
                    <a:bodyPr/>
                    <a:lstStyle/>
                    <a:p>
                      <a:r>
                        <a:rPr lang="en-US" sz="1600" dirty="0" smtClean="0"/>
                        <a:t>BF</a:t>
                      </a:r>
                      <a:endParaRPr lang="en-US" sz="1600" dirty="0"/>
                    </a:p>
                  </a:txBody>
                  <a:tcPr/>
                </a:tc>
                <a:tc>
                  <a:txBody>
                    <a:bodyPr/>
                    <a:lstStyle/>
                    <a:p>
                      <a:r>
                        <a:rPr lang="en-US" sz="1600" dirty="0" smtClean="0"/>
                        <a:t>-</a:t>
                      </a:r>
                      <a:endParaRPr lang="en-US" sz="1600" dirty="0"/>
                    </a:p>
                  </a:txBody>
                  <a:tcPr/>
                </a:tc>
                <a:tc>
                  <a:txBody>
                    <a:bodyPr/>
                    <a:lstStyle/>
                    <a:p>
                      <a:r>
                        <a:rPr lang="en-US" sz="1600" dirty="0" smtClean="0"/>
                        <a:t>NO</a:t>
                      </a:r>
                      <a:endParaRPr lang="en-US" sz="1600" dirty="0"/>
                    </a:p>
                  </a:txBody>
                  <a:tcPr/>
                </a:tc>
              </a:tr>
              <a:tr h="234132">
                <a:tc>
                  <a:txBody>
                    <a:bodyPr/>
                    <a:lstStyle/>
                    <a:p>
                      <a:r>
                        <a:rPr lang="en-US" sz="1600" dirty="0" smtClean="0">
                          <a:solidFill>
                            <a:srgbClr val="FF0000"/>
                          </a:solidFill>
                        </a:rPr>
                        <a:t>LTF Type</a:t>
                      </a:r>
                      <a:endParaRPr lang="en-US" sz="1600" dirty="0">
                        <a:solidFill>
                          <a:srgbClr val="FF0000"/>
                        </a:solidFill>
                      </a:endParaRPr>
                    </a:p>
                  </a:txBody>
                  <a:tcPr/>
                </a:tc>
                <a:tc>
                  <a:txBody>
                    <a:bodyPr/>
                    <a:lstStyle/>
                    <a:p>
                      <a:r>
                        <a:rPr lang="en-US" sz="1600" dirty="0" smtClean="0">
                          <a:solidFill>
                            <a:srgbClr val="FF0000"/>
                          </a:solidFill>
                        </a:rPr>
                        <a:t>1</a:t>
                      </a:r>
                      <a:endParaRPr lang="en-US" sz="1600" dirty="0">
                        <a:solidFill>
                          <a:srgbClr val="FF0000"/>
                        </a:solidFill>
                      </a:endParaRPr>
                    </a:p>
                  </a:txBody>
                  <a:tcPr/>
                </a:tc>
                <a:tc>
                  <a:txBody>
                    <a:bodyPr/>
                    <a:lstStyle/>
                    <a:p>
                      <a:r>
                        <a:rPr lang="en-US" sz="1600" dirty="0" smtClean="0">
                          <a:solidFill>
                            <a:srgbClr val="FF0000"/>
                          </a:solidFill>
                        </a:rPr>
                        <a:t>MAYBE</a:t>
                      </a:r>
                      <a:endParaRPr lang="en-US" sz="1600" dirty="0">
                        <a:solidFill>
                          <a:srgbClr val="FF0000"/>
                        </a:solidFill>
                      </a:endParaRPr>
                    </a:p>
                  </a:txBody>
                  <a:tcPr/>
                </a:tc>
              </a:tr>
              <a:tr h="234132">
                <a:tc>
                  <a:txBody>
                    <a:bodyPr/>
                    <a:lstStyle/>
                    <a:p>
                      <a:r>
                        <a:rPr lang="en-US" sz="1600" dirty="0" smtClean="0"/>
                        <a:t>Coding</a:t>
                      </a:r>
                      <a:endParaRPr lang="en-US" sz="1600" dirty="0"/>
                    </a:p>
                  </a:txBody>
                  <a:tcPr/>
                </a:tc>
                <a:tc>
                  <a:txBody>
                    <a:bodyPr/>
                    <a:lstStyle/>
                    <a:p>
                      <a:r>
                        <a:rPr lang="en-US" sz="1600" dirty="0" smtClean="0"/>
                        <a:t>-</a:t>
                      </a:r>
                      <a:endParaRPr lang="en-US" sz="1600" dirty="0"/>
                    </a:p>
                  </a:txBody>
                  <a:tcPr/>
                </a:tc>
                <a:tc>
                  <a:txBody>
                    <a:bodyPr/>
                    <a:lstStyle/>
                    <a:p>
                      <a:r>
                        <a:rPr lang="en-US" sz="1600" dirty="0" smtClean="0"/>
                        <a:t>NO</a:t>
                      </a:r>
                      <a:endParaRPr lang="en-US" sz="1600" dirty="0"/>
                    </a:p>
                  </a:txBody>
                  <a:tcPr/>
                </a:tc>
              </a:tr>
              <a:tr h="234132">
                <a:tc>
                  <a:txBody>
                    <a:bodyPr/>
                    <a:lstStyle/>
                    <a:p>
                      <a:pPr marL="0" algn="l" defTabSz="914400" rtl="0" eaLnBrk="1" latinLnBrk="0" hangingPunct="1"/>
                      <a:r>
                        <a:rPr lang="en-US" sz="1600" kern="1200" dirty="0" smtClean="0">
                          <a:solidFill>
                            <a:srgbClr val="FF0000"/>
                          </a:solidFill>
                          <a:latin typeface="+mn-lt"/>
                          <a:ea typeface="+mn-ea"/>
                          <a:cs typeface="+mn-cs"/>
                        </a:rPr>
                        <a:t>PE</a:t>
                      </a:r>
                      <a:endParaRPr lang="en-US" sz="1600" kern="1200" dirty="0">
                        <a:solidFill>
                          <a:srgbClr val="FF0000"/>
                        </a:solidFill>
                        <a:latin typeface="+mn-lt"/>
                        <a:ea typeface="+mn-ea"/>
                        <a:cs typeface="+mn-cs"/>
                      </a:endParaRPr>
                    </a:p>
                  </a:txBody>
                  <a:tcPr/>
                </a:tc>
                <a:tc>
                  <a:txBody>
                    <a:bodyPr/>
                    <a:lstStyle/>
                    <a:p>
                      <a:pPr marL="0" algn="l" defTabSz="914400" rtl="0" eaLnBrk="1" latinLnBrk="0" hangingPunct="1"/>
                      <a:r>
                        <a:rPr lang="en-US" sz="1600" kern="1200" dirty="0" smtClean="0">
                          <a:solidFill>
                            <a:srgbClr val="FF0000"/>
                          </a:solidFill>
                          <a:latin typeface="+mn-lt"/>
                          <a:ea typeface="+mn-ea"/>
                          <a:cs typeface="+mn-cs"/>
                        </a:rPr>
                        <a:t>3</a:t>
                      </a:r>
                      <a:endParaRPr lang="en-US" sz="1600" kern="1200" dirty="0">
                        <a:solidFill>
                          <a:srgbClr val="FF0000"/>
                        </a:solidFill>
                        <a:latin typeface="+mn-lt"/>
                        <a:ea typeface="+mn-ea"/>
                        <a:cs typeface="+mn-cs"/>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34132">
                <a:tc>
                  <a:txBody>
                    <a:bodyPr/>
                    <a:lstStyle/>
                    <a:p>
                      <a:pPr marL="0" algn="l" defTabSz="914400" rtl="0" eaLnBrk="1" latinLnBrk="0" hangingPunct="1"/>
                      <a:r>
                        <a:rPr lang="en-US" sz="1600" kern="1200" dirty="0" smtClean="0">
                          <a:solidFill>
                            <a:schemeClr val="tx1"/>
                          </a:solidFill>
                          <a:latin typeface="+mn-lt"/>
                          <a:ea typeface="+mn-ea"/>
                          <a:cs typeface="+mn-cs"/>
                        </a:rPr>
                        <a:t>STBC</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r h="234132">
                <a:tc>
                  <a:txBody>
                    <a:bodyPr/>
                    <a:lstStyle/>
                    <a:p>
                      <a:pPr marL="0" algn="l" defTabSz="914400" rtl="0" eaLnBrk="1" latinLnBrk="0" hangingPunct="1"/>
                      <a:r>
                        <a:rPr lang="en-US" sz="1600" kern="1200" dirty="0" smtClean="0">
                          <a:solidFill>
                            <a:schemeClr val="tx1"/>
                          </a:solidFill>
                          <a:latin typeface="+mn-lt"/>
                          <a:ea typeface="+mn-ea"/>
                          <a:cs typeface="+mn-cs"/>
                        </a:rPr>
                        <a:t>DCM</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97546678"/>
              </p:ext>
            </p:extLst>
          </p:nvPr>
        </p:nvGraphicFramePr>
        <p:xfrm>
          <a:off x="4800600" y="1933893"/>
          <a:ext cx="3965574" cy="1676400"/>
        </p:xfrm>
        <a:graphic>
          <a:graphicData uri="http://schemas.openxmlformats.org/drawingml/2006/table">
            <a:tbl>
              <a:tblPr firstRow="1" bandRow="1">
                <a:tableStyleId>{5940675A-B579-460E-94D1-54222C63F5DA}</a:tableStyleId>
              </a:tblPr>
              <a:tblGrid>
                <a:gridCol w="1676400"/>
                <a:gridCol w="1146175"/>
                <a:gridCol w="1142999"/>
              </a:tblGrid>
              <a:tr h="252644">
                <a:tc>
                  <a:txBody>
                    <a:bodyPr/>
                    <a:lstStyle/>
                    <a:p>
                      <a:r>
                        <a:rPr lang="en-US" sz="1600" dirty="0" smtClean="0"/>
                        <a:t>Parameter</a:t>
                      </a:r>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 Bits</a:t>
                      </a:r>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271741">
                <a:tc>
                  <a:txBody>
                    <a:bodyPr/>
                    <a:lstStyle/>
                    <a:p>
                      <a:pPr marL="0" algn="l" defTabSz="914400" rtl="0" eaLnBrk="1" latinLnBrk="0" hangingPunct="1"/>
                      <a:r>
                        <a:rPr lang="en-US" sz="1600" kern="1200" dirty="0" smtClean="0">
                          <a:solidFill>
                            <a:schemeClr val="tx1"/>
                          </a:solidFill>
                          <a:latin typeface="+mn-lt"/>
                          <a:ea typeface="+mn-ea"/>
                          <a:cs typeface="+mn-cs"/>
                        </a:rPr>
                        <a:t>SIG-A repetition</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r h="271741">
                <a:tc>
                  <a:txBody>
                    <a:bodyPr/>
                    <a:lstStyle/>
                    <a:p>
                      <a:pPr marL="0" algn="l" defTabSz="914400" rtl="0" eaLnBrk="1" latinLnBrk="0" hangingPunct="1"/>
                      <a:r>
                        <a:rPr lang="en-US" sz="1600" kern="1200" dirty="0" smtClean="0">
                          <a:solidFill>
                            <a:srgbClr val="FF0000"/>
                          </a:solidFill>
                          <a:latin typeface="+mn-lt"/>
                          <a:ea typeface="+mn-ea"/>
                          <a:cs typeface="+mn-cs"/>
                        </a:rPr>
                        <a:t>Packet Duration</a:t>
                      </a:r>
                      <a:endParaRPr lang="en-US" sz="1600" kern="1200" dirty="0">
                        <a:solidFill>
                          <a:srgbClr val="FF0000"/>
                        </a:solidFill>
                        <a:latin typeface="+mn-lt"/>
                        <a:ea typeface="+mn-ea"/>
                        <a:cs typeface="+mn-cs"/>
                      </a:endParaRPr>
                    </a:p>
                  </a:txBody>
                  <a:tcPr/>
                </a:tc>
                <a:tc>
                  <a:txBody>
                    <a:bodyPr/>
                    <a:lstStyle/>
                    <a:p>
                      <a:pPr marL="0" algn="l" defTabSz="914400" rtl="0" eaLnBrk="1" latinLnBrk="0" hangingPunct="1"/>
                      <a:r>
                        <a:rPr lang="en-US" sz="1600" kern="1200" dirty="0" smtClean="0">
                          <a:solidFill>
                            <a:srgbClr val="FF0000"/>
                          </a:solidFill>
                          <a:latin typeface="+mn-lt"/>
                          <a:ea typeface="+mn-ea"/>
                          <a:cs typeface="+mn-cs"/>
                        </a:rPr>
                        <a:t>9</a:t>
                      </a:r>
                      <a:endParaRPr lang="en-US" sz="1600" kern="1200" dirty="0">
                        <a:solidFill>
                          <a:srgbClr val="FF0000"/>
                        </a:solidFill>
                        <a:latin typeface="+mn-lt"/>
                        <a:ea typeface="+mn-ea"/>
                        <a:cs typeface="+mn-cs"/>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71741">
                <a:tc>
                  <a:txBody>
                    <a:bodyPr/>
                    <a:lstStyle/>
                    <a:p>
                      <a:pPr marL="0" algn="l" defTabSz="914400" rtl="0" eaLnBrk="1" latinLnBrk="0" hangingPunct="1"/>
                      <a:r>
                        <a:rPr lang="en-US" sz="1600" kern="1200" dirty="0" smtClean="0">
                          <a:solidFill>
                            <a:schemeClr val="tx1"/>
                          </a:solidFill>
                          <a:latin typeface="+mn-lt"/>
                          <a:ea typeface="+mn-ea"/>
                          <a:cs typeface="+mn-cs"/>
                        </a:rPr>
                        <a:t>TXOP Duration</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r h="252644">
                <a:tc>
                  <a:txBody>
                    <a:bodyPr/>
                    <a:lstStyle/>
                    <a:p>
                      <a:pPr marL="0" algn="l" defTabSz="914400" rtl="0" eaLnBrk="1" latinLnBrk="0" hangingPunct="1"/>
                      <a:r>
                        <a:rPr lang="en-US" sz="1600" kern="1200" dirty="0" smtClean="0">
                          <a:solidFill>
                            <a:srgbClr val="FF0000"/>
                          </a:solidFill>
                          <a:latin typeface="+mn-lt"/>
                          <a:ea typeface="+mn-ea"/>
                          <a:cs typeface="+mn-cs"/>
                        </a:rPr>
                        <a:t>BW</a:t>
                      </a:r>
                      <a:endParaRPr lang="en-US" sz="1600" kern="1200" dirty="0">
                        <a:solidFill>
                          <a:srgbClr val="FF0000"/>
                        </a:solidFill>
                        <a:latin typeface="+mn-lt"/>
                        <a:ea typeface="+mn-ea"/>
                        <a:cs typeface="+mn-cs"/>
                      </a:endParaRPr>
                    </a:p>
                  </a:txBody>
                  <a:tcPr/>
                </a:tc>
                <a:tc>
                  <a:txBody>
                    <a:bodyPr/>
                    <a:lstStyle/>
                    <a:p>
                      <a:pPr marL="0" algn="l" defTabSz="914400" rtl="0" eaLnBrk="1" latinLnBrk="0" hangingPunct="1"/>
                      <a:r>
                        <a:rPr lang="en-US" sz="1600" kern="1200" dirty="0" smtClean="0">
                          <a:solidFill>
                            <a:srgbClr val="FF0000"/>
                          </a:solidFill>
                          <a:latin typeface="+mn-lt"/>
                          <a:ea typeface="+mn-ea"/>
                          <a:cs typeface="+mn-cs"/>
                        </a:rPr>
                        <a:t>2</a:t>
                      </a:r>
                      <a:endParaRPr lang="en-US" sz="1600" kern="1200" dirty="0">
                        <a:solidFill>
                          <a:srgbClr val="FF0000"/>
                        </a:solidFill>
                        <a:latin typeface="+mn-lt"/>
                        <a:ea typeface="+mn-ea"/>
                        <a:cs typeface="+mn-cs"/>
                      </a:endParaRPr>
                    </a:p>
                  </a:txBody>
                  <a:tcPr/>
                </a:tc>
                <a:tc>
                  <a:txBody>
                    <a:bodyPr/>
                    <a:lstStyle/>
                    <a:p>
                      <a:r>
                        <a:rPr lang="en-US" sz="1600" dirty="0" smtClean="0">
                          <a:solidFill>
                            <a:srgbClr val="FF0000"/>
                          </a:solidFill>
                        </a:rPr>
                        <a:t>MAYBE</a:t>
                      </a:r>
                      <a:endParaRPr lang="en-US" sz="1600" dirty="0">
                        <a:solidFill>
                          <a:srgbClr val="FF0000"/>
                        </a:solidFill>
                      </a:endParaRPr>
                    </a:p>
                  </a:txBody>
                  <a:tcPr/>
                </a:tc>
              </a:tr>
            </a:tbl>
          </a:graphicData>
        </a:graphic>
      </p:graphicFrame>
    </p:spTree>
    <p:extLst>
      <p:ext uri="{BB962C8B-B14F-4D97-AF65-F5344CB8AC3E}">
        <p14:creationId xmlns:p14="http://schemas.microsoft.com/office/powerpoint/2010/main" val="2479659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How Many Bits Left for RU Allocation?</a:t>
            </a:r>
            <a:endParaRPr lang="en-GB" dirty="0"/>
          </a:p>
        </p:txBody>
      </p:sp>
      <p:sp>
        <p:nvSpPr>
          <p:cNvPr id="4098" name="Rectangle 2"/>
          <p:cNvSpPr>
            <a:spLocks noGrp="1" noChangeArrowheads="1"/>
          </p:cNvSpPr>
          <p:nvPr>
            <p:ph type="body" idx="1"/>
          </p:nvPr>
        </p:nvSpPr>
        <p:spPr>
          <a:xfrm>
            <a:off x="723106" y="4015004"/>
            <a:ext cx="7772400" cy="241899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Based on summary in slide 11, if we include all the YES parameters (i.e. N</a:t>
            </a:r>
            <a:r>
              <a:rPr lang="en-US" sz="1800" baseline="-25000" dirty="0" smtClean="0"/>
              <a:t>LTF</a:t>
            </a:r>
            <a:r>
              <a:rPr lang="en-US" sz="1800" dirty="0" smtClean="0"/>
              <a:t>, PE), we have 15 bits left in HT control.</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VHT/HE (2) +  TBD header (TBD) + UL </a:t>
            </a:r>
            <a:r>
              <a:rPr lang="en-US" sz="1600" dirty="0"/>
              <a:t>PPDU length (9) + RU allocation </a:t>
            </a:r>
            <a:r>
              <a:rPr lang="en-US" sz="1600" dirty="0" smtClean="0"/>
              <a:t>(TBD) </a:t>
            </a:r>
            <a:r>
              <a:rPr lang="en-US" sz="1600" dirty="0"/>
              <a:t>+N</a:t>
            </a:r>
            <a:r>
              <a:rPr lang="en-US" sz="1600" baseline="-25000" dirty="0"/>
              <a:t>LTF</a:t>
            </a:r>
            <a:r>
              <a:rPr lang="en-US" sz="1600" dirty="0"/>
              <a:t> (3) + PE (3)  = </a:t>
            </a:r>
            <a:r>
              <a:rPr lang="en-US" sz="1600" dirty="0" smtClean="0"/>
              <a:t>17 </a:t>
            </a:r>
            <a:r>
              <a:rPr lang="en-US" sz="1600" dirty="0"/>
              <a:t>+ TBD bits </a:t>
            </a:r>
            <a:r>
              <a:rPr lang="en-US" sz="1600" dirty="0" smtClean="0"/>
              <a:t>= 4 Bytes  &gt;&gt;&gt; </a:t>
            </a:r>
            <a:r>
              <a:rPr lang="en-US" sz="1600" b="1" dirty="0" smtClean="0">
                <a:solidFill>
                  <a:srgbClr val="FF0000"/>
                </a:solidFill>
              </a:rPr>
              <a:t>TBD = 15</a:t>
            </a:r>
            <a:endParaRPr lang="en-US" sz="1600" b="1" dirty="0">
              <a:solidFill>
                <a:srgbClr val="FF0000"/>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Out of 15 bits, Control ID and EOH subfield proposed in [2] may potentially take away 6 bits. Leaving 9 bits left.</a:t>
            </a:r>
          </a:p>
          <a:p>
            <a:pPr marL="800100" lvl="3"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VHT/HE (2) +  </a:t>
            </a:r>
            <a:r>
              <a:rPr lang="en-US" dirty="0" smtClean="0"/>
              <a:t>Control ID (5) + EOH (1) + </a:t>
            </a:r>
            <a:r>
              <a:rPr lang="en-US" dirty="0"/>
              <a:t>UL PPDU length (9) + RU allocation (TBD) +N</a:t>
            </a:r>
            <a:r>
              <a:rPr lang="en-US" baseline="-25000" dirty="0"/>
              <a:t>LTF</a:t>
            </a:r>
            <a:r>
              <a:rPr lang="en-US" dirty="0"/>
              <a:t> (3) + PE (3)  = </a:t>
            </a:r>
            <a:r>
              <a:rPr lang="en-US" dirty="0" smtClean="0"/>
              <a:t>23 </a:t>
            </a:r>
            <a:r>
              <a:rPr lang="en-US" dirty="0"/>
              <a:t>+ TBD bits = 4 </a:t>
            </a:r>
            <a:r>
              <a:rPr lang="en-US" dirty="0" smtClean="0"/>
              <a:t>Bytes &gt;&gt;&gt; </a:t>
            </a:r>
            <a:r>
              <a:rPr lang="en-US" b="1" dirty="0" smtClean="0">
                <a:solidFill>
                  <a:srgbClr val="FF0000"/>
                </a:solidFill>
              </a:rPr>
              <a:t>TBD = 9</a:t>
            </a:r>
            <a:endParaRPr lang="en-US" b="1" dirty="0">
              <a:solidFill>
                <a:srgbClr val="FF0000"/>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smtClean="0"/>
          </a:p>
        </p:txBody>
      </p:sp>
      <p:sp>
        <p:nvSpPr>
          <p:cNvPr id="21" name="Rectangle 20"/>
          <p:cNvSpPr/>
          <p:nvPr/>
        </p:nvSpPr>
        <p:spPr bwMode="auto">
          <a:xfrm>
            <a:off x="1447800" y="2983617"/>
            <a:ext cx="649577"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VHT (1)</a:t>
            </a:r>
          </a:p>
        </p:txBody>
      </p:sp>
      <p:sp>
        <p:nvSpPr>
          <p:cNvPr id="22" name="Rectangle 21"/>
          <p:cNvSpPr/>
          <p:nvPr/>
        </p:nvSpPr>
        <p:spPr bwMode="auto">
          <a:xfrm>
            <a:off x="2097377" y="2983617"/>
            <a:ext cx="609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HE (1)</a:t>
            </a:r>
          </a:p>
        </p:txBody>
      </p:sp>
      <p:sp>
        <p:nvSpPr>
          <p:cNvPr id="23" name="Rectangle 22"/>
          <p:cNvSpPr/>
          <p:nvPr/>
        </p:nvSpPr>
        <p:spPr bwMode="auto">
          <a:xfrm>
            <a:off x="2706977" y="2983617"/>
            <a:ext cx="6858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Control ID</a:t>
            </a:r>
          </a:p>
        </p:txBody>
      </p:sp>
      <p:sp>
        <p:nvSpPr>
          <p:cNvPr id="24" name="Rectangle 23"/>
          <p:cNvSpPr/>
          <p:nvPr/>
        </p:nvSpPr>
        <p:spPr bwMode="auto">
          <a:xfrm>
            <a:off x="33927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EOH (0)</a:t>
            </a:r>
          </a:p>
        </p:txBody>
      </p:sp>
      <p:sp>
        <p:nvSpPr>
          <p:cNvPr id="25" name="Rectangle 24"/>
          <p:cNvSpPr/>
          <p:nvPr/>
        </p:nvSpPr>
        <p:spPr bwMode="auto">
          <a:xfrm>
            <a:off x="40785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PPDU length</a:t>
            </a:r>
          </a:p>
        </p:txBody>
      </p:sp>
      <p:sp>
        <p:nvSpPr>
          <p:cNvPr id="26" name="Rectangle 25"/>
          <p:cNvSpPr/>
          <p:nvPr/>
        </p:nvSpPr>
        <p:spPr bwMode="auto">
          <a:xfrm>
            <a:off x="47643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mn-lt"/>
            </a:endParaRPr>
          </a:p>
        </p:txBody>
      </p:sp>
      <p:sp>
        <p:nvSpPr>
          <p:cNvPr id="27" name="Rectangle 26"/>
          <p:cNvSpPr/>
          <p:nvPr/>
        </p:nvSpPr>
        <p:spPr bwMode="auto">
          <a:xfrm>
            <a:off x="54501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PE</a:t>
            </a:r>
          </a:p>
        </p:txBody>
      </p:sp>
      <p:sp>
        <p:nvSpPr>
          <p:cNvPr id="28" name="Rectangle 27"/>
          <p:cNvSpPr/>
          <p:nvPr/>
        </p:nvSpPr>
        <p:spPr bwMode="auto">
          <a:xfrm>
            <a:off x="614359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N</a:t>
            </a:r>
            <a:r>
              <a:rPr kumimoji="0" lang="en-US" sz="1050" b="0" i="0" u="none" strike="noStrike" cap="none" normalizeH="0" baseline="-25000" dirty="0" smtClean="0">
                <a:ln>
                  <a:noFill/>
                </a:ln>
                <a:solidFill>
                  <a:schemeClr val="tx1"/>
                </a:solidFill>
                <a:effectLst/>
                <a:latin typeface="+mn-lt"/>
              </a:rPr>
              <a:t>LTF</a:t>
            </a:r>
          </a:p>
        </p:txBody>
      </p:sp>
      <p:sp>
        <p:nvSpPr>
          <p:cNvPr id="30" name="Right Brace 29"/>
          <p:cNvSpPr/>
          <p:nvPr/>
        </p:nvSpPr>
        <p:spPr bwMode="auto">
          <a:xfrm rot="5400000">
            <a:off x="6006853" y="1457280"/>
            <a:ext cx="258248" cy="41148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ndParaRPr>
          </a:p>
        </p:txBody>
      </p:sp>
      <p:sp>
        <p:nvSpPr>
          <p:cNvPr id="31" name="Text Box 32"/>
          <p:cNvSpPr txBox="1">
            <a:spLocks noChangeArrowheads="1"/>
          </p:cNvSpPr>
          <p:nvPr/>
        </p:nvSpPr>
        <p:spPr bwMode="auto">
          <a:xfrm>
            <a:off x="4304039" y="3700790"/>
            <a:ext cx="3132589" cy="261610"/>
          </a:xfrm>
          <a:prstGeom prst="rect">
            <a:avLst/>
          </a:prstGeom>
          <a:noFill/>
          <a:ln w="9525">
            <a:noFill/>
            <a:miter lim="800000"/>
            <a:headEnd/>
            <a:tailEnd/>
          </a:ln>
          <a:effectLst/>
        </p:spPr>
        <p:txBody>
          <a:bodyPr wrap="none">
            <a:spAutoFit/>
          </a:bodyPr>
          <a:lstStyle/>
          <a:p>
            <a:pPr algn="ctr"/>
            <a:r>
              <a:rPr lang="en-US" sz="1100" dirty="0" smtClean="0">
                <a:solidFill>
                  <a:schemeClr val="tx1"/>
                </a:solidFill>
                <a:latin typeface="+mn-lt"/>
              </a:rPr>
              <a:t>OFDAM </a:t>
            </a:r>
            <a:r>
              <a:rPr lang="en-US" sz="1100" dirty="0">
                <a:solidFill>
                  <a:schemeClr val="tx1"/>
                </a:solidFill>
                <a:latin typeface="+mn-lt"/>
              </a:rPr>
              <a:t>acknowledgement scheduling information </a:t>
            </a:r>
            <a:endParaRPr lang="en-US" sz="1100" b="0" i="1" dirty="0">
              <a:solidFill>
                <a:schemeClr val="tx1"/>
              </a:solidFill>
              <a:latin typeface="+mn-lt"/>
            </a:endParaRPr>
          </a:p>
        </p:txBody>
      </p:sp>
      <p:pic>
        <p:nvPicPr>
          <p:cNvPr id="32" name="Picture 31"/>
          <p:cNvPicPr/>
          <p:nvPr/>
        </p:nvPicPr>
        <p:blipFill rotWithShape="1">
          <a:blip r:embed="rId3">
            <a:extLst>
              <a:ext uri="{28A0092B-C50C-407E-A947-70E740481C1C}">
                <a14:useLocalDpi xmlns:a14="http://schemas.microsoft.com/office/drawing/2010/main" val="0"/>
              </a:ext>
            </a:extLst>
          </a:blip>
          <a:srcRect t="-1" r="-414" b="59593"/>
          <a:stretch/>
        </p:blipFill>
        <p:spPr bwMode="auto">
          <a:xfrm>
            <a:off x="1595409" y="2054029"/>
            <a:ext cx="5767388" cy="633516"/>
          </a:xfrm>
          <a:prstGeom prst="rect">
            <a:avLst/>
          </a:prstGeom>
          <a:noFill/>
          <a:ln>
            <a:noFill/>
          </a:ln>
        </p:spPr>
      </p:pic>
      <p:sp>
        <p:nvSpPr>
          <p:cNvPr id="33" name="Rectangle 32"/>
          <p:cNvSpPr/>
          <p:nvPr/>
        </p:nvSpPr>
        <p:spPr bwMode="auto">
          <a:xfrm>
            <a:off x="4009997" y="2628016"/>
            <a:ext cx="21717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p:txBody>
      </p:sp>
      <p:cxnSp>
        <p:nvCxnSpPr>
          <p:cNvPr id="34" name="Straight Connector 33"/>
          <p:cNvCxnSpPr/>
          <p:nvPr/>
        </p:nvCxnSpPr>
        <p:spPr bwMode="auto">
          <a:xfrm flipH="1">
            <a:off x="1487777" y="2628016"/>
            <a:ext cx="3429000" cy="3433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flipH="1" flipV="1">
            <a:off x="5469229" y="2619682"/>
            <a:ext cx="2724148" cy="35326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 Box 32"/>
          <p:cNvSpPr txBox="1">
            <a:spLocks noChangeArrowheads="1"/>
          </p:cNvSpPr>
          <p:nvPr/>
        </p:nvSpPr>
        <p:spPr bwMode="auto">
          <a:xfrm>
            <a:off x="4326162" y="2785311"/>
            <a:ext cx="255198" cy="261610"/>
          </a:xfrm>
          <a:prstGeom prst="rect">
            <a:avLst/>
          </a:prstGeom>
          <a:noFill/>
          <a:ln w="9525">
            <a:noFill/>
            <a:miter lim="800000"/>
            <a:headEnd/>
            <a:tailEnd/>
          </a:ln>
          <a:effectLst/>
        </p:spPr>
        <p:txBody>
          <a:bodyPr wrap="none">
            <a:spAutoFit/>
          </a:bodyPr>
          <a:lstStyle/>
          <a:p>
            <a:r>
              <a:rPr lang="en-US" sz="1100" dirty="0">
                <a:solidFill>
                  <a:schemeClr val="tx1"/>
                </a:solidFill>
                <a:latin typeface="+mn-lt"/>
              </a:rPr>
              <a:t>9</a:t>
            </a:r>
            <a:endParaRPr lang="en-US" sz="1100" b="0" i="1" dirty="0">
              <a:solidFill>
                <a:schemeClr val="tx1"/>
              </a:solidFill>
              <a:latin typeface="+mn-lt"/>
            </a:endParaRPr>
          </a:p>
        </p:txBody>
      </p:sp>
      <p:sp>
        <p:nvSpPr>
          <p:cNvPr id="42" name="Text Box 32"/>
          <p:cNvSpPr txBox="1">
            <a:spLocks noChangeArrowheads="1"/>
          </p:cNvSpPr>
          <p:nvPr/>
        </p:nvSpPr>
        <p:spPr bwMode="auto">
          <a:xfrm>
            <a:off x="4824182" y="2756530"/>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
        <p:nvSpPr>
          <p:cNvPr id="43" name="Text Box 32"/>
          <p:cNvSpPr txBox="1">
            <a:spLocks noChangeArrowheads="1"/>
          </p:cNvSpPr>
          <p:nvPr/>
        </p:nvSpPr>
        <p:spPr bwMode="auto">
          <a:xfrm>
            <a:off x="5654873" y="2785311"/>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44" name="Text Box 32"/>
          <p:cNvSpPr txBox="1">
            <a:spLocks noChangeArrowheads="1"/>
          </p:cNvSpPr>
          <p:nvPr/>
        </p:nvSpPr>
        <p:spPr bwMode="auto">
          <a:xfrm>
            <a:off x="6431544" y="2785311"/>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2" name="Rectangle 1"/>
          <p:cNvSpPr/>
          <p:nvPr/>
        </p:nvSpPr>
        <p:spPr>
          <a:xfrm>
            <a:off x="4652620" y="2958149"/>
            <a:ext cx="833883" cy="461665"/>
          </a:xfrm>
          <a:prstGeom prst="rect">
            <a:avLst/>
          </a:prstGeom>
        </p:spPr>
        <p:txBody>
          <a:bodyPr wrap="none">
            <a:spAutoFit/>
          </a:bodyPr>
          <a:lstStyle/>
          <a:p>
            <a:pPr algn="ctr" defTabSz="914400">
              <a:buClrTx/>
              <a:buSzTx/>
            </a:pPr>
            <a:r>
              <a:rPr lang="en-US" sz="1200" dirty="0" smtClean="0">
                <a:solidFill>
                  <a:schemeClr val="tx1"/>
                </a:solidFill>
                <a:latin typeface="+mn-lt"/>
              </a:rPr>
              <a:t>RU</a:t>
            </a:r>
          </a:p>
          <a:p>
            <a:pPr algn="ctr" defTabSz="914400">
              <a:buClrTx/>
              <a:buSzTx/>
            </a:pPr>
            <a:r>
              <a:rPr lang="en-US" sz="1200" dirty="0" smtClean="0">
                <a:solidFill>
                  <a:schemeClr val="tx1"/>
                </a:solidFill>
                <a:latin typeface="+mn-lt"/>
              </a:rPr>
              <a:t> allocation</a:t>
            </a:r>
            <a:endParaRPr lang="en-US" sz="1200" dirty="0">
              <a:solidFill>
                <a:schemeClr val="tx1"/>
              </a:solidFill>
              <a:latin typeface="+mn-lt"/>
            </a:endParaRPr>
          </a:p>
        </p:txBody>
      </p:sp>
      <p:sp>
        <p:nvSpPr>
          <p:cNvPr id="36" name="Rectangle 35"/>
          <p:cNvSpPr/>
          <p:nvPr/>
        </p:nvSpPr>
        <p:spPr bwMode="auto">
          <a:xfrm>
            <a:off x="6837017" y="2980525"/>
            <a:ext cx="135636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reserved</a:t>
            </a:r>
          </a:p>
        </p:txBody>
      </p:sp>
      <p:cxnSp>
        <p:nvCxnSpPr>
          <p:cNvPr id="5" name="Straight Arrow Connector 4"/>
          <p:cNvCxnSpPr/>
          <p:nvPr/>
        </p:nvCxnSpPr>
        <p:spPr bwMode="auto">
          <a:xfrm flipH="1">
            <a:off x="2699357" y="3311075"/>
            <a:ext cx="342900" cy="2837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 Box 32"/>
          <p:cNvSpPr txBox="1">
            <a:spLocks noChangeArrowheads="1"/>
          </p:cNvSpPr>
          <p:nvPr/>
        </p:nvSpPr>
        <p:spPr bwMode="auto">
          <a:xfrm>
            <a:off x="2523804" y="3556741"/>
            <a:ext cx="468397" cy="261610"/>
          </a:xfrm>
          <a:prstGeom prst="rect">
            <a:avLst/>
          </a:prstGeom>
          <a:noFill/>
          <a:ln w="9525">
            <a:noFill/>
            <a:miter lim="800000"/>
            <a:headEnd/>
            <a:tailEnd/>
          </a:ln>
          <a:effectLst/>
        </p:spPr>
        <p:txBody>
          <a:bodyPr wrap="none">
            <a:spAutoFit/>
          </a:bodyPr>
          <a:lstStyle/>
          <a:p>
            <a:pPr algn="ctr"/>
            <a:r>
              <a:rPr lang="en-US" sz="1100" dirty="0" smtClean="0">
                <a:solidFill>
                  <a:schemeClr val="tx1"/>
                </a:solidFill>
                <a:latin typeface="+mn-lt"/>
              </a:rPr>
              <a:t>TBD</a:t>
            </a:r>
            <a:endParaRPr lang="en-US" sz="1100" b="0" i="1" dirty="0">
              <a:solidFill>
                <a:schemeClr val="tx1"/>
              </a:solidFill>
              <a:latin typeface="+mn-lt"/>
            </a:endParaRPr>
          </a:p>
        </p:txBody>
      </p:sp>
      <p:cxnSp>
        <p:nvCxnSpPr>
          <p:cNvPr id="38" name="Straight Arrow Connector 37"/>
          <p:cNvCxnSpPr>
            <a:endCxn id="37" idx="0"/>
          </p:cNvCxnSpPr>
          <p:nvPr/>
        </p:nvCxnSpPr>
        <p:spPr bwMode="auto">
          <a:xfrm flipH="1">
            <a:off x="2758003" y="3261532"/>
            <a:ext cx="917981" cy="2952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 Box 32"/>
          <p:cNvSpPr txBox="1">
            <a:spLocks noChangeArrowheads="1"/>
          </p:cNvSpPr>
          <p:nvPr/>
        </p:nvSpPr>
        <p:spPr bwMode="auto">
          <a:xfrm>
            <a:off x="7155545" y="2796312"/>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Tree>
    <p:extLst>
      <p:ext uri="{BB962C8B-B14F-4D97-AF65-F5344CB8AC3E}">
        <p14:creationId xmlns:p14="http://schemas.microsoft.com/office/powerpoint/2010/main" val="407335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Inclusion of N</a:t>
            </a:r>
            <a:r>
              <a:rPr lang="en-US" baseline="-25000" dirty="0" smtClean="0"/>
              <a:t>LTF</a:t>
            </a:r>
            <a:r>
              <a:rPr lang="en-US" dirty="0" smtClean="0"/>
              <a:t> and PE Parameter Possible?</a:t>
            </a:r>
            <a:endParaRPr lang="en-US" dirty="0"/>
          </a:p>
        </p:txBody>
      </p:sp>
      <p:sp>
        <p:nvSpPr>
          <p:cNvPr id="3" name="Content Placeholder 2"/>
          <p:cNvSpPr>
            <a:spLocks noGrp="1"/>
          </p:cNvSpPr>
          <p:nvPr>
            <p:ph idx="1"/>
          </p:nvPr>
        </p:nvSpPr>
        <p:spPr>
          <a:xfrm>
            <a:off x="685800" y="1828800"/>
            <a:ext cx="7770813" cy="4265613"/>
          </a:xfrm>
        </p:spPr>
        <p:txBody>
          <a:bodyPr/>
          <a:lstStyle/>
          <a:p>
            <a:r>
              <a:rPr lang="en-US" sz="1800" dirty="0"/>
              <a:t>Required </a:t>
            </a:r>
            <a:r>
              <a:rPr lang="en-US" sz="1800" dirty="0" err="1"/>
              <a:t>Bitwidth</a:t>
            </a:r>
            <a:r>
              <a:rPr lang="en-US" sz="1800" dirty="0"/>
              <a:t> for RU </a:t>
            </a:r>
            <a:r>
              <a:rPr lang="en-US" sz="1800" dirty="0" smtClean="0"/>
              <a:t>Allocation</a:t>
            </a:r>
          </a:p>
          <a:p>
            <a:pPr>
              <a:buFont typeface="Arial" panose="020B0604020202020204" pitchFamily="34" charset="0"/>
              <a:buChar char="•"/>
            </a:pPr>
            <a:r>
              <a:rPr lang="en-US" sz="1800" dirty="0" smtClean="0"/>
              <a:t>160MHz (137): </a:t>
            </a:r>
            <a:r>
              <a:rPr lang="en-US" sz="1800" dirty="0"/>
              <a:t>26 RU </a:t>
            </a:r>
            <a:r>
              <a:rPr lang="en-US" sz="1800" dirty="0" smtClean="0"/>
              <a:t>(74), </a:t>
            </a:r>
            <a:r>
              <a:rPr lang="en-US" sz="1800" dirty="0"/>
              <a:t>52 RU </a:t>
            </a:r>
            <a:r>
              <a:rPr lang="en-US" sz="1800" dirty="0" smtClean="0"/>
              <a:t>(32), </a:t>
            </a:r>
            <a:r>
              <a:rPr lang="en-US" sz="1800" dirty="0"/>
              <a:t>106 RU </a:t>
            </a:r>
            <a:r>
              <a:rPr lang="en-US" sz="1800" dirty="0" smtClean="0"/>
              <a:t>(16), </a:t>
            </a:r>
            <a:r>
              <a:rPr lang="en-US" sz="1800" dirty="0"/>
              <a:t>242 RU </a:t>
            </a:r>
            <a:r>
              <a:rPr lang="en-US" sz="1800" dirty="0" smtClean="0"/>
              <a:t>(8) </a:t>
            </a:r>
            <a:r>
              <a:rPr lang="en-US" sz="1800" dirty="0"/>
              <a:t>, 484 RU </a:t>
            </a:r>
            <a:r>
              <a:rPr lang="en-US" sz="1800" dirty="0" smtClean="0"/>
              <a:t>(4), </a:t>
            </a:r>
            <a:r>
              <a:rPr lang="en-US" sz="1800" dirty="0"/>
              <a:t>996 RU </a:t>
            </a:r>
            <a:r>
              <a:rPr lang="en-US" sz="1800" dirty="0" smtClean="0"/>
              <a:t>(2), 2*996 RU (1)</a:t>
            </a:r>
          </a:p>
          <a:p>
            <a:pPr marL="0" indent="0"/>
            <a:r>
              <a:rPr lang="en-US" sz="1800" dirty="0" smtClean="0"/>
              <a:t>In order to support worst case 137 combinations (160 MHz) we will need </a:t>
            </a:r>
            <a:r>
              <a:rPr lang="en-US" sz="1800" dirty="0" smtClean="0">
                <a:solidFill>
                  <a:schemeClr val="tx1"/>
                </a:solidFill>
              </a:rPr>
              <a:t>8 bits.</a:t>
            </a:r>
          </a:p>
          <a:p>
            <a:pPr marL="0" indent="0"/>
            <a:endParaRPr lang="en-US" sz="1800" dirty="0" smtClean="0"/>
          </a:p>
          <a:p>
            <a:pPr marL="0" indent="0"/>
            <a:endParaRPr lang="en-US" sz="1800" dirty="0"/>
          </a:p>
          <a:p>
            <a:pPr marL="0" indent="0"/>
            <a:endParaRPr lang="en-US" sz="1800" dirty="0" smtClean="0"/>
          </a:p>
          <a:p>
            <a:pPr marL="0" indent="0"/>
            <a:endParaRPr lang="en-US" sz="1800" dirty="0"/>
          </a:p>
          <a:p>
            <a:pPr marL="0" indent="0"/>
            <a:endParaRPr lang="en-US" sz="1800" dirty="0"/>
          </a:p>
          <a:p>
            <a:pPr marL="0" indent="0"/>
            <a:r>
              <a:rPr lang="en-US" sz="1800" dirty="0" smtClean="0"/>
              <a:t>Conclusion:</a:t>
            </a:r>
          </a:p>
          <a:p>
            <a:pPr marL="285750" indent="-285750">
              <a:buFont typeface="Arial" panose="020B0604020202020204" pitchFamily="34" charset="0"/>
              <a:buChar char="•"/>
            </a:pPr>
            <a:r>
              <a:rPr lang="en-US" sz="1800" dirty="0" smtClean="0">
                <a:solidFill>
                  <a:srgbClr val="FF0000"/>
                </a:solidFill>
              </a:rPr>
              <a:t>Inclusion of (N</a:t>
            </a:r>
            <a:r>
              <a:rPr lang="en-US" sz="1800" baseline="-25000" dirty="0" smtClean="0">
                <a:solidFill>
                  <a:srgbClr val="FF0000"/>
                </a:solidFill>
              </a:rPr>
              <a:t>LTF</a:t>
            </a:r>
            <a:r>
              <a:rPr lang="en-US" sz="1800" dirty="0">
                <a:solidFill>
                  <a:srgbClr val="FF0000"/>
                </a:solidFill>
              </a:rPr>
              <a:t>, </a:t>
            </a:r>
            <a:r>
              <a:rPr lang="en-US" sz="1800" dirty="0" smtClean="0">
                <a:solidFill>
                  <a:srgbClr val="FF0000"/>
                </a:solidFill>
              </a:rPr>
              <a:t>PE) parameters to simplified trigger frame poses no problems.</a:t>
            </a:r>
          </a:p>
          <a:p>
            <a:pPr lvl="1">
              <a:buFont typeface="Arial" panose="020B0604020202020204" pitchFamily="34" charset="0"/>
              <a:buChar char="•"/>
            </a:pPr>
            <a:endParaRPr lang="en-US" sz="1600" dirty="0" smtClean="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pic>
        <p:nvPicPr>
          <p:cNvPr id="352" name="Picture 351"/>
          <p:cNvPicPr>
            <a:picLocks noChangeAspect="1"/>
          </p:cNvPicPr>
          <p:nvPr/>
        </p:nvPicPr>
        <p:blipFill>
          <a:blip r:embed="rId2"/>
          <a:stretch>
            <a:fillRect/>
          </a:stretch>
        </p:blipFill>
        <p:spPr>
          <a:xfrm>
            <a:off x="381000" y="3505200"/>
            <a:ext cx="8592603" cy="1654261"/>
          </a:xfrm>
          <a:prstGeom prst="rect">
            <a:avLst/>
          </a:prstGeom>
        </p:spPr>
      </p:pic>
    </p:spTree>
    <p:extLst>
      <p:ext uri="{BB962C8B-B14F-4D97-AF65-F5344CB8AC3E}">
        <p14:creationId xmlns:p14="http://schemas.microsoft.com/office/powerpoint/2010/main" val="303840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2000" dirty="0"/>
              <a:t>S</a:t>
            </a:r>
            <a:r>
              <a:rPr lang="en-US" sz="2000" dirty="0" smtClean="0"/>
              <a:t>cheduling </a:t>
            </a:r>
            <a:r>
              <a:rPr lang="en-US" sz="2000" dirty="0"/>
              <a:t>information of OFDMA acknowledgement from STAs is contained in </a:t>
            </a:r>
            <a:r>
              <a:rPr lang="en-US" sz="2000" dirty="0" smtClean="0"/>
              <a:t>HE Control field in the </a:t>
            </a:r>
            <a:r>
              <a:rPr lang="en-US" sz="2000" dirty="0"/>
              <a:t>MAC header of DL </a:t>
            </a:r>
            <a:r>
              <a:rPr lang="en-US" sz="2000" dirty="0" smtClean="0"/>
              <a:t>MPDU</a:t>
            </a:r>
          </a:p>
          <a:p>
            <a:pPr marL="400050">
              <a:buFont typeface="Arial" panose="020B0604020202020204" pitchFamily="34" charset="0"/>
              <a:buChar char="•"/>
            </a:pPr>
            <a:r>
              <a:rPr lang="en-US" sz="2000" dirty="0" smtClean="0"/>
              <a:t>Considering UL OFDMA A-MPDU multiplexed, additional contents in simplified </a:t>
            </a:r>
            <a:r>
              <a:rPr lang="en-US" sz="2000" dirty="0"/>
              <a:t>T</a:t>
            </a:r>
            <a:r>
              <a:rPr lang="en-US" sz="2000" dirty="0" smtClean="0"/>
              <a:t>rigger </a:t>
            </a:r>
            <a:r>
              <a:rPr lang="en-US" sz="2000" dirty="0"/>
              <a:t>F</a:t>
            </a:r>
            <a:r>
              <a:rPr lang="en-US" sz="2000" dirty="0" smtClean="0"/>
              <a:t>rame was discussed.</a:t>
            </a:r>
          </a:p>
          <a:p>
            <a:pPr marL="400050">
              <a:buFont typeface="Arial" panose="020B0604020202020204" pitchFamily="34" charset="0"/>
              <a:buChar char="•"/>
            </a:pPr>
            <a:r>
              <a:rPr lang="en-US" sz="2000" dirty="0" smtClean="0"/>
              <a:t>We propose to also include N</a:t>
            </a:r>
            <a:r>
              <a:rPr lang="en-US" sz="2000" baseline="-25000" dirty="0" smtClean="0"/>
              <a:t>LTF</a:t>
            </a:r>
            <a:r>
              <a:rPr lang="en-US" sz="2000" dirty="0" smtClean="0"/>
              <a:t> (number of LTF symbols) and PE parameters to the simplified trigger field.</a:t>
            </a:r>
          </a:p>
          <a:p>
            <a:pPr marL="800100" lvl="1">
              <a:buFont typeface="Arial" panose="020B0604020202020204" pitchFamily="34" charset="0"/>
              <a:buChar char="•"/>
            </a:pPr>
            <a:r>
              <a:rPr lang="en-US" sz="1800" dirty="0" smtClean="0"/>
              <a:t>Inclusion of such parameters to not pose any restrictions to RU allocation signaling.</a:t>
            </a:r>
          </a:p>
          <a:p>
            <a:pPr marL="400050">
              <a:buFont typeface="Arial" panose="020B0604020202020204" pitchFamily="34" charset="0"/>
              <a:buChar char="•"/>
            </a:pPr>
            <a:r>
              <a:rPr lang="en-US" sz="2200" dirty="0" err="1" smtClean="0"/>
              <a:t>TGax</a:t>
            </a:r>
            <a:r>
              <a:rPr lang="en-US" sz="2200" dirty="0" smtClean="0"/>
              <a:t> will also need to decide on additional signaling of BW, GI, and LTF type subfields, and decide on default values for parameters that are </a:t>
            </a:r>
            <a:r>
              <a:rPr lang="en-US" sz="2200" smtClean="0"/>
              <a:t>derived implicitly.</a:t>
            </a:r>
            <a:endParaRPr lang="en-US" sz="22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Yujin Noh, Newracom</a:t>
            </a:r>
            <a:endParaRPr lang="en-GB" dirty="0"/>
          </a:p>
        </p:txBody>
      </p:sp>
    </p:spTree>
    <p:extLst>
      <p:ext uri="{BB962C8B-B14F-4D97-AF65-F5344CB8AC3E}">
        <p14:creationId xmlns:p14="http://schemas.microsoft.com/office/powerpoint/2010/main" val="2044263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marL="0" indent="0">
              <a:buNone/>
            </a:pPr>
            <a:r>
              <a:rPr lang="en-US" dirty="0"/>
              <a:t>Do you agree to add the following to the SFD?</a:t>
            </a:r>
          </a:p>
          <a:p>
            <a:pPr>
              <a:buFont typeface="Arial" panose="020B0604020202020204" pitchFamily="34" charset="0"/>
              <a:buChar char="•"/>
            </a:pPr>
            <a:r>
              <a:rPr lang="en-US" dirty="0" smtClean="0">
                <a:solidFill>
                  <a:schemeClr val="tx1"/>
                </a:solidFill>
              </a:rPr>
              <a:t>Scheduling information </a:t>
            </a:r>
            <a:r>
              <a:rPr lang="en-US" dirty="0" smtClean="0"/>
              <a:t>for UL OFDMA Acknowledgement from </a:t>
            </a:r>
            <a:r>
              <a:rPr lang="en-US" dirty="0"/>
              <a:t>STA </a:t>
            </a:r>
            <a:r>
              <a:rPr lang="en-US" dirty="0" smtClean="0"/>
              <a:t>may be contained within the </a:t>
            </a:r>
            <a:r>
              <a:rPr lang="en-US" dirty="0"/>
              <a:t>“HE variant of the HT Control Field</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7088977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sz="1800" b="0" dirty="0"/>
              <a:t>Do you agree to add the following to the SFD?</a:t>
            </a:r>
          </a:p>
          <a:p>
            <a:pPr>
              <a:buFont typeface="Arial" panose="020B0604020202020204" pitchFamily="34" charset="0"/>
              <a:buChar char="•"/>
            </a:pPr>
            <a:r>
              <a:rPr lang="en-US" sz="1800" dirty="0" smtClean="0"/>
              <a:t>HE variant of HT control field that contains scheduling information for UL MU Acknowledgement from STAs shall also include</a:t>
            </a:r>
          </a:p>
          <a:p>
            <a:pPr lvl="1">
              <a:buFont typeface="Arial" panose="020B0604020202020204" pitchFamily="34" charset="0"/>
              <a:buChar char="•"/>
            </a:pPr>
            <a:r>
              <a:rPr lang="en-US" sz="1600" dirty="0" smtClean="0"/>
              <a:t>number of LTF symbols, N</a:t>
            </a:r>
            <a:r>
              <a:rPr lang="en-US" sz="1600" baseline="-25000" dirty="0" smtClean="0"/>
              <a:t>LTF</a:t>
            </a:r>
            <a:r>
              <a:rPr lang="en-US" sz="1600" dirty="0" smtClean="0"/>
              <a:t>,</a:t>
            </a:r>
          </a:p>
          <a:p>
            <a:pPr lvl="1">
              <a:buFont typeface="Arial" panose="020B0604020202020204" pitchFamily="34" charset="0"/>
              <a:buChar char="•"/>
            </a:pPr>
            <a:r>
              <a:rPr lang="en-US" sz="1600" dirty="0" smtClean="0"/>
              <a:t>and PHY padding and packet extension signaling, PE,</a:t>
            </a:r>
          </a:p>
          <a:p>
            <a:pPr>
              <a:buFont typeface="Arial" panose="020B0604020202020204" pitchFamily="34" charset="0"/>
              <a:buChar char="•"/>
            </a:pPr>
            <a:r>
              <a:rPr lang="en-US" sz="1800" dirty="0" smtClean="0"/>
              <a:t>for UL MU transmission. The signaling format of the scheduling information for UL MU Acknowledgement is defined as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grpSp>
        <p:nvGrpSpPr>
          <p:cNvPr id="5" name="Group 4"/>
          <p:cNvGrpSpPr/>
          <p:nvPr/>
        </p:nvGrpSpPr>
        <p:grpSpPr>
          <a:xfrm>
            <a:off x="1033204" y="4266716"/>
            <a:ext cx="6329593" cy="1365785"/>
            <a:chOff x="1299615" y="4484197"/>
            <a:chExt cx="6329593" cy="1365785"/>
          </a:xfrm>
        </p:grpSpPr>
        <p:sp>
          <p:nvSpPr>
            <p:cNvPr id="24" name="Rectangle 23"/>
            <p:cNvSpPr/>
            <p:nvPr/>
          </p:nvSpPr>
          <p:spPr bwMode="auto">
            <a:xfrm>
              <a:off x="1714211" y="5413785"/>
              <a:ext cx="649577"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VHT (1)</a:t>
              </a:r>
            </a:p>
          </p:txBody>
        </p:sp>
        <p:sp>
          <p:nvSpPr>
            <p:cNvPr id="25" name="Rectangle 24"/>
            <p:cNvSpPr/>
            <p:nvPr/>
          </p:nvSpPr>
          <p:spPr bwMode="auto">
            <a:xfrm>
              <a:off x="2363788" y="5413785"/>
              <a:ext cx="609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HE (1)</a:t>
              </a:r>
            </a:p>
          </p:txBody>
        </p:sp>
        <p:sp>
          <p:nvSpPr>
            <p:cNvPr id="26" name="Rectangle 25"/>
            <p:cNvSpPr/>
            <p:nvPr/>
          </p:nvSpPr>
          <p:spPr bwMode="auto">
            <a:xfrm>
              <a:off x="2973388" y="5413785"/>
              <a:ext cx="1371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TBD</a:t>
              </a:r>
            </a:p>
          </p:txBody>
        </p:sp>
        <p:sp>
          <p:nvSpPr>
            <p:cNvPr id="28" name="Rectangle 27"/>
            <p:cNvSpPr/>
            <p:nvPr/>
          </p:nvSpPr>
          <p:spPr bwMode="auto">
            <a:xfrm>
              <a:off x="43449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PPDU length</a:t>
              </a:r>
            </a:p>
          </p:txBody>
        </p:sp>
        <p:sp>
          <p:nvSpPr>
            <p:cNvPr id="29" name="Rectangle 28"/>
            <p:cNvSpPr/>
            <p:nvPr/>
          </p:nvSpPr>
          <p:spPr bwMode="auto">
            <a:xfrm>
              <a:off x="50307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mn-lt"/>
              </a:endParaRPr>
            </a:p>
          </p:txBody>
        </p:sp>
        <p:sp>
          <p:nvSpPr>
            <p:cNvPr id="30" name="Rectangle 29"/>
            <p:cNvSpPr/>
            <p:nvPr/>
          </p:nvSpPr>
          <p:spPr bwMode="auto">
            <a:xfrm>
              <a:off x="57165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PE</a:t>
              </a:r>
            </a:p>
          </p:txBody>
        </p:sp>
        <p:sp>
          <p:nvSpPr>
            <p:cNvPr id="31" name="Rectangle 30"/>
            <p:cNvSpPr/>
            <p:nvPr/>
          </p:nvSpPr>
          <p:spPr bwMode="auto">
            <a:xfrm>
              <a:off x="641000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N</a:t>
              </a:r>
              <a:r>
                <a:rPr kumimoji="0" lang="en-US" sz="1050" b="0" i="0" u="none" strike="noStrike" cap="none" normalizeH="0" baseline="-25000" dirty="0" smtClean="0">
                  <a:ln>
                    <a:noFill/>
                  </a:ln>
                  <a:solidFill>
                    <a:schemeClr val="tx1"/>
                  </a:solidFill>
                  <a:effectLst/>
                  <a:latin typeface="+mn-lt"/>
                </a:rPr>
                <a:t>LTF</a:t>
              </a:r>
            </a:p>
          </p:txBody>
        </p:sp>
        <p:pic>
          <p:nvPicPr>
            <p:cNvPr id="35" name="Picture 34"/>
            <p:cNvPicPr/>
            <p:nvPr/>
          </p:nvPicPr>
          <p:blipFill rotWithShape="1">
            <a:blip r:embed="rId2">
              <a:extLst>
                <a:ext uri="{28A0092B-C50C-407E-A947-70E740481C1C}">
                  <a14:useLocalDpi xmlns:a14="http://schemas.microsoft.com/office/drawing/2010/main" val="0"/>
                </a:ext>
              </a:extLst>
            </a:blip>
            <a:srcRect t="-1" r="-414" b="59593"/>
            <a:stretch/>
          </p:blipFill>
          <p:spPr bwMode="auto">
            <a:xfrm>
              <a:off x="1861820" y="4484197"/>
              <a:ext cx="5767388" cy="633516"/>
            </a:xfrm>
            <a:prstGeom prst="rect">
              <a:avLst/>
            </a:prstGeom>
            <a:noFill/>
            <a:ln>
              <a:noFill/>
            </a:ln>
          </p:spPr>
        </p:pic>
        <p:sp>
          <p:nvSpPr>
            <p:cNvPr id="36" name="Rectangle 35"/>
            <p:cNvSpPr/>
            <p:nvPr/>
          </p:nvSpPr>
          <p:spPr bwMode="auto">
            <a:xfrm>
              <a:off x="4276408" y="5058184"/>
              <a:ext cx="21717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p:txBody>
        </p:sp>
        <p:cxnSp>
          <p:nvCxnSpPr>
            <p:cNvPr id="37" name="Straight Connector 36"/>
            <p:cNvCxnSpPr/>
            <p:nvPr/>
          </p:nvCxnSpPr>
          <p:spPr bwMode="auto">
            <a:xfrm flipH="1">
              <a:off x="1754188" y="5058184"/>
              <a:ext cx="3429000" cy="3433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H="1" flipV="1">
              <a:off x="5735640" y="5049852"/>
              <a:ext cx="1360168" cy="36166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Text Box 32"/>
            <p:cNvSpPr txBox="1">
              <a:spLocks noChangeArrowheads="1"/>
            </p:cNvSpPr>
            <p:nvPr/>
          </p:nvSpPr>
          <p:spPr bwMode="auto">
            <a:xfrm>
              <a:off x="4592573" y="5215479"/>
              <a:ext cx="255198" cy="261610"/>
            </a:xfrm>
            <a:prstGeom prst="rect">
              <a:avLst/>
            </a:prstGeom>
            <a:noFill/>
            <a:ln w="9525">
              <a:noFill/>
              <a:miter lim="800000"/>
              <a:headEnd/>
              <a:tailEnd/>
            </a:ln>
            <a:effectLst/>
          </p:spPr>
          <p:txBody>
            <a:bodyPr wrap="none">
              <a:spAutoFit/>
            </a:bodyPr>
            <a:lstStyle/>
            <a:p>
              <a:r>
                <a:rPr lang="en-US" sz="1100" dirty="0">
                  <a:solidFill>
                    <a:schemeClr val="tx1"/>
                  </a:solidFill>
                  <a:latin typeface="+mn-lt"/>
                </a:rPr>
                <a:t>9</a:t>
              </a:r>
              <a:endParaRPr lang="en-US" sz="1100" b="0" i="1" dirty="0">
                <a:solidFill>
                  <a:schemeClr val="tx1"/>
                </a:solidFill>
                <a:latin typeface="+mn-lt"/>
              </a:endParaRPr>
            </a:p>
          </p:txBody>
        </p:sp>
        <p:sp>
          <p:nvSpPr>
            <p:cNvPr id="40" name="Text Box 32"/>
            <p:cNvSpPr txBox="1">
              <a:spLocks noChangeArrowheads="1"/>
            </p:cNvSpPr>
            <p:nvPr/>
          </p:nvSpPr>
          <p:spPr bwMode="auto">
            <a:xfrm>
              <a:off x="5112754" y="5199649"/>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
          <p:nvSpPr>
            <p:cNvPr id="41" name="Text Box 32"/>
            <p:cNvSpPr txBox="1">
              <a:spLocks noChangeArrowheads="1"/>
            </p:cNvSpPr>
            <p:nvPr/>
          </p:nvSpPr>
          <p:spPr bwMode="auto">
            <a:xfrm>
              <a:off x="5921284" y="5215479"/>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42" name="Text Box 32"/>
            <p:cNvSpPr txBox="1">
              <a:spLocks noChangeArrowheads="1"/>
            </p:cNvSpPr>
            <p:nvPr/>
          </p:nvSpPr>
          <p:spPr bwMode="auto">
            <a:xfrm>
              <a:off x="6625309" y="5234126"/>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44" name="Rectangle 43"/>
            <p:cNvSpPr/>
            <p:nvPr/>
          </p:nvSpPr>
          <p:spPr>
            <a:xfrm>
              <a:off x="4919031" y="5388317"/>
              <a:ext cx="833883" cy="461665"/>
            </a:xfrm>
            <a:prstGeom prst="rect">
              <a:avLst/>
            </a:prstGeom>
          </p:spPr>
          <p:txBody>
            <a:bodyPr wrap="none">
              <a:spAutoFit/>
            </a:bodyPr>
            <a:lstStyle/>
            <a:p>
              <a:pPr algn="ctr" defTabSz="914400">
                <a:buClrTx/>
                <a:buSzTx/>
              </a:pPr>
              <a:r>
                <a:rPr lang="en-US" sz="1200" dirty="0" smtClean="0">
                  <a:solidFill>
                    <a:schemeClr val="tx1"/>
                  </a:solidFill>
                  <a:latin typeface="+mn-lt"/>
                </a:rPr>
                <a:t>RU</a:t>
              </a:r>
            </a:p>
            <a:p>
              <a:pPr algn="ctr" defTabSz="914400">
                <a:buClrTx/>
                <a:buSzTx/>
              </a:pPr>
              <a:r>
                <a:rPr lang="en-US" sz="1200" dirty="0" smtClean="0">
                  <a:solidFill>
                    <a:schemeClr val="tx1"/>
                  </a:solidFill>
                  <a:latin typeface="+mn-lt"/>
                </a:rPr>
                <a:t> allocation</a:t>
              </a:r>
              <a:endParaRPr lang="en-US" sz="1200" dirty="0">
                <a:solidFill>
                  <a:schemeClr val="tx1"/>
                </a:solidFill>
                <a:latin typeface="+mn-lt"/>
              </a:endParaRPr>
            </a:p>
          </p:txBody>
        </p:sp>
        <p:sp>
          <p:nvSpPr>
            <p:cNvPr id="22" name="Text Box 32"/>
            <p:cNvSpPr txBox="1">
              <a:spLocks noChangeArrowheads="1"/>
            </p:cNvSpPr>
            <p:nvPr/>
          </p:nvSpPr>
          <p:spPr bwMode="auto">
            <a:xfrm>
              <a:off x="1299615" y="5154453"/>
              <a:ext cx="386644"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bits</a:t>
              </a:r>
              <a:endParaRPr lang="en-US" sz="1100" b="0" dirty="0">
                <a:solidFill>
                  <a:schemeClr val="tx1"/>
                </a:solidFill>
                <a:latin typeface="+mn-lt"/>
              </a:endParaRPr>
            </a:p>
          </p:txBody>
        </p:sp>
        <p:sp>
          <p:nvSpPr>
            <p:cNvPr id="23" name="Text Box 32"/>
            <p:cNvSpPr txBox="1">
              <a:spLocks noChangeArrowheads="1"/>
            </p:cNvSpPr>
            <p:nvPr/>
          </p:nvSpPr>
          <p:spPr bwMode="auto">
            <a:xfrm>
              <a:off x="1868007" y="5164042"/>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27" name="Text Box 32"/>
            <p:cNvSpPr txBox="1">
              <a:spLocks noChangeArrowheads="1"/>
            </p:cNvSpPr>
            <p:nvPr/>
          </p:nvSpPr>
          <p:spPr bwMode="auto">
            <a:xfrm>
              <a:off x="2539727" y="5167887"/>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32" name="Text Box 32"/>
            <p:cNvSpPr txBox="1">
              <a:spLocks noChangeArrowheads="1"/>
            </p:cNvSpPr>
            <p:nvPr/>
          </p:nvSpPr>
          <p:spPr bwMode="auto">
            <a:xfrm>
              <a:off x="3441320" y="5198290"/>
              <a:ext cx="4683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TBD</a:t>
              </a:r>
              <a:endParaRPr lang="en-US" sz="1100" b="0" dirty="0">
                <a:solidFill>
                  <a:schemeClr val="tx1"/>
                </a:solidFill>
                <a:latin typeface="+mn-lt"/>
              </a:endParaRPr>
            </a:p>
          </p:txBody>
        </p:sp>
      </p:grpSp>
    </p:spTree>
    <p:extLst>
      <p:ext uri="{BB962C8B-B14F-4D97-AF65-F5344CB8AC3E}">
        <p14:creationId xmlns:p14="http://schemas.microsoft.com/office/powerpoint/2010/main" val="4138516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215074" y="6475413"/>
            <a:ext cx="2327264" cy="180975"/>
          </a:xfrm>
          <a:prstGeom prst="rect">
            <a:avLst/>
          </a:prstGeom>
        </p:spPr>
        <p:txBody>
          <a:bodyPr/>
          <a:lstStyle/>
          <a:p>
            <a:r>
              <a:rPr lang="en-GB" smtClean="0"/>
              <a:t>Yujin Noh, Newracom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0" indent="0"/>
            <a:r>
              <a:rPr lang="en-US" dirty="0"/>
              <a:t>[1] </a:t>
            </a:r>
            <a:r>
              <a:rPr lang="en-US" dirty="0" smtClean="0"/>
              <a:t>11-15/0132r9, Specification Framework for </a:t>
            </a:r>
            <a:r>
              <a:rPr lang="en-US" dirty="0" err="1" smtClean="0"/>
              <a:t>TGax</a:t>
            </a:r>
            <a:endParaRPr lang="en-US" dirty="0" smtClean="0"/>
          </a:p>
          <a:p>
            <a:pPr marL="0" indent="0"/>
            <a:r>
              <a:rPr lang="en-US" dirty="0" smtClean="0"/>
              <a:t>[2] 11-15/0121r0, </a:t>
            </a:r>
            <a:r>
              <a:rPr lang="en-US" dirty="0"/>
              <a:t>HE A-Control </a:t>
            </a:r>
            <a:r>
              <a:rPr lang="en-US" dirty="0" smtClean="0"/>
              <a:t>field</a:t>
            </a:r>
          </a:p>
          <a:p>
            <a:pPr marL="0" indent="0"/>
            <a:r>
              <a:rPr lang="en-US" dirty="0" smtClean="0"/>
              <a:t>[3</a:t>
            </a:r>
            <a:r>
              <a:rPr lang="en-US" dirty="0"/>
              <a:t>] 11-15/1123r1, Acknowledgement to DL </a:t>
            </a:r>
            <a:r>
              <a:rPr lang="en-US" dirty="0" smtClean="0"/>
              <a:t>MU</a:t>
            </a:r>
          </a:p>
          <a:p>
            <a:pPr marL="0" indent="0"/>
            <a:r>
              <a:rPr lang="en-US" dirty="0" smtClean="0"/>
              <a:t>[4</a:t>
            </a:r>
            <a:r>
              <a:rPr lang="en-US" dirty="0"/>
              <a:t>] 11-15/0349r0, HE-LTF Proposal</a:t>
            </a:r>
            <a:endParaRPr lang="en-US" dirty="0" smtClean="0"/>
          </a:p>
          <a:p>
            <a:pPr marL="0" indent="0"/>
            <a:r>
              <a:rPr lang="en-US" dirty="0" smtClean="0"/>
              <a:t>[5] 11-15/1068r0, </a:t>
            </a:r>
            <a:r>
              <a:rPr lang="en-US" dirty="0"/>
              <a:t>Reliable Dual Sub-Carrier Modulations (DCM</a:t>
            </a:r>
            <a:r>
              <a:rPr lang="en-US" dirty="0" smtClean="0"/>
              <a:t>) for </a:t>
            </a:r>
            <a:r>
              <a:rPr lang="en-US" dirty="0"/>
              <a:t>HE-SIG-B and Data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endParaRPr lang="en-GB" dirty="0"/>
          </a:p>
        </p:txBody>
      </p:sp>
      <p:sp>
        <p:nvSpPr>
          <p:cNvPr id="4098" name="Rectangle 2"/>
          <p:cNvSpPr>
            <a:spLocks noGrp="1" noChangeArrowheads="1"/>
          </p:cNvSpPr>
          <p:nvPr>
            <p:ph type="body" idx="1"/>
          </p:nvPr>
        </p:nvSpPr>
        <p:spPr>
          <a:xfrm>
            <a:off x="685800" y="1981200"/>
            <a:ext cx="777240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current SFD[1] allows that the scheduling information of OFDMA acknowledgement from STAs is contained in the MAC header of DL MPDU</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contents of the scheduling information include UL PPDU length and RU allocation.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Other </a:t>
            </a:r>
            <a:r>
              <a:rPr lang="en-US" dirty="0"/>
              <a:t>scheduling information TBD</a:t>
            </a:r>
            <a:endParaRPr lang="en-US"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This simplified Trigger frame for UL OFDMA acknowledgement can be carried in HE Control field[2]</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In this submission, other scheduling information is taken into account to trigger UL OFDMA ACK/BA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OFDMA Acknowledgement</a:t>
            </a:r>
            <a:endParaRPr lang="en-GB" dirty="0"/>
          </a:p>
        </p:txBody>
      </p:sp>
      <p:sp>
        <p:nvSpPr>
          <p:cNvPr id="4098" name="Rectangle 2"/>
          <p:cNvSpPr>
            <a:spLocks noGrp="1" noChangeArrowheads="1"/>
          </p:cNvSpPr>
          <p:nvPr>
            <p:ph type="body" idx="1"/>
          </p:nvPr>
        </p:nvSpPr>
        <p:spPr>
          <a:xfrm>
            <a:off x="723106" y="4005847"/>
            <a:ext cx="7772400" cy="2498441"/>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With allowing cascaded operation consisting of DL/UL MU PPDU transmission within TXOP, AP/STAs may exchange any types of frames efficiently and quickly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If Acknowledgement </a:t>
            </a:r>
            <a:r>
              <a:rPr lang="en-US" sz="1600" dirty="0"/>
              <a:t>frames </a:t>
            </a:r>
            <a:r>
              <a:rPr lang="en-US" sz="1600" dirty="0" smtClean="0"/>
              <a:t>from multiple STAs are required which </a:t>
            </a:r>
            <a:r>
              <a:rPr lang="en-US" sz="1600" dirty="0"/>
              <a:t>received DL OFDMA frame, OFDMA </a:t>
            </a:r>
            <a:r>
              <a:rPr lang="en-US" sz="1600" dirty="0" smtClean="0"/>
              <a:t>Acknowledgement </a:t>
            </a:r>
            <a:r>
              <a:rPr lang="en-US" sz="1600" dirty="0"/>
              <a:t>as an immediate response can </a:t>
            </a:r>
            <a:r>
              <a:rPr lang="en-US" sz="1600" dirty="0" smtClean="0"/>
              <a:t>reduce overhead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Given Acknowledgement frames multiplexed with A-MPDU in UL OFDMA manner,  some scheduling information can not be omitted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UL MU ACK/BA is TBD</a:t>
            </a:r>
            <a:endParaRPr lang="en-US" sz="1200" dirty="0" smtClean="0"/>
          </a:p>
        </p:txBody>
      </p:sp>
      <p:sp>
        <p:nvSpPr>
          <p:cNvPr id="50" name="Rectangle 49"/>
          <p:cNvSpPr/>
          <p:nvPr/>
        </p:nvSpPr>
        <p:spPr bwMode="auto">
          <a:xfrm>
            <a:off x="5029200" y="2716300"/>
            <a:ext cx="824833" cy="582065"/>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smtClean="0">
              <a:ln>
                <a:noFill/>
              </a:ln>
              <a:solidFill>
                <a:srgbClr val="000000"/>
              </a:solidFill>
              <a:effectLst/>
              <a:uLnTx/>
              <a:uFillTx/>
              <a:latin typeface="Garamond" pitchFamily="18" charset="0"/>
              <a:ea typeface="+mn-ea"/>
            </a:endParaRPr>
          </a:p>
        </p:txBody>
      </p:sp>
      <p:sp>
        <p:nvSpPr>
          <p:cNvPr id="51" name="Rectangle 50"/>
          <p:cNvSpPr/>
          <p:nvPr/>
        </p:nvSpPr>
        <p:spPr bwMode="auto">
          <a:xfrm>
            <a:off x="5029200" y="3570319"/>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BA</a:t>
            </a:r>
          </a:p>
        </p:txBody>
      </p:sp>
      <p:sp>
        <p:nvSpPr>
          <p:cNvPr id="52" name="Rectangle 51"/>
          <p:cNvSpPr/>
          <p:nvPr/>
        </p:nvSpPr>
        <p:spPr bwMode="auto">
          <a:xfrm>
            <a:off x="5029200" y="3298323"/>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A-MPDU</a:t>
            </a:r>
          </a:p>
        </p:txBody>
      </p:sp>
      <p:sp>
        <p:nvSpPr>
          <p:cNvPr id="54" name="Text Box 32"/>
          <p:cNvSpPr txBox="1">
            <a:spLocks noChangeArrowheads="1"/>
          </p:cNvSpPr>
          <p:nvPr/>
        </p:nvSpPr>
        <p:spPr bwMode="auto">
          <a:xfrm>
            <a:off x="2857739" y="1917084"/>
            <a:ext cx="952505" cy="253916"/>
          </a:xfrm>
          <a:prstGeom prst="rect">
            <a:avLst/>
          </a:prstGeom>
          <a:noFill/>
          <a:ln w="9525">
            <a:noFill/>
            <a:miter lim="800000"/>
            <a:headEnd/>
            <a:tailEnd/>
          </a:ln>
          <a:effectLst/>
        </p:spPr>
        <p:txBody>
          <a:bodyPr wrap="none">
            <a:spAutoFit/>
          </a:bodyPr>
          <a:lstStyle/>
          <a:p>
            <a:pPr defTabSz="914400">
              <a:buClrTx/>
              <a:buSzTx/>
              <a:buFontTx/>
              <a:buNone/>
            </a:pPr>
            <a:r>
              <a:rPr lang="en-US" sz="1050" b="1" dirty="0" smtClean="0">
                <a:solidFill>
                  <a:schemeClr val="tx1"/>
                </a:solidFill>
                <a:latin typeface="Times New Roman" pitchFamily="18" charset="0"/>
                <a:ea typeface="+mn-ea"/>
              </a:rPr>
              <a:t>DL A-MPDU</a:t>
            </a:r>
            <a:endParaRPr lang="en-US" sz="1050" b="1" i="1" dirty="0">
              <a:solidFill>
                <a:schemeClr val="tx1"/>
              </a:solidFill>
              <a:latin typeface="Times New Roman" pitchFamily="18" charset="0"/>
              <a:ea typeface="+mn-ea"/>
            </a:endParaRPr>
          </a:p>
        </p:txBody>
      </p:sp>
      <p:sp>
        <p:nvSpPr>
          <p:cNvPr id="57" name="Rectangle 56"/>
          <p:cNvSpPr/>
          <p:nvPr/>
        </p:nvSpPr>
        <p:spPr bwMode="auto">
          <a:xfrm>
            <a:off x="2463466" y="2725432"/>
            <a:ext cx="1752600" cy="572933"/>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AP’s A-MPDU Trigger to STA3 </a:t>
            </a:r>
          </a:p>
        </p:txBody>
      </p:sp>
      <p:sp>
        <p:nvSpPr>
          <p:cNvPr id="58" name="Rectangle 57"/>
          <p:cNvSpPr/>
          <p:nvPr/>
        </p:nvSpPr>
        <p:spPr bwMode="auto">
          <a:xfrm>
            <a:off x="2463466" y="3586855"/>
            <a:ext cx="1752600" cy="292052"/>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000000"/>
                </a:solidFill>
                <a:effectLst/>
                <a:uLnTx/>
                <a:uFillTx/>
                <a:latin typeface="Times New Roman" pitchFamily="18" charset="0"/>
                <a:ea typeface="+mn-ea"/>
              </a:rPr>
              <a:t>AP’s A-MPDU with Trigger to STA1</a:t>
            </a:r>
          </a:p>
        </p:txBody>
      </p:sp>
      <p:sp>
        <p:nvSpPr>
          <p:cNvPr id="59" name="Rectangle 58"/>
          <p:cNvSpPr/>
          <p:nvPr/>
        </p:nvSpPr>
        <p:spPr bwMode="auto">
          <a:xfrm>
            <a:off x="2463466" y="3300244"/>
            <a:ext cx="1752600" cy="292052"/>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000000"/>
                </a:solidFill>
                <a:effectLst/>
                <a:uLnTx/>
                <a:uFillTx/>
                <a:latin typeface="Times New Roman" pitchFamily="18" charset="0"/>
                <a:ea typeface="+mn-ea"/>
              </a:rPr>
              <a:t>AP’s A-MPDU with Trigger to STA2</a:t>
            </a:r>
          </a:p>
        </p:txBody>
      </p:sp>
      <p:sp>
        <p:nvSpPr>
          <p:cNvPr id="61" name="Rectangle 60"/>
          <p:cNvSpPr/>
          <p:nvPr/>
        </p:nvSpPr>
        <p:spPr bwMode="auto">
          <a:xfrm>
            <a:off x="5029200" y="2447792"/>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BA</a:t>
            </a:r>
          </a:p>
        </p:txBody>
      </p:sp>
      <p:sp>
        <p:nvSpPr>
          <p:cNvPr id="62" name="Rectangle 61"/>
          <p:cNvSpPr/>
          <p:nvPr/>
        </p:nvSpPr>
        <p:spPr bwMode="auto">
          <a:xfrm>
            <a:off x="5029200" y="2168782"/>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BA</a:t>
            </a:r>
          </a:p>
        </p:txBody>
      </p:sp>
      <p:sp>
        <p:nvSpPr>
          <p:cNvPr id="65" name="Rectangle 64"/>
          <p:cNvSpPr/>
          <p:nvPr/>
        </p:nvSpPr>
        <p:spPr bwMode="auto">
          <a:xfrm>
            <a:off x="5029200" y="2866198"/>
            <a:ext cx="824833" cy="274727"/>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a:buClrTx/>
              <a:buSzTx/>
              <a:buFontTx/>
              <a:buNone/>
            </a:pPr>
            <a:r>
              <a:rPr lang="en-US" sz="1000" dirty="0" smtClean="0">
                <a:solidFill>
                  <a:srgbClr val="000000"/>
                </a:solidFill>
                <a:latin typeface="Garamond" pitchFamily="18" charset="0"/>
                <a:ea typeface="+mn-ea"/>
              </a:rPr>
              <a:t>BA</a:t>
            </a:r>
          </a:p>
        </p:txBody>
      </p:sp>
      <p:sp>
        <p:nvSpPr>
          <p:cNvPr id="66" name="Rectangle 65"/>
          <p:cNvSpPr/>
          <p:nvPr/>
        </p:nvSpPr>
        <p:spPr>
          <a:xfrm>
            <a:off x="3644834" y="1912634"/>
            <a:ext cx="3458786" cy="276999"/>
          </a:xfrm>
          <a:prstGeom prst="rect">
            <a:avLst/>
          </a:prstGeom>
        </p:spPr>
        <p:txBody>
          <a:bodyPr wrap="square">
            <a:spAutoFit/>
          </a:bodyPr>
          <a:lstStyle/>
          <a:p>
            <a:pPr algn="ctr" defTabSz="914400">
              <a:buClrTx/>
              <a:buSzTx/>
              <a:buFontTx/>
              <a:buNone/>
            </a:pPr>
            <a:r>
              <a:rPr lang="en-US" sz="1200" b="1" dirty="0" smtClean="0">
                <a:solidFill>
                  <a:srgbClr val="000000"/>
                </a:solidFill>
                <a:latin typeface="Times New Roman" pitchFamily="18" charset="0"/>
                <a:ea typeface="+mn-ea"/>
              </a:rPr>
              <a:t>UL OFDMA Acknowledgement</a:t>
            </a:r>
            <a:endParaRPr lang="en-US" sz="1200" b="1" dirty="0">
              <a:solidFill>
                <a:srgbClr val="000000"/>
              </a:solidFill>
              <a:latin typeface="Times New Roman" pitchFamily="18" charset="0"/>
              <a:ea typeface="+mn-ea"/>
            </a:endParaRPr>
          </a:p>
        </p:txBody>
      </p:sp>
      <p:cxnSp>
        <p:nvCxnSpPr>
          <p:cNvPr id="67" name="Straight Connector 66"/>
          <p:cNvCxnSpPr/>
          <p:nvPr/>
        </p:nvCxnSpPr>
        <p:spPr bwMode="auto">
          <a:xfrm>
            <a:off x="877888" y="1852306"/>
            <a:ext cx="6934200" cy="0"/>
          </a:xfrm>
          <a:prstGeom prst="line">
            <a:avLst/>
          </a:prstGeom>
          <a:solidFill>
            <a:schemeClr val="accent1"/>
          </a:solidFill>
          <a:ln w="9525" cap="flat" cmpd="sng" algn="ctr">
            <a:solidFill>
              <a:schemeClr val="tx1"/>
            </a:solidFill>
            <a:prstDash val="solid"/>
            <a:round/>
            <a:headEnd type="none" w="med" len="med"/>
            <a:tailEnd type="triangle" w="med" len="med"/>
          </a:ln>
          <a:effectLst/>
        </p:spPr>
      </p:cxnSp>
      <p:sp>
        <p:nvSpPr>
          <p:cNvPr id="68" name="Text Box 32"/>
          <p:cNvSpPr txBox="1">
            <a:spLocks noChangeArrowheads="1"/>
          </p:cNvSpPr>
          <p:nvPr/>
        </p:nvSpPr>
        <p:spPr bwMode="auto">
          <a:xfrm>
            <a:off x="3952875" y="1716481"/>
            <a:ext cx="537327" cy="253916"/>
          </a:xfrm>
          <a:prstGeom prst="rect">
            <a:avLst/>
          </a:prstGeom>
          <a:solidFill>
            <a:schemeClr val="bg1"/>
          </a:solidFill>
          <a:ln w="9525">
            <a:noFill/>
            <a:miter lim="800000"/>
            <a:headEnd/>
            <a:tailEnd/>
          </a:ln>
          <a:effectLst/>
        </p:spPr>
        <p:txBody>
          <a:bodyPr wrap="none">
            <a:spAutoFit/>
          </a:bodyPr>
          <a:lstStyle/>
          <a:p>
            <a:r>
              <a:rPr lang="en-US" sz="1050" dirty="0" smtClean="0">
                <a:solidFill>
                  <a:schemeClr val="tx1"/>
                </a:solidFill>
              </a:rPr>
              <a:t>TXOP</a:t>
            </a:r>
            <a:endParaRPr lang="en-US" sz="1050" b="0" i="1" dirty="0">
              <a:solidFill>
                <a:schemeClr val="tx1"/>
              </a:solidFill>
            </a:endParaRPr>
          </a:p>
        </p:txBody>
      </p:sp>
      <p:sp>
        <p:nvSpPr>
          <p:cNvPr id="69" name="Rectangle 68"/>
          <p:cNvSpPr/>
          <p:nvPr/>
        </p:nvSpPr>
        <p:spPr bwMode="auto">
          <a:xfrm>
            <a:off x="2463466" y="2149228"/>
            <a:ext cx="1752600" cy="572933"/>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kern="0" dirty="0">
                <a:solidFill>
                  <a:srgbClr val="000000"/>
                </a:solidFill>
                <a:latin typeface="Times New Roman" pitchFamily="18" charset="0"/>
              </a:rPr>
              <a:t>AP’s (MU MIMO) A-MPDU with </a:t>
            </a:r>
            <a:r>
              <a:rPr lang="en-US" sz="1000" kern="0" dirty="0" smtClean="0">
                <a:solidFill>
                  <a:srgbClr val="000000"/>
                </a:solidFill>
                <a:latin typeface="Times New Roman" pitchFamily="18" charset="0"/>
              </a:rPr>
              <a:t>Trigger </a:t>
            </a:r>
            <a:r>
              <a:rPr lang="en-US" sz="1000" kern="0" dirty="0">
                <a:solidFill>
                  <a:srgbClr val="000000"/>
                </a:solidFill>
                <a:latin typeface="Times New Roman" pitchFamily="18" charset="0"/>
              </a:rPr>
              <a:t>to </a:t>
            </a:r>
            <a:r>
              <a:rPr lang="en-US" sz="1000" kern="0" dirty="0" smtClean="0">
                <a:solidFill>
                  <a:srgbClr val="000000"/>
                </a:solidFill>
                <a:latin typeface="Times New Roman" pitchFamily="18" charset="0"/>
              </a:rPr>
              <a:t>STA4 and </a:t>
            </a:r>
            <a:r>
              <a:rPr lang="en-US" sz="1000" kern="0" dirty="0">
                <a:solidFill>
                  <a:srgbClr val="000000"/>
                </a:solidFill>
                <a:latin typeface="Times New Roman" pitchFamily="18" charset="0"/>
              </a:rPr>
              <a:t>STA5</a:t>
            </a:r>
          </a:p>
        </p:txBody>
      </p:sp>
      <p:sp>
        <p:nvSpPr>
          <p:cNvPr id="70" name="Text Box 32"/>
          <p:cNvSpPr txBox="1">
            <a:spLocks noChangeArrowheads="1"/>
          </p:cNvSpPr>
          <p:nvPr/>
        </p:nvSpPr>
        <p:spPr bwMode="auto">
          <a:xfrm>
            <a:off x="1676400" y="2679260"/>
            <a:ext cx="492443" cy="461665"/>
          </a:xfrm>
          <a:prstGeom prst="rect">
            <a:avLst/>
          </a:prstGeom>
          <a:noFill/>
          <a:ln w="9525">
            <a:noFill/>
            <a:miter lim="800000"/>
            <a:headEnd/>
            <a:tailEnd/>
          </a:ln>
          <a:effectLst/>
        </p:spPr>
        <p:txBody>
          <a:bodyPr wrap="none">
            <a:spAutoFit/>
          </a:bodyPr>
          <a:lstStyle/>
          <a:p>
            <a:r>
              <a:rPr lang="en-US" b="1" dirty="0" smtClean="0">
                <a:solidFill>
                  <a:schemeClr val="tx1"/>
                </a:solidFill>
              </a:rPr>
              <a:t>…</a:t>
            </a:r>
            <a:endParaRPr lang="en-US" b="1" i="1" dirty="0">
              <a:solidFill>
                <a:schemeClr val="tx1"/>
              </a:solidFill>
            </a:endParaRPr>
          </a:p>
        </p:txBody>
      </p:sp>
      <p:sp>
        <p:nvSpPr>
          <p:cNvPr id="71" name="Text Box 32"/>
          <p:cNvSpPr txBox="1">
            <a:spLocks noChangeArrowheads="1"/>
          </p:cNvSpPr>
          <p:nvPr/>
        </p:nvSpPr>
        <p:spPr bwMode="auto">
          <a:xfrm>
            <a:off x="5854033" y="2852470"/>
            <a:ext cx="492443" cy="461665"/>
          </a:xfrm>
          <a:prstGeom prst="rect">
            <a:avLst/>
          </a:prstGeom>
          <a:noFill/>
          <a:ln w="9525">
            <a:noFill/>
            <a:miter lim="800000"/>
            <a:headEnd/>
            <a:tailEnd/>
          </a:ln>
          <a:effectLst/>
        </p:spPr>
        <p:txBody>
          <a:bodyPr wrap="none">
            <a:spAutoFit/>
          </a:bodyPr>
          <a:lstStyle/>
          <a:p>
            <a:r>
              <a:rPr lang="en-US" b="1" dirty="0" smtClean="0">
                <a:solidFill>
                  <a:schemeClr val="tx1"/>
                </a:solidFill>
              </a:rPr>
              <a:t>…</a:t>
            </a:r>
            <a:endParaRPr lang="en-US" b="1" i="1" dirty="0">
              <a:solidFill>
                <a:schemeClr val="tx1"/>
              </a:solidFill>
            </a:endParaRPr>
          </a:p>
        </p:txBody>
      </p:sp>
    </p:spTree>
    <p:extLst>
      <p:ext uri="{BB962C8B-B14F-4D97-AF65-F5344CB8AC3E}">
        <p14:creationId xmlns:p14="http://schemas.microsoft.com/office/powerpoint/2010/main" val="2191069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implified Trigger Field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Simplified Trigger Field is used instead of unicast Trigger Frame to save overhead.</a:t>
            </a:r>
          </a:p>
          <a:p>
            <a:pPr>
              <a:buFont typeface="Arial" panose="020B0604020202020204" pitchFamily="34" charset="0"/>
              <a:buChar char="•"/>
            </a:pPr>
            <a:r>
              <a:rPr lang="en-US" dirty="0" smtClean="0"/>
              <a:t>Unicast Trigger Frame can control all of TXVECTORs of the uplink MU transmission.</a:t>
            </a:r>
          </a:p>
          <a:p>
            <a:pPr>
              <a:buFont typeface="Arial" panose="020B0604020202020204" pitchFamily="34" charset="0"/>
              <a:buChar char="•"/>
            </a:pPr>
            <a:r>
              <a:rPr lang="en-US" dirty="0" smtClean="0"/>
              <a:t>To save overhead, simplified trigger field omits some of the TXVECTOR parameters and implicitly defines them.</a:t>
            </a:r>
          </a:p>
          <a:p>
            <a:pPr>
              <a:buFont typeface="Arial" panose="020B0604020202020204" pitchFamily="34" charset="0"/>
              <a:buChar char="•"/>
            </a:pPr>
            <a:r>
              <a:rPr lang="en-US" dirty="0" smtClean="0"/>
              <a:t>We discuss TXVECTOR parameters needed for uplink MU transmission and determine which parameters is required to be transmitted and which parameters can be omitted.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12685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Needed for Uplink MU Transmission</a:t>
            </a:r>
            <a:endParaRPr lang="en-US" dirty="0"/>
          </a:p>
        </p:txBody>
      </p:sp>
      <p:sp>
        <p:nvSpPr>
          <p:cNvPr id="7" name="Content Placeholder 6"/>
          <p:cNvSpPr>
            <a:spLocks noGrp="1"/>
          </p:cNvSpPr>
          <p:nvPr>
            <p:ph sz="half" idx="1"/>
          </p:nvPr>
        </p:nvSpPr>
        <p:spPr/>
        <p:txBody>
          <a:bodyPr/>
          <a:lstStyle/>
          <a:p>
            <a:pPr>
              <a:buFont typeface="Arial" panose="020B0604020202020204" pitchFamily="34" charset="0"/>
              <a:buChar char="•"/>
            </a:pPr>
            <a:r>
              <a:rPr lang="en-US" sz="1800" dirty="0" smtClean="0"/>
              <a:t>Parameters for Data Transmission</a:t>
            </a:r>
          </a:p>
          <a:p>
            <a:pPr lvl="1">
              <a:buFont typeface="Arial" panose="020B0604020202020204" pitchFamily="34" charset="0"/>
              <a:buChar char="•"/>
            </a:pPr>
            <a:r>
              <a:rPr lang="en-US" sz="1400" b="1" dirty="0">
                <a:solidFill>
                  <a:srgbClr val="FF0000"/>
                </a:solidFill>
              </a:rPr>
              <a:t>RU Allocation (TBD bits)</a:t>
            </a:r>
          </a:p>
          <a:p>
            <a:pPr lvl="1">
              <a:buFont typeface="Arial" panose="020B0604020202020204" pitchFamily="34" charset="0"/>
              <a:buChar char="•"/>
            </a:pPr>
            <a:r>
              <a:rPr lang="en-US" sz="1400" dirty="0" smtClean="0"/>
              <a:t>MCS </a:t>
            </a:r>
            <a:r>
              <a:rPr lang="en-US" sz="1400" dirty="0"/>
              <a:t>(4 bit)</a:t>
            </a:r>
          </a:p>
          <a:p>
            <a:pPr lvl="1">
              <a:buFont typeface="Arial" panose="020B0604020202020204" pitchFamily="34" charset="0"/>
              <a:buChar char="•"/>
            </a:pPr>
            <a:r>
              <a:rPr lang="en-US" sz="1400" dirty="0" smtClean="0"/>
              <a:t>GI (2 bit)</a:t>
            </a:r>
          </a:p>
          <a:p>
            <a:pPr lvl="1">
              <a:buFont typeface="Arial" panose="020B0604020202020204" pitchFamily="34" charset="0"/>
              <a:buChar char="•"/>
            </a:pPr>
            <a:r>
              <a:rPr lang="en-US" sz="1400" dirty="0" smtClean="0"/>
              <a:t>N</a:t>
            </a:r>
            <a:r>
              <a:rPr lang="en-US" sz="1400" baseline="-25000" dirty="0" smtClean="0"/>
              <a:t>STS</a:t>
            </a:r>
            <a:r>
              <a:rPr lang="en-US" sz="1400" dirty="0" smtClean="0"/>
              <a:t> </a:t>
            </a:r>
            <a:r>
              <a:rPr lang="en-US" sz="1400" dirty="0"/>
              <a:t>(3 bit)</a:t>
            </a:r>
          </a:p>
          <a:p>
            <a:pPr lvl="1">
              <a:buFont typeface="Arial" panose="020B0604020202020204" pitchFamily="34" charset="0"/>
              <a:buChar char="•"/>
            </a:pPr>
            <a:r>
              <a:rPr lang="en-US" sz="1400" dirty="0"/>
              <a:t>Starting N</a:t>
            </a:r>
            <a:r>
              <a:rPr lang="en-US" sz="1400" baseline="-25000" dirty="0"/>
              <a:t>STS</a:t>
            </a:r>
            <a:r>
              <a:rPr lang="en-US" sz="1400" dirty="0"/>
              <a:t> (in case of MU-MIMO) (3 bit</a:t>
            </a:r>
            <a:r>
              <a:rPr lang="en-US" sz="1400" dirty="0" smtClean="0"/>
              <a:t>)</a:t>
            </a:r>
          </a:p>
          <a:p>
            <a:pPr lvl="1">
              <a:buFont typeface="Arial" panose="020B0604020202020204" pitchFamily="34" charset="0"/>
              <a:buChar char="•"/>
            </a:pPr>
            <a:r>
              <a:rPr lang="en-US" sz="1400" dirty="0" smtClean="0"/>
              <a:t>N</a:t>
            </a:r>
            <a:r>
              <a:rPr lang="en-US" sz="1400" baseline="-25000" dirty="0" smtClean="0"/>
              <a:t>LTF</a:t>
            </a:r>
            <a:r>
              <a:rPr lang="en-US" sz="1400" dirty="0" smtClean="0"/>
              <a:t> </a:t>
            </a:r>
            <a:r>
              <a:rPr lang="en-US" sz="1400" dirty="0"/>
              <a:t>(3 </a:t>
            </a:r>
            <a:r>
              <a:rPr lang="en-US" sz="1400" dirty="0" smtClean="0"/>
              <a:t>bits): number of LTF symbol</a:t>
            </a:r>
            <a:endParaRPr lang="en-US" sz="1400" dirty="0"/>
          </a:p>
          <a:p>
            <a:pPr lvl="1">
              <a:buFont typeface="Arial" panose="020B0604020202020204" pitchFamily="34" charset="0"/>
              <a:buChar char="•"/>
            </a:pPr>
            <a:r>
              <a:rPr lang="en-US" sz="1400" dirty="0"/>
              <a:t>LTF Type (1 bit)</a:t>
            </a:r>
          </a:p>
          <a:p>
            <a:pPr lvl="1">
              <a:buFont typeface="Arial" panose="020B0604020202020204" pitchFamily="34" charset="0"/>
              <a:buChar char="•"/>
            </a:pPr>
            <a:r>
              <a:rPr lang="en-US" sz="1400" dirty="0"/>
              <a:t>BF (1 bit)</a:t>
            </a:r>
          </a:p>
          <a:p>
            <a:pPr lvl="1">
              <a:buFont typeface="Arial" panose="020B0604020202020204" pitchFamily="34" charset="0"/>
              <a:buChar char="•"/>
            </a:pPr>
            <a:r>
              <a:rPr lang="en-US" sz="1400" dirty="0" smtClean="0"/>
              <a:t>Coding (1 bit)</a:t>
            </a:r>
          </a:p>
          <a:p>
            <a:pPr lvl="1">
              <a:buFont typeface="Arial" panose="020B0604020202020204" pitchFamily="34" charset="0"/>
              <a:buChar char="•"/>
            </a:pPr>
            <a:r>
              <a:rPr lang="en-US" sz="1400" dirty="0" smtClean="0"/>
              <a:t>PE </a:t>
            </a:r>
            <a:r>
              <a:rPr lang="en-US" sz="1400" dirty="0"/>
              <a:t>(3 bits)</a:t>
            </a:r>
          </a:p>
          <a:p>
            <a:pPr lvl="1">
              <a:buFont typeface="Arial" panose="020B0604020202020204" pitchFamily="34" charset="0"/>
              <a:buChar char="•"/>
            </a:pPr>
            <a:r>
              <a:rPr lang="en-US" sz="1400" dirty="0"/>
              <a:t>DCM (1 bit</a:t>
            </a:r>
            <a:r>
              <a:rPr lang="en-US" sz="1400" dirty="0" smtClean="0"/>
              <a:t>)</a:t>
            </a:r>
          </a:p>
          <a:p>
            <a:pPr lvl="1">
              <a:buFont typeface="Arial" panose="020B0604020202020204" pitchFamily="34" charset="0"/>
              <a:buChar char="•"/>
            </a:pPr>
            <a:r>
              <a:rPr lang="en-US" sz="1400" dirty="0" smtClean="0"/>
              <a:t>STBC (1 bit)</a:t>
            </a:r>
            <a:endParaRPr lang="en-US" sz="1400" dirty="0"/>
          </a:p>
          <a:p>
            <a:pPr>
              <a:buFont typeface="Arial" panose="020B0604020202020204" pitchFamily="34" charset="0"/>
              <a:buChar char="•"/>
            </a:pPr>
            <a:endParaRPr lang="en-US" sz="1800" dirty="0"/>
          </a:p>
          <a:p>
            <a:endParaRPr lang="en-US" sz="1800" dirty="0"/>
          </a:p>
        </p:txBody>
      </p:sp>
      <p:sp>
        <p:nvSpPr>
          <p:cNvPr id="8" name="Content Placeholder 7"/>
          <p:cNvSpPr>
            <a:spLocks noGrp="1"/>
          </p:cNvSpPr>
          <p:nvPr>
            <p:ph sz="half" idx="2"/>
          </p:nvPr>
        </p:nvSpPr>
        <p:spPr/>
        <p:txBody>
          <a:bodyPr/>
          <a:lstStyle/>
          <a:p>
            <a:pPr>
              <a:buFont typeface="Arial" panose="020B0604020202020204" pitchFamily="34" charset="0"/>
              <a:buChar char="•"/>
            </a:pPr>
            <a:r>
              <a:rPr lang="en-US" sz="1800" dirty="0" smtClean="0"/>
              <a:t>Parameters for Preamble format configuration</a:t>
            </a:r>
          </a:p>
          <a:p>
            <a:pPr lvl="1">
              <a:buFont typeface="Arial" panose="020B0604020202020204" pitchFamily="34" charset="0"/>
              <a:buChar char="•"/>
            </a:pPr>
            <a:r>
              <a:rPr lang="en-US" sz="1400" dirty="0" smtClean="0"/>
              <a:t>SIG-A repetition (1 </a:t>
            </a:r>
            <a:r>
              <a:rPr lang="en-US" sz="1400" dirty="0"/>
              <a:t>bit</a:t>
            </a:r>
            <a:r>
              <a:rPr lang="en-US" sz="1400" dirty="0" smtClean="0"/>
              <a:t>)</a:t>
            </a:r>
          </a:p>
          <a:p>
            <a:pPr lvl="1">
              <a:buFont typeface="Arial" panose="020B0604020202020204" pitchFamily="34" charset="0"/>
              <a:buChar char="•"/>
            </a:pPr>
            <a:r>
              <a:rPr lang="en-US" sz="1400" b="1" dirty="0" smtClean="0">
                <a:solidFill>
                  <a:srgbClr val="FF0000"/>
                </a:solidFill>
              </a:rPr>
              <a:t>Packet Duration (9 bits)</a:t>
            </a:r>
          </a:p>
          <a:p>
            <a:pPr lvl="1">
              <a:buFont typeface="Arial" panose="020B0604020202020204" pitchFamily="34" charset="0"/>
              <a:buChar char="•"/>
            </a:pPr>
            <a:r>
              <a:rPr lang="en-US" sz="1400" dirty="0" smtClean="0"/>
              <a:t>TXOP Duration</a:t>
            </a:r>
          </a:p>
          <a:p>
            <a:pPr lvl="1">
              <a:buFont typeface="Arial" panose="020B0604020202020204" pitchFamily="34" charset="0"/>
              <a:buChar char="•"/>
            </a:pPr>
            <a:r>
              <a:rPr lang="en-US" sz="1400" dirty="0" smtClean="0"/>
              <a:t>BW</a:t>
            </a:r>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9" name="TextBox 8"/>
          <p:cNvSpPr txBox="1"/>
          <p:nvPr/>
        </p:nvSpPr>
        <p:spPr>
          <a:xfrm>
            <a:off x="5181600" y="5334000"/>
            <a:ext cx="3124200" cy="461665"/>
          </a:xfrm>
          <a:prstGeom prst="rect">
            <a:avLst/>
          </a:prstGeom>
          <a:noFill/>
        </p:spPr>
        <p:txBody>
          <a:bodyPr wrap="square" rtlCol="0">
            <a:spAutoFit/>
          </a:bodyPr>
          <a:lstStyle/>
          <a:p>
            <a:r>
              <a:rPr lang="en-US" sz="1200" dirty="0" smtClean="0">
                <a:solidFill>
                  <a:srgbClr val="FF0000"/>
                </a:solidFill>
              </a:rPr>
              <a:t>Parameters in RED are agreed to be included in simplified Trigger Frame</a:t>
            </a:r>
            <a:endParaRPr lang="en-US" sz="1200" dirty="0">
              <a:solidFill>
                <a:srgbClr val="FF0000"/>
              </a:solidFill>
            </a:endParaRPr>
          </a:p>
        </p:txBody>
      </p:sp>
    </p:spTree>
    <p:extLst>
      <p:ext uri="{BB962C8B-B14F-4D97-AF65-F5344CB8AC3E}">
        <p14:creationId xmlns:p14="http://schemas.microsoft.com/office/powerpoint/2010/main" val="193465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6</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333333761"/>
              </p:ext>
            </p:extLst>
          </p:nvPr>
        </p:nvGraphicFramePr>
        <p:xfrm>
          <a:off x="685800" y="1837373"/>
          <a:ext cx="7848598" cy="4638040"/>
        </p:xfrm>
        <a:graphic>
          <a:graphicData uri="http://schemas.openxmlformats.org/drawingml/2006/table">
            <a:tbl>
              <a:tblPr firstRow="1" bandRow="1">
                <a:tableStyleId>{5940675A-B579-460E-94D1-54222C63F5DA}</a:tableStyleId>
              </a:tblPr>
              <a:tblGrid>
                <a:gridCol w="1066799"/>
                <a:gridCol w="5715000"/>
                <a:gridCol w="1066799"/>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r>
                        <a:rPr lang="en-US" sz="1600" dirty="0" smtClean="0"/>
                        <a:t>RU Allocation</a:t>
                      </a:r>
                      <a:endParaRPr lang="en-US" sz="1600" dirty="0"/>
                    </a:p>
                  </a:txBody>
                  <a:tcPr/>
                </a:tc>
                <a:tc>
                  <a:txBody>
                    <a:bodyPr/>
                    <a:lstStyle/>
                    <a:p>
                      <a:r>
                        <a:rPr lang="en-US" sz="1400" dirty="0" smtClean="0"/>
                        <a:t>Already</a:t>
                      </a:r>
                      <a:r>
                        <a:rPr lang="en-US" sz="1400" baseline="0" dirty="0" smtClean="0"/>
                        <a:t> agreed to be included</a:t>
                      </a:r>
                      <a:endParaRPr lang="en-US" sz="1400" dirty="0"/>
                    </a:p>
                  </a:txBody>
                  <a:tcPr/>
                </a:tc>
                <a:tc>
                  <a:txBody>
                    <a:bodyPr/>
                    <a:lstStyle/>
                    <a:p>
                      <a:r>
                        <a:rPr lang="en-US" sz="1600" dirty="0" smtClean="0"/>
                        <a:t>YES</a:t>
                      </a:r>
                      <a:endParaRPr lang="en-US" sz="1600" dirty="0"/>
                    </a:p>
                  </a:txBody>
                  <a:tcPr/>
                </a:tc>
              </a:tr>
              <a:tr h="370840">
                <a:tc>
                  <a:txBody>
                    <a:bodyPr/>
                    <a:lstStyle/>
                    <a:p>
                      <a:r>
                        <a:rPr lang="en-US" sz="1600" dirty="0" smtClean="0"/>
                        <a:t>MCS</a:t>
                      </a:r>
                      <a:endParaRPr lang="en-US" sz="1600" dirty="0"/>
                    </a:p>
                  </a:txBody>
                  <a:tcPr/>
                </a:tc>
                <a:tc>
                  <a:txBody>
                    <a:bodyPr/>
                    <a:lstStyle/>
                    <a:p>
                      <a:r>
                        <a:rPr lang="en-US" sz="1400" dirty="0" smtClean="0"/>
                        <a:t>If simplified TF is used for Block</a:t>
                      </a:r>
                      <a:r>
                        <a:rPr lang="en-US" sz="1400" baseline="0" dirty="0" smtClean="0"/>
                        <a:t> ACK (BA) transmission, MCS may be derived based on PPDU length and RU allocation information. [3]</a:t>
                      </a:r>
                    </a:p>
                    <a:p>
                      <a:r>
                        <a:rPr lang="en-US" sz="1400" b="1" i="1" dirty="0" smtClean="0"/>
                        <a:t>Derived from PPDU length and RU allocation.</a:t>
                      </a:r>
                      <a:endParaRPr lang="en-US" sz="1400" b="1" i="1" dirty="0"/>
                    </a:p>
                  </a:txBody>
                  <a:tcPr/>
                </a:tc>
                <a:tc>
                  <a:txBody>
                    <a:bodyPr/>
                    <a:lstStyle/>
                    <a:p>
                      <a:r>
                        <a:rPr lang="en-US" sz="1600" dirty="0" smtClean="0"/>
                        <a:t>NO</a:t>
                      </a:r>
                      <a:endParaRPr lang="en-US" sz="1600" dirty="0"/>
                    </a:p>
                  </a:txBody>
                  <a:tcPr/>
                </a:tc>
              </a:tr>
              <a:tr h="370840">
                <a:tc>
                  <a:txBody>
                    <a:bodyPr/>
                    <a:lstStyle/>
                    <a:p>
                      <a:r>
                        <a:rPr lang="en-US" sz="1600" dirty="0" smtClean="0"/>
                        <a:t>GI</a:t>
                      </a:r>
                      <a:endParaRPr lang="en-US" sz="1600" dirty="0"/>
                    </a:p>
                  </a:txBody>
                  <a:tcPr/>
                </a:tc>
                <a:tc>
                  <a:txBody>
                    <a:bodyPr/>
                    <a:lstStyle/>
                    <a:p>
                      <a:r>
                        <a:rPr lang="en-US" sz="1400" dirty="0" smtClean="0"/>
                        <a:t>Same GI value used for</a:t>
                      </a:r>
                      <a:r>
                        <a:rPr lang="en-US" sz="1400" baseline="0" dirty="0" smtClean="0"/>
                        <a:t> DL PPDU that contains the simplified TR field  may be applicable to UL PPDU. However, we may need to investigate whether use of 0.8us GI for UL MU is wise when DL uses 0.8us.</a:t>
                      </a:r>
                    </a:p>
                    <a:p>
                      <a:r>
                        <a:rPr lang="en-US" sz="1400" baseline="0" dirty="0" smtClean="0"/>
                        <a:t>UL OFDMA ACK/BA are from multiple STAs which may require longer GI to cover delay difference and inaccurate timing among different STAs. Therefore, explicit signaling may be needed.</a:t>
                      </a:r>
                    </a:p>
                    <a:p>
                      <a:r>
                        <a:rPr lang="en-US" sz="1400" baseline="0" dirty="0" smtClean="0"/>
                        <a:t>Choose among)</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Some mapping between GI of DL transmission containing simplified TR field and GI of UL transmission. (e.g. 0.8us DL – 1.6us UL)</a:t>
                      </a:r>
                    </a:p>
                    <a:p>
                      <a:pPr marL="285750" indent="-285750">
                        <a:buFont typeface="Arial" panose="020B0604020202020204" pitchFamily="34" charset="0"/>
                        <a:buChar char="•"/>
                      </a:pPr>
                      <a:r>
                        <a:rPr lang="en-US" sz="1400" b="1" i="1" baseline="0" dirty="0" smtClean="0"/>
                        <a:t>Explicit signaling of 1 bit</a:t>
                      </a:r>
                    </a:p>
                  </a:txBody>
                  <a:tcPr/>
                </a:tc>
                <a:tc>
                  <a:txBody>
                    <a:bodyPr/>
                    <a:lstStyle/>
                    <a:p>
                      <a:r>
                        <a:rPr lang="en-US" sz="1600" dirty="0" smtClean="0"/>
                        <a:t>MAYBE</a:t>
                      </a:r>
                      <a:endParaRPr lang="en-US" sz="1600" dirty="0"/>
                    </a:p>
                  </a:txBody>
                  <a:tcPr/>
                </a:tc>
              </a:tr>
              <a:tr h="370840">
                <a:tc>
                  <a:txBody>
                    <a:bodyPr/>
                    <a:lstStyle/>
                    <a:p>
                      <a:r>
                        <a:rPr lang="en-US" sz="1600" dirty="0" smtClean="0"/>
                        <a:t>N</a:t>
                      </a:r>
                      <a:r>
                        <a:rPr lang="en-US" sz="1600" baseline="-25000" dirty="0" smtClean="0"/>
                        <a:t>SS</a:t>
                      </a:r>
                      <a:endParaRPr lang="en-US" sz="1600" baseline="-25000" dirty="0"/>
                    </a:p>
                  </a:txBody>
                  <a:tcPr/>
                </a:tc>
                <a:tc>
                  <a:txBody>
                    <a:bodyPr/>
                    <a:lstStyle/>
                    <a:p>
                      <a:r>
                        <a:rPr lang="en-US" sz="1400" dirty="0" smtClean="0"/>
                        <a:t>Transmission of BA may be limited to 1 spatial</a:t>
                      </a:r>
                      <a:r>
                        <a:rPr lang="en-US" sz="1400" baseline="0" dirty="0" smtClean="0"/>
                        <a:t> stream.</a:t>
                      </a:r>
                    </a:p>
                    <a:p>
                      <a:r>
                        <a:rPr lang="en-US" sz="1400" b="1" i="1" baseline="0" dirty="0" smtClean="0"/>
                        <a:t>Set to N</a:t>
                      </a:r>
                      <a:r>
                        <a:rPr lang="en-US" sz="1400" b="1" i="1" baseline="-25000" dirty="0" smtClean="0"/>
                        <a:t>SS</a:t>
                      </a:r>
                      <a:r>
                        <a:rPr lang="en-US" sz="1400" b="1" i="1" baseline="0" dirty="0" smtClean="0"/>
                        <a:t> = 1.</a:t>
                      </a:r>
                      <a:endParaRPr lang="en-US" sz="1400" b="1" i="1" dirty="0"/>
                    </a:p>
                  </a:txBody>
                  <a:tcPr/>
                </a:tc>
                <a:tc>
                  <a:txBody>
                    <a:bodyPr/>
                    <a:lstStyle/>
                    <a:p>
                      <a:r>
                        <a:rPr lang="en-US" sz="1600" dirty="0" smtClean="0"/>
                        <a:t>NO</a:t>
                      </a:r>
                      <a:endParaRPr lang="en-US" sz="1600" dirty="0"/>
                    </a:p>
                  </a:txBody>
                  <a:tcPr/>
                </a:tc>
              </a:tr>
            </a:tbl>
          </a:graphicData>
        </a:graphic>
      </p:graphicFrame>
    </p:spTree>
    <p:extLst>
      <p:ext uri="{BB962C8B-B14F-4D97-AF65-F5344CB8AC3E}">
        <p14:creationId xmlns:p14="http://schemas.microsoft.com/office/powerpoint/2010/main" val="371953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7</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064376366"/>
              </p:ext>
            </p:extLst>
          </p:nvPr>
        </p:nvGraphicFramePr>
        <p:xfrm>
          <a:off x="685800" y="1745933"/>
          <a:ext cx="7848600" cy="4699000"/>
        </p:xfrm>
        <a:graphic>
          <a:graphicData uri="http://schemas.openxmlformats.org/drawingml/2006/table">
            <a:tbl>
              <a:tblPr firstRow="1" bandRow="1">
                <a:tableStyleId>{5940675A-B579-460E-94D1-54222C63F5DA}</a:tableStyleId>
              </a:tblPr>
              <a:tblGrid>
                <a:gridCol w="1066800"/>
                <a:gridCol w="5761514"/>
                <a:gridCol w="1020286"/>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r>
                        <a:rPr lang="en-US" sz="1600" dirty="0" smtClean="0"/>
                        <a:t>Starting</a:t>
                      </a:r>
                      <a:r>
                        <a:rPr lang="en-US" sz="1600" baseline="0" dirty="0" smtClean="0"/>
                        <a:t> N</a:t>
                      </a:r>
                      <a:r>
                        <a:rPr lang="en-US" sz="1600" baseline="-25000" dirty="0" smtClean="0"/>
                        <a:t>STS</a:t>
                      </a:r>
                      <a:endParaRPr lang="en-US" sz="1600" baseline="-25000" dirty="0"/>
                    </a:p>
                  </a:txBody>
                  <a:tcPr/>
                </a:tc>
                <a:tc>
                  <a:txBody>
                    <a:bodyPr/>
                    <a:lstStyle/>
                    <a:p>
                      <a:r>
                        <a:rPr lang="en-US" sz="1400" dirty="0" smtClean="0"/>
                        <a:t>Use of MU-MIMO for BA might</a:t>
                      </a:r>
                      <a:r>
                        <a:rPr lang="en-US" sz="1400" baseline="0" dirty="0" smtClean="0"/>
                        <a:t> be useful. However, MU-MIMO support 11ax is limited to 106 RU or above. So use cases might be limited.</a:t>
                      </a:r>
                    </a:p>
                    <a:p>
                      <a:r>
                        <a:rPr lang="en-US" sz="1400" b="1" i="1" baseline="0" dirty="0" smtClean="0"/>
                        <a:t>Set to SU-MIMO.</a:t>
                      </a:r>
                      <a:endParaRPr lang="en-US" sz="1400" b="1" i="1" dirty="0"/>
                    </a:p>
                  </a:txBody>
                  <a:tcPr/>
                </a:tc>
                <a:tc>
                  <a:txBody>
                    <a:bodyPr/>
                    <a:lstStyle/>
                    <a:p>
                      <a:r>
                        <a:rPr lang="en-US" sz="1600" dirty="0" smtClean="0"/>
                        <a:t>NO</a:t>
                      </a:r>
                      <a:endParaRPr lang="en-US" sz="1600" dirty="0"/>
                    </a:p>
                  </a:txBody>
                  <a:tcPr/>
                </a:tc>
              </a:tr>
              <a:tr h="370840">
                <a:tc>
                  <a:txBody>
                    <a:bodyPr/>
                    <a:lstStyle/>
                    <a:p>
                      <a:r>
                        <a:rPr lang="en-US" sz="1600" dirty="0" smtClean="0"/>
                        <a:t>N</a:t>
                      </a:r>
                      <a:r>
                        <a:rPr lang="en-US" sz="1600" baseline="-25000" dirty="0" smtClean="0"/>
                        <a:t>LTF</a:t>
                      </a:r>
                      <a:endParaRPr lang="en-US" sz="1600" baseline="-25000" dirty="0"/>
                    </a:p>
                  </a:txBody>
                  <a:tcPr/>
                </a:tc>
                <a:tc>
                  <a:txBody>
                    <a:bodyPr/>
                    <a:lstStyle/>
                    <a:p>
                      <a:r>
                        <a:rPr lang="en-US" sz="1400" dirty="0" smtClean="0"/>
                        <a:t>Number of LTF symbols for uplink MU transmission.</a:t>
                      </a:r>
                      <a:r>
                        <a:rPr lang="en-US" sz="1400" baseline="0" dirty="0" smtClean="0"/>
                        <a:t> Although [3] suggests that same value as DL can be used for UL. </a:t>
                      </a:r>
                    </a:p>
                    <a:p>
                      <a:pPr marL="285750" indent="-285750">
                        <a:buFont typeface="Arial" panose="020B0604020202020204" pitchFamily="34" charset="0"/>
                        <a:buChar char="•"/>
                      </a:pPr>
                      <a:r>
                        <a:rPr lang="en-US" sz="1400" baseline="0" dirty="0" smtClean="0"/>
                        <a:t>The number of LTF symbols for uplink MU has significant impact to uplink performance under the presence of residual CFO.</a:t>
                      </a:r>
                    </a:p>
                    <a:p>
                      <a:pPr marL="285750" indent="-285750">
                        <a:buFont typeface="Arial" panose="020B0604020202020204" pitchFamily="34" charset="0"/>
                        <a:buChar char="•"/>
                      </a:pPr>
                      <a:r>
                        <a:rPr lang="en-US" sz="1400" dirty="0" smtClean="0"/>
                        <a:t>For UL OFDMA ACK/BA frame transmission, the same number of N</a:t>
                      </a:r>
                      <a:r>
                        <a:rPr lang="en-US" sz="1400" baseline="-25000" dirty="0" smtClean="0"/>
                        <a:t>LTF</a:t>
                      </a:r>
                      <a:r>
                        <a:rPr lang="en-US" sz="1400" dirty="0" smtClean="0"/>
                        <a:t>  as DL OFDMA can be burden considering AP can transmit DL OFDMA frame with large number of space-time-streams (e.g. N</a:t>
                      </a:r>
                      <a:r>
                        <a:rPr lang="en-US" sz="1400" baseline="-25000" dirty="0" smtClean="0"/>
                        <a:t>LTF </a:t>
                      </a:r>
                      <a:r>
                        <a:rPr lang="en-US" sz="1400" dirty="0" smtClean="0"/>
                        <a:t>= 4</a:t>
                      </a:r>
                      <a:r>
                        <a:rPr lang="en-US" sz="1400" baseline="0" dirty="0" smtClean="0"/>
                        <a:t> or</a:t>
                      </a:r>
                      <a:r>
                        <a:rPr lang="en-US" sz="1400" dirty="0" smtClean="0"/>
                        <a:t> 8). </a:t>
                      </a:r>
                    </a:p>
                    <a:p>
                      <a:pPr marL="285750" indent="-285750">
                        <a:buFont typeface="Arial" panose="020B0604020202020204" pitchFamily="34" charset="0"/>
                        <a:buChar char="•"/>
                      </a:pPr>
                      <a:r>
                        <a:rPr lang="en-US" sz="1400" dirty="0" smtClean="0"/>
                        <a:t>The number of LTF symbols required for other UL</a:t>
                      </a:r>
                      <a:r>
                        <a:rPr lang="en-US" sz="1400" baseline="0" dirty="0" smtClean="0"/>
                        <a:t> MU transmissions may not match with DL transmission.</a:t>
                      </a:r>
                    </a:p>
                    <a:p>
                      <a:pPr marL="0" indent="0">
                        <a:buFont typeface="Arial" panose="020B0604020202020204" pitchFamily="34" charset="0"/>
                        <a:buNone/>
                      </a:pPr>
                      <a:r>
                        <a:rPr lang="en-US" sz="1400" b="1" i="1" baseline="0" dirty="0" smtClean="0"/>
                        <a:t>Explicitly indicate N</a:t>
                      </a:r>
                      <a:r>
                        <a:rPr lang="en-US" sz="1400" b="1" i="1" baseline="-25000" dirty="0" smtClean="0"/>
                        <a:t>LTF</a:t>
                      </a:r>
                      <a:r>
                        <a:rPr lang="en-US" sz="1400" b="1" i="1" baseline="0" dirty="0" smtClean="0"/>
                        <a:t> of uplink MU transmission.</a:t>
                      </a:r>
                      <a:endParaRPr lang="en-US" sz="1400" b="1" i="1" dirty="0" smtClean="0"/>
                    </a:p>
                  </a:txBody>
                  <a:tcPr/>
                </a:tc>
                <a:tc>
                  <a:txBody>
                    <a:bodyPr/>
                    <a:lstStyle/>
                    <a:p>
                      <a:r>
                        <a:rPr lang="en-US" sz="1600" dirty="0" smtClean="0"/>
                        <a:t>YES</a:t>
                      </a:r>
                      <a:endParaRPr lang="en-US" sz="1600" dirty="0"/>
                    </a:p>
                  </a:txBody>
                  <a:tcPr/>
                </a:tc>
              </a:tr>
              <a:tr h="370840">
                <a:tc>
                  <a:txBody>
                    <a:bodyPr/>
                    <a:lstStyle/>
                    <a:p>
                      <a:r>
                        <a:rPr lang="en-US" sz="1600" dirty="0" smtClean="0"/>
                        <a:t>BF</a:t>
                      </a:r>
                      <a:endParaRPr lang="en-US" sz="1600" dirty="0"/>
                    </a:p>
                  </a:txBody>
                  <a:tcPr/>
                </a:tc>
                <a:tc>
                  <a:txBody>
                    <a:bodyPr/>
                    <a:lstStyle/>
                    <a:p>
                      <a:r>
                        <a:rPr lang="en-US" sz="1400" b="0" i="0" dirty="0" smtClean="0"/>
                        <a:t>Even</a:t>
                      </a:r>
                      <a:r>
                        <a:rPr lang="en-US" sz="1400" b="0" i="0" baseline="0" dirty="0" smtClean="0"/>
                        <a:t> though beamforming is used in DL, it may not be available for UL. This is because UL beamforming requires sounding from the STA to AP, which may or may not have occurred prior to UL MU transmission. Therefore, we propose to not use beamforming. Some performance loss can be expected from not able to support beamforming.</a:t>
                      </a:r>
                    </a:p>
                    <a:p>
                      <a:r>
                        <a:rPr lang="en-US" sz="1400" b="1" i="1" baseline="0" dirty="0" smtClean="0"/>
                        <a:t>Set to BF = 0.</a:t>
                      </a:r>
                      <a:endParaRPr lang="en-US" sz="1400" b="1" i="1" dirty="0"/>
                    </a:p>
                  </a:txBody>
                  <a:tcPr/>
                </a:tc>
                <a:tc>
                  <a:txBody>
                    <a:bodyPr/>
                    <a:lstStyle/>
                    <a:p>
                      <a:r>
                        <a:rPr lang="en-US" sz="1600" dirty="0" smtClean="0"/>
                        <a:t>NO</a:t>
                      </a:r>
                      <a:endParaRPr lang="en-US" sz="1600" dirty="0"/>
                    </a:p>
                  </a:txBody>
                  <a:tcPr/>
                </a:tc>
              </a:tr>
            </a:tbl>
          </a:graphicData>
        </a:graphic>
      </p:graphicFrame>
    </p:spTree>
    <p:extLst>
      <p:ext uri="{BB962C8B-B14F-4D97-AF65-F5344CB8AC3E}">
        <p14:creationId xmlns:p14="http://schemas.microsoft.com/office/powerpoint/2010/main" val="869038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8</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48581591"/>
              </p:ext>
            </p:extLst>
          </p:nvPr>
        </p:nvGraphicFramePr>
        <p:xfrm>
          <a:off x="685800" y="1989773"/>
          <a:ext cx="7848600" cy="4272280"/>
        </p:xfrm>
        <a:graphic>
          <a:graphicData uri="http://schemas.openxmlformats.org/drawingml/2006/table">
            <a:tbl>
              <a:tblPr firstRow="1" bandRow="1">
                <a:tableStyleId>{5940675A-B579-460E-94D1-54222C63F5DA}</a:tableStyleId>
              </a:tblPr>
              <a:tblGrid>
                <a:gridCol w="1066800"/>
                <a:gridCol w="5699760"/>
                <a:gridCol w="1082040"/>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r>
                        <a:rPr lang="en-US" sz="1600" dirty="0" smtClean="0"/>
                        <a:t>LTF Type</a:t>
                      </a:r>
                      <a:endParaRPr lang="en-US" sz="1600" dirty="0"/>
                    </a:p>
                  </a:txBody>
                  <a:tcPr/>
                </a:tc>
                <a:tc>
                  <a:txBody>
                    <a:bodyPr/>
                    <a:lstStyle/>
                    <a:p>
                      <a:r>
                        <a:rPr lang="en-US" sz="1400" b="0" i="0" baseline="0" dirty="0" smtClean="0"/>
                        <a:t>2xLTF or 4xLTF indication. The channel conditions (selectivity of the channel) that required 2x or 4x LTF mode is likely to be same between DL and UL. However, the 2x and 4x LTF symbol duration does impact uplink transmission performance [4] under residual CFO.</a:t>
                      </a:r>
                    </a:p>
                    <a:p>
                      <a:r>
                        <a:rPr lang="en-US" sz="1400" b="0" i="0" baseline="0" dirty="0" smtClean="0"/>
                        <a:t>Choose between)</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Explicit signaling of 1 bit</a:t>
                      </a:r>
                    </a:p>
                  </a:txBody>
                  <a:tcPr/>
                </a:tc>
                <a:tc>
                  <a:txBody>
                    <a:bodyPr/>
                    <a:lstStyle/>
                    <a:p>
                      <a:r>
                        <a:rPr lang="en-US" sz="1600" dirty="0" smtClean="0"/>
                        <a:t>MAYBE</a:t>
                      </a:r>
                      <a:endParaRPr lang="en-US" sz="1600" dirty="0"/>
                    </a:p>
                  </a:txBody>
                  <a:tcPr/>
                </a:tc>
              </a:tr>
              <a:tr h="370840">
                <a:tc>
                  <a:txBody>
                    <a:bodyPr/>
                    <a:lstStyle/>
                    <a:p>
                      <a:r>
                        <a:rPr lang="en-US" sz="1600" dirty="0" smtClean="0"/>
                        <a:t>Coding</a:t>
                      </a:r>
                      <a:endParaRPr lang="en-US" sz="1600" dirty="0"/>
                    </a:p>
                  </a:txBody>
                  <a:tcPr/>
                </a:tc>
                <a:tc>
                  <a:txBody>
                    <a:bodyPr/>
                    <a:lstStyle/>
                    <a:p>
                      <a:r>
                        <a:rPr lang="en-US" sz="1400" b="0" i="0" baseline="0" dirty="0" smtClean="0"/>
                        <a:t>We may able to use the same coding scheme as DL transmission that contains the simplified trigger field. However, the payload size of the BA is small, and LDPC coding gain for such small payload size is small. Therefore, we can simply use BCC by default. For RU sizes that BCC does not support, 484, 996, 2*996 RU, we can use LDPC.</a:t>
                      </a:r>
                    </a:p>
                    <a:p>
                      <a:r>
                        <a:rPr lang="en-US" sz="1400" b="1" i="1" baseline="0" dirty="0" smtClean="0"/>
                        <a:t>Set to BCC by default. LDPC for 484, 996, 2*996 RU (if supported)</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PE</a:t>
                      </a:r>
                      <a:endParaRPr lang="en-US" sz="1600" kern="1200" dirty="0">
                        <a:solidFill>
                          <a:schemeClr val="tx1"/>
                        </a:solidFill>
                        <a:latin typeface="+mn-lt"/>
                        <a:ea typeface="+mn-ea"/>
                        <a:cs typeface="+mn-cs"/>
                      </a:endParaRPr>
                    </a:p>
                  </a:txBody>
                  <a:tcPr/>
                </a:tc>
                <a:tc>
                  <a:txBody>
                    <a:bodyPr/>
                    <a:lstStyle/>
                    <a:p>
                      <a:r>
                        <a:rPr lang="en-US" sz="1400" b="0" i="0" dirty="0" smtClean="0"/>
                        <a:t>a-factor and PE ambiguity bit is agreed to be common in UL MU transmission [1].</a:t>
                      </a:r>
                      <a:r>
                        <a:rPr lang="en-US" sz="1400" b="0" i="0" baseline="0" dirty="0" smtClean="0"/>
                        <a:t> Given that PE is a receiver capability, use of same parameters between DL and UL doesn’t make sense. </a:t>
                      </a:r>
                    </a:p>
                    <a:p>
                      <a:r>
                        <a:rPr lang="en-US" sz="1400" b="1" i="1" baseline="0" dirty="0" smtClean="0"/>
                        <a:t>Explicit signaling of 3 bits for PE.</a:t>
                      </a:r>
                      <a:endParaRPr lang="en-US" sz="1400" b="1" i="1" dirty="0"/>
                    </a:p>
                  </a:txBody>
                  <a:tcPr/>
                </a:tc>
                <a:tc>
                  <a:txBody>
                    <a:bodyPr/>
                    <a:lstStyle/>
                    <a:p>
                      <a:r>
                        <a:rPr lang="en-US" sz="1600" dirty="0" smtClean="0"/>
                        <a:t>YES</a:t>
                      </a:r>
                      <a:endParaRPr lang="en-US" sz="1600" dirty="0"/>
                    </a:p>
                  </a:txBody>
                  <a:tcPr/>
                </a:tc>
              </a:tr>
            </a:tbl>
          </a:graphicData>
        </a:graphic>
      </p:graphicFrame>
    </p:spTree>
    <p:extLst>
      <p:ext uri="{BB962C8B-B14F-4D97-AF65-F5344CB8AC3E}">
        <p14:creationId xmlns:p14="http://schemas.microsoft.com/office/powerpoint/2010/main" val="3049611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860630789"/>
              </p:ext>
            </p:extLst>
          </p:nvPr>
        </p:nvGraphicFramePr>
        <p:xfrm>
          <a:off x="733425" y="1715453"/>
          <a:ext cx="7848600" cy="4759960"/>
        </p:xfrm>
        <a:graphic>
          <a:graphicData uri="http://schemas.openxmlformats.org/drawingml/2006/table">
            <a:tbl>
              <a:tblPr firstRow="1" bandRow="1">
                <a:tableStyleId>{5940675A-B579-460E-94D1-54222C63F5DA}</a:tableStyleId>
              </a:tblPr>
              <a:tblGrid>
                <a:gridCol w="1019175"/>
                <a:gridCol w="5747385"/>
                <a:gridCol w="1082040"/>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STBC</a:t>
                      </a:r>
                      <a:endParaRPr lang="en-US" sz="1600" kern="1200" dirty="0">
                        <a:solidFill>
                          <a:schemeClr val="tx1"/>
                        </a:solidFill>
                        <a:latin typeface="+mn-lt"/>
                        <a:ea typeface="+mn-ea"/>
                        <a:cs typeface="+mn-cs"/>
                      </a:endParaRPr>
                    </a:p>
                  </a:txBody>
                  <a:tcPr/>
                </a:tc>
                <a:tc>
                  <a:txBody>
                    <a:bodyPr/>
                    <a:lstStyle/>
                    <a:p>
                      <a:r>
                        <a:rPr lang="en-US" sz="1400" b="0" i="0" baseline="0" dirty="0" smtClean="0"/>
                        <a:t>Separate capability for </a:t>
                      </a:r>
                      <a:r>
                        <a:rPr lang="en-US" sz="1400" b="0" i="0" baseline="0" dirty="0" err="1" smtClean="0"/>
                        <a:t>Tx</a:t>
                      </a:r>
                      <a:r>
                        <a:rPr lang="en-US" sz="1400" b="0" i="0" baseline="0" dirty="0" smtClean="0"/>
                        <a:t> and Rx STBC exist. However, it is likely that </a:t>
                      </a:r>
                      <a:r>
                        <a:rPr lang="en-US" sz="1400" b="0" i="0" baseline="0" dirty="0" err="1" smtClean="0"/>
                        <a:t>Tx</a:t>
                      </a:r>
                      <a:r>
                        <a:rPr lang="en-US" sz="1400" b="0" i="0" baseline="0" dirty="0" smtClean="0"/>
                        <a:t> and Rx STBC capabilities are implemented together. The scenarios which require use of STBC in DL is likely going to require use of STBC in UL. Therefore, there are some reasons to use the same settings as DL transmission that contained simplified TR field.</a:t>
                      </a:r>
                    </a:p>
                    <a:p>
                      <a:r>
                        <a:rPr lang="en-US" sz="1400" b="0" i="0" baseline="0" dirty="0" smtClean="0"/>
                        <a:t>Choose between)</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Set to STBC = 0</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DCM</a:t>
                      </a:r>
                      <a:endParaRPr lang="en-US" sz="1600" kern="1200" dirty="0">
                        <a:solidFill>
                          <a:schemeClr val="tx1"/>
                        </a:solidFill>
                        <a:latin typeface="+mn-lt"/>
                        <a:ea typeface="+mn-ea"/>
                        <a:cs typeface="+mn-cs"/>
                      </a:endParaRPr>
                    </a:p>
                  </a:txBody>
                  <a:tcPr/>
                </a:tc>
                <a:tc>
                  <a:txBody>
                    <a:bodyPr/>
                    <a:lstStyle/>
                    <a:p>
                      <a:r>
                        <a:rPr lang="en-US" sz="1400" b="0" i="0" dirty="0" smtClean="0"/>
                        <a:t>DCM</a:t>
                      </a:r>
                      <a:r>
                        <a:rPr lang="en-US" sz="1400" b="0" i="0" baseline="0" dirty="0" smtClean="0"/>
                        <a:t> was introduced to cope with narrow band interference. Even if DCM is applied for downlink transmission, the narrow band interference may not directly apply to uplink given that RU allocations for BA is going to be narrow. For larger RU allocations, if DL uses DCM, UL should use DCM as well. It should be noted that DCM may be a optional feature and some STAs may not have implemented such feature.</a:t>
                      </a:r>
                    </a:p>
                    <a:p>
                      <a:r>
                        <a:rPr lang="en-US" sz="1400" b="0" i="0" baseline="0" dirty="0" smtClean="0"/>
                        <a:t>Choose between)</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Set to DCM = 0</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Packet Duration</a:t>
                      </a:r>
                      <a:endParaRPr lang="en-US" sz="1600" kern="1200" dirty="0">
                        <a:solidFill>
                          <a:schemeClr val="tx1"/>
                        </a:solidFill>
                        <a:latin typeface="+mn-lt"/>
                        <a:ea typeface="+mn-ea"/>
                        <a:cs typeface="+mn-cs"/>
                      </a:endParaRPr>
                    </a:p>
                  </a:txBody>
                  <a:tcPr/>
                </a:tc>
                <a:tc>
                  <a:txBody>
                    <a:bodyPr/>
                    <a:lstStyle/>
                    <a:p>
                      <a:r>
                        <a:rPr lang="en-US" sz="1400" dirty="0" smtClean="0"/>
                        <a:t>Already</a:t>
                      </a:r>
                      <a:r>
                        <a:rPr lang="en-US" sz="1400" baseline="0" dirty="0" smtClean="0"/>
                        <a:t> agreed to be included</a:t>
                      </a:r>
                      <a:endParaRPr lang="en-US" sz="1400" dirty="0"/>
                    </a:p>
                  </a:txBody>
                  <a:tcPr/>
                </a:tc>
                <a:tc>
                  <a:txBody>
                    <a:bodyPr/>
                    <a:lstStyle/>
                    <a:p>
                      <a:r>
                        <a:rPr lang="en-US" sz="1600" dirty="0" smtClean="0"/>
                        <a:t>YES</a:t>
                      </a:r>
                      <a:endParaRPr lang="en-US" sz="1600" dirty="0"/>
                    </a:p>
                  </a:txBody>
                  <a:tcPr/>
                </a:tc>
              </a:tr>
            </a:tbl>
          </a:graphicData>
        </a:graphic>
      </p:graphicFrame>
    </p:spTree>
    <p:extLst>
      <p:ext uri="{BB962C8B-B14F-4D97-AF65-F5344CB8AC3E}">
        <p14:creationId xmlns:p14="http://schemas.microsoft.com/office/powerpoint/2010/main" val="252407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6785</TotalTime>
  <Words>2178</Words>
  <Application>Microsoft Office PowerPoint</Application>
  <PresentationFormat>On-screen Show (4:3)</PresentationFormat>
  <Paragraphs>318</Paragraphs>
  <Slides>17</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 Unicode MS</vt:lpstr>
      <vt:lpstr>MS Gothic</vt:lpstr>
      <vt:lpstr>Arial</vt:lpstr>
      <vt:lpstr>Garamond</vt:lpstr>
      <vt:lpstr>Times New Roman</vt:lpstr>
      <vt:lpstr>Office Theme</vt:lpstr>
      <vt:lpstr>Document</vt:lpstr>
      <vt:lpstr>Scheduling Information for UL OFDMA Acknowledgement</vt:lpstr>
      <vt:lpstr>Background</vt:lpstr>
      <vt:lpstr>OFDMA Acknowledgement</vt:lpstr>
      <vt:lpstr>Simplified Trigger Field</vt:lpstr>
      <vt:lpstr>Parameters Needed for Uplink MU Transmission</vt:lpstr>
      <vt:lpstr>Potential Parameters in Simplified Trigger Field</vt:lpstr>
      <vt:lpstr>Potential Parameters in Simplified Trigger Field (cont.)</vt:lpstr>
      <vt:lpstr>Potential Parameters in Simplified Trigger Field (cont.)</vt:lpstr>
      <vt:lpstr>Potential Parameters in Simplified Trigger Field (cont.)</vt:lpstr>
      <vt:lpstr>Potential Parameters in Simplified Trigger Field (cont.)</vt:lpstr>
      <vt:lpstr>Summary of Necessity of Parameter Signaling</vt:lpstr>
      <vt:lpstr>How Many Bits Left for RU Allocation?</vt:lpstr>
      <vt:lpstr>Is Inclusion of NLTF and PE Parameter Possible?</vt:lpstr>
      <vt:lpstr>Summary</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Design for 11ax Downlink Transmissions</dc:title>
  <dc:creator>Daewon Lee</dc:creator>
  <cp:lastModifiedBy>yujin</cp:lastModifiedBy>
  <cp:revision>558</cp:revision>
  <cp:lastPrinted>1601-01-01T00:00:00Z</cp:lastPrinted>
  <dcterms:created xsi:type="dcterms:W3CDTF">2015-06-29T22:16:55Z</dcterms:created>
  <dcterms:modified xsi:type="dcterms:W3CDTF">2015-11-11T03:24:13Z</dcterms:modified>
</cp:coreProperties>
</file>