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326" r:id="rId4"/>
    <p:sldId id="297" r:id="rId5"/>
    <p:sldId id="298" r:id="rId6"/>
    <p:sldId id="327" r:id="rId7"/>
    <p:sldId id="330" r:id="rId8"/>
    <p:sldId id="307" r:id="rId9"/>
    <p:sldId id="308" r:id="rId10"/>
    <p:sldId id="306" r:id="rId11"/>
    <p:sldId id="329" r:id="rId12"/>
    <p:sldId id="328" r:id="rId13"/>
    <p:sldId id="295" r:id="rId14"/>
    <p:sldId id="264" r:id="rId15"/>
    <p:sldId id="305" r:id="rId16"/>
    <p:sldId id="311" r:id="rId17"/>
    <p:sldId id="312" r:id="rId18"/>
    <p:sldId id="313" r:id="rId19"/>
    <p:sldId id="314" r:id="rId20"/>
    <p:sldId id="315" r:id="rId21"/>
    <p:sldId id="316" r:id="rId22"/>
    <p:sldId id="303" r:id="rId23"/>
    <p:sldId id="317" r:id="rId24"/>
    <p:sldId id="318" r:id="rId25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06" autoAdjust="0"/>
    <p:restoredTop sz="94660"/>
  </p:normalViewPr>
  <p:slideViewPr>
    <p:cSldViewPr>
      <p:cViewPr varScale="1">
        <p:scale>
          <a:sx n="94" d="100"/>
          <a:sy n="94" d="100"/>
        </p:scale>
        <p:origin x="1296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62"/>
        <p:guide pos="209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Nov 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Yujin Noh, </a:t>
            </a:r>
            <a:r>
              <a:rPr lang="en-GB" dirty="0" err="1" smtClean="0"/>
              <a:t>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448300" y="6460002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Yujin Noh, Newracom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448300" y="357166"/>
            <a:ext cx="30527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800" dirty="0" smtClean="0"/>
              <a:t>September 2015</a:t>
            </a:r>
            <a:endParaRPr lang="en-GB" sz="1800" dirty="0" smtClean="0"/>
          </a:p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802.11-15/1327r0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6934" y="328051"/>
            <a:ext cx="30527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November 2015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7220219" y="6486196"/>
            <a:ext cx="139038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Yujin Noh, </a:t>
            </a:r>
            <a:r>
              <a:rPr lang="en-GB" sz="1200" dirty="0" err="1" smtClean="0">
                <a:solidFill>
                  <a:srgbClr val="000000"/>
                </a:solidFill>
              </a:rPr>
              <a:t>Newracom</a:t>
            </a:r>
            <a:endParaRPr lang="en-GB" sz="120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Diversity Mode in OFDMA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330722"/>
              </p:ext>
            </p:extLst>
          </p:nvPr>
        </p:nvGraphicFramePr>
        <p:xfrm>
          <a:off x="515939" y="2819400"/>
          <a:ext cx="8592454" cy="263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73" name="Document" r:id="rId4" imgW="8301941" imgH="2559085" progId="Word.Document.8">
                  <p:embed/>
                </p:oleObj>
              </mc:Choice>
              <mc:Fallback>
                <p:oleObj name="Document" r:id="rId4" imgW="8301941" imgH="255908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9" y="2819400"/>
                        <a:ext cx="8592454" cy="2638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971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Summary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8336141"/>
              </p:ext>
            </p:extLst>
          </p:nvPr>
        </p:nvGraphicFramePr>
        <p:xfrm>
          <a:off x="742756" y="1686768"/>
          <a:ext cx="7770815" cy="1361440"/>
        </p:xfrm>
        <a:graphic>
          <a:graphicData uri="http://schemas.openxmlformats.org/drawingml/2006/table">
            <a:tbl>
              <a:tblPr firstRow="1" bandRow="1">
                <a:effectLst/>
                <a:tableStyleId>{69C7853C-536D-4A76-A0AE-DD22124D55A5}</a:tableStyleId>
              </a:tblPr>
              <a:tblGrid>
                <a:gridCol w="1524002"/>
                <a:gridCol w="1584324"/>
                <a:gridCol w="1554163"/>
                <a:gridCol w="1554163"/>
                <a:gridCol w="155416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Diversity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Gain at 10% PER*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26 RU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52 RU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106 RU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242 RU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sub-blocks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 ~ 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0.7 ~ 2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&gt; 0.7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&gt; 0.3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 sub-blocks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3.5 dB</a:t>
                      </a:r>
                      <a:br>
                        <a:rPr lang="en-US" sz="14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(Appendix)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&gt; 1.5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&gt; 0.7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Content Placeholder 7"/>
          <p:cNvSpPr txBox="1">
            <a:spLocks/>
          </p:cNvSpPr>
          <p:nvPr/>
        </p:nvSpPr>
        <p:spPr bwMode="auto">
          <a:xfrm>
            <a:off x="646888" y="3352800"/>
            <a:ext cx="7770813" cy="304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 smtClean="0"/>
              <a:t>With small RU (e.g. 26 RU and 52 RU), up to 3.5 dB  gain </a:t>
            </a:r>
            <a:r>
              <a:rPr lang="en-US" sz="1600" b="0" kern="0" dirty="0"/>
              <a:t>can be </a:t>
            </a:r>
            <a:r>
              <a:rPr lang="en-US" sz="1600" b="0" kern="0" dirty="0" smtClean="0"/>
              <a:t>achieved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 smtClean="0"/>
              <a:t>As expected small RUs have the most diversity gain. Large RUs already span wide enough to capture most of diversity gains.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Given hierarchical </a:t>
            </a:r>
            <a:r>
              <a:rPr lang="en-US" sz="1600" b="0" kern="0" dirty="0" smtClean="0"/>
              <a:t>structure of OFDMA numerology, 4 sub-blocks may give scheduling limitation (e.g. large fragmentation of the resources)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1600" b="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1600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 smtClean="0"/>
              <a:t>Limiting the diversity mode to 26 and/or 52 RU may be sufficient.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kern="0" dirty="0" smtClean="0"/>
          </a:p>
          <a:p>
            <a:pPr marL="0" indent="0"/>
            <a:endParaRPr lang="en-US" sz="1800" kern="0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5704552" y="4985083"/>
            <a:ext cx="31346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5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Once 4 green colored sub-blocks of 26 tones are assigned for a STA,  rest red colored 52/106/242 tones cannot be assigned to other STAs in OFDMA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05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&gt; Results in fragmentation of the resources</a:t>
            </a:r>
            <a:endParaRPr lang="en-US" sz="105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293" name="Group 292"/>
          <p:cNvGrpSpPr/>
          <p:nvPr/>
        </p:nvGrpSpPr>
        <p:grpSpPr>
          <a:xfrm>
            <a:off x="1091307" y="4705924"/>
            <a:ext cx="4545124" cy="950347"/>
            <a:chOff x="1246076" y="4908608"/>
            <a:chExt cx="5227170" cy="1433633"/>
          </a:xfrm>
        </p:grpSpPr>
        <p:grpSp>
          <p:nvGrpSpPr>
            <p:cNvPr id="170" name="Group 169"/>
            <p:cNvGrpSpPr/>
            <p:nvPr/>
          </p:nvGrpSpPr>
          <p:grpSpPr>
            <a:xfrm>
              <a:off x="1246076" y="5366303"/>
              <a:ext cx="2561664" cy="975938"/>
              <a:chOff x="1875281" y="3100921"/>
              <a:chExt cx="2561664" cy="975938"/>
            </a:xfrm>
          </p:grpSpPr>
          <p:sp>
            <p:nvSpPr>
              <p:cNvPr id="249" name="Trapezoid 248"/>
              <p:cNvSpPr/>
              <p:nvPr/>
            </p:nvSpPr>
            <p:spPr bwMode="auto">
              <a:xfrm>
                <a:off x="1875281" y="3904176"/>
                <a:ext cx="2561663" cy="172683"/>
              </a:xfrm>
              <a:prstGeom prst="trapezoid">
                <a:avLst/>
              </a:prstGeom>
              <a:solidFill>
                <a:srgbClr val="FF0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750" kern="0" dirty="0" smtClean="0">
                    <a:solidFill>
                      <a:prstClr val="black"/>
                    </a:solidFill>
                    <a:latin typeface="Qualcomm Office Regular"/>
                    <a:ea typeface="+mn-ea"/>
                    <a:cs typeface="Arial" charset="0"/>
                  </a:rPr>
                  <a:t>242 </a:t>
                </a:r>
              </a:p>
            </p:txBody>
          </p:sp>
          <p:sp>
            <p:nvSpPr>
              <p:cNvPr id="250" name="Trapezoid 249"/>
              <p:cNvSpPr/>
              <p:nvPr/>
            </p:nvSpPr>
            <p:spPr bwMode="auto">
              <a:xfrm>
                <a:off x="3044946" y="3102420"/>
                <a:ext cx="220365" cy="17138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750" kern="0" dirty="0" smtClean="0">
                    <a:solidFill>
                      <a:prstClr val="black"/>
                    </a:solidFill>
                    <a:latin typeface="Qualcomm Office Regular"/>
                    <a:ea typeface="+mn-ea"/>
                    <a:cs typeface="Arial" charset="0"/>
                  </a:rPr>
                  <a:t>26</a:t>
                </a:r>
              </a:p>
            </p:txBody>
          </p:sp>
          <p:sp>
            <p:nvSpPr>
              <p:cNvPr id="251" name="Trapezoid 250"/>
              <p:cNvSpPr/>
              <p:nvPr/>
            </p:nvSpPr>
            <p:spPr bwMode="auto">
              <a:xfrm>
                <a:off x="3039796" y="3319641"/>
                <a:ext cx="229656" cy="18178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750" kern="0" dirty="0" smtClean="0">
                    <a:solidFill>
                      <a:prstClr val="black"/>
                    </a:solidFill>
                    <a:latin typeface="Qualcomm Office Regular"/>
                    <a:ea typeface="+mn-ea"/>
                    <a:cs typeface="Arial" charset="0"/>
                  </a:rPr>
                  <a:t>26</a:t>
                </a:r>
              </a:p>
            </p:txBody>
          </p:sp>
          <p:sp>
            <p:nvSpPr>
              <p:cNvPr id="252" name="Trapezoid 251"/>
              <p:cNvSpPr/>
              <p:nvPr/>
            </p:nvSpPr>
            <p:spPr bwMode="auto">
              <a:xfrm>
                <a:off x="3046031" y="3583565"/>
                <a:ext cx="222950" cy="21531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750" kern="0" dirty="0" smtClean="0">
                    <a:solidFill>
                      <a:prstClr val="black"/>
                    </a:solidFill>
                    <a:latin typeface="Qualcomm Office Regular"/>
                    <a:ea typeface="+mn-ea"/>
                    <a:cs typeface="Arial" charset="0"/>
                  </a:rPr>
                  <a:t>26</a:t>
                </a:r>
              </a:p>
            </p:txBody>
          </p:sp>
          <p:grpSp>
            <p:nvGrpSpPr>
              <p:cNvPr id="253" name="Group 252"/>
              <p:cNvGrpSpPr/>
              <p:nvPr/>
            </p:nvGrpSpPr>
            <p:grpSpPr>
              <a:xfrm>
                <a:off x="3264226" y="3100921"/>
                <a:ext cx="1172719" cy="700464"/>
                <a:chOff x="3264226" y="3100921"/>
                <a:chExt cx="1172719" cy="700464"/>
              </a:xfrm>
            </p:grpSpPr>
            <p:sp>
              <p:nvSpPr>
                <p:cNvPr id="270" name="Trapezoid 269"/>
                <p:cNvSpPr/>
                <p:nvPr/>
              </p:nvSpPr>
              <p:spPr bwMode="auto">
                <a:xfrm>
                  <a:off x="3349150" y="3583923"/>
                  <a:ext cx="1013970" cy="217462"/>
                </a:xfrm>
                <a:prstGeom prst="trapezoid">
                  <a:avLst/>
                </a:prstGeom>
                <a:solidFill>
                  <a:srgbClr val="FF0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75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102+4</a:t>
                  </a:r>
                </a:p>
              </p:txBody>
            </p:sp>
            <p:sp>
              <p:nvSpPr>
                <p:cNvPr id="271" name="Trapezoid 270"/>
                <p:cNvSpPr/>
                <p:nvPr/>
              </p:nvSpPr>
              <p:spPr bwMode="auto">
                <a:xfrm>
                  <a:off x="4146446" y="3106815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75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26</a:t>
                  </a:r>
                </a:p>
              </p:txBody>
            </p:sp>
            <p:sp>
              <p:nvSpPr>
                <p:cNvPr id="272" name="Trapezoid 271"/>
                <p:cNvSpPr/>
                <p:nvPr/>
              </p:nvSpPr>
              <p:spPr bwMode="auto">
                <a:xfrm>
                  <a:off x="3919958" y="3319540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75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52</a:t>
                  </a:r>
                </a:p>
              </p:txBody>
            </p:sp>
            <p:sp>
              <p:nvSpPr>
                <p:cNvPr id="273" name="Trapezoid 272"/>
                <p:cNvSpPr/>
                <p:nvPr/>
              </p:nvSpPr>
              <p:spPr bwMode="auto">
                <a:xfrm>
                  <a:off x="3919958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75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26</a:t>
                  </a:r>
                </a:p>
              </p:txBody>
            </p:sp>
            <p:sp>
              <p:nvSpPr>
                <p:cNvPr id="274" name="Trapezoid 273"/>
                <p:cNvSpPr/>
                <p:nvPr/>
              </p:nvSpPr>
              <p:spPr bwMode="auto">
                <a:xfrm>
                  <a:off x="4350142" y="3105235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60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75" name="Trapezoid 274"/>
                <p:cNvSpPr/>
                <p:nvPr/>
              </p:nvSpPr>
              <p:spPr bwMode="auto">
                <a:xfrm>
                  <a:off x="4355023" y="3314894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60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76" name="Trapezoid 275"/>
                <p:cNvSpPr/>
                <p:nvPr/>
              </p:nvSpPr>
              <p:spPr bwMode="auto">
                <a:xfrm>
                  <a:off x="3579288" y="3106815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75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26</a:t>
                  </a:r>
                </a:p>
              </p:txBody>
            </p:sp>
            <p:sp>
              <p:nvSpPr>
                <p:cNvPr id="277" name="Trapezoid 276"/>
                <p:cNvSpPr/>
                <p:nvPr/>
              </p:nvSpPr>
              <p:spPr bwMode="auto">
                <a:xfrm>
                  <a:off x="3352800" y="3319540"/>
                  <a:ext cx="451462" cy="182209"/>
                </a:xfrm>
                <a:prstGeom prst="trapezoid">
                  <a:avLst/>
                </a:prstGeom>
                <a:solidFill>
                  <a:srgbClr val="FF0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75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52</a:t>
                  </a:r>
                </a:p>
              </p:txBody>
            </p:sp>
            <p:sp>
              <p:nvSpPr>
                <p:cNvPr id="278" name="Trapezoid 277"/>
                <p:cNvSpPr/>
                <p:nvPr/>
              </p:nvSpPr>
              <p:spPr bwMode="auto">
                <a:xfrm>
                  <a:off x="3352800" y="3106815"/>
                  <a:ext cx="218200" cy="167774"/>
                </a:xfrm>
                <a:prstGeom prst="trapezoid">
                  <a:avLst/>
                </a:prstGeom>
                <a:solidFill>
                  <a:srgbClr val="92D05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75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26</a:t>
                  </a:r>
                </a:p>
              </p:txBody>
            </p:sp>
            <p:sp>
              <p:nvSpPr>
                <p:cNvPr id="279" name="Trapezoid 278"/>
                <p:cNvSpPr/>
                <p:nvPr/>
              </p:nvSpPr>
              <p:spPr bwMode="auto">
                <a:xfrm>
                  <a:off x="3277377" y="3105235"/>
                  <a:ext cx="7542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60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80" name="Trapezoid 279"/>
                <p:cNvSpPr/>
                <p:nvPr/>
              </p:nvSpPr>
              <p:spPr bwMode="auto">
                <a:xfrm>
                  <a:off x="3810000" y="3100921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60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2</a:t>
                  </a:r>
                </a:p>
              </p:txBody>
            </p:sp>
            <p:sp>
              <p:nvSpPr>
                <p:cNvPr id="281" name="Trapezoid 280"/>
                <p:cNvSpPr/>
                <p:nvPr/>
              </p:nvSpPr>
              <p:spPr bwMode="auto">
                <a:xfrm>
                  <a:off x="3268062" y="3314894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60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82" name="Trapezoid 281"/>
                <p:cNvSpPr/>
                <p:nvPr/>
              </p:nvSpPr>
              <p:spPr bwMode="auto">
                <a:xfrm>
                  <a:off x="3810000" y="3314894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60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2</a:t>
                  </a:r>
                </a:p>
              </p:txBody>
            </p:sp>
            <p:sp>
              <p:nvSpPr>
                <p:cNvPr id="283" name="Trapezoid 282"/>
                <p:cNvSpPr/>
                <p:nvPr/>
              </p:nvSpPr>
              <p:spPr bwMode="auto">
                <a:xfrm>
                  <a:off x="3264226" y="3587335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60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84" name="Trapezoid 283"/>
                <p:cNvSpPr/>
                <p:nvPr/>
              </p:nvSpPr>
              <p:spPr bwMode="auto">
                <a:xfrm>
                  <a:off x="4364205" y="3582792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60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1</a:t>
                  </a:r>
                </a:p>
              </p:txBody>
            </p:sp>
          </p:grpSp>
          <p:grpSp>
            <p:nvGrpSpPr>
              <p:cNvPr id="254" name="Group 253"/>
              <p:cNvGrpSpPr/>
              <p:nvPr/>
            </p:nvGrpSpPr>
            <p:grpSpPr>
              <a:xfrm>
                <a:off x="1875281" y="3103378"/>
                <a:ext cx="1172719" cy="699625"/>
                <a:chOff x="3264226" y="3100921"/>
                <a:chExt cx="1172719" cy="700464"/>
              </a:xfrm>
            </p:grpSpPr>
            <p:sp>
              <p:nvSpPr>
                <p:cNvPr id="255" name="Trapezoid 254"/>
                <p:cNvSpPr/>
                <p:nvPr/>
              </p:nvSpPr>
              <p:spPr bwMode="auto">
                <a:xfrm>
                  <a:off x="3349150" y="3583923"/>
                  <a:ext cx="1013970" cy="217462"/>
                </a:xfrm>
                <a:prstGeom prst="trapezoid">
                  <a:avLst/>
                </a:prstGeom>
                <a:solidFill>
                  <a:srgbClr val="FF0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75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102+4</a:t>
                  </a:r>
                </a:p>
              </p:txBody>
            </p:sp>
            <p:sp>
              <p:nvSpPr>
                <p:cNvPr id="256" name="Trapezoid 255"/>
                <p:cNvSpPr/>
                <p:nvPr/>
              </p:nvSpPr>
              <p:spPr bwMode="auto">
                <a:xfrm>
                  <a:off x="4146446" y="3106815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75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26</a:t>
                  </a:r>
                </a:p>
              </p:txBody>
            </p:sp>
            <p:sp>
              <p:nvSpPr>
                <p:cNvPr id="257" name="Trapezoid 256"/>
                <p:cNvSpPr/>
                <p:nvPr/>
              </p:nvSpPr>
              <p:spPr bwMode="auto">
                <a:xfrm>
                  <a:off x="3919958" y="3319540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75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52</a:t>
                  </a:r>
                </a:p>
              </p:txBody>
            </p:sp>
            <p:sp>
              <p:nvSpPr>
                <p:cNvPr id="258" name="Trapezoid 257"/>
                <p:cNvSpPr/>
                <p:nvPr/>
              </p:nvSpPr>
              <p:spPr bwMode="auto">
                <a:xfrm>
                  <a:off x="3919958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:r>
                    <a:rPr lang="en-US" sz="750" kern="0" dirty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26</a:t>
                  </a:r>
                </a:p>
              </p:txBody>
            </p:sp>
            <p:sp>
              <p:nvSpPr>
                <p:cNvPr id="259" name="Trapezoid 258"/>
                <p:cNvSpPr/>
                <p:nvPr/>
              </p:nvSpPr>
              <p:spPr bwMode="auto">
                <a:xfrm>
                  <a:off x="4350142" y="3105235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60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60" name="Trapezoid 259"/>
                <p:cNvSpPr/>
                <p:nvPr/>
              </p:nvSpPr>
              <p:spPr bwMode="auto">
                <a:xfrm>
                  <a:off x="4355023" y="3314894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60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61" name="Trapezoid 260"/>
                <p:cNvSpPr/>
                <p:nvPr/>
              </p:nvSpPr>
              <p:spPr bwMode="auto">
                <a:xfrm>
                  <a:off x="3579288" y="3106815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75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26</a:t>
                  </a:r>
                </a:p>
              </p:txBody>
            </p:sp>
            <p:sp>
              <p:nvSpPr>
                <p:cNvPr id="262" name="Trapezoid 261"/>
                <p:cNvSpPr/>
                <p:nvPr/>
              </p:nvSpPr>
              <p:spPr bwMode="auto">
                <a:xfrm>
                  <a:off x="3352800" y="3319540"/>
                  <a:ext cx="451462" cy="182209"/>
                </a:xfrm>
                <a:prstGeom prst="trapezoid">
                  <a:avLst/>
                </a:prstGeom>
                <a:solidFill>
                  <a:srgbClr val="FF0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75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52</a:t>
                  </a:r>
                </a:p>
              </p:txBody>
            </p:sp>
            <p:sp>
              <p:nvSpPr>
                <p:cNvPr id="263" name="Trapezoid 262"/>
                <p:cNvSpPr/>
                <p:nvPr/>
              </p:nvSpPr>
              <p:spPr bwMode="auto">
                <a:xfrm>
                  <a:off x="3352800" y="3106815"/>
                  <a:ext cx="218200" cy="167774"/>
                </a:xfrm>
                <a:prstGeom prst="trapezoid">
                  <a:avLst/>
                </a:prstGeom>
                <a:solidFill>
                  <a:srgbClr val="92D05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75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26</a:t>
                  </a:r>
                </a:p>
              </p:txBody>
            </p:sp>
            <p:sp>
              <p:nvSpPr>
                <p:cNvPr id="264" name="Trapezoid 263"/>
                <p:cNvSpPr/>
                <p:nvPr/>
              </p:nvSpPr>
              <p:spPr bwMode="auto">
                <a:xfrm>
                  <a:off x="3268063" y="3105235"/>
                  <a:ext cx="84738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60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65" name="Trapezoid 264"/>
                <p:cNvSpPr/>
                <p:nvPr/>
              </p:nvSpPr>
              <p:spPr bwMode="auto">
                <a:xfrm>
                  <a:off x="3810000" y="3100921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60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2</a:t>
                  </a:r>
                </a:p>
              </p:txBody>
            </p:sp>
            <p:sp>
              <p:nvSpPr>
                <p:cNvPr id="266" name="Trapezoid 265"/>
                <p:cNvSpPr/>
                <p:nvPr/>
              </p:nvSpPr>
              <p:spPr bwMode="auto">
                <a:xfrm>
                  <a:off x="3268062" y="3314894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60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67" name="Trapezoid 266"/>
                <p:cNvSpPr/>
                <p:nvPr/>
              </p:nvSpPr>
              <p:spPr bwMode="auto">
                <a:xfrm>
                  <a:off x="3810000" y="3314894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60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2</a:t>
                  </a:r>
                </a:p>
              </p:txBody>
            </p:sp>
            <p:sp>
              <p:nvSpPr>
                <p:cNvPr id="268" name="Trapezoid 267"/>
                <p:cNvSpPr/>
                <p:nvPr/>
              </p:nvSpPr>
              <p:spPr bwMode="auto">
                <a:xfrm>
                  <a:off x="3264226" y="3587335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60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69" name="Trapezoid 268"/>
                <p:cNvSpPr/>
                <p:nvPr/>
              </p:nvSpPr>
              <p:spPr bwMode="auto">
                <a:xfrm>
                  <a:off x="4364205" y="3582792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60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1</a:t>
                  </a:r>
                </a:p>
              </p:txBody>
            </p:sp>
          </p:grpSp>
        </p:grpSp>
        <p:grpSp>
          <p:nvGrpSpPr>
            <p:cNvPr id="171" name="Group 170"/>
            <p:cNvGrpSpPr/>
            <p:nvPr/>
          </p:nvGrpSpPr>
          <p:grpSpPr>
            <a:xfrm>
              <a:off x="3911582" y="5370618"/>
              <a:ext cx="2561664" cy="968760"/>
              <a:chOff x="1875281" y="3100921"/>
              <a:chExt cx="2561664" cy="975938"/>
            </a:xfrm>
          </p:grpSpPr>
          <p:sp>
            <p:nvSpPr>
              <p:cNvPr id="213" name="Trapezoid 212"/>
              <p:cNvSpPr/>
              <p:nvPr/>
            </p:nvSpPr>
            <p:spPr bwMode="auto">
              <a:xfrm>
                <a:off x="1875281" y="3904176"/>
                <a:ext cx="2561663" cy="172683"/>
              </a:xfrm>
              <a:prstGeom prst="trapezoid">
                <a:avLst/>
              </a:prstGeom>
              <a:solidFill>
                <a:srgbClr val="FF0000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750" kern="0" dirty="0" smtClean="0">
                    <a:solidFill>
                      <a:prstClr val="black"/>
                    </a:solidFill>
                    <a:latin typeface="Qualcomm Office Regular"/>
                    <a:ea typeface="+mn-ea"/>
                    <a:cs typeface="Arial" charset="0"/>
                  </a:rPr>
                  <a:t>242 </a:t>
                </a:r>
              </a:p>
            </p:txBody>
          </p:sp>
          <p:sp>
            <p:nvSpPr>
              <p:cNvPr id="214" name="Trapezoid 213"/>
              <p:cNvSpPr/>
              <p:nvPr/>
            </p:nvSpPr>
            <p:spPr bwMode="auto">
              <a:xfrm>
                <a:off x="3044946" y="3102420"/>
                <a:ext cx="220365" cy="17138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750" kern="0" dirty="0" smtClean="0">
                    <a:solidFill>
                      <a:prstClr val="black"/>
                    </a:solidFill>
                    <a:latin typeface="Qualcomm Office Regular"/>
                    <a:ea typeface="+mn-ea"/>
                    <a:cs typeface="Arial" charset="0"/>
                  </a:rPr>
                  <a:t>26</a:t>
                </a:r>
              </a:p>
            </p:txBody>
          </p:sp>
          <p:sp>
            <p:nvSpPr>
              <p:cNvPr id="215" name="Trapezoid 214"/>
              <p:cNvSpPr/>
              <p:nvPr/>
            </p:nvSpPr>
            <p:spPr bwMode="auto">
              <a:xfrm>
                <a:off x="3039796" y="3319641"/>
                <a:ext cx="229656" cy="18178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750" kern="0" dirty="0" smtClean="0">
                    <a:solidFill>
                      <a:prstClr val="black"/>
                    </a:solidFill>
                    <a:latin typeface="Qualcomm Office Regular"/>
                    <a:ea typeface="+mn-ea"/>
                    <a:cs typeface="Arial" charset="0"/>
                  </a:rPr>
                  <a:t>26</a:t>
                </a:r>
              </a:p>
            </p:txBody>
          </p:sp>
          <p:sp>
            <p:nvSpPr>
              <p:cNvPr id="216" name="Trapezoid 215"/>
              <p:cNvSpPr/>
              <p:nvPr/>
            </p:nvSpPr>
            <p:spPr bwMode="auto">
              <a:xfrm>
                <a:off x="3046031" y="3583565"/>
                <a:ext cx="222950" cy="21531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4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750" kern="0" dirty="0" smtClean="0">
                    <a:solidFill>
                      <a:prstClr val="black"/>
                    </a:solidFill>
                    <a:latin typeface="Qualcomm Office Regular"/>
                    <a:ea typeface="+mn-ea"/>
                    <a:cs typeface="Arial" charset="0"/>
                  </a:rPr>
                  <a:t>26</a:t>
                </a:r>
              </a:p>
            </p:txBody>
          </p:sp>
          <p:grpSp>
            <p:nvGrpSpPr>
              <p:cNvPr id="217" name="Group 216"/>
              <p:cNvGrpSpPr/>
              <p:nvPr/>
            </p:nvGrpSpPr>
            <p:grpSpPr>
              <a:xfrm>
                <a:off x="3264226" y="3100921"/>
                <a:ext cx="1172719" cy="700464"/>
                <a:chOff x="3264226" y="3100921"/>
                <a:chExt cx="1172719" cy="700464"/>
              </a:xfrm>
            </p:grpSpPr>
            <p:sp>
              <p:nvSpPr>
                <p:cNvPr id="234" name="Trapezoid 233"/>
                <p:cNvSpPr/>
                <p:nvPr/>
              </p:nvSpPr>
              <p:spPr bwMode="auto">
                <a:xfrm>
                  <a:off x="3349150" y="3583923"/>
                  <a:ext cx="1013970" cy="217462"/>
                </a:xfrm>
                <a:prstGeom prst="trapezoid">
                  <a:avLst/>
                </a:prstGeom>
                <a:solidFill>
                  <a:srgbClr val="FF0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75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102+4</a:t>
                  </a:r>
                </a:p>
              </p:txBody>
            </p:sp>
            <p:sp>
              <p:nvSpPr>
                <p:cNvPr id="235" name="Trapezoid 234"/>
                <p:cNvSpPr/>
                <p:nvPr/>
              </p:nvSpPr>
              <p:spPr bwMode="auto">
                <a:xfrm>
                  <a:off x="4146446" y="3106815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75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26</a:t>
                  </a:r>
                </a:p>
              </p:txBody>
            </p:sp>
            <p:sp>
              <p:nvSpPr>
                <p:cNvPr id="236" name="Trapezoid 235"/>
                <p:cNvSpPr/>
                <p:nvPr/>
              </p:nvSpPr>
              <p:spPr bwMode="auto">
                <a:xfrm>
                  <a:off x="3919958" y="3319540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75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52</a:t>
                  </a:r>
                </a:p>
              </p:txBody>
            </p:sp>
            <p:sp>
              <p:nvSpPr>
                <p:cNvPr id="237" name="Trapezoid 236"/>
                <p:cNvSpPr/>
                <p:nvPr/>
              </p:nvSpPr>
              <p:spPr bwMode="auto">
                <a:xfrm>
                  <a:off x="3919958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75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26</a:t>
                  </a:r>
                </a:p>
              </p:txBody>
            </p:sp>
            <p:sp>
              <p:nvSpPr>
                <p:cNvPr id="238" name="Trapezoid 237"/>
                <p:cNvSpPr/>
                <p:nvPr/>
              </p:nvSpPr>
              <p:spPr bwMode="auto">
                <a:xfrm>
                  <a:off x="4350142" y="3105235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60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39" name="Trapezoid 238"/>
                <p:cNvSpPr/>
                <p:nvPr/>
              </p:nvSpPr>
              <p:spPr bwMode="auto">
                <a:xfrm>
                  <a:off x="4355023" y="3314894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60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40" name="Trapezoid 239"/>
                <p:cNvSpPr/>
                <p:nvPr/>
              </p:nvSpPr>
              <p:spPr bwMode="auto">
                <a:xfrm>
                  <a:off x="3579288" y="3106815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75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26</a:t>
                  </a:r>
                </a:p>
              </p:txBody>
            </p:sp>
            <p:sp>
              <p:nvSpPr>
                <p:cNvPr id="241" name="Trapezoid 240"/>
                <p:cNvSpPr/>
                <p:nvPr/>
              </p:nvSpPr>
              <p:spPr bwMode="auto">
                <a:xfrm>
                  <a:off x="3352800" y="3319540"/>
                  <a:ext cx="451462" cy="182209"/>
                </a:xfrm>
                <a:prstGeom prst="trapezoid">
                  <a:avLst/>
                </a:prstGeom>
                <a:solidFill>
                  <a:srgbClr val="FF0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75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52</a:t>
                  </a:r>
                </a:p>
              </p:txBody>
            </p:sp>
            <p:sp>
              <p:nvSpPr>
                <p:cNvPr id="242" name="Trapezoid 241"/>
                <p:cNvSpPr/>
                <p:nvPr/>
              </p:nvSpPr>
              <p:spPr bwMode="auto">
                <a:xfrm>
                  <a:off x="3352800" y="3106815"/>
                  <a:ext cx="218200" cy="167774"/>
                </a:xfrm>
                <a:prstGeom prst="trapezoid">
                  <a:avLst/>
                </a:prstGeom>
                <a:solidFill>
                  <a:srgbClr val="92D05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75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26</a:t>
                  </a:r>
                </a:p>
              </p:txBody>
            </p:sp>
            <p:sp>
              <p:nvSpPr>
                <p:cNvPr id="243" name="Trapezoid 242"/>
                <p:cNvSpPr/>
                <p:nvPr/>
              </p:nvSpPr>
              <p:spPr bwMode="auto">
                <a:xfrm>
                  <a:off x="3277377" y="3105235"/>
                  <a:ext cx="7542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60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44" name="Trapezoid 243"/>
                <p:cNvSpPr/>
                <p:nvPr/>
              </p:nvSpPr>
              <p:spPr bwMode="auto">
                <a:xfrm>
                  <a:off x="3810000" y="3100921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60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2</a:t>
                  </a:r>
                </a:p>
              </p:txBody>
            </p:sp>
            <p:sp>
              <p:nvSpPr>
                <p:cNvPr id="245" name="Trapezoid 244"/>
                <p:cNvSpPr/>
                <p:nvPr/>
              </p:nvSpPr>
              <p:spPr bwMode="auto">
                <a:xfrm>
                  <a:off x="3268062" y="3314894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60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46" name="Trapezoid 245"/>
                <p:cNvSpPr/>
                <p:nvPr/>
              </p:nvSpPr>
              <p:spPr bwMode="auto">
                <a:xfrm>
                  <a:off x="3810000" y="3314894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60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2</a:t>
                  </a:r>
                </a:p>
              </p:txBody>
            </p:sp>
            <p:sp>
              <p:nvSpPr>
                <p:cNvPr id="247" name="Trapezoid 246"/>
                <p:cNvSpPr/>
                <p:nvPr/>
              </p:nvSpPr>
              <p:spPr bwMode="auto">
                <a:xfrm>
                  <a:off x="3264226" y="3587335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60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48" name="Trapezoid 247"/>
                <p:cNvSpPr/>
                <p:nvPr/>
              </p:nvSpPr>
              <p:spPr bwMode="auto">
                <a:xfrm>
                  <a:off x="4364205" y="3582792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60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1</a:t>
                  </a:r>
                </a:p>
              </p:txBody>
            </p:sp>
          </p:grpSp>
          <p:grpSp>
            <p:nvGrpSpPr>
              <p:cNvPr id="218" name="Group 217"/>
              <p:cNvGrpSpPr/>
              <p:nvPr/>
            </p:nvGrpSpPr>
            <p:grpSpPr>
              <a:xfrm>
                <a:off x="1875281" y="3103378"/>
                <a:ext cx="1172719" cy="699625"/>
                <a:chOff x="3264226" y="3100921"/>
                <a:chExt cx="1172719" cy="700464"/>
              </a:xfrm>
            </p:grpSpPr>
            <p:sp>
              <p:nvSpPr>
                <p:cNvPr id="219" name="Trapezoid 218"/>
                <p:cNvSpPr/>
                <p:nvPr/>
              </p:nvSpPr>
              <p:spPr bwMode="auto">
                <a:xfrm>
                  <a:off x="3349150" y="3583923"/>
                  <a:ext cx="1013970" cy="217462"/>
                </a:xfrm>
                <a:prstGeom prst="trapezoid">
                  <a:avLst/>
                </a:prstGeom>
                <a:solidFill>
                  <a:srgbClr val="FF0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75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102+4</a:t>
                  </a:r>
                </a:p>
              </p:txBody>
            </p:sp>
            <p:sp>
              <p:nvSpPr>
                <p:cNvPr id="220" name="Trapezoid 219"/>
                <p:cNvSpPr/>
                <p:nvPr/>
              </p:nvSpPr>
              <p:spPr bwMode="auto">
                <a:xfrm>
                  <a:off x="4146446" y="3106815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75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26</a:t>
                  </a:r>
                </a:p>
              </p:txBody>
            </p:sp>
            <p:sp>
              <p:nvSpPr>
                <p:cNvPr id="221" name="Trapezoid 220"/>
                <p:cNvSpPr/>
                <p:nvPr/>
              </p:nvSpPr>
              <p:spPr bwMode="auto">
                <a:xfrm>
                  <a:off x="3919958" y="3319540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75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52</a:t>
                  </a:r>
                </a:p>
              </p:txBody>
            </p:sp>
            <p:sp>
              <p:nvSpPr>
                <p:cNvPr id="222" name="Trapezoid 221"/>
                <p:cNvSpPr/>
                <p:nvPr/>
              </p:nvSpPr>
              <p:spPr bwMode="auto">
                <a:xfrm>
                  <a:off x="3919958" y="3106815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75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26</a:t>
                  </a:r>
                </a:p>
              </p:txBody>
            </p:sp>
            <p:sp>
              <p:nvSpPr>
                <p:cNvPr id="223" name="Trapezoid 222"/>
                <p:cNvSpPr/>
                <p:nvPr/>
              </p:nvSpPr>
              <p:spPr bwMode="auto">
                <a:xfrm>
                  <a:off x="4350142" y="3105235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60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24" name="Trapezoid 223"/>
                <p:cNvSpPr/>
                <p:nvPr/>
              </p:nvSpPr>
              <p:spPr bwMode="auto">
                <a:xfrm>
                  <a:off x="4355023" y="3314894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60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25" name="Trapezoid 224"/>
                <p:cNvSpPr/>
                <p:nvPr/>
              </p:nvSpPr>
              <p:spPr bwMode="auto">
                <a:xfrm>
                  <a:off x="3579288" y="3106815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75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26</a:t>
                  </a:r>
                </a:p>
              </p:txBody>
            </p:sp>
            <p:sp>
              <p:nvSpPr>
                <p:cNvPr id="226" name="Trapezoid 225"/>
                <p:cNvSpPr/>
                <p:nvPr/>
              </p:nvSpPr>
              <p:spPr bwMode="auto">
                <a:xfrm>
                  <a:off x="3352800" y="3319540"/>
                  <a:ext cx="451462" cy="182209"/>
                </a:xfrm>
                <a:prstGeom prst="trapezoid">
                  <a:avLst/>
                </a:prstGeom>
                <a:solidFill>
                  <a:srgbClr val="FF0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75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52</a:t>
                  </a:r>
                </a:p>
              </p:txBody>
            </p:sp>
            <p:sp>
              <p:nvSpPr>
                <p:cNvPr id="227" name="Trapezoid 226"/>
                <p:cNvSpPr/>
                <p:nvPr/>
              </p:nvSpPr>
              <p:spPr bwMode="auto">
                <a:xfrm>
                  <a:off x="3352800" y="3106815"/>
                  <a:ext cx="218200" cy="167774"/>
                </a:xfrm>
                <a:prstGeom prst="trapezoid">
                  <a:avLst/>
                </a:prstGeom>
                <a:solidFill>
                  <a:srgbClr val="92D05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75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26</a:t>
                  </a:r>
                </a:p>
              </p:txBody>
            </p:sp>
            <p:sp>
              <p:nvSpPr>
                <p:cNvPr id="228" name="Trapezoid 227"/>
                <p:cNvSpPr/>
                <p:nvPr/>
              </p:nvSpPr>
              <p:spPr bwMode="auto">
                <a:xfrm>
                  <a:off x="3268063" y="3105235"/>
                  <a:ext cx="84738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60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29" name="Trapezoid 228"/>
                <p:cNvSpPr/>
                <p:nvPr/>
              </p:nvSpPr>
              <p:spPr bwMode="auto">
                <a:xfrm>
                  <a:off x="3810000" y="3100921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60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2</a:t>
                  </a:r>
                </a:p>
              </p:txBody>
            </p:sp>
            <p:sp>
              <p:nvSpPr>
                <p:cNvPr id="230" name="Trapezoid 229"/>
                <p:cNvSpPr/>
                <p:nvPr/>
              </p:nvSpPr>
              <p:spPr bwMode="auto">
                <a:xfrm>
                  <a:off x="3268062" y="3314894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60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31" name="Trapezoid 230"/>
                <p:cNvSpPr/>
                <p:nvPr/>
              </p:nvSpPr>
              <p:spPr bwMode="auto">
                <a:xfrm>
                  <a:off x="3810000" y="3314894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60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2</a:t>
                  </a:r>
                </a:p>
              </p:txBody>
            </p:sp>
            <p:sp>
              <p:nvSpPr>
                <p:cNvPr id="232" name="Trapezoid 231"/>
                <p:cNvSpPr/>
                <p:nvPr/>
              </p:nvSpPr>
              <p:spPr bwMode="auto">
                <a:xfrm>
                  <a:off x="3264226" y="3587335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60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233" name="Trapezoid 232"/>
                <p:cNvSpPr/>
                <p:nvPr/>
              </p:nvSpPr>
              <p:spPr bwMode="auto">
                <a:xfrm>
                  <a:off x="4364205" y="3582792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sz="600" kern="0" dirty="0" smtClean="0">
                      <a:solidFill>
                        <a:prstClr val="black"/>
                      </a:solidFill>
                      <a:latin typeface="Qualcomm Office Regular"/>
                      <a:ea typeface="+mn-ea"/>
                      <a:cs typeface="Arial" charset="0"/>
                    </a:rPr>
                    <a:t>1</a:t>
                  </a:r>
                </a:p>
              </p:txBody>
            </p:sp>
          </p:grpSp>
        </p:grpSp>
        <p:cxnSp>
          <p:nvCxnSpPr>
            <p:cNvPr id="285" name="Straight Arrow Connector 284"/>
            <p:cNvCxnSpPr/>
            <p:nvPr/>
          </p:nvCxnSpPr>
          <p:spPr bwMode="auto">
            <a:xfrm flipV="1">
              <a:off x="1268632" y="5278061"/>
              <a:ext cx="5139153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86" name="TextBox 285"/>
            <p:cNvSpPr txBox="1"/>
            <p:nvPr/>
          </p:nvSpPr>
          <p:spPr>
            <a:xfrm>
              <a:off x="2905286" y="4908608"/>
              <a:ext cx="1680300" cy="3830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>
                <a:buClrTx/>
                <a:buSzTx/>
                <a:buFontTx/>
                <a:buNone/>
              </a:pPr>
              <a:r>
                <a:rPr lang="en-US" sz="105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Example on 40MHz</a:t>
              </a:r>
              <a:endParaRPr lang="en-US" sz="105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028366" y="3139719"/>
            <a:ext cx="28108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*Based on 1 </a:t>
            </a:r>
            <a:r>
              <a:rPr lang="en-US" sz="1200" dirty="0" err="1" smtClean="0">
                <a:solidFill>
                  <a:schemeClr val="tx1"/>
                </a:solidFill>
              </a:rPr>
              <a:t>Tx</a:t>
            </a:r>
            <a:r>
              <a:rPr lang="en-US" sz="1200" dirty="0" smtClean="0">
                <a:solidFill>
                  <a:schemeClr val="tx1"/>
                </a:solidFill>
              </a:rPr>
              <a:t>, with MCS between 0 ~ 4 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56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Signaling Aspects of Non-Continuous 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Given that performance benefits of non-continuous RU is focused on 26/52 RU with at least 10MHz or more separation, we can define non-continuous RU allocations with the reserved states.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For example, only support non-continuous allocation for 26 and/or 52 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Excellent candidates for non-continuous RU are the central 26 RUs in 20/40/80 </a:t>
            </a:r>
            <a:r>
              <a:rPr lang="en-US" sz="1800" dirty="0" err="1">
                <a:solidFill>
                  <a:schemeClr val="tx1"/>
                </a:solidFill>
              </a:rPr>
              <a:t>MHz.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8 bit RU allocation field in SIG-B only may to signal ~</a:t>
            </a:r>
            <a:r>
              <a:rPr lang="en-US" sz="2000" dirty="0" smtClean="0">
                <a:solidFill>
                  <a:schemeClr val="tx1"/>
                </a:solidFill>
              </a:rPr>
              <a:t>180 </a:t>
            </a:r>
            <a:r>
              <a:rPr lang="en-US" sz="2000" dirty="0">
                <a:solidFill>
                  <a:schemeClr val="tx1"/>
                </a:solidFill>
              </a:rPr>
              <a:t>some states. This means there are additional </a:t>
            </a:r>
            <a:r>
              <a:rPr lang="en-US" sz="2000" dirty="0" smtClean="0">
                <a:solidFill>
                  <a:schemeClr val="tx1"/>
                </a:solidFill>
              </a:rPr>
              <a:t>~70 </a:t>
            </a:r>
            <a:r>
              <a:rPr lang="en-US" sz="2000" dirty="0">
                <a:solidFill>
                  <a:schemeClr val="tx1"/>
                </a:solidFill>
              </a:rPr>
              <a:t>states reserved.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37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Example Candidates for Non-Continuous RU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40426" y="2073591"/>
            <a:ext cx="8962066" cy="2061779"/>
            <a:chOff x="0" y="1748221"/>
            <a:chExt cx="8962066" cy="2061779"/>
          </a:xfrm>
        </p:grpSpPr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2"/>
            <a:srcRect l="5270" r="5943"/>
            <a:stretch/>
          </p:blipFill>
          <p:spPr>
            <a:xfrm>
              <a:off x="0" y="2115454"/>
              <a:ext cx="8962066" cy="1528310"/>
            </a:xfrm>
            <a:prstGeom prst="rect">
              <a:avLst/>
            </a:prstGeom>
          </p:spPr>
        </p:pic>
        <p:cxnSp>
          <p:nvCxnSpPr>
            <p:cNvPr id="23" name="Straight Arrow Connector 22"/>
            <p:cNvCxnSpPr>
              <a:stCxn id="26" idx="0"/>
              <a:endCxn id="37" idx="1"/>
            </p:cNvCxnSpPr>
            <p:nvPr/>
          </p:nvCxnSpPr>
          <p:spPr bwMode="auto">
            <a:xfrm flipV="1">
              <a:off x="1075616" y="1905534"/>
              <a:ext cx="404407" cy="32131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4" name="Straight Arrow Connector 23"/>
            <p:cNvCxnSpPr>
              <a:endCxn id="37" idx="3"/>
            </p:cNvCxnSpPr>
            <p:nvPr/>
          </p:nvCxnSpPr>
          <p:spPr bwMode="auto">
            <a:xfrm flipH="1" flipV="1">
              <a:off x="1787172" y="1905534"/>
              <a:ext cx="2413835" cy="62575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6" name="Oval 25"/>
            <p:cNvSpPr/>
            <p:nvPr/>
          </p:nvSpPr>
          <p:spPr bwMode="auto">
            <a:xfrm>
              <a:off x="951635" y="2226845"/>
              <a:ext cx="247961" cy="342113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4127622" y="2500431"/>
              <a:ext cx="706822" cy="342113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201007" y="3502223"/>
              <a:ext cx="6359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HE80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6951656" y="2309037"/>
              <a:ext cx="114706" cy="342113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8508578" y="2294015"/>
              <a:ext cx="114706" cy="342113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 bwMode="auto">
            <a:xfrm flipV="1">
              <a:off x="6973071" y="1983819"/>
              <a:ext cx="591268" cy="47653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 flipH="1" flipV="1">
              <a:off x="7980254" y="2016327"/>
              <a:ext cx="649383" cy="46310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4" name="Trapezoid 33"/>
            <p:cNvSpPr/>
            <p:nvPr/>
          </p:nvSpPr>
          <p:spPr bwMode="auto">
            <a:xfrm>
              <a:off x="7608271" y="1748221"/>
              <a:ext cx="371983" cy="268106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37" name="Trapezoid 36"/>
            <p:cNvSpPr/>
            <p:nvPr/>
          </p:nvSpPr>
          <p:spPr bwMode="auto">
            <a:xfrm>
              <a:off x="1447606" y="1775864"/>
              <a:ext cx="371983" cy="259339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52</a:t>
              </a: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4626447" y="2242300"/>
              <a:ext cx="114706" cy="342113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7771995" y="2259896"/>
              <a:ext cx="114706" cy="342113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 bwMode="auto">
            <a:xfrm flipV="1">
              <a:off x="4654720" y="1983819"/>
              <a:ext cx="562079" cy="31885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 flipH="1" flipV="1">
              <a:off x="5588782" y="1958755"/>
              <a:ext cx="2240568" cy="31080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2" name="Trapezoid 31"/>
            <p:cNvSpPr/>
            <p:nvPr/>
          </p:nvSpPr>
          <p:spPr bwMode="auto">
            <a:xfrm>
              <a:off x="5274150" y="1817755"/>
              <a:ext cx="249240" cy="259339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26</a:t>
              </a:r>
            </a:p>
          </p:txBody>
        </p:sp>
      </p:grpSp>
      <p:sp>
        <p:nvSpPr>
          <p:cNvPr id="9" name="Rectangle 8"/>
          <p:cNvSpPr/>
          <p:nvPr/>
        </p:nvSpPr>
        <p:spPr>
          <a:xfrm>
            <a:off x="1364668" y="1823993"/>
            <a:ext cx="7296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Case 1)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447577" y="1711064"/>
            <a:ext cx="7296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Case 3</a:t>
            </a:r>
            <a:r>
              <a:rPr lang="en-US" sz="1400" dirty="0" smtClean="0">
                <a:solidFill>
                  <a:schemeClr val="tx1"/>
                </a:solidFill>
              </a:rPr>
              <a:t>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074352" y="1844413"/>
            <a:ext cx="7296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Case </a:t>
            </a:r>
            <a:r>
              <a:rPr lang="en-US" sz="1400" dirty="0" smtClean="0">
                <a:solidFill>
                  <a:schemeClr val="tx1"/>
                </a:solidFill>
              </a:rPr>
              <a:t>2)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0" name="Content Placeholder 7"/>
          <p:cNvSpPr txBox="1">
            <a:spLocks/>
          </p:cNvSpPr>
          <p:nvPr/>
        </p:nvSpPr>
        <p:spPr bwMode="auto">
          <a:xfrm>
            <a:off x="646888" y="4148313"/>
            <a:ext cx="7770813" cy="204668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Two separate 26 RUs can be combined into a single non-continuous 52 RU.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Two 13 tones of 26 RUs (i.e. half) can be combined into a single non-continuous 26 RU.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The other half can form another non-continuous 26 RU.</a:t>
            </a:r>
          </a:p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91903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Do you agree to add the following to the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Transmission diversity </a:t>
            </a:r>
            <a:r>
              <a:rPr lang="en-US" sz="2000" dirty="0" smtClean="0"/>
              <a:t>mode (i.e. non-continuous transmission) shall </a:t>
            </a:r>
            <a:r>
              <a:rPr lang="en-US" sz="2000" dirty="0"/>
              <a:t>be supported in 11ax.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Transmission diversity mode divides a single encoded </a:t>
            </a:r>
            <a:r>
              <a:rPr lang="en-US" sz="1800" dirty="0" smtClean="0"/>
              <a:t>packet in </a:t>
            </a:r>
            <a:r>
              <a:rPr lang="en-US" sz="1800" dirty="0"/>
              <a:t>half and maps to 13 + 13 (26 RU) or 26 + 26 (52 RU) tones, that are spaced apart in frequency</a:t>
            </a:r>
            <a:r>
              <a:rPr lang="en-US" sz="180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TBD whether only 26 RU, only 52 RU, or both 26 and 52 RU support transmit diversity mode.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Y/N/A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89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215074" y="6475413"/>
            <a:ext cx="2327264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0" indent="0"/>
            <a:r>
              <a:rPr lang="en-US" dirty="0"/>
              <a:t>[1] </a:t>
            </a:r>
            <a:r>
              <a:rPr lang="en-US" dirty="0" smtClean="0"/>
              <a:t>11-15/0132r9, Specification Framework for </a:t>
            </a:r>
            <a:r>
              <a:rPr lang="en-US" dirty="0" err="1" smtClean="0"/>
              <a:t>TGax</a:t>
            </a:r>
            <a:endParaRPr lang="en-US" dirty="0" smtClean="0"/>
          </a:p>
          <a:p>
            <a:pPr marL="0" indent="0"/>
            <a:r>
              <a:rPr lang="en-US" dirty="0" smtClean="0"/>
              <a:t>[2] 11-15/1066r0, HE-SIG-B Contents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18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Non-Contiguous 13 tones for RU26</a:t>
            </a:r>
            <a:br>
              <a:rPr lang="en-US" dirty="0" smtClean="0"/>
            </a:br>
            <a:r>
              <a:rPr lang="en-US" sz="2400" dirty="0" smtClean="0"/>
              <a:t>(examples for simulation)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grpSp>
        <p:nvGrpSpPr>
          <p:cNvPr id="12" name="Group 11"/>
          <p:cNvGrpSpPr/>
          <p:nvPr/>
        </p:nvGrpSpPr>
        <p:grpSpPr>
          <a:xfrm>
            <a:off x="420688" y="1676400"/>
            <a:ext cx="7848600" cy="1241412"/>
            <a:chOff x="609600" y="1795790"/>
            <a:chExt cx="7848600" cy="1241412"/>
          </a:xfrm>
        </p:grpSpPr>
        <p:grpSp>
          <p:nvGrpSpPr>
            <p:cNvPr id="13" name="Group 12"/>
            <p:cNvGrpSpPr/>
            <p:nvPr/>
          </p:nvGrpSpPr>
          <p:grpSpPr>
            <a:xfrm>
              <a:off x="609600" y="1981200"/>
              <a:ext cx="7848600" cy="1056002"/>
              <a:chOff x="609600" y="5149352"/>
              <a:chExt cx="7848600" cy="1316850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2"/>
              <a:srcRect l="5172" r="6042"/>
              <a:stretch/>
            </p:blipFill>
            <p:spPr>
              <a:xfrm>
                <a:off x="609600" y="5149352"/>
                <a:ext cx="7848600" cy="1316850"/>
              </a:xfrm>
              <a:prstGeom prst="rect">
                <a:avLst/>
              </a:prstGeom>
            </p:spPr>
          </p:pic>
          <p:sp>
            <p:nvSpPr>
              <p:cNvPr id="17" name="Oval 16"/>
              <p:cNvSpPr/>
              <p:nvPr/>
            </p:nvSpPr>
            <p:spPr bwMode="auto">
              <a:xfrm>
                <a:off x="704410" y="5268570"/>
                <a:ext cx="83046" cy="327631"/>
              </a:xfrm>
              <a:prstGeom prst="ellips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8" name="Oval 17"/>
              <p:cNvSpPr/>
              <p:nvPr/>
            </p:nvSpPr>
            <p:spPr bwMode="auto">
              <a:xfrm>
                <a:off x="1246372" y="5268570"/>
                <a:ext cx="83046" cy="327631"/>
              </a:xfrm>
              <a:prstGeom prst="ellips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cxnSp>
          <p:nvCxnSpPr>
            <p:cNvPr id="14" name="Straight Arrow Connector 13"/>
            <p:cNvCxnSpPr/>
            <p:nvPr/>
          </p:nvCxnSpPr>
          <p:spPr bwMode="auto">
            <a:xfrm>
              <a:off x="674658" y="1994505"/>
              <a:ext cx="65476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745933" y="1795790"/>
              <a:ext cx="5717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>
                  <a:solidFill>
                    <a:schemeClr val="tx1"/>
                  </a:solidFill>
                </a:rPr>
                <a:t>10M</a:t>
              </a:r>
              <a:endParaRPr lang="en-US" sz="105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20688" y="2819400"/>
            <a:ext cx="7848600" cy="1196108"/>
            <a:chOff x="609600" y="2590800"/>
            <a:chExt cx="7848600" cy="1196108"/>
          </a:xfrm>
        </p:grpSpPr>
        <p:grpSp>
          <p:nvGrpSpPr>
            <p:cNvPr id="20" name="Group 19"/>
            <p:cNvGrpSpPr/>
            <p:nvPr/>
          </p:nvGrpSpPr>
          <p:grpSpPr>
            <a:xfrm>
              <a:off x="609600" y="2730906"/>
              <a:ext cx="7848600" cy="1056002"/>
              <a:chOff x="639352" y="5149352"/>
              <a:chExt cx="7848600" cy="1316850"/>
            </a:xfrm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2"/>
              <a:srcRect l="5509" r="5706"/>
              <a:stretch/>
            </p:blipFill>
            <p:spPr>
              <a:xfrm>
                <a:off x="639352" y="5149352"/>
                <a:ext cx="7848600" cy="1316850"/>
              </a:xfrm>
              <a:prstGeom prst="rect">
                <a:avLst/>
              </a:prstGeom>
            </p:spPr>
          </p:pic>
          <p:sp>
            <p:nvSpPr>
              <p:cNvPr id="24" name="Oval 23"/>
              <p:cNvSpPr/>
              <p:nvPr/>
            </p:nvSpPr>
            <p:spPr bwMode="auto">
              <a:xfrm>
                <a:off x="704410" y="5268570"/>
                <a:ext cx="83046" cy="327631"/>
              </a:xfrm>
              <a:prstGeom prst="ellips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5" name="Oval 24"/>
              <p:cNvSpPr/>
              <p:nvPr/>
            </p:nvSpPr>
            <p:spPr bwMode="auto">
              <a:xfrm>
                <a:off x="2239552" y="5254994"/>
                <a:ext cx="83046" cy="327631"/>
              </a:xfrm>
              <a:prstGeom prst="ellips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cxnSp>
          <p:nvCxnSpPr>
            <p:cNvPr id="21" name="Straight Arrow Connector 20"/>
            <p:cNvCxnSpPr/>
            <p:nvPr/>
          </p:nvCxnSpPr>
          <p:spPr bwMode="auto">
            <a:xfrm flipV="1">
              <a:off x="704410" y="2796308"/>
              <a:ext cx="158843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1347205" y="2590800"/>
              <a:ext cx="5717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>
                  <a:solidFill>
                    <a:schemeClr val="tx1"/>
                  </a:solidFill>
                </a:rPr>
                <a:t>20M</a:t>
              </a:r>
              <a:endParaRPr lang="en-US" sz="105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20688" y="3924300"/>
            <a:ext cx="7848600" cy="1260077"/>
            <a:chOff x="609600" y="3790950"/>
            <a:chExt cx="7848600" cy="1260077"/>
          </a:xfrm>
        </p:grpSpPr>
        <p:grpSp>
          <p:nvGrpSpPr>
            <p:cNvPr id="27" name="Group 26"/>
            <p:cNvGrpSpPr/>
            <p:nvPr/>
          </p:nvGrpSpPr>
          <p:grpSpPr>
            <a:xfrm>
              <a:off x="609600" y="3995025"/>
              <a:ext cx="7848600" cy="1056002"/>
              <a:chOff x="609600" y="5149352"/>
              <a:chExt cx="7848600" cy="1316850"/>
            </a:xfrm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2"/>
              <a:srcRect l="5172" r="6044"/>
              <a:stretch/>
            </p:blipFill>
            <p:spPr>
              <a:xfrm>
                <a:off x="609600" y="5149352"/>
                <a:ext cx="7848600" cy="1316850"/>
              </a:xfrm>
              <a:prstGeom prst="rect">
                <a:avLst/>
              </a:prstGeom>
            </p:spPr>
          </p:pic>
          <p:sp>
            <p:nvSpPr>
              <p:cNvPr id="31" name="Oval 30"/>
              <p:cNvSpPr/>
              <p:nvPr/>
            </p:nvSpPr>
            <p:spPr bwMode="auto">
              <a:xfrm>
                <a:off x="704410" y="5268570"/>
                <a:ext cx="83046" cy="327631"/>
              </a:xfrm>
              <a:prstGeom prst="ellips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2" name="Oval 31"/>
              <p:cNvSpPr/>
              <p:nvPr/>
            </p:nvSpPr>
            <p:spPr bwMode="auto">
              <a:xfrm>
                <a:off x="4078792" y="5268570"/>
                <a:ext cx="83046" cy="327631"/>
              </a:xfrm>
              <a:prstGeom prst="ellips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cxnSp>
          <p:nvCxnSpPr>
            <p:cNvPr id="28" name="Straight Arrow Connector 27"/>
            <p:cNvCxnSpPr/>
            <p:nvPr/>
          </p:nvCxnSpPr>
          <p:spPr bwMode="auto">
            <a:xfrm flipV="1">
              <a:off x="704410" y="3995025"/>
              <a:ext cx="3457428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9" name="TextBox 28"/>
            <p:cNvSpPr txBox="1"/>
            <p:nvPr/>
          </p:nvSpPr>
          <p:spPr>
            <a:xfrm>
              <a:off x="2251323" y="3790950"/>
              <a:ext cx="5717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>
                  <a:solidFill>
                    <a:schemeClr val="tx1"/>
                  </a:solidFill>
                </a:rPr>
                <a:t>4</a:t>
              </a:r>
              <a:r>
                <a:rPr lang="en-US" sz="1050" b="1" dirty="0" smtClean="0">
                  <a:solidFill>
                    <a:schemeClr val="tx1"/>
                  </a:solidFill>
                </a:rPr>
                <a:t>0M</a:t>
              </a:r>
              <a:endParaRPr lang="en-US" sz="105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20688" y="5133975"/>
            <a:ext cx="7848600" cy="1262207"/>
            <a:chOff x="609600" y="5203995"/>
            <a:chExt cx="7848600" cy="1262207"/>
          </a:xfrm>
        </p:grpSpPr>
        <p:grpSp>
          <p:nvGrpSpPr>
            <p:cNvPr id="34" name="Group 33"/>
            <p:cNvGrpSpPr/>
            <p:nvPr/>
          </p:nvGrpSpPr>
          <p:grpSpPr>
            <a:xfrm>
              <a:off x="609600" y="5410200"/>
              <a:ext cx="7848600" cy="1056002"/>
              <a:chOff x="609600" y="5149352"/>
              <a:chExt cx="7848600" cy="1316850"/>
            </a:xfrm>
          </p:grpSpPr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2"/>
              <a:srcRect l="5172" r="6044"/>
              <a:stretch/>
            </p:blipFill>
            <p:spPr>
              <a:xfrm>
                <a:off x="609600" y="5149352"/>
                <a:ext cx="7848600" cy="1316850"/>
              </a:xfrm>
              <a:prstGeom prst="rect">
                <a:avLst/>
              </a:prstGeom>
            </p:spPr>
          </p:pic>
          <p:sp>
            <p:nvSpPr>
              <p:cNvPr id="38" name="Oval 37"/>
              <p:cNvSpPr/>
              <p:nvPr/>
            </p:nvSpPr>
            <p:spPr bwMode="auto">
              <a:xfrm>
                <a:off x="704410" y="5268570"/>
                <a:ext cx="83046" cy="327631"/>
              </a:xfrm>
              <a:prstGeom prst="ellips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 bwMode="auto">
              <a:xfrm>
                <a:off x="8202673" y="5268569"/>
                <a:ext cx="83046" cy="327631"/>
              </a:xfrm>
              <a:prstGeom prst="ellips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cxnSp>
          <p:nvCxnSpPr>
            <p:cNvPr id="35" name="Straight Arrow Connector 34"/>
            <p:cNvCxnSpPr/>
            <p:nvPr/>
          </p:nvCxnSpPr>
          <p:spPr bwMode="auto">
            <a:xfrm>
              <a:off x="716181" y="5410200"/>
              <a:ext cx="752801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36" name="TextBox 35"/>
            <p:cNvSpPr txBox="1"/>
            <p:nvPr/>
          </p:nvSpPr>
          <p:spPr>
            <a:xfrm>
              <a:off x="4220464" y="5203995"/>
              <a:ext cx="5717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>
                  <a:solidFill>
                    <a:schemeClr val="tx1"/>
                  </a:solidFill>
                </a:rPr>
                <a:t>80M</a:t>
              </a:r>
              <a:endParaRPr lang="en-US" sz="105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614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Two Non-Contiguous 26 tones for RU52</a:t>
            </a:r>
            <a:br>
              <a:rPr lang="en-US" kern="0" dirty="0" smtClean="0"/>
            </a:br>
            <a:r>
              <a:rPr lang="en-US" sz="2400" kern="0" dirty="0" smtClean="0"/>
              <a:t>(examples for simulation)</a:t>
            </a:r>
            <a:endParaRPr lang="en-US" sz="2400" kern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508" r="5707"/>
          <a:stretch/>
        </p:blipFill>
        <p:spPr>
          <a:xfrm>
            <a:off x="609600" y="1655142"/>
            <a:ext cx="7848600" cy="10560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4969" r="6246"/>
          <a:stretch/>
        </p:blipFill>
        <p:spPr>
          <a:xfrm>
            <a:off x="609600" y="2840122"/>
            <a:ext cx="7848600" cy="10560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5352" r="5862"/>
          <a:stretch/>
        </p:blipFill>
        <p:spPr>
          <a:xfrm>
            <a:off x="609600" y="4061603"/>
            <a:ext cx="7848600" cy="10560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4968" r="6245"/>
          <a:stretch/>
        </p:blipFill>
        <p:spPr>
          <a:xfrm>
            <a:off x="609600" y="5289623"/>
            <a:ext cx="7848600" cy="1056002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675752" y="1920411"/>
            <a:ext cx="163542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066800" y="1920411"/>
            <a:ext cx="163542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693730" y="3148660"/>
            <a:ext cx="163542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131482" y="3114153"/>
            <a:ext cx="163542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673343" y="4318110"/>
            <a:ext cx="163542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3899991" y="4320896"/>
            <a:ext cx="163542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91475" y="5554892"/>
            <a:ext cx="163542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8095178" y="5582843"/>
            <a:ext cx="163542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693514" y="1664274"/>
            <a:ext cx="63331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724314" y="1447800"/>
            <a:ext cx="5717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10M</a:t>
            </a:r>
            <a:endParaRPr lang="en-US" sz="1050" b="1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693514" y="2840122"/>
            <a:ext cx="166868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691475" y="4061603"/>
            <a:ext cx="337205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V="1">
            <a:off x="764056" y="5289623"/>
            <a:ext cx="74946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288007" y="2626691"/>
            <a:ext cx="5717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2</a:t>
            </a:r>
            <a:r>
              <a:rPr lang="en-US" sz="1050" b="1" dirty="0" smtClean="0">
                <a:solidFill>
                  <a:schemeClr val="tx1"/>
                </a:solidFill>
              </a:rPr>
              <a:t>0M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076343" y="3845891"/>
            <a:ext cx="5717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40M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84663" y="5074616"/>
            <a:ext cx="5717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8</a:t>
            </a:r>
            <a:r>
              <a:rPr lang="en-US" sz="1050" b="1" dirty="0" smtClean="0">
                <a:solidFill>
                  <a:schemeClr val="tx1"/>
                </a:solidFill>
              </a:rPr>
              <a:t>0M</a:t>
            </a:r>
            <a:endParaRPr lang="en-US" sz="105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34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Four Non-Contiguous 13 tones for RU52</a:t>
            </a:r>
            <a:br>
              <a:rPr lang="en-US" kern="0" dirty="0" smtClean="0"/>
            </a:br>
            <a:r>
              <a:rPr lang="en-US" sz="2400" kern="0" dirty="0" smtClean="0"/>
              <a:t>(examples for simulation)</a:t>
            </a:r>
            <a:endParaRPr lang="en-US" sz="2400" kern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508" r="5707"/>
          <a:stretch/>
        </p:blipFill>
        <p:spPr>
          <a:xfrm>
            <a:off x="609600" y="2019524"/>
            <a:ext cx="7848600" cy="1056002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 bwMode="auto">
          <a:xfrm>
            <a:off x="674658" y="2324323"/>
            <a:ext cx="83046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1066800" y="2324323"/>
            <a:ext cx="76200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5257" r="5957"/>
          <a:stretch/>
        </p:blipFill>
        <p:spPr>
          <a:xfrm>
            <a:off x="609600" y="3415461"/>
            <a:ext cx="7848600" cy="1056002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1676400" y="2324323"/>
            <a:ext cx="76200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057400" y="2324323"/>
            <a:ext cx="76200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708645" y="3699227"/>
            <a:ext cx="83046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745064" y="3709534"/>
            <a:ext cx="83046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2947299" y="3680730"/>
            <a:ext cx="83046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3942195" y="3692398"/>
            <a:ext cx="83046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674658" y="2019524"/>
            <a:ext cx="1668686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1269151" y="1806093"/>
            <a:ext cx="5717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105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sz="105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0M</a:t>
            </a:r>
            <a:endParaRPr lang="en-US" sz="105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691738" y="3403738"/>
            <a:ext cx="3472911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2250106" y="3192371"/>
            <a:ext cx="5717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105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40M</a:t>
            </a:r>
            <a:endParaRPr lang="en-US" sz="105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2"/>
          <a:srcRect l="4849" r="6365"/>
          <a:stretch/>
        </p:blipFill>
        <p:spPr>
          <a:xfrm>
            <a:off x="609600" y="4811398"/>
            <a:ext cx="7848600" cy="1056002"/>
          </a:xfrm>
          <a:prstGeom prst="rect">
            <a:avLst/>
          </a:prstGeom>
        </p:spPr>
      </p:pic>
      <p:sp>
        <p:nvSpPr>
          <p:cNvPr id="19" name="Oval 18"/>
          <p:cNvSpPr/>
          <p:nvPr/>
        </p:nvSpPr>
        <p:spPr bwMode="auto">
          <a:xfrm>
            <a:off x="738392" y="5088335"/>
            <a:ext cx="83046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894356" y="5119856"/>
            <a:ext cx="83046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2978804" y="5081996"/>
            <a:ext cx="83046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8092182" y="5101046"/>
            <a:ext cx="83046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724400" y="4767717"/>
            <a:ext cx="7450828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4289875" y="4527948"/>
            <a:ext cx="5717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105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8</a:t>
            </a:r>
            <a:r>
              <a:rPr lang="en-US" sz="105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0M</a:t>
            </a:r>
            <a:endParaRPr lang="en-US" sz="105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8987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Two Non-Contiguous 53 tones for RU106</a:t>
            </a:r>
            <a:br>
              <a:rPr lang="en-US" kern="0" dirty="0" smtClean="0"/>
            </a:br>
            <a:r>
              <a:rPr lang="en-US" sz="2400" kern="0" dirty="0" smtClean="0"/>
              <a:t>(examples for simulation)</a:t>
            </a:r>
            <a:endParaRPr lang="en-US" sz="2400" kern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508" r="5707"/>
          <a:stretch/>
        </p:blipFill>
        <p:spPr>
          <a:xfrm>
            <a:off x="560388" y="2122803"/>
            <a:ext cx="7848600" cy="10560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5621" r="5593"/>
          <a:stretch/>
        </p:blipFill>
        <p:spPr>
          <a:xfrm>
            <a:off x="636588" y="3429000"/>
            <a:ext cx="7848600" cy="10560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4969" r="6246"/>
          <a:stretch/>
        </p:blipFill>
        <p:spPr>
          <a:xfrm>
            <a:off x="560388" y="4800600"/>
            <a:ext cx="7848600" cy="1056002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 bwMode="auto">
          <a:xfrm>
            <a:off x="622456" y="2638907"/>
            <a:ext cx="318932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1627188" y="2613726"/>
            <a:ext cx="304800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684891" y="3925260"/>
            <a:ext cx="318932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3508375" y="3925260"/>
            <a:ext cx="304800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688608" y="5328601"/>
            <a:ext cx="318932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7646988" y="5315666"/>
            <a:ext cx="318932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625446" y="2122803"/>
            <a:ext cx="1668686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219939" y="1909372"/>
            <a:ext cx="5717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105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sz="105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0M</a:t>
            </a:r>
            <a:endParaRPr lang="en-US" sz="105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740995" y="3359003"/>
            <a:ext cx="3472911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2299363" y="3147636"/>
            <a:ext cx="5717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105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40M</a:t>
            </a:r>
            <a:endParaRPr lang="en-US" sz="105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688608" y="4720990"/>
            <a:ext cx="7450828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4254083" y="4481221"/>
            <a:ext cx="5717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105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8</a:t>
            </a:r>
            <a:r>
              <a:rPr lang="en-US" sz="105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0M</a:t>
            </a:r>
            <a:endParaRPr lang="en-US" sz="105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8542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OFDMA numerology is optimized considering tradeoff between OFDMA gain and signaling overhead for 11ax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In this submission, diversity gain is shown to discuss about feasibility for non-contiguous resource allocation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 smtClean="0"/>
              <a:t>Four Non-Contiguous 26/27 tones for RU106</a:t>
            </a:r>
            <a:br>
              <a:rPr lang="en-US" sz="2800" kern="0" dirty="0" smtClean="0"/>
            </a:br>
            <a:r>
              <a:rPr lang="en-US" sz="2000" kern="0" dirty="0" smtClean="0"/>
              <a:t>(examples for simulation)</a:t>
            </a:r>
            <a:endParaRPr lang="en-US" sz="2000" kern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508" r="5707"/>
          <a:stretch/>
        </p:blipFill>
        <p:spPr>
          <a:xfrm>
            <a:off x="608013" y="1940751"/>
            <a:ext cx="7848600" cy="10560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4969" r="6246"/>
          <a:stretch/>
        </p:blipFill>
        <p:spPr>
          <a:xfrm>
            <a:off x="608013" y="3233552"/>
            <a:ext cx="7848600" cy="10560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5352" r="5862"/>
          <a:stretch/>
        </p:blipFill>
        <p:spPr>
          <a:xfrm>
            <a:off x="608013" y="4583398"/>
            <a:ext cx="7848600" cy="1056002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 bwMode="auto">
          <a:xfrm>
            <a:off x="670081" y="2434057"/>
            <a:ext cx="163542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1065213" y="2451770"/>
            <a:ext cx="163542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696004" y="2414089"/>
            <a:ext cx="163542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172907" y="2414089"/>
            <a:ext cx="163542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729534" y="3712214"/>
            <a:ext cx="163542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760226" y="3712214"/>
            <a:ext cx="163542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513013" y="3712214"/>
            <a:ext cx="163542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579813" y="3712214"/>
            <a:ext cx="163542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671278" y="5076751"/>
            <a:ext cx="163542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2548729" y="5082417"/>
            <a:ext cx="163542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5865813" y="5076751"/>
            <a:ext cx="163542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7661493" y="5076751"/>
            <a:ext cx="163542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703370" y="1973969"/>
            <a:ext cx="1668686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1297863" y="1760538"/>
            <a:ext cx="5717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105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sz="105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0M</a:t>
            </a:r>
            <a:endParaRPr lang="en-US" sz="105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818919" y="3262107"/>
            <a:ext cx="3472911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377287" y="3050740"/>
            <a:ext cx="5717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105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40M</a:t>
            </a:r>
            <a:endParaRPr lang="en-US" sz="105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771462" y="4599869"/>
            <a:ext cx="7450828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4336937" y="4360100"/>
            <a:ext cx="5717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105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8</a:t>
            </a:r>
            <a:r>
              <a:rPr lang="en-US" sz="105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0M</a:t>
            </a:r>
            <a:endParaRPr lang="en-US" sz="105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5010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>
          <a:xfrm>
            <a:off x="4344988" y="649446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 smtClean="0"/>
              <a:t>Two Non-Contiguous 121 tones for RU242</a:t>
            </a:r>
          </a:p>
          <a:p>
            <a:r>
              <a:rPr lang="en-US" sz="2800" kern="0" dirty="0" smtClean="0"/>
              <a:t>Four </a:t>
            </a:r>
            <a:r>
              <a:rPr lang="en-US" sz="2800" kern="0" dirty="0"/>
              <a:t>Non-Contiguous </a:t>
            </a:r>
            <a:r>
              <a:rPr lang="en-US" sz="2800" kern="0" dirty="0" smtClean="0"/>
              <a:t>60/61 </a:t>
            </a:r>
            <a:r>
              <a:rPr lang="en-US" sz="2800" kern="0" dirty="0"/>
              <a:t>tones for </a:t>
            </a:r>
            <a:r>
              <a:rPr lang="en-US" sz="2800" kern="0" dirty="0" smtClean="0"/>
              <a:t>RU242</a:t>
            </a:r>
            <a:br>
              <a:rPr lang="en-US" sz="2800" kern="0" dirty="0" smtClean="0"/>
            </a:br>
            <a:r>
              <a:rPr lang="en-US" sz="2000" kern="0" dirty="0" smtClean="0"/>
              <a:t>(examples for simulation)</a:t>
            </a:r>
            <a:endParaRPr lang="en-US" sz="2000" kern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508" r="5707"/>
          <a:stretch/>
        </p:blipFill>
        <p:spPr>
          <a:xfrm>
            <a:off x="533400" y="2057400"/>
            <a:ext cx="7848600" cy="10560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4969" r="6246"/>
          <a:stretch/>
        </p:blipFill>
        <p:spPr>
          <a:xfrm>
            <a:off x="533400" y="3178751"/>
            <a:ext cx="7848600" cy="10560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5410" r="5806"/>
          <a:stretch/>
        </p:blipFill>
        <p:spPr>
          <a:xfrm>
            <a:off x="600075" y="4283001"/>
            <a:ext cx="7848600" cy="10560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4969" r="6246"/>
          <a:stretch/>
        </p:blipFill>
        <p:spPr>
          <a:xfrm>
            <a:off x="561975" y="5378524"/>
            <a:ext cx="7848600" cy="1056002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533400" y="2804769"/>
            <a:ext cx="838200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438400" y="2820834"/>
            <a:ext cx="838200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56846" y="3924092"/>
            <a:ext cx="838200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6643224" y="3924092"/>
            <a:ext cx="838200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600075" y="5033312"/>
            <a:ext cx="457200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598287" y="5033312"/>
            <a:ext cx="457200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28127" y="6138068"/>
            <a:ext cx="457200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447278" y="5033312"/>
            <a:ext cx="457200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445490" y="5033312"/>
            <a:ext cx="457200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2462788" y="6138068"/>
            <a:ext cx="457200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4752975" y="6138068"/>
            <a:ext cx="457200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6633699" y="6114644"/>
            <a:ext cx="457200" cy="2627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宋体" panose="02010600030101010101" pitchFamily="2" charset="-122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639318" y="2083937"/>
            <a:ext cx="3472911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197686" y="1872570"/>
            <a:ext cx="5717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105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40M</a:t>
            </a:r>
            <a:endParaRPr lang="en-US" sz="105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591861" y="3193099"/>
            <a:ext cx="7450828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157336" y="2991430"/>
            <a:ext cx="5717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105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8</a:t>
            </a:r>
            <a:r>
              <a:rPr lang="en-US" sz="105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0M</a:t>
            </a:r>
            <a:endParaRPr lang="en-US" sz="105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752475" y="4324351"/>
            <a:ext cx="3472911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310843" y="4114800"/>
            <a:ext cx="5717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105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40M</a:t>
            </a:r>
            <a:endParaRPr lang="en-US" sz="105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 flipV="1">
            <a:off x="714375" y="5416471"/>
            <a:ext cx="7663339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4195436" y="5229225"/>
            <a:ext cx="5717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</a:pPr>
            <a:r>
              <a:rPr lang="en-US" sz="105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8</a:t>
            </a:r>
            <a:r>
              <a:rPr lang="en-US" sz="105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0M</a:t>
            </a:r>
            <a:endParaRPr lang="en-US" sz="105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308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Non-Contiguous </a:t>
            </a:r>
            <a:r>
              <a:rPr lang="en-US" dirty="0" smtClean="0"/>
              <a:t>RU52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Tx</a:t>
            </a:r>
            <a:r>
              <a:rPr lang="en-US" dirty="0"/>
              <a:t> 1 and MCS 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2009775"/>
            <a:ext cx="4895850" cy="4162425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 bwMode="auto">
          <a:xfrm>
            <a:off x="4571206" y="3990975"/>
            <a:ext cx="6865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4533503" y="3733026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3-3.5 dB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72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Non-Contiguous RU26 </a:t>
            </a:r>
            <a:br>
              <a:rPr lang="en-US" dirty="0" smtClean="0"/>
            </a:br>
            <a:r>
              <a:rPr lang="en-US" dirty="0" smtClean="0"/>
              <a:t>(TX1/Tx4 and MCS 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4137271" y="1848313"/>
            <a:ext cx="5239249" cy="3840480"/>
            <a:chOff x="-228600" y="1733550"/>
            <a:chExt cx="5239249" cy="384048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28600" y="1733550"/>
              <a:ext cx="5239249" cy="3840480"/>
            </a:xfrm>
            <a:prstGeom prst="rect">
              <a:avLst/>
            </a:prstGeom>
          </p:spPr>
        </p:pic>
        <p:sp>
          <p:nvSpPr>
            <p:cNvPr id="12" name="Arc 11"/>
            <p:cNvSpPr/>
            <p:nvPr/>
          </p:nvSpPr>
          <p:spPr bwMode="auto">
            <a:xfrm>
              <a:off x="2926194" y="3817464"/>
              <a:ext cx="1321955" cy="243344"/>
            </a:xfrm>
            <a:prstGeom prst="arc">
              <a:avLst>
                <a:gd name="adj1" fmla="val 20560626"/>
                <a:gd name="adj2" fmla="val 11644418"/>
              </a:avLst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259637" y="4072180"/>
              <a:ext cx="1215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FF0000"/>
                  </a:solidFill>
                </a:rPr>
                <a:t>TX 1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-253157" y="1857855"/>
            <a:ext cx="5239249" cy="3840480"/>
            <a:chOff x="4191000" y="1733550"/>
            <a:chExt cx="5239249" cy="384048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1000" y="1733550"/>
              <a:ext cx="5239249" cy="3840480"/>
            </a:xfrm>
            <a:prstGeom prst="rect">
              <a:avLst/>
            </a:prstGeom>
          </p:spPr>
        </p:pic>
        <p:sp>
          <p:nvSpPr>
            <p:cNvPr id="15" name="Arc 14"/>
            <p:cNvSpPr/>
            <p:nvPr/>
          </p:nvSpPr>
          <p:spPr bwMode="auto">
            <a:xfrm>
              <a:off x="7119781" y="3606003"/>
              <a:ext cx="631619" cy="211461"/>
            </a:xfrm>
            <a:prstGeom prst="arc">
              <a:avLst>
                <a:gd name="adj1" fmla="val 20560626"/>
                <a:gd name="adj2" fmla="val 11644418"/>
              </a:avLst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357111" y="3783809"/>
              <a:ext cx="1215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FF0000"/>
                  </a:solidFill>
                </a:rPr>
                <a:t>TX </a:t>
              </a:r>
              <a:r>
                <a:rPr lang="en-US" sz="1200" b="1" dirty="0">
                  <a:solidFill>
                    <a:srgbClr val="FF0000"/>
                  </a:solidFill>
                </a:rPr>
                <a:t>4</a:t>
              </a:r>
            </a:p>
          </p:txBody>
        </p:sp>
      </p:grpSp>
      <p:sp>
        <p:nvSpPr>
          <p:cNvPr id="18" name="Content Placeholder 7"/>
          <p:cNvSpPr txBox="1">
            <a:spLocks/>
          </p:cNvSpPr>
          <p:nvPr/>
        </p:nvSpPr>
        <p:spPr bwMode="auto">
          <a:xfrm>
            <a:off x="676275" y="5599924"/>
            <a:ext cx="7770813" cy="742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 kern="0" dirty="0" smtClean="0"/>
              <a:t>2 sub-blocks for 26 RU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 smtClean="0"/>
              <a:t>Diversity gain seems to be decreased with increased number of </a:t>
            </a:r>
            <a:r>
              <a:rPr lang="en-US" sz="1600" kern="0" dirty="0" err="1" smtClean="0"/>
              <a:t>Tx</a:t>
            </a:r>
            <a:r>
              <a:rPr lang="en-US" sz="1600" kern="0" dirty="0" smtClean="0"/>
              <a:t> antenna</a:t>
            </a:r>
          </a:p>
        </p:txBody>
      </p:sp>
    </p:spTree>
    <p:extLst>
      <p:ext uri="{BB962C8B-B14F-4D97-AF65-F5344CB8AC3E}">
        <p14:creationId xmlns:p14="http://schemas.microsoft.com/office/powerpoint/2010/main" val="311368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Non-Contiguous RU52 and RU106</a:t>
            </a:r>
            <a:br>
              <a:rPr lang="en-US" dirty="0" smtClean="0"/>
            </a:br>
            <a:r>
              <a:rPr lang="en-US" dirty="0" smtClean="0"/>
              <a:t>(Tx1/</a:t>
            </a:r>
            <a:r>
              <a:rPr lang="en-US" dirty="0" err="1" smtClean="0"/>
              <a:t>Tx</a:t>
            </a:r>
            <a:r>
              <a:rPr lang="en-US" dirty="0" smtClean="0"/>
              <a:t> 4 and MCS 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872140"/>
            <a:ext cx="5239249" cy="38404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8600" y="1872140"/>
            <a:ext cx="5239249" cy="3840480"/>
          </a:xfrm>
          <a:prstGeom prst="rect">
            <a:avLst/>
          </a:prstGeom>
        </p:spPr>
      </p:pic>
      <p:sp>
        <p:nvSpPr>
          <p:cNvPr id="8" name="Arc 7"/>
          <p:cNvSpPr/>
          <p:nvPr/>
        </p:nvSpPr>
        <p:spPr bwMode="auto">
          <a:xfrm>
            <a:off x="2869044" y="4114800"/>
            <a:ext cx="1101561" cy="243344"/>
          </a:xfrm>
          <a:prstGeom prst="arc">
            <a:avLst>
              <a:gd name="adj1" fmla="val 20560626"/>
              <a:gd name="adj2" fmla="val 11644418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85176" y="4309697"/>
            <a:ext cx="64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TX 1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0" name="Arc 9"/>
          <p:cNvSpPr/>
          <p:nvPr/>
        </p:nvSpPr>
        <p:spPr bwMode="auto">
          <a:xfrm>
            <a:off x="2084309" y="3871456"/>
            <a:ext cx="735091" cy="243344"/>
          </a:xfrm>
          <a:prstGeom prst="arc">
            <a:avLst>
              <a:gd name="adj1" fmla="val 20560626"/>
              <a:gd name="adj2" fmla="val 11644418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80575" y="4114800"/>
            <a:ext cx="8184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TX 4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2" name="Arc 11"/>
          <p:cNvSpPr/>
          <p:nvPr/>
        </p:nvSpPr>
        <p:spPr bwMode="auto">
          <a:xfrm>
            <a:off x="6921097" y="3899655"/>
            <a:ext cx="735091" cy="243344"/>
          </a:xfrm>
          <a:prstGeom prst="arc">
            <a:avLst>
              <a:gd name="adj1" fmla="val 20560626"/>
              <a:gd name="adj2" fmla="val 11644418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10624" y="4137780"/>
            <a:ext cx="6849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TX 4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4" name="Arc 13"/>
          <p:cNvSpPr/>
          <p:nvPr/>
        </p:nvSpPr>
        <p:spPr bwMode="auto">
          <a:xfrm>
            <a:off x="7777836" y="4137780"/>
            <a:ext cx="735091" cy="243344"/>
          </a:xfrm>
          <a:prstGeom prst="arc">
            <a:avLst>
              <a:gd name="adj1" fmla="val 20560626"/>
              <a:gd name="adj2" fmla="val 11644418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53002" y="4391799"/>
            <a:ext cx="7796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TX 1</a:t>
            </a:r>
            <a:endParaRPr 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20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for Robust Transmission in OFMDA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114800"/>
            <a:ext cx="7770813" cy="20558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Multicast Trigger Frame is used in cascaded MU operation.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Given the small payload size of TR (compared with Data frames) it is likely to be allocated with small RU (e.g. 26 or 52 RU).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The nature of multi-cast creates difficulty in obtaining frequency selective gain since it will be difficult to choose a channel that has good link conditions for multiple STAs simultaneously.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The narrow RU size and random selection of frequency position makes the Trigger frame susceptible to packet reception loss from channel deep fading. Currently, narrow RUs have no diversity gain.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grpSp>
        <p:nvGrpSpPr>
          <p:cNvPr id="10" name="Group 9"/>
          <p:cNvGrpSpPr/>
          <p:nvPr/>
        </p:nvGrpSpPr>
        <p:grpSpPr>
          <a:xfrm>
            <a:off x="2029567" y="1701800"/>
            <a:ext cx="2133600" cy="2285999"/>
            <a:chOff x="1295400" y="1751012"/>
            <a:chExt cx="1905000" cy="3049587"/>
          </a:xfrm>
        </p:grpSpPr>
        <p:sp>
          <p:nvSpPr>
            <p:cNvPr id="5" name="Rectangle 4"/>
            <p:cNvSpPr/>
            <p:nvPr/>
          </p:nvSpPr>
          <p:spPr bwMode="auto">
            <a:xfrm>
              <a:off x="1295400" y="1751012"/>
              <a:ext cx="152400" cy="30495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preamble</a:t>
              </a: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447800" y="1751013"/>
              <a:ext cx="1752600" cy="6858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STA 1 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0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(</a:t>
              </a:r>
              <a:r>
                <a:rPr lang="en-US" sz="1000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Data+unicast</a:t>
              </a:r>
              <a:r>
                <a:rPr lang="en-US" sz="10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 TR)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447800" y="2665413"/>
              <a:ext cx="1752600" cy="6858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STA 2 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0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(</a:t>
              </a:r>
              <a:r>
                <a:rPr lang="en-US" sz="1000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Data+unicast</a:t>
              </a:r>
              <a:r>
                <a:rPr lang="en-US" sz="10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 TR)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447800" y="3354545"/>
              <a:ext cx="1752600" cy="1446053"/>
            </a:xfrm>
            <a:prstGeom prst="rect">
              <a:avLst/>
            </a:prstGeom>
            <a:pattFill prst="diagBrick">
              <a:fgClr>
                <a:srgbClr val="FFC000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STA 3 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0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(</a:t>
              </a:r>
              <a:r>
                <a:rPr lang="en-US" sz="1000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Data+unicast</a:t>
              </a:r>
              <a:r>
                <a:rPr lang="en-US" sz="10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 TR)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447800" y="2436814"/>
              <a:ext cx="1752600" cy="225267"/>
            </a:xfrm>
            <a:prstGeom prst="rect">
              <a:avLst/>
            </a:prstGeom>
            <a:pattFill prst="ltUpDiag">
              <a:fgClr>
                <a:schemeClr val="accent5">
                  <a:lumMod val="75000"/>
                </a:schemeClr>
              </a:fgClr>
              <a:bgClr>
                <a:schemeClr val="bg1"/>
              </a:bgClr>
            </a:patt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000" b="1" dirty="0" smtClean="0">
                  <a:solidFill>
                    <a:srgbClr val="FF0000"/>
                  </a:solidFill>
                  <a:latin typeface="Calibri" panose="020F0502020204030204" pitchFamily="34" charset="0"/>
                </a:rPr>
                <a:t>Multicast TR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543373" y="1701800"/>
            <a:ext cx="2133600" cy="2285999"/>
            <a:chOff x="1295400" y="1751012"/>
            <a:chExt cx="1905000" cy="3049587"/>
          </a:xfrm>
        </p:grpSpPr>
        <p:sp>
          <p:nvSpPr>
            <p:cNvPr id="12" name="Rectangle 11"/>
            <p:cNvSpPr/>
            <p:nvPr/>
          </p:nvSpPr>
          <p:spPr bwMode="auto">
            <a:xfrm>
              <a:off x="1295400" y="1751012"/>
              <a:ext cx="152400" cy="30495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preamble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447800" y="1751013"/>
              <a:ext cx="1752600" cy="685800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STA 1 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0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(</a:t>
              </a:r>
              <a:r>
                <a:rPr lang="en-US" sz="1000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BA+Data</a:t>
              </a:r>
              <a:r>
                <a:rPr lang="en-US" sz="10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)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447800" y="2436813"/>
              <a:ext cx="1752600" cy="23623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STA 2 </a:t>
              </a:r>
              <a:r>
                <a:rPr lang="en-US" sz="10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(BA)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1447800" y="4190683"/>
              <a:ext cx="1752600" cy="609915"/>
            </a:xfrm>
            <a:prstGeom prst="rect">
              <a:avLst/>
            </a:prstGeom>
            <a:pattFill prst="diagBrick">
              <a:fgClr>
                <a:srgbClr val="FFC000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STA 3 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0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(BA + Data)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1447800" y="3333971"/>
              <a:ext cx="1752600" cy="692463"/>
            </a:xfrm>
            <a:prstGeom prst="rect">
              <a:avLst/>
            </a:prstGeom>
            <a:pattFill prst="ltUpDiag">
              <a:fgClr>
                <a:schemeClr val="accent2">
                  <a:lumMod val="40000"/>
                  <a:lumOff val="6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STA 5 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0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(Data)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447800" y="2673095"/>
              <a:ext cx="1752600" cy="678117"/>
            </a:xfrm>
            <a:prstGeom prst="rect">
              <a:avLst/>
            </a:prstGeom>
            <a:pattFill prst="ltUpDiag">
              <a:fgClr>
                <a:schemeClr val="accent2">
                  <a:lumMod val="40000"/>
                  <a:lumOff val="6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STA 4 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0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(Data)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5353339" y="1463674"/>
            <a:ext cx="6843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U</a:t>
            </a:r>
            <a:r>
              <a:rPr lang="en-US" sz="1200" b="1" dirty="0" smtClean="0">
                <a:solidFill>
                  <a:schemeClr val="tx1"/>
                </a:solidFill>
              </a:rPr>
              <a:t>L MU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47090" y="1463674"/>
            <a:ext cx="6843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DL MU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47661" y="2429204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…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33596" y="2514159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…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13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Non-Contiguous Resource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Diversity gain can be achieved by non-contiguous resource allocation spread over frequency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Design complexity can be reduced by configuring some limitation on non-contiguous allocation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Keep the number of data/pilots tones identical to contiguous RUs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No introduction of new BCC/LDPC </a:t>
            </a:r>
            <a:r>
              <a:rPr lang="en-US" sz="1800" dirty="0" err="1" smtClean="0"/>
              <a:t>interleaver</a:t>
            </a:r>
            <a:r>
              <a:rPr lang="en-US" sz="1800" dirty="0" smtClean="0"/>
              <a:t> sizes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3" name="Rectangle 52"/>
          <p:cNvSpPr/>
          <p:nvPr/>
        </p:nvSpPr>
        <p:spPr bwMode="auto">
          <a:xfrm>
            <a:off x="1510605" y="4860265"/>
            <a:ext cx="897732" cy="10766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4419778" y="4848175"/>
            <a:ext cx="533400" cy="53488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4419778" y="5383064"/>
            <a:ext cx="533400" cy="534889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509414" y="5167758"/>
            <a:ext cx="897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Channel 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coding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2819400" y="4866812"/>
            <a:ext cx="897732" cy="10766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823964" y="5266638"/>
            <a:ext cx="8977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MOD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2" name="Straight Arrow Connector 61"/>
          <p:cNvCxnSpPr/>
          <p:nvPr/>
        </p:nvCxnSpPr>
        <p:spPr bwMode="auto">
          <a:xfrm>
            <a:off x="2444552" y="5386375"/>
            <a:ext cx="33674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>
            <a:off x="3778349" y="5386375"/>
            <a:ext cx="33674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5" name="Rectangle 64"/>
          <p:cNvSpPr/>
          <p:nvPr/>
        </p:nvSpPr>
        <p:spPr bwMode="auto">
          <a:xfrm>
            <a:off x="5625906" y="4692855"/>
            <a:ext cx="533400" cy="53488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5629916" y="5585406"/>
            <a:ext cx="533400" cy="534889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7" name="Straight Arrow Connector 66"/>
          <p:cNvCxnSpPr/>
          <p:nvPr/>
        </p:nvCxnSpPr>
        <p:spPr bwMode="auto">
          <a:xfrm flipV="1">
            <a:off x="5113047" y="5040800"/>
            <a:ext cx="448513" cy="3422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8" name="Straight Arrow Connector 67"/>
          <p:cNvCxnSpPr/>
          <p:nvPr/>
        </p:nvCxnSpPr>
        <p:spPr bwMode="auto">
          <a:xfrm>
            <a:off x="5113047" y="5380272"/>
            <a:ext cx="361321" cy="3691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9" name="Straight Arrow Connector 68"/>
          <p:cNvCxnSpPr/>
          <p:nvPr/>
        </p:nvCxnSpPr>
        <p:spPr bwMode="auto">
          <a:xfrm>
            <a:off x="4487425" y="4842051"/>
            <a:ext cx="0" cy="10827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3799313" y="5040800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>
                <a:solidFill>
                  <a:schemeClr val="tx1"/>
                </a:solidFill>
              </a:rPr>
              <a:t>N-tones</a:t>
            </a:r>
            <a:endParaRPr lang="en-US" sz="1050" b="1" dirty="0">
              <a:solidFill>
                <a:schemeClr val="tx1"/>
              </a:solidFill>
            </a:endParaRPr>
          </a:p>
        </p:txBody>
      </p:sp>
      <p:cxnSp>
        <p:nvCxnSpPr>
          <p:cNvPr id="71" name="Straight Arrow Connector 70"/>
          <p:cNvCxnSpPr/>
          <p:nvPr/>
        </p:nvCxnSpPr>
        <p:spPr bwMode="auto">
          <a:xfrm>
            <a:off x="6036822" y="4684798"/>
            <a:ext cx="0" cy="5718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5793661" y="4492270"/>
            <a:ext cx="73129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>
                <a:solidFill>
                  <a:schemeClr val="tx1"/>
                </a:solidFill>
              </a:rPr>
              <a:t>N/2-tones</a:t>
            </a:r>
            <a:endParaRPr lang="en-US" sz="1050" b="1" dirty="0">
              <a:solidFill>
                <a:schemeClr val="tx1"/>
              </a:solidFill>
            </a:endParaRPr>
          </a:p>
        </p:txBody>
      </p:sp>
      <p:cxnSp>
        <p:nvCxnSpPr>
          <p:cNvPr id="73" name="Straight Arrow Connector 72"/>
          <p:cNvCxnSpPr/>
          <p:nvPr/>
        </p:nvCxnSpPr>
        <p:spPr bwMode="auto">
          <a:xfrm>
            <a:off x="6048250" y="5580769"/>
            <a:ext cx="0" cy="5718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5755288" y="5356883"/>
            <a:ext cx="73129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 smtClean="0">
                <a:solidFill>
                  <a:schemeClr val="tx1"/>
                </a:solidFill>
              </a:rPr>
              <a:t>N/2-tones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403" y="4346244"/>
            <a:ext cx="13511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For example)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949390" y="4569584"/>
            <a:ext cx="712832" cy="167110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IFFT</a:t>
            </a: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6318204" y="4931839"/>
            <a:ext cx="53979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6279795" y="5852850"/>
            <a:ext cx="53979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7662222" y="5361122"/>
            <a:ext cx="53979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534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Bandwidth </a:t>
            </a:r>
            <a:r>
              <a:rPr lang="en-US" sz="2000" dirty="0"/>
              <a:t>: </a:t>
            </a:r>
            <a:r>
              <a:rPr lang="en-US" sz="2000" dirty="0" smtClean="0"/>
              <a:t>80MHz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Multi-antenna transmission : </a:t>
            </a:r>
            <a:r>
              <a:rPr lang="en-US" sz="2000" dirty="0" smtClean="0"/>
              <a:t>1x1 and 4x1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MCS: 0, 3 (code rate ½) and 4 (code rate ¾ )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Payload Size: 100 bytes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Channel</a:t>
            </a:r>
            <a:r>
              <a:rPr lang="en-US" sz="2000" dirty="0"/>
              <a:t>: </a:t>
            </a:r>
            <a:r>
              <a:rPr lang="en-US" sz="2000" dirty="0" err="1"/>
              <a:t>TGac</a:t>
            </a:r>
            <a:r>
              <a:rPr lang="en-US" sz="2000" dirty="0"/>
              <a:t> </a:t>
            </a:r>
            <a:r>
              <a:rPr lang="en-US" sz="2000" dirty="0" err="1" smtClean="0"/>
              <a:t>ChD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Carrier </a:t>
            </a:r>
            <a:r>
              <a:rPr lang="en-US" sz="2000" dirty="0"/>
              <a:t>frequency offset (CFO): fixed at 40 ppm (@ 5GHz)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Phase noise (both at </a:t>
            </a:r>
            <a:r>
              <a:rPr lang="en-US" sz="2000" dirty="0" err="1"/>
              <a:t>Tx</a:t>
            </a:r>
            <a:r>
              <a:rPr lang="en-US" sz="2000" dirty="0"/>
              <a:t>/Rx): -41dBc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Real timing estimation &amp; </a:t>
            </a:r>
            <a:r>
              <a:rPr lang="en-US" sz="2000" dirty="0" smtClean="0"/>
              <a:t>synchronization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Diversity tested using evenly spaced </a:t>
            </a:r>
            <a:r>
              <a:rPr lang="en-US" sz="2000" dirty="0" err="1" smtClean="0"/>
              <a:t>subblocks</a:t>
            </a: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Examples shown in next slide</a:t>
            </a: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398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err="1" smtClean="0"/>
              <a:t>Subblocks</a:t>
            </a:r>
            <a:r>
              <a:rPr lang="en-US" sz="2000" dirty="0" smtClean="0"/>
              <a:t> of a Non-contiguous RU is chosen to be </a:t>
            </a:r>
            <a:r>
              <a:rPr lang="en-US" sz="2000" dirty="0"/>
              <a:t>equally </a:t>
            </a:r>
            <a:r>
              <a:rPr lang="en-US" sz="2000" dirty="0" smtClean="0"/>
              <a:t>spaced apart within 10/20/40/80 </a:t>
            </a:r>
            <a:r>
              <a:rPr lang="en-US" sz="2000" dirty="0" err="1" smtClean="0"/>
              <a:t>MHz.</a:t>
            </a: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Number of pilots for a given RU is split equally between </a:t>
            </a:r>
            <a:r>
              <a:rPr lang="en-US" sz="2000" dirty="0" err="1" smtClean="0"/>
              <a:t>subblocks</a:t>
            </a:r>
            <a:r>
              <a:rPr lang="en-US" sz="200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1 pilot per </a:t>
            </a:r>
            <a:r>
              <a:rPr lang="en-US" sz="1600" dirty="0" err="1" smtClean="0"/>
              <a:t>subblock</a:t>
            </a:r>
            <a:r>
              <a:rPr lang="en-US" sz="1600" dirty="0" smtClean="0"/>
              <a:t>, 2 </a:t>
            </a:r>
            <a:r>
              <a:rPr lang="en-US" sz="1600" dirty="0" err="1" smtClean="0"/>
              <a:t>subblocks</a:t>
            </a:r>
            <a:r>
              <a:rPr lang="en-US" sz="1600" dirty="0" smtClean="0"/>
              <a:t> for 26 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2 pilot per </a:t>
            </a:r>
            <a:r>
              <a:rPr lang="en-US" sz="1600" dirty="0" err="1" smtClean="0"/>
              <a:t>subbblock</a:t>
            </a:r>
            <a:r>
              <a:rPr lang="en-US" sz="1600" dirty="0" smtClean="0"/>
              <a:t>, 2 </a:t>
            </a:r>
            <a:r>
              <a:rPr lang="en-US" sz="1600" dirty="0" err="1" smtClean="0"/>
              <a:t>subblock</a:t>
            </a:r>
            <a:r>
              <a:rPr lang="en-US" sz="1600" dirty="0" smtClean="0"/>
              <a:t> for 52 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 smtClean="0"/>
              <a:t>etc</a:t>
            </a: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Sub-blocks Used for Simulation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grpSp>
        <p:nvGrpSpPr>
          <p:cNvPr id="10" name="Group 9"/>
          <p:cNvGrpSpPr/>
          <p:nvPr/>
        </p:nvGrpSpPr>
        <p:grpSpPr>
          <a:xfrm>
            <a:off x="709403" y="4597229"/>
            <a:ext cx="2514600" cy="1847704"/>
            <a:chOff x="527101" y="4354226"/>
            <a:chExt cx="2514600" cy="1847704"/>
          </a:xfrm>
        </p:grpSpPr>
        <p:sp>
          <p:nvSpPr>
            <p:cNvPr id="79" name="Trapezoid 78"/>
            <p:cNvSpPr/>
            <p:nvPr/>
          </p:nvSpPr>
          <p:spPr bwMode="auto">
            <a:xfrm>
              <a:off x="1365301" y="4490845"/>
              <a:ext cx="914400" cy="304800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80" name="Trapezoid 79"/>
            <p:cNvSpPr/>
            <p:nvPr/>
          </p:nvSpPr>
          <p:spPr bwMode="auto">
            <a:xfrm>
              <a:off x="603301" y="5222458"/>
              <a:ext cx="914400" cy="304800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81" name="Trapezoid 80"/>
            <p:cNvSpPr/>
            <p:nvPr/>
          </p:nvSpPr>
          <p:spPr bwMode="auto">
            <a:xfrm>
              <a:off x="2127301" y="5222458"/>
              <a:ext cx="914400" cy="304800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603301" y="5147052"/>
              <a:ext cx="466670" cy="435372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46451" y="4473968"/>
              <a:ext cx="29795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N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527101" y="5494298"/>
              <a:ext cx="5312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N/2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2091298" y="5147052"/>
              <a:ext cx="466670" cy="435372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2091298" y="5505214"/>
              <a:ext cx="5312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N/2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91" name="Straight Arrow Connector 90"/>
            <p:cNvCxnSpPr/>
            <p:nvPr/>
          </p:nvCxnSpPr>
          <p:spPr bwMode="auto">
            <a:xfrm flipV="1">
              <a:off x="527101" y="5843768"/>
              <a:ext cx="2514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22" name="Straight Arrow Connector 21"/>
            <p:cNvCxnSpPr>
              <a:stCxn id="87" idx="0"/>
            </p:cNvCxnSpPr>
            <p:nvPr/>
          </p:nvCxnSpPr>
          <p:spPr bwMode="auto">
            <a:xfrm flipV="1">
              <a:off x="836636" y="4823866"/>
              <a:ext cx="609942" cy="32318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0" name="Straight Arrow Connector 99"/>
            <p:cNvCxnSpPr>
              <a:stCxn id="89" idx="0"/>
            </p:cNvCxnSpPr>
            <p:nvPr/>
          </p:nvCxnSpPr>
          <p:spPr bwMode="auto">
            <a:xfrm flipH="1" flipV="1">
              <a:off x="2122690" y="4793729"/>
              <a:ext cx="201943" cy="35332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10" name="TextBox 109"/>
            <p:cNvSpPr txBox="1"/>
            <p:nvPr/>
          </p:nvSpPr>
          <p:spPr>
            <a:xfrm>
              <a:off x="742893" y="5863376"/>
              <a:ext cx="215921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10/20/40/80 MHz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5" name="Straight Arrow Connector 4"/>
            <p:cNvCxnSpPr/>
            <p:nvPr/>
          </p:nvCxnSpPr>
          <p:spPr bwMode="auto">
            <a:xfrm flipV="1">
              <a:off x="1541882" y="4354226"/>
              <a:ext cx="0" cy="4414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2" name="Straight Arrow Connector 41"/>
            <p:cNvCxnSpPr/>
            <p:nvPr/>
          </p:nvCxnSpPr>
          <p:spPr bwMode="auto">
            <a:xfrm flipV="1">
              <a:off x="2033547" y="4354226"/>
              <a:ext cx="0" cy="4414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 flipV="1">
              <a:off x="836636" y="5147052"/>
              <a:ext cx="0" cy="4414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 flipV="1">
              <a:off x="2324633" y="5105400"/>
              <a:ext cx="0" cy="4414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9" name="Group 8"/>
          <p:cNvGrpSpPr/>
          <p:nvPr/>
        </p:nvGrpSpPr>
        <p:grpSpPr>
          <a:xfrm>
            <a:off x="3949598" y="4433253"/>
            <a:ext cx="4792714" cy="2032000"/>
            <a:chOff x="3963466" y="4216400"/>
            <a:chExt cx="4792714" cy="2032000"/>
          </a:xfrm>
        </p:grpSpPr>
        <p:sp>
          <p:nvSpPr>
            <p:cNvPr id="82" name="Trapezoid 81"/>
            <p:cNvSpPr/>
            <p:nvPr/>
          </p:nvSpPr>
          <p:spPr bwMode="auto">
            <a:xfrm>
              <a:off x="6098650" y="4340083"/>
              <a:ext cx="914400" cy="304800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83" name="Trapezoid 82"/>
            <p:cNvSpPr/>
            <p:nvPr/>
          </p:nvSpPr>
          <p:spPr bwMode="auto">
            <a:xfrm>
              <a:off x="4120078" y="5217202"/>
              <a:ext cx="914400" cy="304800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84" name="Trapezoid 83"/>
            <p:cNvSpPr/>
            <p:nvPr/>
          </p:nvSpPr>
          <p:spPr bwMode="auto">
            <a:xfrm>
              <a:off x="5339278" y="5217202"/>
              <a:ext cx="914400" cy="304800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85" name="Trapezoid 84"/>
            <p:cNvSpPr/>
            <p:nvPr/>
          </p:nvSpPr>
          <p:spPr bwMode="auto">
            <a:xfrm>
              <a:off x="6555850" y="5217202"/>
              <a:ext cx="914400" cy="304800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86" name="Trapezoid 85"/>
            <p:cNvSpPr/>
            <p:nvPr/>
          </p:nvSpPr>
          <p:spPr bwMode="auto">
            <a:xfrm>
              <a:off x="7767167" y="5217202"/>
              <a:ext cx="914400" cy="304800"/>
            </a:xfrm>
            <a:prstGeom prst="trapezoid">
              <a:avLst/>
            </a:prstGeom>
            <a:solidFill>
              <a:srgbClr val="00ACBD"/>
            </a:solidFill>
            <a:ln>
              <a:noFill/>
            </a:ln>
            <a:extLst/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6406873" y="4323206"/>
              <a:ext cx="29795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N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4081461" y="5157964"/>
              <a:ext cx="258694" cy="435372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3963466" y="5530599"/>
              <a:ext cx="5312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N/4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5331395" y="5147454"/>
              <a:ext cx="258694" cy="435372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6547766" y="5147454"/>
              <a:ext cx="258694" cy="435372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7764137" y="5147454"/>
              <a:ext cx="258694" cy="435372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5195097" y="5522002"/>
              <a:ext cx="5312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N/4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6451981" y="5522002"/>
              <a:ext cx="5312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N/4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7675302" y="5522002"/>
              <a:ext cx="5312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N/4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104" name="Straight Arrow Connector 103"/>
            <p:cNvCxnSpPr/>
            <p:nvPr/>
          </p:nvCxnSpPr>
          <p:spPr bwMode="auto">
            <a:xfrm flipV="1">
              <a:off x="4210808" y="4616036"/>
              <a:ext cx="1807640" cy="68987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5" name="Straight Arrow Connector 104"/>
            <p:cNvCxnSpPr/>
            <p:nvPr/>
          </p:nvCxnSpPr>
          <p:spPr bwMode="auto">
            <a:xfrm flipV="1">
              <a:off x="5446423" y="4682463"/>
              <a:ext cx="935056" cy="62344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6" name="Straight Arrow Connector 105"/>
            <p:cNvCxnSpPr/>
            <p:nvPr/>
          </p:nvCxnSpPr>
          <p:spPr bwMode="auto">
            <a:xfrm flipV="1">
              <a:off x="6645321" y="4678637"/>
              <a:ext cx="25506" cy="61844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7" name="Straight Arrow Connector 106"/>
            <p:cNvCxnSpPr>
              <a:stCxn id="99" idx="0"/>
            </p:cNvCxnSpPr>
            <p:nvPr/>
          </p:nvCxnSpPr>
          <p:spPr bwMode="auto">
            <a:xfrm flipH="1" flipV="1">
              <a:off x="7028334" y="4643245"/>
              <a:ext cx="865150" cy="50420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8" name="Straight Arrow Connector 107"/>
            <p:cNvCxnSpPr/>
            <p:nvPr/>
          </p:nvCxnSpPr>
          <p:spPr bwMode="auto">
            <a:xfrm>
              <a:off x="4033166" y="5899441"/>
              <a:ext cx="472301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09" name="TextBox 108"/>
            <p:cNvSpPr txBox="1"/>
            <p:nvPr/>
          </p:nvSpPr>
          <p:spPr>
            <a:xfrm>
              <a:off x="5476242" y="5909846"/>
              <a:ext cx="215921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10/20/40/80 MHz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 bwMode="auto">
            <a:xfrm flipV="1">
              <a:off x="4237323" y="5260240"/>
              <a:ext cx="0" cy="4414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6" name="Straight Arrow Connector 45"/>
            <p:cNvCxnSpPr/>
            <p:nvPr/>
          </p:nvCxnSpPr>
          <p:spPr bwMode="auto">
            <a:xfrm flipV="1">
              <a:off x="5480416" y="5218588"/>
              <a:ext cx="0" cy="4414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7" name="Straight Arrow Connector 46"/>
            <p:cNvCxnSpPr/>
            <p:nvPr/>
          </p:nvCxnSpPr>
          <p:spPr bwMode="auto">
            <a:xfrm flipV="1">
              <a:off x="6669761" y="5260240"/>
              <a:ext cx="0" cy="4414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8" name="Straight Arrow Connector 47"/>
            <p:cNvCxnSpPr/>
            <p:nvPr/>
          </p:nvCxnSpPr>
          <p:spPr bwMode="auto">
            <a:xfrm flipV="1">
              <a:off x="7912854" y="5218588"/>
              <a:ext cx="0" cy="4414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1" name="Straight Arrow Connector 50"/>
            <p:cNvCxnSpPr/>
            <p:nvPr/>
          </p:nvCxnSpPr>
          <p:spPr bwMode="auto">
            <a:xfrm flipV="1">
              <a:off x="6252612" y="4216400"/>
              <a:ext cx="0" cy="4414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2" name="Straight Arrow Connector 51"/>
            <p:cNvCxnSpPr/>
            <p:nvPr/>
          </p:nvCxnSpPr>
          <p:spPr bwMode="auto">
            <a:xfrm flipV="1">
              <a:off x="6450915" y="4216400"/>
              <a:ext cx="0" cy="4414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3" name="Straight Arrow Connector 52"/>
            <p:cNvCxnSpPr/>
            <p:nvPr/>
          </p:nvCxnSpPr>
          <p:spPr bwMode="auto">
            <a:xfrm flipV="1">
              <a:off x="6694370" y="4216400"/>
              <a:ext cx="0" cy="4414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4" name="Straight Arrow Connector 53"/>
            <p:cNvCxnSpPr/>
            <p:nvPr/>
          </p:nvCxnSpPr>
          <p:spPr bwMode="auto">
            <a:xfrm flipV="1">
              <a:off x="6869634" y="4216400"/>
              <a:ext cx="0" cy="4414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95564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Sub-block 26/52 RU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- 1x1 </a:t>
            </a:r>
            <a:r>
              <a:rPr lang="en-US" dirty="0" err="1"/>
              <a:t>Tx</a:t>
            </a:r>
            <a:r>
              <a:rPr lang="en-US" dirty="0"/>
              <a:t>-Rx, MCS </a:t>
            </a:r>
            <a:r>
              <a:rPr lang="en-US" dirty="0" smtClean="0"/>
              <a:t>0/3/4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4" name="Content Placeholder 7"/>
          <p:cNvSpPr txBox="1">
            <a:spLocks/>
          </p:cNvSpPr>
          <p:nvPr/>
        </p:nvSpPr>
        <p:spPr bwMode="auto">
          <a:xfrm>
            <a:off x="742179" y="5342208"/>
            <a:ext cx="7770813" cy="11187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 kern="0" dirty="0"/>
              <a:t>Diversity gain is expected to be the largest when code rate is ½ or when DCM is used.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kern="0" dirty="0"/>
              <a:t>Around 2 dB gain observed even with 10MHz separation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kern="0" dirty="0"/>
              <a:t>Performance saturated after 10MHz separation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kern="0" dirty="0" smtClean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9935" y="1646618"/>
            <a:ext cx="5290645" cy="384048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722568" y="349989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2-3 dB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113126" y="3475276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1 dB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579865" y="3499891"/>
            <a:ext cx="7289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2 dB</a:t>
            </a:r>
            <a:endParaRPr lang="en-US" sz="1200" dirty="0">
              <a:solidFill>
                <a:srgbClr val="FF0000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2668" y="1646618"/>
            <a:ext cx="5276059" cy="3840480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5913699" y="3471285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2dB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975015" y="3494714"/>
            <a:ext cx="7289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1.7 dB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603396" y="3465728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0.7 dB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3" name="Arc 2"/>
          <p:cNvSpPr/>
          <p:nvPr/>
        </p:nvSpPr>
        <p:spPr bwMode="auto">
          <a:xfrm>
            <a:off x="1940390" y="4440292"/>
            <a:ext cx="828522" cy="243344"/>
          </a:xfrm>
          <a:prstGeom prst="arc">
            <a:avLst>
              <a:gd name="adj1" fmla="val 20560626"/>
              <a:gd name="adj2" fmla="val 11644418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80139" y="4663058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MCS 0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02796" y="4636458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MCS 3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752886" y="43017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MCS 4</a:t>
            </a:r>
            <a:endParaRPr lang="en-US" sz="1200" b="1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1676400" y="3488072"/>
            <a:ext cx="381000" cy="66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2618506" y="3494714"/>
            <a:ext cx="30796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3161227" y="3488072"/>
            <a:ext cx="1915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9" name="Arc 38"/>
          <p:cNvSpPr/>
          <p:nvPr/>
        </p:nvSpPr>
        <p:spPr bwMode="auto">
          <a:xfrm>
            <a:off x="2884596" y="4419714"/>
            <a:ext cx="828522" cy="243344"/>
          </a:xfrm>
          <a:prstGeom prst="arc">
            <a:avLst>
              <a:gd name="adj1" fmla="val 20560626"/>
              <a:gd name="adj2" fmla="val 11644418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Arc 39"/>
          <p:cNvSpPr/>
          <p:nvPr/>
        </p:nvSpPr>
        <p:spPr bwMode="auto">
          <a:xfrm>
            <a:off x="3530912" y="4153833"/>
            <a:ext cx="457073" cy="191268"/>
          </a:xfrm>
          <a:prstGeom prst="arc">
            <a:avLst>
              <a:gd name="adj1" fmla="val 20560626"/>
              <a:gd name="adj2" fmla="val 11644418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Arc 40"/>
          <p:cNvSpPr/>
          <p:nvPr/>
        </p:nvSpPr>
        <p:spPr bwMode="auto">
          <a:xfrm>
            <a:off x="6232466" y="4483408"/>
            <a:ext cx="828522" cy="243344"/>
          </a:xfrm>
          <a:prstGeom prst="arc">
            <a:avLst>
              <a:gd name="adj1" fmla="val 20560626"/>
              <a:gd name="adj2" fmla="val 11644418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472215" y="470617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MCS 0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394872" y="467957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MCS 3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044962" y="4344908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MCS 4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45" name="Arc 44"/>
          <p:cNvSpPr/>
          <p:nvPr/>
        </p:nvSpPr>
        <p:spPr bwMode="auto">
          <a:xfrm>
            <a:off x="7176672" y="4462830"/>
            <a:ext cx="828522" cy="243344"/>
          </a:xfrm>
          <a:prstGeom prst="arc">
            <a:avLst>
              <a:gd name="adj1" fmla="val 20560626"/>
              <a:gd name="adj2" fmla="val 11644418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Arc 45"/>
          <p:cNvSpPr/>
          <p:nvPr/>
        </p:nvSpPr>
        <p:spPr bwMode="auto">
          <a:xfrm>
            <a:off x="7822988" y="4196949"/>
            <a:ext cx="457073" cy="191268"/>
          </a:xfrm>
          <a:prstGeom prst="arc">
            <a:avLst>
              <a:gd name="adj1" fmla="val 20560626"/>
              <a:gd name="adj2" fmla="val 11644418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5991436" y="3488072"/>
            <a:ext cx="2848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>
            <a:off x="7010400" y="3494714"/>
            <a:ext cx="23310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9" name="Straight Arrow Connector 48"/>
          <p:cNvCxnSpPr/>
          <p:nvPr/>
        </p:nvCxnSpPr>
        <p:spPr bwMode="auto">
          <a:xfrm>
            <a:off x="7558078" y="3495692"/>
            <a:ext cx="1915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00540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Sub-block </a:t>
            </a:r>
            <a:r>
              <a:rPr lang="en-US" dirty="0" smtClean="0"/>
              <a:t>106/242 RU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- 1x1 </a:t>
            </a:r>
            <a:r>
              <a:rPr lang="en-US" dirty="0" err="1"/>
              <a:t>Tx</a:t>
            </a:r>
            <a:r>
              <a:rPr lang="en-US" dirty="0"/>
              <a:t>-Rx, MCS </a:t>
            </a:r>
            <a:r>
              <a:rPr lang="en-US" dirty="0" smtClean="0"/>
              <a:t>0/3/4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10" name="Content Placeholder 7"/>
          <p:cNvSpPr txBox="1">
            <a:spLocks/>
          </p:cNvSpPr>
          <p:nvPr/>
        </p:nvSpPr>
        <p:spPr bwMode="auto">
          <a:xfrm>
            <a:off x="676275" y="5482363"/>
            <a:ext cx="7770813" cy="918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 kern="0" dirty="0" smtClean="0"/>
              <a:t>Two sub-blocks for 106 RU &amp; 242 RU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 smtClean="0"/>
              <a:t>Diversity gain are smaller for 106 RU and 242 RU (compared with 26 and 52 RU).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9626" y="1673651"/>
            <a:ext cx="5276059" cy="38404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0141" y="1673651"/>
            <a:ext cx="5276059" cy="3840480"/>
          </a:xfrm>
          <a:prstGeom prst="rect">
            <a:avLst/>
          </a:prstGeom>
        </p:spPr>
      </p:pic>
      <p:sp>
        <p:nvSpPr>
          <p:cNvPr id="22" name="Arc 21"/>
          <p:cNvSpPr/>
          <p:nvPr/>
        </p:nvSpPr>
        <p:spPr bwMode="auto">
          <a:xfrm>
            <a:off x="6121278" y="4172917"/>
            <a:ext cx="574215" cy="209739"/>
          </a:xfrm>
          <a:prstGeom prst="arc">
            <a:avLst>
              <a:gd name="adj1" fmla="val 20560626"/>
              <a:gd name="adj2" fmla="val 11644418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58343" y="434118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MCS 0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512022" y="431577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MCS 3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183553" y="4000788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MCS 4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26" name="Arc 25"/>
          <p:cNvSpPr/>
          <p:nvPr/>
        </p:nvSpPr>
        <p:spPr bwMode="auto">
          <a:xfrm>
            <a:off x="7322941" y="4152026"/>
            <a:ext cx="490621" cy="209739"/>
          </a:xfrm>
          <a:prstGeom prst="arc">
            <a:avLst>
              <a:gd name="adj1" fmla="val 20560626"/>
              <a:gd name="adj2" fmla="val 11644418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Arc 26"/>
          <p:cNvSpPr/>
          <p:nvPr/>
        </p:nvSpPr>
        <p:spPr bwMode="auto">
          <a:xfrm>
            <a:off x="7955017" y="3855454"/>
            <a:ext cx="457073" cy="191268"/>
          </a:xfrm>
          <a:prstGeom prst="arc">
            <a:avLst>
              <a:gd name="adj1" fmla="val 20560626"/>
              <a:gd name="adj2" fmla="val 11644418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Arc 30"/>
          <p:cNvSpPr/>
          <p:nvPr/>
        </p:nvSpPr>
        <p:spPr bwMode="auto">
          <a:xfrm>
            <a:off x="1954873" y="4131448"/>
            <a:ext cx="579820" cy="222766"/>
          </a:xfrm>
          <a:prstGeom prst="arc">
            <a:avLst>
              <a:gd name="adj1" fmla="val 20560626"/>
              <a:gd name="adj2" fmla="val 11644418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184238" y="431577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MCS 0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244991" y="4287038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MCS 3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949575" y="4010039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MCS 4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35" name="Arc 34"/>
          <p:cNvSpPr/>
          <p:nvPr/>
        </p:nvSpPr>
        <p:spPr bwMode="auto">
          <a:xfrm>
            <a:off x="3081301" y="4097843"/>
            <a:ext cx="468851" cy="209739"/>
          </a:xfrm>
          <a:prstGeom prst="arc">
            <a:avLst>
              <a:gd name="adj1" fmla="val 20560626"/>
              <a:gd name="adj2" fmla="val 11644418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Arc 35"/>
          <p:cNvSpPr/>
          <p:nvPr/>
        </p:nvSpPr>
        <p:spPr bwMode="auto">
          <a:xfrm>
            <a:off x="3695897" y="3869228"/>
            <a:ext cx="457073" cy="191268"/>
          </a:xfrm>
          <a:prstGeom prst="arc">
            <a:avLst>
              <a:gd name="adj1" fmla="val 20560626"/>
              <a:gd name="adj2" fmla="val 11644418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369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Sub-block </a:t>
            </a:r>
            <a:r>
              <a:rPr lang="en-US" dirty="0"/>
              <a:t>106/242 </a:t>
            </a:r>
            <a:r>
              <a:rPr lang="en-US" dirty="0" smtClean="0"/>
              <a:t>RU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/>
              <a:t>1x1 </a:t>
            </a:r>
            <a:r>
              <a:rPr lang="en-US" dirty="0" err="1"/>
              <a:t>Tx</a:t>
            </a:r>
            <a:r>
              <a:rPr lang="en-US" dirty="0"/>
              <a:t>-Rx, MCS </a:t>
            </a:r>
            <a:r>
              <a:rPr lang="en-US" dirty="0" smtClean="0"/>
              <a:t>0/3/4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13" name="Content Placeholder 7"/>
          <p:cNvSpPr txBox="1">
            <a:spLocks/>
          </p:cNvSpPr>
          <p:nvPr/>
        </p:nvSpPr>
        <p:spPr bwMode="auto">
          <a:xfrm>
            <a:off x="676275" y="5386375"/>
            <a:ext cx="7770813" cy="918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 kern="0" dirty="0" smtClean="0"/>
              <a:t>Four sub-blocks for 106 RU &amp; 242 RU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 smtClean="0"/>
              <a:t>1.5 dB performance gain for 106 RU.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 smtClean="0"/>
              <a:t>Diversity gain seems to be minimal for 242 RU.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9626" y="1680713"/>
            <a:ext cx="5276059" cy="38404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6174" y="1676400"/>
            <a:ext cx="5276059" cy="384048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792402" y="3503549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1.5 dB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75655" y="352361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0.7 dB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25" name="Arc 24"/>
          <p:cNvSpPr/>
          <p:nvPr/>
        </p:nvSpPr>
        <p:spPr bwMode="auto">
          <a:xfrm>
            <a:off x="6166076" y="4394646"/>
            <a:ext cx="685420" cy="191179"/>
          </a:xfrm>
          <a:prstGeom prst="arc">
            <a:avLst>
              <a:gd name="adj1" fmla="val 20560626"/>
              <a:gd name="adj2" fmla="val 11644418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510264" y="456558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MCS 0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706485" y="462825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MCS 3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447088" y="432623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MCS 4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29" name="Arc 28"/>
          <p:cNvSpPr/>
          <p:nvPr/>
        </p:nvSpPr>
        <p:spPr bwMode="auto">
          <a:xfrm>
            <a:off x="7514506" y="4470132"/>
            <a:ext cx="572979" cy="167993"/>
          </a:xfrm>
          <a:prstGeom prst="arc">
            <a:avLst>
              <a:gd name="adj1" fmla="val 20560626"/>
              <a:gd name="adj2" fmla="val 11644418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Arc 29"/>
          <p:cNvSpPr/>
          <p:nvPr/>
        </p:nvSpPr>
        <p:spPr bwMode="auto">
          <a:xfrm>
            <a:off x="8289939" y="4158491"/>
            <a:ext cx="457073" cy="191268"/>
          </a:xfrm>
          <a:prstGeom prst="arc">
            <a:avLst>
              <a:gd name="adj1" fmla="val 20560626"/>
              <a:gd name="adj2" fmla="val 11644418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6083950" y="3515478"/>
            <a:ext cx="24065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4" name="Arc 33"/>
          <p:cNvSpPr/>
          <p:nvPr/>
        </p:nvSpPr>
        <p:spPr bwMode="auto">
          <a:xfrm>
            <a:off x="1827834" y="4198676"/>
            <a:ext cx="828522" cy="243344"/>
          </a:xfrm>
          <a:prstGeom prst="arc">
            <a:avLst>
              <a:gd name="adj1" fmla="val 20560626"/>
              <a:gd name="adj2" fmla="val 11644418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142922" y="44533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MCS 0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384405" y="4704086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MCS 3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006396" y="3985768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MCS 4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38" name="Arc 37"/>
          <p:cNvSpPr/>
          <p:nvPr/>
        </p:nvSpPr>
        <p:spPr bwMode="auto">
          <a:xfrm>
            <a:off x="3106231" y="4439471"/>
            <a:ext cx="828522" cy="243344"/>
          </a:xfrm>
          <a:prstGeom prst="arc">
            <a:avLst>
              <a:gd name="adj1" fmla="val 20560626"/>
              <a:gd name="adj2" fmla="val 11644418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Arc 38"/>
          <p:cNvSpPr/>
          <p:nvPr/>
        </p:nvSpPr>
        <p:spPr bwMode="auto">
          <a:xfrm>
            <a:off x="3861532" y="3824577"/>
            <a:ext cx="457073" cy="191268"/>
          </a:xfrm>
          <a:prstGeom prst="arc">
            <a:avLst>
              <a:gd name="adj1" fmla="val 20560626"/>
              <a:gd name="adj2" fmla="val 11644418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>
            <a:off x="1762277" y="3510376"/>
            <a:ext cx="2848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06997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7250</TotalTime>
  <Words>1237</Words>
  <Application>Microsoft Office PowerPoint</Application>
  <PresentationFormat>On-screen Show (4:3)</PresentationFormat>
  <Paragraphs>315</Paragraphs>
  <Slides>24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 Unicode MS</vt:lpstr>
      <vt:lpstr>MS Gothic</vt:lpstr>
      <vt:lpstr>Qualcomm Office Regular</vt:lpstr>
      <vt:lpstr>宋体</vt:lpstr>
      <vt:lpstr>Arial</vt:lpstr>
      <vt:lpstr>Calibri</vt:lpstr>
      <vt:lpstr>Times New Roman</vt:lpstr>
      <vt:lpstr>Office Theme</vt:lpstr>
      <vt:lpstr>Document</vt:lpstr>
      <vt:lpstr>Diversity Mode in OFDMA</vt:lpstr>
      <vt:lpstr>Background</vt:lpstr>
      <vt:lpstr>Need for Robust Transmission in OFMDA</vt:lpstr>
      <vt:lpstr>Non-Contiguous Resource Allocation</vt:lpstr>
      <vt:lpstr>Simulation Parameters</vt:lpstr>
      <vt:lpstr>Examples of Sub-blocks Used for Simulation</vt:lpstr>
      <vt:lpstr>Two Sub-block 26/52 RU - 1x1 Tx-Rx, MCS 0/3/4</vt:lpstr>
      <vt:lpstr>Two Sub-block 106/242 RU - 1x1 Tx-Rx, MCS 0/3/4</vt:lpstr>
      <vt:lpstr>Four Sub-block 106/242 RU - 1x1 Tx-Rx, MCS 0/3/4</vt:lpstr>
      <vt:lpstr>Simulation Summary</vt:lpstr>
      <vt:lpstr>Signaling Aspects of Non-Continuous RU</vt:lpstr>
      <vt:lpstr>Example Candidates for Non-Continuous RU</vt:lpstr>
      <vt:lpstr>Straw Poll 1</vt:lpstr>
      <vt:lpstr>References</vt:lpstr>
      <vt:lpstr>Appendix</vt:lpstr>
      <vt:lpstr>Two Non-Contiguous 13 tones for RU26 (examples for simulation)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Non-Contiguous RU52 (Tx 1 and MCS 0)</vt:lpstr>
      <vt:lpstr>Non-Contiguous RU26  (TX1/Tx4 and MCS 3)</vt:lpstr>
      <vt:lpstr>Non-Contiguous RU52 and RU106 (Tx1/Tx 4 and MCS 3)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Pilot Design for 11ax Downlink Transmissions</dc:title>
  <dc:creator>Daewon Lee</dc:creator>
  <cp:lastModifiedBy>Daewon Lee</cp:lastModifiedBy>
  <cp:revision>628</cp:revision>
  <cp:lastPrinted>2015-11-07T03:06:37Z</cp:lastPrinted>
  <dcterms:created xsi:type="dcterms:W3CDTF">2015-06-29T22:16:55Z</dcterms:created>
  <dcterms:modified xsi:type="dcterms:W3CDTF">2015-11-09T04:09:35Z</dcterms:modified>
</cp:coreProperties>
</file>