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24"/>
  </p:notesMasterIdLst>
  <p:handoutMasterIdLst>
    <p:handoutMasterId r:id="rId25"/>
  </p:handoutMasterIdLst>
  <p:sldIdLst>
    <p:sldId id="500" r:id="rId2"/>
    <p:sldId id="565" r:id="rId3"/>
    <p:sldId id="554" r:id="rId4"/>
    <p:sldId id="551" r:id="rId5"/>
    <p:sldId id="582" r:id="rId6"/>
    <p:sldId id="552" r:id="rId7"/>
    <p:sldId id="553" r:id="rId8"/>
    <p:sldId id="555" r:id="rId9"/>
    <p:sldId id="556" r:id="rId10"/>
    <p:sldId id="584" r:id="rId11"/>
    <p:sldId id="547" r:id="rId12"/>
    <p:sldId id="567" r:id="rId13"/>
    <p:sldId id="575" r:id="rId14"/>
    <p:sldId id="576" r:id="rId15"/>
    <p:sldId id="585" r:id="rId16"/>
    <p:sldId id="578" r:id="rId17"/>
    <p:sldId id="563" r:id="rId18"/>
    <p:sldId id="566" r:id="rId19"/>
    <p:sldId id="569" r:id="rId20"/>
    <p:sldId id="572" r:id="rId21"/>
    <p:sldId id="586" r:id="rId22"/>
    <p:sldId id="581" r:id="rId2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351" autoAdjust="0"/>
    <p:restoredTop sz="90216" autoAdjust="0"/>
  </p:normalViewPr>
  <p:slideViewPr>
    <p:cSldViewPr>
      <p:cViewPr>
        <p:scale>
          <a:sx n="100" d="100"/>
          <a:sy n="100" d="100"/>
        </p:scale>
        <p:origin x="-135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Sub</a:t>
            </a:r>
            <a:r>
              <a:rPr lang="en-US" altLang="ko-KR" dirty="0" smtClean="0">
                <a:ea typeface="굴림" charset="-127"/>
              </a:rPr>
              <a:t>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" name="Rectangle 7"/>
          <p:cNvSpPr>
            <a:spLocks noChangeArrowheads="1"/>
          </p:cNvSpPr>
          <p:nvPr userDrawn="1"/>
        </p:nvSpPr>
        <p:spPr bwMode="auto">
          <a:xfrm>
            <a:off x="5894787" y="225052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802.11-15/1326r1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304800" y="201393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802.11-15/1326r1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Nov 2015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/>
              <a:t>NAV Consideration for UL MU </a:t>
            </a:r>
            <a:r>
              <a:rPr lang="en-US" sz="2400" dirty="0" smtClean="0"/>
              <a:t>Response Follow Up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2015-11-09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1316303"/>
              </p:ext>
            </p:extLst>
          </p:nvPr>
        </p:nvGraphicFramePr>
        <p:xfrm>
          <a:off x="895350" y="2590800"/>
          <a:ext cx="7334250" cy="312574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6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38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Cariou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 Alpert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yaron.alpert@intel.com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60242"/>
              </p:ext>
            </p:extLst>
          </p:nvPr>
        </p:nvGraphicFramePr>
        <p:xfrm>
          <a:off x="685800" y="1524000"/>
          <a:ext cx="7620000" cy="186259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79621"/>
                <a:gridCol w="1828800"/>
              </a:tblGrid>
              <a:tr h="28947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="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900" b="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900" kern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7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34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47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9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932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It has been agreed that NAV </a:t>
            </a:r>
            <a:r>
              <a:rPr lang="en-US" sz="2000" dirty="0" smtClean="0"/>
              <a:t>is considered </a:t>
            </a:r>
            <a:r>
              <a:rPr lang="en-US" sz="2000" dirty="0"/>
              <a:t>for UL MU response [</a:t>
            </a:r>
            <a:r>
              <a:rPr lang="en-US" sz="2000" dirty="0" smtClean="0"/>
              <a:t>1]</a:t>
            </a:r>
            <a:endParaRPr lang="en-US" sz="2000" dirty="0"/>
          </a:p>
          <a:p>
            <a:pPr lvl="1"/>
            <a:r>
              <a:rPr lang="en-US" sz="1600" dirty="0" smtClean="0"/>
              <a:t>Only </a:t>
            </a:r>
            <a:r>
              <a:rPr lang="en-US" sz="1600" dirty="0"/>
              <a:t>NAV not set by AP will be considered</a:t>
            </a:r>
          </a:p>
          <a:p>
            <a:pPr lvl="1"/>
            <a:r>
              <a:rPr lang="en-US" sz="1600" dirty="0"/>
              <a:t>May not need to consider </a:t>
            </a:r>
            <a:r>
              <a:rPr lang="en-US" sz="1600" dirty="0" smtClean="0"/>
              <a:t>NAV set by Intra-BSS frame </a:t>
            </a:r>
            <a:r>
              <a:rPr lang="en-US" sz="1600" dirty="0"/>
              <a:t>in general </a:t>
            </a:r>
            <a:r>
              <a:rPr lang="en-US" sz="1600" dirty="0" smtClean="0"/>
              <a:t>[2]</a:t>
            </a:r>
            <a:endParaRPr lang="en-US" sz="1600" dirty="0"/>
          </a:p>
          <a:p>
            <a:r>
              <a:rPr lang="en-US" sz="2000" dirty="0"/>
              <a:t>However, </a:t>
            </a:r>
            <a:r>
              <a:rPr lang="en-US" sz="2000" dirty="0" smtClean="0"/>
              <a:t>NAV set by Inter-BSS frame (or equivalently OBSS frame) may </a:t>
            </a:r>
            <a:r>
              <a:rPr lang="en-US" sz="2000" dirty="0"/>
              <a:t>be </a:t>
            </a:r>
            <a:r>
              <a:rPr lang="en-US" sz="2000" dirty="0" smtClean="0"/>
              <a:t>overridden </a:t>
            </a:r>
            <a:r>
              <a:rPr lang="en-US" sz="2000" dirty="0"/>
              <a:t>by </a:t>
            </a:r>
            <a:r>
              <a:rPr lang="en-US" sz="2000" dirty="0" smtClean="0"/>
              <a:t>AP/Intra-BSS </a:t>
            </a:r>
            <a:r>
              <a:rPr lang="en-US" sz="2000" dirty="0"/>
              <a:t>frame very </a:t>
            </a:r>
            <a:r>
              <a:rPr lang="en-US" sz="2000" dirty="0" smtClean="0"/>
              <a:t>often</a:t>
            </a:r>
          </a:p>
          <a:p>
            <a:pPr lvl="1"/>
            <a:r>
              <a:rPr lang="en-US" sz="1600" dirty="0" smtClean="0"/>
              <a:t>AP creates CFP period to control Intra-BSS transmission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/>
              <a:t>schedules different set of users in consecutive UL MU </a:t>
            </a:r>
            <a:r>
              <a:rPr lang="en-US" sz="1600" dirty="0" smtClean="0"/>
              <a:t>[Appendix]</a:t>
            </a:r>
            <a:endParaRPr lang="en-US" sz="1600" dirty="0"/>
          </a:p>
          <a:p>
            <a:pPr lvl="1"/>
            <a:r>
              <a:rPr lang="en-US" sz="1600" dirty="0"/>
              <a:t>NAV may be set by TXOP duration in HE-SIGA </a:t>
            </a:r>
            <a:r>
              <a:rPr lang="en-US" sz="1600" dirty="0" smtClean="0"/>
              <a:t>[</a:t>
            </a:r>
            <a:r>
              <a:rPr lang="en-US" sz="1600" dirty="0"/>
              <a:t>2</a:t>
            </a:r>
            <a:r>
              <a:rPr lang="en-US" sz="1600" dirty="0" smtClean="0"/>
              <a:t>]</a:t>
            </a:r>
            <a:endParaRPr lang="en-US" dirty="0"/>
          </a:p>
          <a:p>
            <a:r>
              <a:rPr lang="en-US" sz="2000" dirty="0" smtClean="0"/>
              <a:t>As a result, </a:t>
            </a:r>
            <a:r>
              <a:rPr lang="en-US" sz="2000" dirty="0"/>
              <a:t>capability to protect existing Inter-BSS transmission under UL MU response is </a:t>
            </a:r>
            <a:r>
              <a:rPr lang="en-US" sz="2000" dirty="0" smtClean="0"/>
              <a:t>lost, and we </a:t>
            </a:r>
            <a:r>
              <a:rPr lang="en-US" sz="2000" dirty="0"/>
              <a:t>explore the ideas of letting each STA </a:t>
            </a:r>
            <a:r>
              <a:rPr lang="en-US" sz="2000" dirty="0" smtClean="0"/>
              <a:t>maintain </a:t>
            </a:r>
            <a:r>
              <a:rPr lang="en-US" sz="2000" dirty="0"/>
              <a:t>two NAVs to resolve the issue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285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 </a:t>
            </a:r>
            <a:r>
              <a:rPr lang="en-US" dirty="0"/>
              <a:t>C</a:t>
            </a:r>
            <a:r>
              <a:rPr lang="en-US" dirty="0" smtClean="0"/>
              <a:t>onsideration for UL MU Response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Ex: AP creates CFP period to control Intra-BSS transmission</a:t>
            </a:r>
          </a:p>
          <a:p>
            <a:pPr lvl="1"/>
            <a:r>
              <a:rPr lang="en-US" sz="1400" dirty="0"/>
              <a:t>Note that similar examples under cascading TXOP can be </a:t>
            </a:r>
            <a:r>
              <a:rPr lang="en-US" sz="1400" dirty="0" smtClean="0"/>
              <a:t>constructed</a:t>
            </a:r>
          </a:p>
          <a:p>
            <a:pPr lvl="1"/>
            <a:r>
              <a:rPr lang="en-US" sz="1400" dirty="0" smtClean="0"/>
              <a:t>Other examples are provided in the Appendix</a:t>
            </a:r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 smtClean="0"/>
          </a:p>
          <a:p>
            <a:pPr lvl="1"/>
            <a:endParaRPr lang="en-US" sz="1400" dirty="0"/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319169" y="3245106"/>
            <a:ext cx="73676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2607220" y="2958873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4743" y="3023276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327462" y="3574275"/>
            <a:ext cx="7359336" cy="7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3677058" y="3352444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3036" y="3352444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STA1</a:t>
            </a:r>
            <a:endParaRPr lang="en-US" sz="8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327462" y="3896869"/>
            <a:ext cx="73593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3677058" y="367503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3036" y="3675038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STA2</a:t>
            </a:r>
            <a:endParaRPr lang="en-US" sz="8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327462" y="4233193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3677058" y="4011362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63036" y="4011362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STA3</a:t>
            </a:r>
            <a:endParaRPr lang="en-US" sz="8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 flipV="1">
            <a:off x="1335756" y="4226806"/>
            <a:ext cx="7351042" cy="135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V="1">
            <a:off x="1335756" y="4569808"/>
            <a:ext cx="7351042" cy="68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71330" y="4354842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STA4</a:t>
            </a:r>
            <a:endParaRPr lang="en-US" sz="800" dirty="0"/>
          </a:p>
        </p:txBody>
      </p:sp>
      <p:sp>
        <p:nvSpPr>
          <p:cNvPr id="38" name="Rectangle 37"/>
          <p:cNvSpPr/>
          <p:nvPr/>
        </p:nvSpPr>
        <p:spPr bwMode="auto">
          <a:xfrm>
            <a:off x="5302549" y="2951717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431750" y="2945143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1600198" y="4818494"/>
            <a:ext cx="4326978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 NAV set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by Inter-BSS Frame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6256280" y="3352444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6256280" y="367503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6256280" y="4011362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6256280" y="434082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6994386" y="2945143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61019" y="5253335"/>
            <a:ext cx="30938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STA4 can not consider NAV set by Inter-BSS frame because NAV is overridden by AP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1600198" y="2948014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CTS-to-Self</a:t>
            </a:r>
          </a:p>
        </p:txBody>
      </p:sp>
      <p:cxnSp>
        <p:nvCxnSpPr>
          <p:cNvPr id="63" name="Straight Arrow Connector 62"/>
          <p:cNvCxnSpPr/>
          <p:nvPr/>
        </p:nvCxnSpPr>
        <p:spPr bwMode="auto">
          <a:xfrm>
            <a:off x="2438400" y="3234247"/>
            <a:ext cx="0" cy="1331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4" name="Rectangle 63"/>
          <p:cNvSpPr/>
          <p:nvPr/>
        </p:nvSpPr>
        <p:spPr bwMode="auto">
          <a:xfrm>
            <a:off x="2446116" y="4584991"/>
            <a:ext cx="5153681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 NAV set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by Intra-BSS Frame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3686705" y="4565813"/>
            <a:ext cx="0" cy="687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Rectangle 33"/>
          <p:cNvSpPr/>
          <p:nvPr/>
        </p:nvSpPr>
        <p:spPr bwMode="auto">
          <a:xfrm>
            <a:off x="3677057" y="4356004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</p:spTree>
    <p:extLst>
      <p:ext uri="{BB962C8B-B14F-4D97-AF65-F5344CB8AC3E}">
        <p14:creationId xmlns:p14="http://schemas.microsoft.com/office/powerpoint/2010/main" val="226506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STA maintains two NAVs, and one is the NAV for Intra-BSS frame</a:t>
            </a:r>
          </a:p>
          <a:p>
            <a:pPr lvl="1"/>
            <a:r>
              <a:rPr lang="en-US" sz="1400" dirty="0" smtClean="0"/>
              <a:t>NAV </a:t>
            </a:r>
            <a:r>
              <a:rPr lang="en-US" sz="1400" dirty="0"/>
              <a:t>set by </a:t>
            </a:r>
            <a:r>
              <a:rPr lang="en-US" sz="1400" dirty="0" smtClean="0"/>
              <a:t>Inter-BSS </a:t>
            </a:r>
            <a:r>
              <a:rPr lang="en-US" sz="1400" dirty="0"/>
              <a:t>frame can be preserved </a:t>
            </a:r>
            <a:r>
              <a:rPr lang="en-US" sz="1400" dirty="0" smtClean="0"/>
              <a:t>and considered for UL MU response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1319169" y="2890763"/>
            <a:ext cx="73676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5" name="Rectangle 74"/>
          <p:cNvSpPr/>
          <p:nvPr/>
        </p:nvSpPr>
        <p:spPr bwMode="auto">
          <a:xfrm>
            <a:off x="2607220" y="2604530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54743" y="2668933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77" name="Straight Connector 76"/>
          <p:cNvCxnSpPr/>
          <p:nvPr/>
        </p:nvCxnSpPr>
        <p:spPr bwMode="auto">
          <a:xfrm>
            <a:off x="1327462" y="3219932"/>
            <a:ext cx="7359336" cy="7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8" name="Rectangle 77"/>
          <p:cNvSpPr/>
          <p:nvPr/>
        </p:nvSpPr>
        <p:spPr bwMode="auto">
          <a:xfrm>
            <a:off x="3677058" y="29981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863036" y="2998101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STA1</a:t>
            </a:r>
            <a:endParaRPr lang="en-US" sz="800" dirty="0"/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1327462" y="3542526"/>
            <a:ext cx="7359336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1" name="Rectangle 80"/>
          <p:cNvSpPr/>
          <p:nvPr/>
        </p:nvSpPr>
        <p:spPr bwMode="auto">
          <a:xfrm>
            <a:off x="3677058" y="33206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863036" y="3320695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STA2</a:t>
            </a:r>
            <a:endParaRPr lang="en-US" sz="800" dirty="0"/>
          </a:p>
        </p:txBody>
      </p:sp>
      <p:cxnSp>
        <p:nvCxnSpPr>
          <p:cNvPr id="83" name="Straight Connector 82"/>
          <p:cNvCxnSpPr/>
          <p:nvPr/>
        </p:nvCxnSpPr>
        <p:spPr bwMode="auto">
          <a:xfrm>
            <a:off x="1327462" y="387885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4" name="Rectangle 83"/>
          <p:cNvSpPr/>
          <p:nvPr/>
        </p:nvSpPr>
        <p:spPr bwMode="auto">
          <a:xfrm>
            <a:off x="3677058" y="36570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863036" y="365701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STA3</a:t>
            </a:r>
            <a:endParaRPr lang="en-US" sz="800" dirty="0"/>
          </a:p>
        </p:txBody>
      </p:sp>
      <p:cxnSp>
        <p:nvCxnSpPr>
          <p:cNvPr id="86" name="Straight Connector 85"/>
          <p:cNvCxnSpPr/>
          <p:nvPr/>
        </p:nvCxnSpPr>
        <p:spPr bwMode="auto">
          <a:xfrm flipV="1">
            <a:off x="1335756" y="3872463"/>
            <a:ext cx="7351042" cy="1354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335756" y="4215465"/>
            <a:ext cx="7351042" cy="68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8" name="TextBox 87"/>
          <p:cNvSpPr txBox="1"/>
          <p:nvPr/>
        </p:nvSpPr>
        <p:spPr>
          <a:xfrm>
            <a:off x="871330" y="400049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STA4</a:t>
            </a:r>
            <a:endParaRPr lang="en-US" sz="800" dirty="0"/>
          </a:p>
        </p:txBody>
      </p:sp>
      <p:sp>
        <p:nvSpPr>
          <p:cNvPr id="89" name="Rectangle 88"/>
          <p:cNvSpPr/>
          <p:nvPr/>
        </p:nvSpPr>
        <p:spPr bwMode="auto">
          <a:xfrm>
            <a:off x="5302549" y="25973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4431750" y="25908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1600198" y="4464151"/>
            <a:ext cx="4326978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STA4 NAV set by Inter-BSS Frame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6256280" y="29981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6256280" y="33206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256280" y="36570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256280" y="398647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994386" y="25908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3461020" y="4898992"/>
            <a:ext cx="3836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 STA4 maintains NAV set by Intra-BSS frame separately, STA4 can consider NAV set by Inter-BSS Frame</a:t>
            </a:r>
            <a:endParaRPr lang="en-US" dirty="0"/>
          </a:p>
        </p:txBody>
      </p:sp>
      <p:sp>
        <p:nvSpPr>
          <p:cNvPr id="98" name="Rectangle 97"/>
          <p:cNvSpPr/>
          <p:nvPr/>
        </p:nvSpPr>
        <p:spPr bwMode="auto">
          <a:xfrm>
            <a:off x="1600198" y="2593671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CTS-to-Self</a:t>
            </a:r>
          </a:p>
        </p:txBody>
      </p:sp>
      <p:cxnSp>
        <p:nvCxnSpPr>
          <p:cNvPr id="99" name="Straight Arrow Connector 98"/>
          <p:cNvCxnSpPr/>
          <p:nvPr/>
        </p:nvCxnSpPr>
        <p:spPr bwMode="auto">
          <a:xfrm>
            <a:off x="2438400" y="2879904"/>
            <a:ext cx="0" cy="1331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0" name="Rectangle 99"/>
          <p:cNvSpPr/>
          <p:nvPr/>
        </p:nvSpPr>
        <p:spPr bwMode="auto">
          <a:xfrm>
            <a:off x="2446116" y="4230648"/>
            <a:ext cx="5153681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STA4 NAV set by Intra-BSS Frame</a:t>
            </a:r>
          </a:p>
        </p:txBody>
      </p:sp>
      <p:cxnSp>
        <p:nvCxnSpPr>
          <p:cNvPr id="101" name="Straight Arrow Connector 100"/>
          <p:cNvCxnSpPr/>
          <p:nvPr/>
        </p:nvCxnSpPr>
        <p:spPr bwMode="auto">
          <a:xfrm>
            <a:off x="3686705" y="4211470"/>
            <a:ext cx="0" cy="687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03048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Consideration for </a:t>
            </a:r>
            <a:r>
              <a:rPr lang="en-US" dirty="0" smtClean="0"/>
              <a:t>Distinguishing NAV Set by Intra-BSS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Having TXOP duration [3] and BSS color [4] in </a:t>
            </a:r>
            <a:r>
              <a:rPr lang="en-US" sz="2000" dirty="0"/>
              <a:t>HE-SIGA already </a:t>
            </a:r>
            <a:r>
              <a:rPr lang="en-US" sz="2000" dirty="0" smtClean="0"/>
              <a:t>differentiates if NAV is set by Intra-BSS or Inter-BSS frame</a:t>
            </a:r>
            <a:endParaRPr lang="en-US" sz="2000" dirty="0"/>
          </a:p>
          <a:p>
            <a:r>
              <a:rPr lang="en-US" sz="2000" dirty="0"/>
              <a:t>Passed motion about </a:t>
            </a:r>
            <a:r>
              <a:rPr lang="en-US" sz="2000" dirty="0" smtClean="0"/>
              <a:t>TXOP Truncation [5] also </a:t>
            </a:r>
            <a:r>
              <a:rPr lang="en-US" sz="2000" dirty="0"/>
              <a:t>distinguishes NAV set by Intra-BSS or Inter-BSS frame </a:t>
            </a:r>
          </a:p>
          <a:p>
            <a:r>
              <a:rPr lang="en-US" sz="2000" dirty="0" smtClean="0"/>
              <a:t>It is natural to add NAV for Intra-BSS frame such that existing Inter-BSS </a:t>
            </a:r>
            <a:r>
              <a:rPr lang="en-US" sz="2000" dirty="0"/>
              <a:t>transmission </a:t>
            </a:r>
            <a:r>
              <a:rPr lang="en-US" sz="2000" dirty="0" smtClean="0"/>
              <a:t>can be better protected under UL MU response</a:t>
            </a:r>
          </a:p>
          <a:p>
            <a:r>
              <a:rPr lang="en-US" sz="2000" dirty="0" smtClean="0"/>
              <a:t>Note that there may be some frame (e.g., CTS) that can not be determined to be Intra-BSS or Inter-BSS</a:t>
            </a:r>
          </a:p>
          <a:p>
            <a:pPr lvl="1"/>
            <a:r>
              <a:rPr lang="en-US" sz="1800" dirty="0" smtClean="0"/>
              <a:t>In this case, a simple rule for maintaining two NAVs is that one </a:t>
            </a:r>
            <a:r>
              <a:rPr lang="en-US" sz="1800" dirty="0"/>
              <a:t>is the NAV for Intra-BSS frame, and </a:t>
            </a:r>
            <a:r>
              <a:rPr lang="en-US" sz="1800" dirty="0" smtClean="0"/>
              <a:t>another </a:t>
            </a:r>
            <a:r>
              <a:rPr lang="en-US" sz="1800" dirty="0"/>
              <a:t>one is the NAV for Inter-BSS frame or frame that cannot be determined to be Intra-BSS or Inter-BSS</a:t>
            </a:r>
          </a:p>
          <a:p>
            <a:pPr lvl="1"/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33093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Consideration for Maintaining </a:t>
            </a:r>
            <a:r>
              <a:rPr lang="en-US" dirty="0"/>
              <a:t>T</a:t>
            </a:r>
            <a:r>
              <a:rPr lang="en-US" dirty="0" smtClean="0"/>
              <a:t>wo NAVs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</a:t>
            </a:r>
            <a:r>
              <a:rPr lang="en-US" sz="1800" dirty="0"/>
              <a:t>idea of maintaining more than one NAV is not new </a:t>
            </a:r>
            <a:r>
              <a:rPr lang="en-US" sz="1800" dirty="0" smtClean="0"/>
              <a:t>[6-8], </a:t>
            </a:r>
            <a:r>
              <a:rPr lang="en-US" sz="1800" dirty="0"/>
              <a:t>and </a:t>
            </a:r>
            <a:r>
              <a:rPr lang="en-US" sz="1800" dirty="0" smtClean="0"/>
              <a:t>there may be concerns that more than one timer is required</a:t>
            </a:r>
          </a:p>
          <a:p>
            <a:r>
              <a:rPr lang="en-US" sz="1800" dirty="0"/>
              <a:t>W</a:t>
            </a:r>
            <a:r>
              <a:rPr lang="en-US" sz="1800" dirty="0" smtClean="0"/>
              <a:t>e </a:t>
            </a:r>
            <a:r>
              <a:rPr lang="en-US" sz="1800" dirty="0"/>
              <a:t>think that </a:t>
            </a:r>
            <a:r>
              <a:rPr lang="en-US" sz="1800" dirty="0" smtClean="0"/>
              <a:t>many </a:t>
            </a:r>
            <a:r>
              <a:rPr lang="en-US" sz="1800" dirty="0"/>
              <a:t>possible methods </a:t>
            </a:r>
            <a:r>
              <a:rPr lang="en-US" sz="1800" dirty="0" smtClean="0"/>
              <a:t>can be used to </a:t>
            </a:r>
            <a:r>
              <a:rPr lang="en-US" sz="1800" dirty="0"/>
              <a:t>maintain 2 </a:t>
            </a:r>
            <a:r>
              <a:rPr lang="en-US" sz="1800" dirty="0" smtClean="0"/>
              <a:t>NAVs, and we list a </a:t>
            </a:r>
            <a:r>
              <a:rPr lang="en-US" sz="1800" dirty="0"/>
              <a:t>few methods below. </a:t>
            </a:r>
          </a:p>
          <a:p>
            <a:pPr lvl="1"/>
            <a:r>
              <a:rPr lang="en-US" sz="1600" dirty="0" smtClean="0"/>
              <a:t>Have one timer for each NAV </a:t>
            </a:r>
          </a:p>
          <a:p>
            <a:pPr lvl="2"/>
            <a:r>
              <a:rPr lang="en-US" sz="1400" dirty="0"/>
              <a:t>Simple but increasing the implementation complexity because of maintaining two NAV timers</a:t>
            </a:r>
          </a:p>
          <a:p>
            <a:pPr lvl="1"/>
            <a:r>
              <a:rPr lang="en-US" sz="1600" dirty="0"/>
              <a:t>Use a timer for the longer NAV and record the difference with the shorter NAV (appendix)</a:t>
            </a:r>
          </a:p>
          <a:p>
            <a:pPr lvl="1"/>
            <a:r>
              <a:rPr lang="en-US" sz="1600" dirty="0"/>
              <a:t>Use a timer for the shorter NAV and record the difference with the longer NAV (appendix)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9079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discuss the situations </a:t>
            </a:r>
            <a:r>
              <a:rPr lang="en-US" dirty="0"/>
              <a:t>that NAV set by Inter-BSS frame </a:t>
            </a:r>
            <a:r>
              <a:rPr lang="en-US" dirty="0" smtClean="0"/>
              <a:t>may </a:t>
            </a:r>
            <a:r>
              <a:rPr lang="en-US" dirty="0"/>
              <a:t>be overridden by AP/Intra-BSS frame </a:t>
            </a:r>
            <a:r>
              <a:rPr lang="en-US" dirty="0" smtClean="0"/>
              <a:t>in UL MU transmission</a:t>
            </a:r>
          </a:p>
          <a:p>
            <a:endParaRPr lang="en-US" dirty="0"/>
          </a:p>
          <a:p>
            <a:r>
              <a:rPr lang="en-US" dirty="0" smtClean="0"/>
              <a:t>To better protect the existing Inter-BSS transmission under UL MU response, we propose that a STA maintains two NAVs</a:t>
            </a:r>
          </a:p>
          <a:p>
            <a:pPr lvl="1"/>
            <a:r>
              <a:rPr lang="en-US" dirty="0"/>
              <a:t>One is the NAV for Intra-BSS frame, and another one is the NAV for Inter-BSS frame or frame that cannot be determined to be Intra-BSS or Inter-BSS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178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0" dirty="0"/>
              <a:t>Do you agree to add to the TG Specification Frame work document?</a:t>
            </a:r>
          </a:p>
          <a:p>
            <a:pPr lvl="1"/>
            <a:r>
              <a:rPr lang="en-US" altLang="en-US" dirty="0" err="1" smtClean="0"/>
              <a:t>x.y.z</a:t>
            </a:r>
            <a:r>
              <a:rPr lang="en-US" altLang="en-US" dirty="0" smtClean="0"/>
              <a:t>. </a:t>
            </a:r>
            <a:r>
              <a:rPr lang="en-US" dirty="0"/>
              <a:t>A STA maintains two NAVs</a:t>
            </a:r>
          </a:p>
          <a:p>
            <a:pPr lvl="2"/>
            <a:r>
              <a:rPr lang="en-US" sz="2000" dirty="0" smtClean="0"/>
              <a:t>One </a:t>
            </a:r>
            <a:r>
              <a:rPr lang="en-US" sz="2000" dirty="0"/>
              <a:t>is the NAV for Intra-BSS frame, and another one is the NAV for Inter-BSS frame or frame that cannot be determined to be Intra-BSS or Inter-BSS</a:t>
            </a:r>
          </a:p>
          <a:p>
            <a:pPr lvl="2"/>
            <a:r>
              <a:rPr lang="en-US" sz="2000" dirty="0" smtClean="0"/>
              <a:t>Note </a:t>
            </a:r>
            <a:r>
              <a:rPr lang="en-US" sz="2000" dirty="0"/>
              <a:t>that maintaining two NAVs does not imply maintaining two NAV timers </a:t>
            </a:r>
          </a:p>
          <a:p>
            <a:pPr lvl="2"/>
            <a:r>
              <a:rPr lang="en-US" sz="2000" dirty="0" smtClean="0"/>
              <a:t>The </a:t>
            </a:r>
            <a:r>
              <a:rPr lang="en-US" sz="2000" dirty="0"/>
              <a:t>detailed method of maintaining two NAVs (e.g., two NAV timers or one NAV timer with difference of two NAV values, etc.) is TBD</a:t>
            </a:r>
          </a:p>
          <a:p>
            <a:pPr lvl="2"/>
            <a:r>
              <a:rPr lang="en-US" sz="2000" dirty="0" smtClean="0"/>
              <a:t>Mandatory </a:t>
            </a:r>
            <a:r>
              <a:rPr lang="en-US" sz="2000" dirty="0"/>
              <a:t>or Optional TBD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309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11-15-1062-01 NAV Consideration for UL MU Response to Trigger Frame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/>
              <a:t>11-15-1301-00 NAV </a:t>
            </a:r>
            <a:r>
              <a:rPr lang="en-US" altLang="ko-KR" dirty="0"/>
              <a:t>Rule for UL MU Response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11-15-1077-00 </a:t>
            </a:r>
            <a:r>
              <a:rPr lang="en-GB" dirty="0"/>
              <a:t>HE-SIGA content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11-15-1122-00 Identifiers in HE PPDUs for power saving</a:t>
            </a:r>
            <a:endParaRPr lang="en-US" altLang="ko-KR" dirty="0"/>
          </a:p>
          <a:p>
            <a:pPr marL="457200" indent="-457200">
              <a:buFont typeface="+mj-lt"/>
              <a:buAutoNum type="arabicPeriod"/>
            </a:pPr>
            <a:r>
              <a:rPr lang="en-US" altLang="ko-KR" dirty="0"/>
              <a:t>11-15-1067-00 MU TXOP Truncation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11-01-0372-00 a new approach to the </a:t>
            </a:r>
            <a:r>
              <a:rPr lang="en-US" dirty="0" err="1"/>
              <a:t>nav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11-03-0565-03 </a:t>
            </a:r>
            <a:r>
              <a:rPr lang="en-US" dirty="0" err="1"/>
              <a:t>nav</a:t>
            </a:r>
            <a:r>
              <a:rPr lang="en-US" dirty="0"/>
              <a:t> protection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P802.11REVmc_D4.0</a:t>
            </a:r>
            <a:endParaRPr lang="en-US" altLang="ko-KR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7282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NAV </a:t>
            </a:r>
            <a:r>
              <a:rPr lang="en-US" dirty="0"/>
              <a:t>Consideration for UL MU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Ex: AP schedules different </a:t>
            </a:r>
            <a:r>
              <a:rPr lang="en-US" sz="1800" dirty="0"/>
              <a:t>set of users in consecutive UL </a:t>
            </a:r>
            <a:r>
              <a:rPr lang="en-US" sz="1800" dirty="0" smtClean="0"/>
              <a:t>MU</a:t>
            </a:r>
          </a:p>
          <a:p>
            <a:pPr lvl="1"/>
            <a:r>
              <a:rPr lang="en-US" sz="1400" dirty="0"/>
              <a:t>Note that similar examples under cascading TXOP can be constructed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19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1319171" y="2814563"/>
            <a:ext cx="72914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Rectangle 7"/>
          <p:cNvSpPr/>
          <p:nvPr/>
        </p:nvSpPr>
        <p:spPr bwMode="auto">
          <a:xfrm>
            <a:off x="1335758" y="2528330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54745" y="2592733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1327464" y="3143732"/>
            <a:ext cx="7223481" cy="7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1" name="Rectangle 10"/>
          <p:cNvSpPr/>
          <p:nvPr/>
        </p:nvSpPr>
        <p:spPr bwMode="auto">
          <a:xfrm>
            <a:off x="2447062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3038" y="2921901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STA1</a:t>
            </a:r>
            <a:endParaRPr lang="en-US" sz="800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1327464" y="3466326"/>
            <a:ext cx="72234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4" name="Rectangle 13"/>
          <p:cNvSpPr/>
          <p:nvPr/>
        </p:nvSpPr>
        <p:spPr bwMode="auto">
          <a:xfrm>
            <a:off x="2447062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63038" y="3244495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STA2</a:t>
            </a:r>
            <a:endParaRPr lang="en-US" sz="800" dirty="0"/>
          </a:p>
        </p:txBody>
      </p:sp>
      <p:cxnSp>
        <p:nvCxnSpPr>
          <p:cNvPr id="16" name="Straight Connector 15"/>
          <p:cNvCxnSpPr/>
          <p:nvPr/>
        </p:nvCxnSpPr>
        <p:spPr bwMode="auto">
          <a:xfrm>
            <a:off x="1327464" y="380265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Rectangle 16"/>
          <p:cNvSpPr/>
          <p:nvPr/>
        </p:nvSpPr>
        <p:spPr bwMode="auto">
          <a:xfrm>
            <a:off x="2447062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63038" y="358081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STA3</a:t>
            </a:r>
            <a:endParaRPr lang="en-US" sz="800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1335758" y="3809806"/>
            <a:ext cx="7215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1335758" y="414613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871332" y="392429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STA4</a:t>
            </a:r>
            <a:endParaRPr lang="en-US" sz="8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2155030" y="2820751"/>
            <a:ext cx="0" cy="15610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8" name="Rectangle 37"/>
          <p:cNvSpPr/>
          <p:nvPr/>
        </p:nvSpPr>
        <p:spPr bwMode="auto">
          <a:xfrm>
            <a:off x="4072553" y="25211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1,2,3,5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3201754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2181676" y="4489683"/>
            <a:ext cx="6590149" cy="26129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 NAV set by Intra-BSS Frame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1402104" y="4750972"/>
            <a:ext cx="5216498" cy="20682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STA5 NAV set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by Inter-BSS Frame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Rectangle 35"/>
          <p:cNvSpPr/>
          <p:nvPr/>
        </p:nvSpPr>
        <p:spPr bwMode="auto">
          <a:xfrm>
            <a:off x="5026284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5026284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5026284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5764390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5026284" y="4489682"/>
            <a:ext cx="0" cy="6875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5064259" y="4957795"/>
            <a:ext cx="34048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STA5 can not consider NAV set  by Inter-BSS Frame </a:t>
            </a:r>
            <a:r>
              <a:rPr lang="en-US" dirty="0"/>
              <a:t>because NAV is </a:t>
            </a:r>
            <a:r>
              <a:rPr lang="en-US" dirty="0" smtClean="0"/>
              <a:t>overridden </a:t>
            </a:r>
            <a:r>
              <a:rPr lang="en-US" dirty="0"/>
              <a:t>by AP</a:t>
            </a:r>
          </a:p>
          <a:p>
            <a:endParaRPr lang="en-US" dirty="0"/>
          </a:p>
        </p:txBody>
      </p:sp>
      <p:sp>
        <p:nvSpPr>
          <p:cNvPr id="49" name="Rectangle 48"/>
          <p:cNvSpPr/>
          <p:nvPr/>
        </p:nvSpPr>
        <p:spPr bwMode="auto">
          <a:xfrm>
            <a:off x="6474577" y="25211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7428308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7428308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428308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7428308" y="391027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54" name="Rectangle 53"/>
          <p:cNvSpPr/>
          <p:nvPr/>
        </p:nvSpPr>
        <p:spPr bwMode="auto">
          <a:xfrm>
            <a:off x="8166414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1327464" y="4146202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1335758" y="4153358"/>
            <a:ext cx="7215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1335758" y="4489682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7" name="TextBox 56"/>
          <p:cNvSpPr txBox="1"/>
          <p:nvPr/>
        </p:nvSpPr>
        <p:spPr>
          <a:xfrm>
            <a:off x="871332" y="4267851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STA5</a:t>
            </a:r>
            <a:endParaRPr lang="en-US" sz="800" dirty="0"/>
          </a:p>
        </p:txBody>
      </p:sp>
      <p:sp>
        <p:nvSpPr>
          <p:cNvPr id="62" name="Rectangle 61"/>
          <p:cNvSpPr/>
          <p:nvPr/>
        </p:nvSpPr>
        <p:spPr bwMode="auto">
          <a:xfrm>
            <a:off x="5026284" y="4253830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2447061" y="392437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</p:spTree>
    <p:extLst>
      <p:ext uri="{BB962C8B-B14F-4D97-AF65-F5344CB8AC3E}">
        <p14:creationId xmlns:p14="http://schemas.microsoft.com/office/powerpoint/2010/main" val="227305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305919"/>
              </p:ext>
            </p:extLst>
          </p:nvPr>
        </p:nvGraphicFramePr>
        <p:xfrm>
          <a:off x="990600" y="1143000"/>
          <a:ext cx="7239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575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Appendix: </a:t>
            </a:r>
            <a:r>
              <a:rPr lang="en-US" dirty="0" smtClean="0"/>
              <a:t>NAV </a:t>
            </a:r>
            <a:r>
              <a:rPr lang="en-US" dirty="0"/>
              <a:t>Consideration for UL MU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Ex: NAV set by TXOP duration in HE-SIGA </a:t>
            </a:r>
            <a:r>
              <a:rPr lang="en-US" sz="1800" dirty="0" smtClean="0"/>
              <a:t>[</a:t>
            </a:r>
            <a:r>
              <a:rPr lang="en-US" sz="1800" dirty="0"/>
              <a:t>2</a:t>
            </a:r>
            <a:r>
              <a:rPr lang="en-US" sz="1800" dirty="0" smtClean="0"/>
              <a:t>]</a:t>
            </a:r>
            <a:endParaRPr lang="en-US" sz="1800" dirty="0"/>
          </a:p>
          <a:p>
            <a:pPr lvl="1"/>
            <a:r>
              <a:rPr lang="en-US" sz="1400" dirty="0"/>
              <a:t>Note that similar examples under cascading TXOP can be constructed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20</a:t>
            </a:fld>
            <a:endParaRPr lang="en-US" altLang="ko-KR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226426" y="2814563"/>
            <a:ext cx="729142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243013" y="2528330"/>
            <a:ext cx="84591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" y="2592733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AP</a:t>
            </a:r>
            <a:endParaRPr lang="en-US" sz="800" dirty="0"/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1234719" y="3143732"/>
            <a:ext cx="7223481" cy="71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2354317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0293" y="2921901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STA1</a:t>
            </a:r>
            <a:endParaRPr lang="en-US" sz="8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234719" y="3466326"/>
            <a:ext cx="722348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2354317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70293" y="3244495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STA2</a:t>
            </a:r>
            <a:endParaRPr lang="en-US" sz="800" dirty="0"/>
          </a:p>
        </p:txBody>
      </p:sp>
      <p:cxnSp>
        <p:nvCxnSpPr>
          <p:cNvPr id="15" name="Straight Connector 14"/>
          <p:cNvCxnSpPr/>
          <p:nvPr/>
        </p:nvCxnSpPr>
        <p:spPr bwMode="auto">
          <a:xfrm>
            <a:off x="1234719" y="380265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Rectangle 15"/>
          <p:cNvSpPr/>
          <p:nvPr/>
        </p:nvSpPr>
        <p:spPr bwMode="auto">
          <a:xfrm>
            <a:off x="2354317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0293" y="358081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STA3</a:t>
            </a:r>
            <a:endParaRPr lang="en-US" sz="8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243013" y="3809806"/>
            <a:ext cx="721518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1243013" y="4146130"/>
            <a:ext cx="544041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78587" y="3924299"/>
            <a:ext cx="5307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STA4</a:t>
            </a:r>
            <a:endParaRPr lang="en-US" sz="800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2088932" y="2835977"/>
            <a:ext cx="0" cy="13315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>
            <a:off x="2487010" y="3809806"/>
            <a:ext cx="0" cy="32945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487010" y="3845003"/>
            <a:ext cx="11942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Set NAV by Intra-BSS transmission</a:t>
            </a:r>
            <a:endParaRPr lang="en-US" sz="800" dirty="0"/>
          </a:p>
        </p:txBody>
      </p:sp>
      <p:cxnSp>
        <p:nvCxnSpPr>
          <p:cNvPr id="24" name="Straight Connector 23"/>
          <p:cNvCxnSpPr/>
          <p:nvPr/>
        </p:nvCxnSpPr>
        <p:spPr bwMode="auto">
          <a:xfrm flipH="1">
            <a:off x="1989412" y="3855978"/>
            <a:ext cx="199040" cy="1833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 flipH="1" flipV="1">
            <a:off x="1997705" y="3879190"/>
            <a:ext cx="199040" cy="16013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3979808" y="25211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3109009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2487011" y="4154450"/>
            <a:ext cx="6192070" cy="22898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STA4 NAV set by Intra-BSS Frame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1284479" y="4383435"/>
            <a:ext cx="5241378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800" dirty="0"/>
              <a:t>STA4 NAV set by Inter-BSS Frame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4933539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933539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4933539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4933539" y="391027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5671645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4933539" y="4139265"/>
            <a:ext cx="0" cy="6113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007029" y="4612422"/>
            <a:ext cx="36720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STA4 can not consider NAV set by Inter-BSS frame because NAV is overridden by Intra-BSS HE-SIGA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 bwMode="auto">
          <a:xfrm>
            <a:off x="6381832" y="2521174"/>
            <a:ext cx="796159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for</a:t>
            </a:r>
            <a:r>
              <a:rPr kumimoji="0" lang="en-US" sz="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1,2,3,4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7335563" y="2921901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7335563" y="3244495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7335563" y="3580819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7335563" y="3910278"/>
            <a:ext cx="597119" cy="228987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MU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073669" y="2514600"/>
            <a:ext cx="605412" cy="2862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MU BA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0379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Appendix: Method 1 of </a:t>
            </a:r>
            <a:r>
              <a:rPr lang="en-US" dirty="0">
                <a:solidFill>
                  <a:schemeClr val="tx1"/>
                </a:solidFill>
              </a:rPr>
              <a:t>Maintaining Two NAVs with </a:t>
            </a:r>
            <a:r>
              <a:rPr lang="en-US" dirty="0" smtClean="0">
                <a:solidFill>
                  <a:schemeClr val="tx1"/>
                </a:solidFill>
              </a:rPr>
              <a:t>One NAV Timer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When the current NAV set by Intra-BSS frame (i.e., Intra-BSS NAV) is updated by a frame which is not Intra-BSS frame </a:t>
            </a:r>
            <a:r>
              <a:rPr lang="en-US" altLang="ko-KR" sz="2000" i="1" u="sng" dirty="0" smtClean="0"/>
              <a:t>or vice versus</a:t>
            </a:r>
            <a:r>
              <a:rPr lang="en-US" altLang="ko-KR" sz="2000" dirty="0" smtClean="0"/>
              <a:t>, STA calculates NAV difference value and stores it </a:t>
            </a:r>
          </a:p>
          <a:p>
            <a:pPr lvl="1"/>
            <a:r>
              <a:rPr lang="en-US" altLang="ko-KR" sz="1800" dirty="0" smtClean="0"/>
              <a:t>NAV difference value = Either (NAV of the received frame – Intra-BSS NAV) or </a:t>
            </a:r>
            <a:r>
              <a:rPr lang="en-US" altLang="ko-KR" sz="1800" i="1" u="sng" dirty="0" smtClean="0"/>
              <a:t>(NAV of the received frame – Non-Intra-BSS NAV)  </a:t>
            </a:r>
          </a:p>
          <a:p>
            <a:r>
              <a:rPr lang="en-US" altLang="ko-KR" sz="2000" dirty="0" smtClean="0"/>
              <a:t>When the NAV needs to be checked (e.g., before UL MU response), the STA checks if two NAVs are valid or not</a:t>
            </a:r>
          </a:p>
          <a:p>
            <a:pPr lvl="1"/>
            <a:r>
              <a:rPr lang="en-US" altLang="ko-KR" sz="1600" dirty="0" smtClean="0"/>
              <a:t>E.g.,) Two NAVs are valid if the value of (current NAV – NAV difference value) is greater than 0. Otherwise, only the current NAV (e.g., Intra-BSS NAV or Non-Intra-BSS NAV) is valid</a:t>
            </a:r>
          </a:p>
          <a:p>
            <a:r>
              <a:rPr lang="en-US" altLang="ko-KR" sz="2000" dirty="0" smtClean="0"/>
              <a:t>If two NAVs are valid, STA operates considering two NAVs. Otherwise, STA operates considering only the current NAV</a:t>
            </a:r>
          </a:p>
          <a:p>
            <a:pPr lvl="1"/>
            <a:r>
              <a:rPr lang="en-US" altLang="ko-KR" sz="1600" dirty="0" smtClean="0"/>
              <a:t>The current NAV is either Intra-BSS NAV or Non-Intra-BSS NAV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207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Method 2 of Maintaining Two NAVs with one Timer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NAV1 is shorter than NAV2</a:t>
            </a:r>
          </a:p>
          <a:p>
            <a:r>
              <a:rPr lang="en-US" dirty="0"/>
              <a:t>S</a:t>
            </a:r>
            <a:r>
              <a:rPr lang="en-US" dirty="0" smtClean="0"/>
              <a:t>tores the difference of NAV2 with NAV1</a:t>
            </a:r>
          </a:p>
          <a:p>
            <a:r>
              <a:rPr lang="en-US" dirty="0" smtClean="0"/>
              <a:t>Timer is set for the shorter NAV, i.e., NAV1</a:t>
            </a:r>
          </a:p>
          <a:p>
            <a:pPr lvl="1"/>
            <a:r>
              <a:rPr lang="en-US" dirty="0" smtClean="0"/>
              <a:t>If timer is greater than 0, NAV1 and NAV2 have not expired</a:t>
            </a:r>
          </a:p>
          <a:p>
            <a:r>
              <a:rPr lang="en-US" dirty="0" smtClean="0"/>
              <a:t>When timer reaches 0, NAV1 expires, and we set the timer using the stored difference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22</a:t>
            </a:fld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4162425" y="5163324"/>
            <a:ext cx="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>
            <a:off x="5838825" y="5163324"/>
            <a:ext cx="0" cy="6858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857625" y="4876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NAV1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34025" y="4886325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NAV2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 bwMode="auto">
          <a:xfrm>
            <a:off x="4162425" y="5620524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4419600" y="509656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Difference of NAV2 and NAV1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>
            <a:off x="2867025" y="5620524"/>
            <a:ext cx="11715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562225" y="5059233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Timer counts toward end point of NAV1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867025" y="5506224"/>
            <a:ext cx="0" cy="204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174719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829448"/>
              </p:ext>
            </p:extLst>
          </p:nvPr>
        </p:nvGraphicFramePr>
        <p:xfrm>
          <a:off x="8382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Marvell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Santa Clara, CA, 95054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408-222-2500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769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47271"/>
              </p:ext>
            </p:extLst>
          </p:nvPr>
        </p:nvGraphicFramePr>
        <p:xfrm>
          <a:off x="685800" y="1275108"/>
          <a:ext cx="7772400" cy="48970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5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474855"/>
              </p:ext>
            </p:extLst>
          </p:nvPr>
        </p:nvGraphicFramePr>
        <p:xfrm>
          <a:off x="731687" y="1252407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812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900217"/>
              </p:ext>
            </p:extLst>
          </p:nvPr>
        </p:nvGraphicFramePr>
        <p:xfrm>
          <a:off x="685800" y="1143000"/>
          <a:ext cx="7620000" cy="205740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074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91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b="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</a:t>
                      </a:r>
                      <a:r>
                        <a:rPr lang="en-US" sz="1200" b="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b="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Erceg</a:t>
                      </a:r>
                      <a:endParaRPr lang="en-US" sz="1200" b="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3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Durai Thirupathi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graphicFrame>
        <p:nvGraphicFramePr>
          <p:cNvPr id="6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712894"/>
              </p:ext>
            </p:extLst>
          </p:nvPr>
        </p:nvGraphicFramePr>
        <p:xfrm>
          <a:off x="685800" y="3200400"/>
          <a:ext cx="7620000" cy="22939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b="0" kern="1200" dirty="0" err="1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b="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Brian Hart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+mn-lt"/>
                          <a:ea typeface="Times New Roman"/>
                          <a:cs typeface="Arial"/>
                        </a:rPr>
                        <a:t>Cisco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 W Tasman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brianh@cisco.com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Pooya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Monajemi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pmonajem@cisco.com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+1-408-974-5967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01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609272"/>
              </p:ext>
            </p:extLst>
          </p:nvPr>
        </p:nvGraphicFramePr>
        <p:xfrm>
          <a:off x="762000" y="1121576"/>
          <a:ext cx="7467600" cy="53401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50" kern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05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050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kern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79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528902"/>
              </p:ext>
            </p:extLst>
          </p:nvPr>
        </p:nvGraphicFramePr>
        <p:xfrm>
          <a:off x="457200" y="13456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842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479455"/>
              </p:ext>
            </p:extLst>
          </p:nvPr>
        </p:nvGraphicFramePr>
        <p:xfrm>
          <a:off x="762000" y="1193248"/>
          <a:ext cx="7239000" cy="49411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kern="1200" dirty="0">
                        <a:solidFill>
                          <a:schemeClr val="dk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Zhou.lan@mediaTek.com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#9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Wuxingduan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Xifeng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Rd., Xi’an, China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sun.bo1@zte.com.cn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Kaiying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Lv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lv.kaiying@zte.com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Yonggang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Fang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yfang@ztetx.com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Ke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Yao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yao.ke5@zte.com.cn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Weimin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Xing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xing.weimin@zte.com.cn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dirty="0"/>
              <a:t>Po-Kai Huang et al. (Intel)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85020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90163</TotalTime>
  <Words>2386</Words>
  <Application>Microsoft Office PowerPoint</Application>
  <PresentationFormat>On-screen Show (4:3)</PresentationFormat>
  <Paragraphs>670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1_802.11-09/0091r0</vt:lpstr>
      <vt:lpstr>NAV Consideration for UL MU Response Follow Up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Abstract</vt:lpstr>
      <vt:lpstr>NAV Consideration for UL MU Response</vt:lpstr>
      <vt:lpstr>Proposed Solution</vt:lpstr>
      <vt:lpstr>Consideration for Distinguishing NAV Set by Intra-BSS Frame</vt:lpstr>
      <vt:lpstr>Implementation Consideration for Maintaining Two NAVs</vt:lpstr>
      <vt:lpstr>Conclusion</vt:lpstr>
      <vt:lpstr>Straw Poll</vt:lpstr>
      <vt:lpstr>Reference</vt:lpstr>
      <vt:lpstr>Appendix: NAV Consideration for UL MU Response</vt:lpstr>
      <vt:lpstr>Appendix: NAV Consideration for UL MU Response</vt:lpstr>
      <vt:lpstr>Appendix: Method 1 of Maintaining Two NAVs with One NAV Timer</vt:lpstr>
      <vt:lpstr>Appendix: Method 2 of Maintaining Two NAVs with one Timer</vt:lpstr>
    </vt:vector>
  </TitlesOfParts>
  <Company>Ralink Technology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Huang, Po-kai</cp:lastModifiedBy>
  <cp:revision>1828</cp:revision>
  <cp:lastPrinted>1998-02-10T13:28:06Z</cp:lastPrinted>
  <dcterms:created xsi:type="dcterms:W3CDTF">2008-03-19T13:28:15Z</dcterms:created>
  <dcterms:modified xsi:type="dcterms:W3CDTF">2015-11-10T20:37:12Z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</Properties>
</file>