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25"/>
  </p:notesMasterIdLst>
  <p:handoutMasterIdLst>
    <p:handoutMasterId r:id="rId26"/>
  </p:handoutMasterIdLst>
  <p:sldIdLst>
    <p:sldId id="500" r:id="rId2"/>
    <p:sldId id="566" r:id="rId3"/>
    <p:sldId id="569" r:id="rId4"/>
    <p:sldId id="565" r:id="rId5"/>
    <p:sldId id="567" r:id="rId6"/>
    <p:sldId id="583" r:id="rId7"/>
    <p:sldId id="570" r:id="rId8"/>
    <p:sldId id="571" r:id="rId9"/>
    <p:sldId id="568" r:id="rId10"/>
    <p:sldId id="547" r:id="rId11"/>
    <p:sldId id="573" r:id="rId12"/>
    <p:sldId id="575" r:id="rId13"/>
    <p:sldId id="576" r:id="rId14"/>
    <p:sldId id="577" r:id="rId15"/>
    <p:sldId id="581" r:id="rId16"/>
    <p:sldId id="579" r:id="rId17"/>
    <p:sldId id="561" r:id="rId18"/>
    <p:sldId id="560" r:id="rId19"/>
    <p:sldId id="564" r:id="rId20"/>
    <p:sldId id="562" r:id="rId21"/>
    <p:sldId id="563" r:id="rId22"/>
    <p:sldId id="572" r:id="rId23"/>
    <p:sldId id="578" r:id="rId2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51" autoAdjust="0"/>
    <p:restoredTop sz="97698" autoAdjust="0"/>
  </p:normalViewPr>
  <p:slideViewPr>
    <p:cSldViewPr>
      <p:cViewPr>
        <p:scale>
          <a:sx n="100" d="100"/>
          <a:sy n="100" d="100"/>
        </p:scale>
        <p:origin x="-135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Sub</a:t>
            </a:r>
            <a:r>
              <a:rPr lang="en-US" altLang="ko-KR" dirty="0" smtClean="0">
                <a:ea typeface="굴림" charset="-127"/>
              </a:rPr>
              <a:t>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5894787" y="225052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802.11-15/1325r0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304800" y="201393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Nov 2015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802.11-15/1325r0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Nov 2015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>
                <a:latin typeface="Times New Roman" pitchFamily="18" charset="0"/>
                <a:ea typeface="굴림" pitchFamily="34" charset="-127"/>
              </a:rPr>
              <a:t>MU-RTS/CTS Follow Up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2015-11-09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745277"/>
              </p:ext>
            </p:extLst>
          </p:nvPr>
        </p:nvGraphicFramePr>
        <p:xfrm>
          <a:off x="895350" y="2590800"/>
          <a:ext cx="7334250" cy="312574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66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13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 Cariou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Yaron Alpert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yaron.alpert@intel.com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 </a:t>
            </a:r>
            <a:r>
              <a:rPr lang="en-US" sz="2000" dirty="0"/>
              <a:t>[1</a:t>
            </a:r>
            <a:r>
              <a:rPr lang="en-US" sz="2000" dirty="0" smtClean="0"/>
              <a:t>], MU-RTS/CTS has been introduced to resolve the hidden node problem of DL MU transmission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This presentation discusses the following topics of MU-RTS/CTS procedure</a:t>
            </a:r>
            <a:endParaRPr lang="en-US" sz="2000" dirty="0"/>
          </a:p>
          <a:p>
            <a:pPr lvl="1"/>
            <a:r>
              <a:rPr lang="en-US" sz="1600" dirty="0" smtClean="0"/>
              <a:t>Application to UL MU and Cascading TXOP</a:t>
            </a:r>
          </a:p>
          <a:p>
            <a:pPr lvl="1"/>
            <a:r>
              <a:rPr lang="en-US" sz="1600" dirty="0" smtClean="0"/>
              <a:t>MAC Frame </a:t>
            </a:r>
            <a:r>
              <a:rPr lang="en-US" sz="1600" dirty="0" smtClean="0"/>
              <a:t>format of MU-RTS</a:t>
            </a:r>
          </a:p>
          <a:p>
            <a:pPr lvl="1"/>
            <a:r>
              <a:rPr lang="en-US" sz="1600" dirty="0" smtClean="0"/>
              <a:t>CTS response for </a:t>
            </a:r>
            <a:r>
              <a:rPr lang="en-US" sz="1600" dirty="0" smtClean="0"/>
              <a:t>wide channel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751098"/>
            <a:ext cx="4343400" cy="1668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857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MU-RTS/CTS for UL MU and Cascading TXOP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current spec defines MU-RTS/CTS for DL MU</a:t>
            </a:r>
          </a:p>
          <a:p>
            <a:r>
              <a:rPr lang="en-US" dirty="0"/>
              <a:t>However, there are also reasons to allow MU-RTS/CTS </a:t>
            </a:r>
            <a:r>
              <a:rPr lang="en-US" dirty="0" smtClean="0"/>
              <a:t>to protect </a:t>
            </a:r>
            <a:r>
              <a:rPr lang="en-US" dirty="0"/>
              <a:t>UL MU and Cascading </a:t>
            </a:r>
            <a:r>
              <a:rPr lang="en-US" dirty="0" smtClean="0"/>
              <a:t>TXOP</a:t>
            </a:r>
            <a:endParaRPr lang="en-US" dirty="0"/>
          </a:p>
          <a:p>
            <a:pPr lvl="1"/>
            <a:r>
              <a:rPr lang="en-US" dirty="0"/>
              <a:t>For UL MU, </a:t>
            </a:r>
            <a:r>
              <a:rPr lang="en-US" dirty="0" smtClean="0"/>
              <a:t>the MU ACK </a:t>
            </a:r>
            <a:r>
              <a:rPr lang="en-US" dirty="0"/>
              <a:t>from AP </a:t>
            </a:r>
            <a:r>
              <a:rPr lang="en-US" dirty="0" smtClean="0"/>
              <a:t>may have </a:t>
            </a:r>
            <a:r>
              <a:rPr lang="en-US" dirty="0"/>
              <a:t>duration possibly longer than EIFS, </a:t>
            </a:r>
            <a:r>
              <a:rPr lang="en-US" dirty="0" smtClean="0"/>
              <a:t>and legacy STAs </a:t>
            </a:r>
            <a:r>
              <a:rPr lang="en-US" dirty="0"/>
              <a:t>may interfere with </a:t>
            </a:r>
            <a:r>
              <a:rPr lang="en-US" dirty="0" smtClean="0"/>
              <a:t>MU ACK frame. Hence, </a:t>
            </a:r>
            <a:r>
              <a:rPr lang="en-US" dirty="0"/>
              <a:t>protection on the STA side may be </a:t>
            </a:r>
            <a:r>
              <a:rPr lang="en-US" dirty="0" smtClean="0"/>
              <a:t>required. </a:t>
            </a:r>
            <a:r>
              <a:rPr lang="en-US" dirty="0"/>
              <a:t>(</a:t>
            </a:r>
            <a:r>
              <a:rPr lang="en-US" dirty="0" smtClean="0"/>
              <a:t>Details provided in Appendix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Cascading </a:t>
            </a:r>
            <a:r>
              <a:rPr lang="en-US" dirty="0" smtClean="0"/>
              <a:t>TXOP [2] </a:t>
            </a:r>
            <a:r>
              <a:rPr lang="en-US" dirty="0"/>
              <a:t>mixes DL MU and UL MU transmission, and protection for DL MU may be required</a:t>
            </a:r>
          </a:p>
          <a:p>
            <a:r>
              <a:rPr lang="en-US" dirty="0"/>
              <a:t>Propose to allow MU-RTS/CTS </a:t>
            </a:r>
            <a:r>
              <a:rPr lang="en-US" dirty="0" smtClean="0"/>
              <a:t>to protect MU transmission during that TXOP</a:t>
            </a:r>
            <a:endParaRPr lang="en-US" dirty="0"/>
          </a:p>
          <a:p>
            <a:pPr lvl="1"/>
            <a:r>
              <a:rPr lang="en-US" dirty="0"/>
              <a:t>Note that AP </a:t>
            </a:r>
            <a:r>
              <a:rPr lang="en-US" dirty="0" smtClean="0"/>
              <a:t>has </a:t>
            </a:r>
            <a:r>
              <a:rPr lang="en-US" dirty="0"/>
              <a:t>flexibility to </a:t>
            </a:r>
            <a:r>
              <a:rPr lang="en-US" dirty="0" smtClean="0"/>
              <a:t>decide if MU-RTS/CTS is used or </a:t>
            </a:r>
            <a:r>
              <a:rPr lang="en-US" dirty="0"/>
              <a:t>not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87024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MU-RTS MAC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There are two options: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/>
              <a:t>Modify current RTS frame and use a group address at RA</a:t>
            </a:r>
          </a:p>
          <a:p>
            <a:pPr lvl="2"/>
            <a:r>
              <a:rPr lang="en-US" sz="1600" dirty="0"/>
              <a:t>Require group </a:t>
            </a:r>
            <a:r>
              <a:rPr lang="en-US" sz="1600" dirty="0" smtClean="0"/>
              <a:t>formation, which introduces </a:t>
            </a:r>
            <a:r>
              <a:rPr lang="en-US" sz="1600" dirty="0"/>
              <a:t>additional </a:t>
            </a:r>
            <a:r>
              <a:rPr lang="en-US" sz="1600" dirty="0" smtClean="0"/>
              <a:t>signaling</a:t>
            </a:r>
            <a:endParaRPr lang="en-US" dirty="0" smtClean="0"/>
          </a:p>
          <a:p>
            <a:pPr lvl="2"/>
            <a:r>
              <a:rPr lang="en-US" sz="1600" dirty="0"/>
              <a:t>There may be 2^31 groups for total 32 stations</a:t>
            </a:r>
          </a:p>
          <a:p>
            <a:pPr lvl="2"/>
            <a:r>
              <a:rPr lang="en-US" sz="1600" dirty="0"/>
              <a:t>Each station may need to store many multicast IDs (up to 2^31)</a:t>
            </a:r>
          </a:p>
          <a:p>
            <a:pPr lvl="2"/>
            <a:r>
              <a:rPr lang="en-US" sz="1600" dirty="0"/>
              <a:t>Hard to add other signaling</a:t>
            </a:r>
          </a:p>
          <a:p>
            <a:pPr lvl="2"/>
            <a:r>
              <a:rPr lang="en-US" sz="1600" dirty="0"/>
              <a:t>Does not scale well for dense environment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/>
              <a:t>Define a new MAC frame format </a:t>
            </a:r>
          </a:p>
          <a:p>
            <a:pPr marL="1200150" lvl="2" indent="-457200"/>
            <a:r>
              <a:rPr lang="en-US" sz="1600" dirty="0"/>
              <a:t>Due to similar requirement of simultaneous CTS response and UL MU response, we expect </a:t>
            </a:r>
            <a:r>
              <a:rPr lang="en-US" sz="1600" dirty="0" smtClean="0"/>
              <a:t>that the </a:t>
            </a:r>
            <a:r>
              <a:rPr lang="en-US" sz="1600" dirty="0"/>
              <a:t>frame format </a:t>
            </a:r>
            <a:r>
              <a:rPr lang="en-US" sz="1600" dirty="0" smtClean="0"/>
              <a:t>is </a:t>
            </a:r>
            <a:r>
              <a:rPr lang="en-US" sz="1600" dirty="0"/>
              <a:t>similar to trigger frame</a:t>
            </a:r>
          </a:p>
          <a:p>
            <a:r>
              <a:rPr lang="en-US" sz="2000" dirty="0"/>
              <a:t>Propose to use a variant of trigger frame format as the MAC format of MU-RTS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71603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CTS Response to MU-RTS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CTS response should set NAV of the neighboring STAs to achieve protection</a:t>
            </a:r>
          </a:p>
          <a:p>
            <a:pPr marL="342900" lvl="1" indent="-342900">
              <a:buFontTx/>
              <a:buChar char="•"/>
            </a:pPr>
            <a:r>
              <a:rPr lang="en-US" sz="2400" b="1" dirty="0">
                <a:ea typeface="+mn-ea"/>
                <a:cs typeface="+mn-cs"/>
              </a:rPr>
              <a:t>To achieve this goal, </a:t>
            </a:r>
            <a:r>
              <a:rPr lang="en-US" sz="2400" b="1" dirty="0" smtClean="0">
                <a:ea typeface="+mn-ea"/>
                <a:cs typeface="+mn-cs"/>
              </a:rPr>
              <a:t>propose the following</a:t>
            </a:r>
          </a:p>
          <a:p>
            <a:pPr marL="685800" lvl="2" indent="-342900"/>
            <a:r>
              <a:rPr lang="en-GB" sz="2200" dirty="0">
                <a:ea typeface="+mn-ea"/>
                <a:cs typeface="+mn-cs"/>
              </a:rPr>
              <a:t>T</a:t>
            </a:r>
            <a:r>
              <a:rPr lang="en-GB" sz="2200" dirty="0" smtClean="0">
                <a:ea typeface="+mn-ea"/>
                <a:cs typeface="+mn-cs"/>
              </a:rPr>
              <a:t>he </a:t>
            </a:r>
            <a:r>
              <a:rPr lang="en-GB" sz="2200" dirty="0">
                <a:ea typeface="+mn-ea"/>
                <a:cs typeface="+mn-cs"/>
              </a:rPr>
              <a:t>CTS sent in response to a frame that solicits simultaneous CTS shall be transmitted on one or more 20 MHz </a:t>
            </a:r>
            <a:r>
              <a:rPr lang="en-GB" sz="2200" dirty="0" smtClean="0">
                <a:ea typeface="+mn-ea"/>
                <a:cs typeface="+mn-cs"/>
              </a:rPr>
              <a:t>channels so the minimum requirement for the neighbouring STAs to decode the CTS response </a:t>
            </a:r>
            <a:r>
              <a:rPr lang="en-GB" sz="2200" dirty="0"/>
              <a:t>is met </a:t>
            </a:r>
            <a:endParaRPr lang="en-US" sz="2200" dirty="0">
              <a:ea typeface="+mn-ea"/>
              <a:cs typeface="+mn-cs"/>
            </a:endParaRPr>
          </a:p>
          <a:p>
            <a:pPr marL="685800" lvl="2" indent="-342900"/>
            <a:r>
              <a:rPr lang="en-US" sz="2200" dirty="0" smtClean="0">
                <a:ea typeface="+mn-ea"/>
                <a:cs typeface="+mn-cs"/>
              </a:rPr>
              <a:t>Allow MU-RTS </a:t>
            </a:r>
            <a:r>
              <a:rPr lang="en-US" sz="2200" dirty="0">
                <a:ea typeface="+mn-ea"/>
                <a:cs typeface="+mn-cs"/>
              </a:rPr>
              <a:t>to request STAs to send non-HT CTS immediate response </a:t>
            </a:r>
            <a:r>
              <a:rPr lang="en-US" sz="2200" dirty="0" smtClean="0">
                <a:ea typeface="+mn-ea"/>
                <a:cs typeface="+mn-cs"/>
              </a:rPr>
              <a:t>for protection from legacy STAs</a:t>
            </a:r>
            <a:endParaRPr lang="en-US" sz="2200" dirty="0">
              <a:ea typeface="+mn-ea"/>
              <a:cs typeface="+mn-cs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09423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CTS Response For Wide </a:t>
            </a:r>
            <a:r>
              <a:rPr lang="en-US" dirty="0" smtClean="0"/>
              <a:t>Channel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We expect that CTS response to MU-RTS would be sent with (duplicate) non-HT PPDU most of the time, and we focus on this option in this presentation</a:t>
            </a:r>
          </a:p>
          <a:p>
            <a:r>
              <a:rPr lang="en-US" sz="1800" dirty="0" smtClean="0"/>
              <a:t>In MU operation, STA may only be allocated on a specific sub-band, which only requires the STA to protect certain 20MHz bands</a:t>
            </a:r>
            <a:endParaRPr lang="en-US" sz="1800" dirty="0"/>
          </a:p>
          <a:p>
            <a:r>
              <a:rPr lang="en-US" sz="1800" dirty="0"/>
              <a:t>When the CTS is sent in </a:t>
            </a:r>
            <a:r>
              <a:rPr lang="en-US" sz="1800" dirty="0" smtClean="0"/>
              <a:t>(duplicate) </a:t>
            </a:r>
            <a:r>
              <a:rPr lang="en-US" sz="1800" dirty="0"/>
              <a:t>non-HT PPDU,  we think there </a:t>
            </a:r>
            <a:r>
              <a:rPr lang="en-US" sz="1800" dirty="0" smtClean="0"/>
              <a:t>may be </a:t>
            </a:r>
            <a:r>
              <a:rPr lang="en-US" sz="1800" dirty="0"/>
              <a:t>three options </a:t>
            </a:r>
            <a:endParaRPr lang="en-US" sz="1800" dirty="0" smtClean="0"/>
          </a:p>
          <a:p>
            <a:pPr lvl="1">
              <a:buFont typeface="+mj-lt"/>
              <a:buAutoNum type="arabicPeriod"/>
            </a:pPr>
            <a:r>
              <a:rPr lang="en-US" sz="1600" dirty="0"/>
              <a:t>CTS is responded on the entire band used by </a:t>
            </a:r>
            <a:r>
              <a:rPr lang="en-US" sz="1600" dirty="0" smtClean="0"/>
              <a:t>MU-RTS</a:t>
            </a:r>
          </a:p>
          <a:p>
            <a:pPr lvl="1">
              <a:buFont typeface="+mj-lt"/>
              <a:buAutoNum type="arabicPeriod"/>
            </a:pPr>
            <a:r>
              <a:rPr lang="en-US" sz="1600" dirty="0" smtClean="0"/>
              <a:t>CTS </a:t>
            </a:r>
            <a:r>
              <a:rPr lang="en-US" sz="1600" dirty="0"/>
              <a:t>is responded on the  primary </a:t>
            </a:r>
            <a:r>
              <a:rPr lang="en-US" sz="1600" dirty="0" smtClean="0"/>
              <a:t>20MHz and </a:t>
            </a:r>
            <a:r>
              <a:rPr lang="en-US" sz="1600" dirty="0"/>
              <a:t>band required for protection with valid mode, ex: </a:t>
            </a:r>
            <a:r>
              <a:rPr lang="en-US" sz="1600" dirty="0" smtClean="0"/>
              <a:t>Primary 40 </a:t>
            </a:r>
            <a:r>
              <a:rPr lang="en-US" sz="1600" dirty="0"/>
              <a:t>MHz </a:t>
            </a:r>
            <a:r>
              <a:rPr lang="en-US" sz="1600" dirty="0" smtClean="0"/>
              <a:t>when </a:t>
            </a:r>
            <a:r>
              <a:rPr lang="en-US" sz="1600" dirty="0"/>
              <a:t>P</a:t>
            </a:r>
            <a:r>
              <a:rPr lang="en-US" sz="1600" dirty="0" smtClean="0"/>
              <a:t>rimary 80MHz is </a:t>
            </a:r>
            <a:r>
              <a:rPr lang="en-US" sz="1600" dirty="0"/>
              <a:t>used by MU-RTS if only secondary 20MHz requires protection. </a:t>
            </a:r>
            <a:endParaRPr lang="en-US" sz="1600" dirty="0" smtClean="0"/>
          </a:p>
          <a:p>
            <a:pPr lvl="1">
              <a:buFont typeface="+mj-lt"/>
              <a:buAutoNum type="arabicPeriod"/>
            </a:pPr>
            <a:r>
              <a:rPr lang="en-US" sz="1600" dirty="0" smtClean="0"/>
              <a:t>CTS </a:t>
            </a:r>
            <a:r>
              <a:rPr lang="en-US" sz="1600" dirty="0"/>
              <a:t>is responded on only the band indicated by MU-RTS for protection. Ex: only secondary 20MHz </a:t>
            </a:r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64908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Options of CTS Response to MU-RTS with non-HT PPDU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AP needs STA to protect secondary 20MHz and sends MU-RTS in Primary 80MHz</a:t>
            </a:r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Option </a:t>
            </a:r>
            <a:r>
              <a:rPr lang="en-US" sz="1800" dirty="0"/>
              <a:t>2 and 3 enables the ability to increase protection range on the required band, but option 3 may require further PHY support</a:t>
            </a:r>
          </a:p>
          <a:p>
            <a:r>
              <a:rPr lang="en-US" sz="1800" dirty="0"/>
              <a:t>For full flexibility, </a:t>
            </a:r>
            <a:r>
              <a:rPr lang="en-US" sz="1800" dirty="0" smtClean="0"/>
              <a:t>propose that MU-RTS will carry </a:t>
            </a:r>
            <a:r>
              <a:rPr lang="en-US" sz="1800" dirty="0"/>
              <a:t>signaling for each </a:t>
            </a:r>
            <a:r>
              <a:rPr lang="en-US" sz="1800" dirty="0" smtClean="0"/>
              <a:t>STA to indicate </a:t>
            </a:r>
            <a:r>
              <a:rPr lang="en-US" sz="1800" dirty="0"/>
              <a:t>the </a:t>
            </a:r>
            <a:r>
              <a:rPr lang="en-US" sz="1800" smtClean="0"/>
              <a:t>20MHz channel(s) </a:t>
            </a:r>
            <a:r>
              <a:rPr lang="en-US" sz="1800" dirty="0" smtClean="0"/>
              <a:t>for CTS response to </a:t>
            </a:r>
            <a:r>
              <a:rPr lang="en-US" sz="1800" dirty="0"/>
              <a:t>enable all </a:t>
            </a:r>
            <a:r>
              <a:rPr lang="en-US" sz="1800" dirty="0" smtClean="0"/>
              <a:t>options </a:t>
            </a:r>
            <a:r>
              <a:rPr lang="en-US" sz="1800" dirty="0"/>
              <a:t>based on capability and </a:t>
            </a:r>
            <a:r>
              <a:rPr lang="en-US" sz="1800" dirty="0" smtClean="0"/>
              <a:t>future design</a:t>
            </a:r>
          </a:p>
          <a:p>
            <a:pPr lvl="1"/>
            <a:r>
              <a:rPr lang="en-US" sz="1600" dirty="0" smtClean="0"/>
              <a:t>The </a:t>
            </a:r>
            <a:r>
              <a:rPr lang="en-US" sz="1600" dirty="0"/>
              <a:t>indicated 20 MHz channel(s) can be either Primary20, Primary40, Primary80 or 160/80+80 </a:t>
            </a:r>
            <a:r>
              <a:rPr lang="en-US" sz="1600" dirty="0" smtClean="0"/>
              <a:t>MHz for now. Other </a:t>
            </a:r>
            <a:r>
              <a:rPr lang="en-US" sz="1600" dirty="0"/>
              <a:t>indications are TBD.</a:t>
            </a:r>
            <a:r>
              <a:rPr lang="en-US" sz="100" dirty="0"/>
              <a:t>      </a:t>
            </a:r>
            <a:endParaRPr lang="en-US" sz="1600" dirty="0"/>
          </a:p>
          <a:p>
            <a:endParaRPr lang="en-US" sz="18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grpSp>
        <p:nvGrpSpPr>
          <p:cNvPr id="46" name="Group 45"/>
          <p:cNvGrpSpPr/>
          <p:nvPr/>
        </p:nvGrpSpPr>
        <p:grpSpPr>
          <a:xfrm>
            <a:off x="304800" y="2272098"/>
            <a:ext cx="8305800" cy="2029031"/>
            <a:chOff x="304800" y="2133600"/>
            <a:chExt cx="8503124" cy="2167530"/>
          </a:xfrm>
        </p:grpSpPr>
        <p:cxnSp>
          <p:nvCxnSpPr>
            <p:cNvPr id="6" name="Straight Connector 5"/>
            <p:cNvCxnSpPr/>
            <p:nvPr/>
          </p:nvCxnSpPr>
          <p:spPr bwMode="auto">
            <a:xfrm>
              <a:off x="1301087" y="2837851"/>
              <a:ext cx="179183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 flipV="1">
              <a:off x="1301087" y="3317797"/>
              <a:ext cx="1791837" cy="796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 flipV="1">
              <a:off x="1301087" y="3825323"/>
              <a:ext cx="1791837" cy="312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1301087" y="4285651"/>
              <a:ext cx="179183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0" name="Rectangle 9"/>
            <p:cNvSpPr/>
            <p:nvPr/>
          </p:nvSpPr>
          <p:spPr bwMode="auto">
            <a:xfrm>
              <a:off x="1492724" y="2438400"/>
              <a:ext cx="1219200" cy="426493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CTS </a:t>
              </a:r>
              <a:r>
                <a:rPr lang="en-US" sz="1100" dirty="0" smtClean="0"/>
                <a:t>from STA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1500685" y="2906783"/>
              <a:ext cx="1219200" cy="426493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CTS </a:t>
              </a:r>
              <a:r>
                <a:rPr lang="en-US" sz="1100" dirty="0" smtClean="0"/>
                <a:t>from STA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1500685" y="3417437"/>
              <a:ext cx="1219200" cy="426493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CTS </a:t>
              </a:r>
              <a:r>
                <a:rPr lang="en-US" sz="1100" dirty="0" smtClean="0"/>
                <a:t>from STA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492724" y="3874637"/>
              <a:ext cx="1219200" cy="426493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CTS </a:t>
              </a:r>
              <a:r>
                <a:rPr lang="en-US" sz="1100" dirty="0" smtClean="0"/>
                <a:t>from STA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>
              <a:off x="1143000" y="2286000"/>
              <a:ext cx="0" cy="55185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>
              <a:off x="1143000" y="2837851"/>
              <a:ext cx="0" cy="47994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>
              <a:off x="1143000" y="3364996"/>
              <a:ext cx="0" cy="92065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7" name="TextBox 16"/>
            <p:cNvSpPr txBox="1"/>
            <p:nvPr/>
          </p:nvSpPr>
          <p:spPr>
            <a:xfrm>
              <a:off x="304800" y="2423425"/>
              <a:ext cx="838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20 MHz</a:t>
              </a:r>
              <a:endParaRPr lang="en-US" sz="11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04800" y="2931363"/>
              <a:ext cx="83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Secondary 20 MHz</a:t>
              </a:r>
              <a:endParaRPr lang="en-US" sz="11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04800" y="3616212"/>
              <a:ext cx="83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Secondary 40 MHz</a:t>
              </a:r>
              <a:endParaRPr lang="en-US" sz="1100" dirty="0"/>
            </a:p>
          </p:txBody>
        </p:sp>
        <p:cxnSp>
          <p:nvCxnSpPr>
            <p:cNvPr id="20" name="Straight Connector 19"/>
            <p:cNvCxnSpPr/>
            <p:nvPr/>
          </p:nvCxnSpPr>
          <p:spPr bwMode="auto">
            <a:xfrm>
              <a:off x="4120487" y="2853079"/>
              <a:ext cx="179183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flipV="1">
              <a:off x="4120487" y="3333025"/>
              <a:ext cx="1791837" cy="796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V="1">
              <a:off x="4120487" y="3840551"/>
              <a:ext cx="1791837" cy="312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4120487" y="4300879"/>
              <a:ext cx="179183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4" name="Rectangle 23"/>
            <p:cNvSpPr/>
            <p:nvPr/>
          </p:nvSpPr>
          <p:spPr bwMode="auto">
            <a:xfrm>
              <a:off x="4312124" y="2442065"/>
              <a:ext cx="1219200" cy="426493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CTS </a:t>
              </a:r>
              <a:r>
                <a:rPr lang="en-US" sz="1100" dirty="0" smtClean="0"/>
                <a:t>from STA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4320085" y="2922011"/>
              <a:ext cx="1219200" cy="426493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CTS </a:t>
              </a:r>
              <a:r>
                <a:rPr lang="en-US" sz="1100" dirty="0" smtClean="0"/>
                <a:t>from STA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 bwMode="auto">
            <a:xfrm>
              <a:off x="3962400" y="2301228"/>
              <a:ext cx="0" cy="55185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>
              <a:off x="3962400" y="2853079"/>
              <a:ext cx="0" cy="47994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>
              <a:off x="3962400" y="3380224"/>
              <a:ext cx="0" cy="92065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29" name="TextBox 28"/>
            <p:cNvSpPr txBox="1"/>
            <p:nvPr/>
          </p:nvSpPr>
          <p:spPr>
            <a:xfrm>
              <a:off x="3124200" y="2438653"/>
              <a:ext cx="838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20 MHz</a:t>
              </a:r>
              <a:endParaRPr lang="en-US" sz="11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124200" y="2946591"/>
              <a:ext cx="83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Secondary 20 MHz</a:t>
              </a:r>
              <a:endParaRPr lang="en-US" sz="11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124200" y="3631440"/>
              <a:ext cx="83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Secondary 40 MHz</a:t>
              </a:r>
              <a:endParaRPr lang="en-US" sz="1100" dirty="0"/>
            </a:p>
          </p:txBody>
        </p:sp>
        <p:cxnSp>
          <p:nvCxnSpPr>
            <p:cNvPr id="32" name="Straight Connector 31"/>
            <p:cNvCxnSpPr/>
            <p:nvPr/>
          </p:nvCxnSpPr>
          <p:spPr bwMode="auto">
            <a:xfrm>
              <a:off x="7016087" y="2853079"/>
              <a:ext cx="179183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flipV="1">
              <a:off x="7016087" y="3333025"/>
              <a:ext cx="1791837" cy="796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flipV="1">
              <a:off x="7016087" y="3840551"/>
              <a:ext cx="1791837" cy="312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7016087" y="4300879"/>
              <a:ext cx="179183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6" name="Rectangle 35"/>
            <p:cNvSpPr/>
            <p:nvPr/>
          </p:nvSpPr>
          <p:spPr bwMode="auto">
            <a:xfrm>
              <a:off x="7215685" y="2922011"/>
              <a:ext cx="1219200" cy="426493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CTS </a:t>
              </a:r>
              <a:r>
                <a:rPr lang="en-US" sz="1100" dirty="0" smtClean="0"/>
                <a:t>from STA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 bwMode="auto">
            <a:xfrm>
              <a:off x="6858000" y="2301228"/>
              <a:ext cx="0" cy="55185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>
              <a:off x="6858000" y="2853079"/>
              <a:ext cx="0" cy="47994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>
              <a:off x="6858000" y="3380224"/>
              <a:ext cx="0" cy="92065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6019800" y="2438653"/>
              <a:ext cx="838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20 MHz</a:t>
              </a:r>
              <a:endParaRPr lang="en-US" sz="11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019800" y="2946591"/>
              <a:ext cx="83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Secondary 20 MHz</a:t>
              </a:r>
              <a:endParaRPr lang="en-US" sz="11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019800" y="3631440"/>
              <a:ext cx="83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Secondary 40 MHz</a:t>
              </a:r>
              <a:endParaRPr lang="en-US" sz="11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228867" y="2146426"/>
              <a:ext cx="5277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(1)</a:t>
              </a:r>
              <a:endParaRPr lang="en-US" sz="11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048267" y="2133600"/>
              <a:ext cx="5277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(2)</a:t>
              </a:r>
              <a:endParaRPr lang="en-US" sz="11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016087" y="2133600"/>
              <a:ext cx="5277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(3)</a:t>
              </a:r>
              <a:endParaRPr 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9521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We propose </a:t>
            </a:r>
            <a:r>
              <a:rPr lang="en-US" sz="2000" dirty="0"/>
              <a:t>the </a:t>
            </a:r>
            <a:r>
              <a:rPr lang="en-US" sz="2000" dirty="0" smtClean="0"/>
              <a:t>following for </a:t>
            </a:r>
            <a:r>
              <a:rPr lang="en-US" sz="2000" dirty="0"/>
              <a:t>MU-RTS/CTS procedure</a:t>
            </a:r>
          </a:p>
          <a:p>
            <a:pPr lvl="1"/>
            <a:r>
              <a:rPr lang="en-US" sz="1600" dirty="0" smtClean="0"/>
              <a:t>Allow </a:t>
            </a:r>
            <a:r>
              <a:rPr lang="en-US" sz="1600" dirty="0"/>
              <a:t>MU-RTS/CTS </a:t>
            </a:r>
            <a:r>
              <a:rPr lang="en-US" sz="1600" dirty="0" smtClean="0"/>
              <a:t>to protect MU </a:t>
            </a:r>
            <a:r>
              <a:rPr lang="en-US" sz="1600" dirty="0"/>
              <a:t>transmissions during that TXOP</a:t>
            </a:r>
          </a:p>
          <a:p>
            <a:pPr lvl="1"/>
            <a:r>
              <a:rPr lang="en-US" sz="1600" dirty="0"/>
              <a:t>The MAC format of MU-RTS is a variant of trigger frame format</a:t>
            </a:r>
          </a:p>
          <a:p>
            <a:pPr lvl="1"/>
            <a:r>
              <a:rPr lang="en-GB" sz="1600" dirty="0"/>
              <a:t>The CTS sent in response to a frame that solicits simultaneous CTS shall be transmitted on one or more 20 MHz </a:t>
            </a:r>
            <a:r>
              <a:rPr lang="en-GB" sz="1600" dirty="0" smtClean="0"/>
              <a:t>channels</a:t>
            </a:r>
          </a:p>
          <a:p>
            <a:pPr lvl="1"/>
            <a:r>
              <a:rPr lang="en-US" sz="1600" dirty="0"/>
              <a:t>MU-RTS may request STAs to send non-HT CTS immediate </a:t>
            </a:r>
            <a:r>
              <a:rPr lang="en-US" sz="1600" dirty="0" smtClean="0"/>
              <a:t>response</a:t>
            </a:r>
          </a:p>
          <a:p>
            <a:pPr lvl="1"/>
            <a:r>
              <a:rPr lang="en-US" sz="1600" dirty="0" smtClean="0"/>
              <a:t>MU-RTS will carry </a:t>
            </a:r>
            <a:r>
              <a:rPr lang="en-US" sz="1600" dirty="0"/>
              <a:t>signaling for each STA to indicate the </a:t>
            </a:r>
            <a:r>
              <a:rPr lang="en-US" sz="1600" dirty="0" smtClean="0"/>
              <a:t>20MHz channel(s) for transmitting CTS response</a:t>
            </a:r>
            <a:r>
              <a:rPr lang="en-US" sz="1600" dirty="0"/>
              <a:t> when CTS is sent in (duplicate) non-HT PPDU</a:t>
            </a:r>
            <a:endParaRPr lang="en-US" sz="1600" dirty="0" smtClean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45281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0" dirty="0"/>
              <a:t>Do you agree to add to the TG Specification Frame work document?</a:t>
            </a:r>
          </a:p>
          <a:p>
            <a:pPr lvl="1"/>
            <a:r>
              <a:rPr lang="en-US" altLang="en-US" dirty="0" err="1"/>
              <a:t>x.y.z</a:t>
            </a:r>
            <a:r>
              <a:rPr lang="en-US" altLang="en-US" dirty="0" smtClean="0"/>
              <a:t>.</a:t>
            </a:r>
            <a:r>
              <a:rPr lang="en-US" dirty="0"/>
              <a:t> MU-RTS/CTS frame exchange may be used for protection of MU transmissions during that TXOP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6309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0" dirty="0"/>
              <a:t>Do you agree to add to the TG Specification Frame work document?</a:t>
            </a:r>
          </a:p>
          <a:p>
            <a:pPr lvl="1"/>
            <a:r>
              <a:rPr lang="en-US" altLang="en-US" b="0" dirty="0" err="1" smtClean="0"/>
              <a:t>x.y.z</a:t>
            </a:r>
            <a:r>
              <a:rPr lang="en-US" altLang="en-US" b="0" dirty="0" smtClean="0"/>
              <a:t>.</a:t>
            </a:r>
            <a:r>
              <a:rPr lang="en-US" altLang="en-US" dirty="0"/>
              <a:t> </a:t>
            </a:r>
            <a:r>
              <a:rPr lang="en-US" dirty="0" smtClean="0"/>
              <a:t>The </a:t>
            </a:r>
            <a:r>
              <a:rPr lang="en-US" dirty="0"/>
              <a:t>MAC format of MU-RTS is a variant of trigger frame format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2939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0" dirty="0"/>
              <a:t>Do you agree to add to the TG Specification Frame work document?</a:t>
            </a:r>
          </a:p>
          <a:p>
            <a:pPr lvl="1"/>
            <a:r>
              <a:rPr lang="en-US" altLang="en-US" dirty="0" err="1" smtClean="0"/>
              <a:t>x.y.z</a:t>
            </a:r>
            <a:r>
              <a:rPr lang="en-US" altLang="en-US" dirty="0" smtClean="0"/>
              <a:t>. </a:t>
            </a:r>
            <a:r>
              <a:rPr lang="en-GB" dirty="0" smtClean="0"/>
              <a:t>The </a:t>
            </a:r>
            <a:r>
              <a:rPr lang="en-GB" dirty="0"/>
              <a:t>CTS sent in response to a frame that solicits simultaneous CTS shall be transmitted on one or more 20 MHz channels.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7023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419720"/>
              </p:ext>
            </p:extLst>
          </p:nvPr>
        </p:nvGraphicFramePr>
        <p:xfrm>
          <a:off x="8382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Marvell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Santa Clara, CA, 95054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408-222-2500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36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0" dirty="0"/>
              <a:t>Do you agree to add to the TG Specification Frame work document?</a:t>
            </a:r>
          </a:p>
          <a:p>
            <a:pPr lvl="1"/>
            <a:r>
              <a:rPr lang="en-US" altLang="en-US" dirty="0" err="1"/>
              <a:t>x.y.z</a:t>
            </a:r>
            <a:r>
              <a:rPr lang="en-US" altLang="en-US" dirty="0"/>
              <a:t>. </a:t>
            </a:r>
            <a:r>
              <a:rPr lang="en-US" dirty="0"/>
              <a:t>MU-RTS may request STAs to send non-HT CTS immediate response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6309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0" dirty="0"/>
              <a:t>Do you agree to add to the TG Specification Frame work document?</a:t>
            </a:r>
          </a:p>
          <a:p>
            <a:pPr lvl="1"/>
            <a:r>
              <a:rPr lang="en-US" altLang="en-US" dirty="0" err="1" smtClean="0"/>
              <a:t>x.y.z</a:t>
            </a:r>
            <a:r>
              <a:rPr lang="en-US" altLang="en-US" dirty="0" smtClean="0"/>
              <a:t>. </a:t>
            </a:r>
            <a:r>
              <a:rPr lang="en-US" dirty="0" smtClean="0"/>
              <a:t>MU-RTS will carry </a:t>
            </a:r>
            <a:r>
              <a:rPr lang="en-US" dirty="0"/>
              <a:t>signaling for each STA to indicate the 20MHz channel(s) for </a:t>
            </a:r>
            <a:r>
              <a:rPr lang="en-US" dirty="0" smtClean="0"/>
              <a:t>transmitting CTS </a:t>
            </a:r>
            <a:r>
              <a:rPr lang="en-US" dirty="0"/>
              <a:t>responses when CTS is sent in (duplicate) non-HT </a:t>
            </a:r>
            <a:r>
              <a:rPr lang="en-US" dirty="0" smtClean="0"/>
              <a:t>PPDU</a:t>
            </a:r>
          </a:p>
          <a:p>
            <a:pPr lvl="2"/>
            <a:r>
              <a:rPr lang="en-US" dirty="0" smtClean="0"/>
              <a:t>When </a:t>
            </a:r>
            <a:r>
              <a:rPr lang="en-US" dirty="0"/>
              <a:t>a STA sends CTS in response to MU-RTS, the CTS response shall be transmitted in the 20MHz channel(s) indicated in </a:t>
            </a:r>
            <a:r>
              <a:rPr lang="en-US" dirty="0" smtClean="0"/>
              <a:t>MU-RTS </a:t>
            </a:r>
          </a:p>
          <a:p>
            <a:pPr lvl="3"/>
            <a:r>
              <a:rPr lang="en-US" dirty="0" smtClean="0"/>
              <a:t>provided </a:t>
            </a:r>
            <a:r>
              <a:rPr lang="en-US" dirty="0"/>
              <a:t>other transmission conditions TBD are met (e.g. channel idleness)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indicated 20 MHz channel(s) can be either Primary20, Primary40, Primary80 or 160/80+80 </a:t>
            </a:r>
            <a:r>
              <a:rPr lang="en-US" dirty="0" err="1"/>
              <a:t>MHz.</a:t>
            </a:r>
            <a:r>
              <a:rPr lang="en-US" dirty="0"/>
              <a:t> </a:t>
            </a:r>
            <a:r>
              <a:rPr lang="en-US" dirty="0" smtClean="0"/>
              <a:t>Other </a:t>
            </a:r>
            <a:r>
              <a:rPr lang="en-US" dirty="0"/>
              <a:t>indications are TBD.</a:t>
            </a:r>
            <a:r>
              <a:rPr lang="en-US" sz="200" dirty="0"/>
              <a:t>      </a:t>
            </a:r>
            <a:endParaRPr lang="en-US" dirty="0"/>
          </a:p>
          <a:p>
            <a:pPr lvl="2"/>
            <a:r>
              <a:rPr lang="en-US" dirty="0" smtClean="0"/>
              <a:t>Exact </a:t>
            </a:r>
            <a:r>
              <a:rPr lang="en-US" dirty="0"/>
              <a:t>Signaling TBD</a:t>
            </a:r>
          </a:p>
          <a:p>
            <a:pPr lvl="1"/>
            <a:endParaRPr lang="en-US" alt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6309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11-15-0867-01 </a:t>
            </a:r>
            <a:r>
              <a:rPr lang="en-US" dirty="0"/>
              <a:t>MU-RTS/CTS for DL </a:t>
            </a:r>
            <a:r>
              <a:rPr lang="en-US" dirty="0" smtClean="0"/>
              <a:t>MU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11-15-0841-01 </a:t>
            </a:r>
            <a:r>
              <a:rPr lang="en-US" dirty="0"/>
              <a:t>Cascading Structure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389203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 MU-RTS/CTS for UL MU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Without MU-RTS/CTS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2000" dirty="0" smtClean="0"/>
              <a:t>With MU-RTS/CTS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295400" y="2743201"/>
            <a:ext cx="701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1524000" y="2362201"/>
            <a:ext cx="9144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9150" y="2466201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1295400" y="3276601"/>
            <a:ext cx="701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57225" y="2814936"/>
            <a:ext cx="933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Triggered STAs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2743200" y="2895601"/>
            <a:ext cx="9144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962400" y="2362200"/>
            <a:ext cx="9144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ACK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5800" y="3352801"/>
            <a:ext cx="933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Legacy STAs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1295400" y="3810001"/>
            <a:ext cx="701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657600" y="3657601"/>
            <a:ext cx="762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771900" y="3350568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EIFS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 flipV="1">
            <a:off x="4419600" y="2895601"/>
            <a:ext cx="0" cy="7861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4505325" y="2947601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Transmit and Interfere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 bwMode="auto">
          <a:xfrm>
            <a:off x="4419600" y="3429001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1533525" y="2801422"/>
            <a:ext cx="9525" cy="8803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990600" y="38862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Legacy STA does not hear Trigger from AP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2743200" y="3276600"/>
            <a:ext cx="9525" cy="5378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2552700" y="3886199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Legacy STA receives UL MU but can not decode the frame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1447800" y="5221071"/>
            <a:ext cx="701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3429000" y="4842811"/>
            <a:ext cx="9144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971550" y="4944071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1447800" y="5754471"/>
            <a:ext cx="701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809625" y="5292806"/>
            <a:ext cx="933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Triggered STAs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4514850" y="5374841"/>
            <a:ext cx="9144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5638800" y="4842811"/>
            <a:ext cx="9144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ACK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38200" y="5830671"/>
            <a:ext cx="933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Legacy STAs</a:t>
            </a:r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1447800" y="6287871"/>
            <a:ext cx="7010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Rectangle 52"/>
          <p:cNvSpPr/>
          <p:nvPr/>
        </p:nvSpPr>
        <p:spPr bwMode="auto">
          <a:xfrm>
            <a:off x="1543050" y="4841441"/>
            <a:ext cx="9144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MU-RTS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590800" y="5374841"/>
            <a:ext cx="6858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CTS(s)</a:t>
            </a:r>
          </a:p>
        </p:txBody>
      </p:sp>
      <p:cxnSp>
        <p:nvCxnSpPr>
          <p:cNvPr id="55" name="Straight Arrow Connector 54"/>
          <p:cNvCxnSpPr/>
          <p:nvPr/>
        </p:nvCxnSpPr>
        <p:spPr bwMode="auto">
          <a:xfrm>
            <a:off x="2590800" y="5790217"/>
            <a:ext cx="0" cy="4976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8" name="Rectangle 57"/>
          <p:cNvSpPr/>
          <p:nvPr/>
        </p:nvSpPr>
        <p:spPr bwMode="auto">
          <a:xfrm>
            <a:off x="3276600" y="5911336"/>
            <a:ext cx="3276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NAV (CTS)</a:t>
            </a:r>
          </a:p>
        </p:txBody>
      </p:sp>
    </p:spTree>
    <p:extLst>
      <p:ext uri="{BB962C8B-B14F-4D97-AF65-F5344CB8AC3E}">
        <p14:creationId xmlns:p14="http://schemas.microsoft.com/office/powerpoint/2010/main" val="1114435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803179"/>
              </p:ext>
            </p:extLst>
          </p:nvPr>
        </p:nvGraphicFramePr>
        <p:xfrm>
          <a:off x="762000" y="1121576"/>
          <a:ext cx="7467600" cy="53401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05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05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022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856105"/>
              </p:ext>
            </p:extLst>
          </p:nvPr>
        </p:nvGraphicFramePr>
        <p:xfrm>
          <a:off x="609600" y="3657600"/>
          <a:ext cx="7620000" cy="2754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79621"/>
                <a:gridCol w="18288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b="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b="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2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2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aphicFrame>
        <p:nvGraphicFramePr>
          <p:cNvPr id="6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386072"/>
              </p:ext>
            </p:extLst>
          </p:nvPr>
        </p:nvGraphicFramePr>
        <p:xfrm>
          <a:off x="609600" y="1600200"/>
          <a:ext cx="7620000" cy="20574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7074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3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9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3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3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3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</a:t>
                      </a: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Erceg</a:t>
                      </a:r>
                      <a:endParaRPr lang="en-US" sz="1200" b="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3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Durai Thirupathi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41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843133"/>
              </p:ext>
            </p:extLst>
          </p:nvPr>
        </p:nvGraphicFramePr>
        <p:xfrm>
          <a:off x="685800" y="1275108"/>
          <a:ext cx="7772400" cy="48970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883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493589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18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412075"/>
              </p:ext>
            </p:extLst>
          </p:nvPr>
        </p:nvGraphicFramePr>
        <p:xfrm>
          <a:off x="457200" y="13456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156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60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691630"/>
              </p:ext>
            </p:extLst>
          </p:nvPr>
        </p:nvGraphicFramePr>
        <p:xfrm>
          <a:off x="762000" y="1193248"/>
          <a:ext cx="7239000" cy="49411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Wuxingduan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Rd., Xi’an, China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sun.bo1@zte.com.cn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0613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graphicFrame>
        <p:nvGraphicFramePr>
          <p:cNvPr id="6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550222"/>
              </p:ext>
            </p:extLst>
          </p:nvPr>
        </p:nvGraphicFramePr>
        <p:xfrm>
          <a:off x="685800" y="1295400"/>
          <a:ext cx="7620000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b="0" kern="1200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Brian Hart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+mn-lt"/>
                          <a:ea typeface="Times New Roman"/>
                          <a:cs typeface="Arial"/>
                        </a:rPr>
                        <a:t>Cisco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170 W Tasman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San Jose, CA 95134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Cupertino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CA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+1-408-974-5967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Aon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127480"/>
              </p:ext>
            </p:extLst>
          </p:nvPr>
        </p:nvGraphicFramePr>
        <p:xfrm>
          <a:off x="685800" y="3852066"/>
          <a:ext cx="7620000" cy="15731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79621"/>
                <a:gridCol w="1828800"/>
              </a:tblGrid>
              <a:tr h="2894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="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900" b="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3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9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7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9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9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34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9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9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05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90398</TotalTime>
  <Words>2233</Words>
  <Application>Microsoft Office PowerPoint</Application>
  <PresentationFormat>On-screen Show (4:3)</PresentationFormat>
  <Paragraphs>622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1_802.11-09/0091r0</vt:lpstr>
      <vt:lpstr>MU-RTS/CTS Follow Up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Abstract</vt:lpstr>
      <vt:lpstr>MU-RTS/CTS for UL MU and Cascading TXOP</vt:lpstr>
      <vt:lpstr>MU-RTS MAC Format</vt:lpstr>
      <vt:lpstr>CTS Response to MU-RTS</vt:lpstr>
      <vt:lpstr>CTS Response For Wide Channel</vt:lpstr>
      <vt:lpstr>Three Options of CTS Response to MU-RTS with non-HT PPDU</vt:lpstr>
      <vt:lpstr>Conclusion</vt:lpstr>
      <vt:lpstr>Straw Poll 1</vt:lpstr>
      <vt:lpstr>Straw Poll 2</vt:lpstr>
      <vt:lpstr>Straw Poll 3</vt:lpstr>
      <vt:lpstr>Straw Poll 4</vt:lpstr>
      <vt:lpstr>Straw Poll 5</vt:lpstr>
      <vt:lpstr>Reference</vt:lpstr>
      <vt:lpstr>Appendix: MU-RTS/CTS for UL MU </vt:lpstr>
    </vt:vector>
  </TitlesOfParts>
  <Company>Ralink Technology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Huang, Po-kai</cp:lastModifiedBy>
  <cp:revision>1825</cp:revision>
  <cp:lastPrinted>1998-02-10T13:28:06Z</cp:lastPrinted>
  <dcterms:created xsi:type="dcterms:W3CDTF">2008-03-19T13:28:15Z</dcterms:created>
  <dcterms:modified xsi:type="dcterms:W3CDTF">2015-11-09T05:01:53Z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