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548" r:id="rId2"/>
    <p:sldId id="570" r:id="rId3"/>
    <p:sldId id="474" r:id="rId4"/>
    <p:sldId id="473" r:id="rId5"/>
    <p:sldId id="549" r:id="rId6"/>
    <p:sldId id="478" r:id="rId7"/>
    <p:sldId id="600" r:id="rId8"/>
    <p:sldId id="475" r:id="rId9"/>
    <p:sldId id="270" r:id="rId10"/>
    <p:sldId id="571" r:id="rId11"/>
    <p:sldId id="572" r:id="rId12"/>
    <p:sldId id="573" r:id="rId13"/>
    <p:sldId id="574" r:id="rId14"/>
    <p:sldId id="575" r:id="rId15"/>
    <p:sldId id="576" r:id="rId16"/>
    <p:sldId id="577" r:id="rId17"/>
    <p:sldId id="578" r:id="rId18"/>
    <p:sldId id="579" r:id="rId19"/>
    <p:sldId id="580" r:id="rId20"/>
    <p:sldId id="584" r:id="rId21"/>
    <p:sldId id="586" r:id="rId22"/>
    <p:sldId id="585" r:id="rId23"/>
    <p:sldId id="587" r:id="rId24"/>
    <p:sldId id="588" r:id="rId25"/>
    <p:sldId id="589" r:id="rId26"/>
    <p:sldId id="590" r:id="rId27"/>
    <p:sldId id="593" r:id="rId28"/>
    <p:sldId id="591" r:id="rId29"/>
    <p:sldId id="599" r:id="rId30"/>
    <p:sldId id="592" r:id="rId31"/>
    <p:sldId id="595" r:id="rId32"/>
    <p:sldId id="581" r:id="rId33"/>
    <p:sldId id="582" r:id="rId34"/>
    <p:sldId id="598" r:id="rId35"/>
    <p:sldId id="596" r:id="rId3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68" d="100"/>
          <a:sy n="68" d="100"/>
        </p:scale>
        <p:origin x="-121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802.11-15/1322r0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oleObject" Target="../embeddings/oleObject3.bin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png"/><Relationship Id="rId11" Type="http://schemas.openxmlformats.org/officeDocument/2006/relationships/image" Target="../media/image23.png"/><Relationship Id="rId5" Type="http://schemas.openxmlformats.org/officeDocument/2006/relationships/image" Target="../media/image18.png"/><Relationship Id="rId10" Type="http://schemas.openxmlformats.org/officeDocument/2006/relationships/image" Target="../media/image22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xiaogang.c.chen@intel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quinghua.li@intel.com" TargetMode="External"/><Relationship Id="rId5" Type="http://schemas.openxmlformats.org/officeDocument/2006/relationships/hyperlink" Target="mailto:po-kai.huang@intel.com" TargetMode="External"/><Relationship Id="rId4" Type="http://schemas.openxmlformats.org/officeDocument/2006/relationships/hyperlink" Target="mailto:shahrnaz.azizi@intel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lv.kaiying@zte.com.cn" TargetMode="External"/><Relationship Id="rId13" Type="http://schemas.openxmlformats.org/officeDocument/2006/relationships/hyperlink" Target="mailto:pmonajem@cisco.com" TargetMode="External"/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sun.bo1@zte.com.cn" TargetMode="External"/><Relationship Id="rId12" Type="http://schemas.openxmlformats.org/officeDocument/2006/relationships/hyperlink" Target="mailto:brianh@cisco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hartman@apple.com" TargetMode="External"/><Relationship Id="rId11" Type="http://schemas.openxmlformats.org/officeDocument/2006/relationships/hyperlink" Target="mailto:xing.weimin@zte.com.cn" TargetMode="External"/><Relationship Id="rId5" Type="http://schemas.openxmlformats.org/officeDocument/2006/relationships/hyperlink" Target="mailto:ericwong@apple.com" TargetMode="External"/><Relationship Id="rId10" Type="http://schemas.openxmlformats.org/officeDocument/2006/relationships/hyperlink" Target="mailto:yao.ke5@zte.com.cn" TargetMode="External"/><Relationship Id="rId4" Type="http://schemas.openxmlformats.org/officeDocument/2006/relationships/hyperlink" Target="mailto:guoqing_li@apple.com" TargetMode="External"/><Relationship Id="rId9" Type="http://schemas.openxmlformats.org/officeDocument/2006/relationships/hyperlink" Target="mailto:yfang@ztetx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sz="2000" dirty="0" smtClean="0"/>
              <a:t>Channel Estimation Enhancement and Transmission Efficiency Improvement Using Beam-Change Indication and 1x HE-LTF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09600" y="1524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2362200"/>
          <a:ext cx="7391400" cy="35345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8280"/>
                <a:gridCol w="1167063"/>
                <a:gridCol w="1633888"/>
                <a:gridCol w="1322672"/>
                <a:gridCol w="1789497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Julia Feng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julia.feng@mediatek.com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US" sz="1800" dirty="0" smtClean="0"/>
              <a:t>Format of preamble for SU Transmission in high efficiency WLAN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1800" dirty="0" smtClean="0"/>
              <a:t>For SU transmission, the number of HE-LTFs is equal to </a:t>
            </a:r>
            <a:r>
              <a:rPr lang="en-US" sz="1800" dirty="0" err="1" smtClean="0"/>
              <a:t>Nsts</a:t>
            </a:r>
            <a:r>
              <a:rPr lang="en-US" sz="1800" dirty="0" smtClean="0"/>
              <a:t> or Nsts+1</a:t>
            </a:r>
          </a:p>
          <a:p>
            <a:pPr lvl="1"/>
            <a:r>
              <a:rPr lang="en-US" sz="1600" dirty="0" smtClean="0"/>
              <a:t>For example, for one spatial stream, there is one HE-LTF; for two spatial streams, there are two HE-LTFs.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pPr lvl="1"/>
            <a:endParaRPr lang="en-US" sz="1200" dirty="0" smtClean="0"/>
          </a:p>
          <a:p>
            <a:endParaRPr lang="en-US" dirty="0"/>
          </a:p>
        </p:txBody>
      </p:sp>
      <p:sp>
        <p:nvSpPr>
          <p:cNvPr id="5" name="矩形 7"/>
          <p:cNvSpPr/>
          <p:nvPr/>
        </p:nvSpPr>
        <p:spPr bwMode="auto">
          <a:xfrm>
            <a:off x="1447800" y="2785646"/>
            <a:ext cx="8382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 rot="5400000">
            <a:off x="2379078" y="2573925"/>
            <a:ext cx="347244" cy="2209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 rot="5400000">
            <a:off x="5605908" y="1599337"/>
            <a:ext cx="257889" cy="4154507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77408" y="3839870"/>
            <a:ext cx="1354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HE-Preamble 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937048" y="3839870"/>
            <a:ext cx="1236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Legacy Preamble</a:t>
            </a:r>
            <a:endParaRPr lang="en-US" sz="1200" dirty="0"/>
          </a:p>
        </p:txBody>
      </p:sp>
      <p:sp>
        <p:nvSpPr>
          <p:cNvPr id="10" name="矩形 7"/>
          <p:cNvSpPr/>
          <p:nvPr/>
        </p:nvSpPr>
        <p:spPr bwMode="auto">
          <a:xfrm>
            <a:off x="2286000" y="2785646"/>
            <a:ext cx="7620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L-LTF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3048000" y="2785646"/>
            <a:ext cx="6096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L-SIG 4us</a:t>
            </a:r>
          </a:p>
        </p:txBody>
      </p:sp>
      <p:sp>
        <p:nvSpPr>
          <p:cNvPr id="12" name="矩形 8"/>
          <p:cNvSpPr/>
          <p:nvPr/>
        </p:nvSpPr>
        <p:spPr bwMode="auto">
          <a:xfrm>
            <a:off x="4267199" y="2785646"/>
            <a:ext cx="762001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sz="1200" dirty="0" smtClean="0"/>
              <a:t>HE-SIGA1</a:t>
            </a:r>
          </a:p>
          <a:p>
            <a:pPr algn="ctr"/>
            <a:r>
              <a:rPr lang="en-US" altLang="zh-CN" sz="1200" dirty="0" smtClean="0"/>
              <a:t>4us</a:t>
            </a:r>
            <a:endParaRPr lang="zh-CN" altLang="en-US" sz="1200" dirty="0" smtClean="0"/>
          </a:p>
        </p:txBody>
      </p:sp>
      <p:sp>
        <p:nvSpPr>
          <p:cNvPr id="13" name="矩形 8"/>
          <p:cNvSpPr/>
          <p:nvPr/>
        </p:nvSpPr>
        <p:spPr bwMode="auto">
          <a:xfrm>
            <a:off x="5791200" y="2785646"/>
            <a:ext cx="6858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zh-CN" sz="1200" dirty="0" smtClean="0"/>
              <a:t>HE-STF</a:t>
            </a:r>
            <a:endParaRPr lang="zh-CN" altLang="en-US" sz="1200" dirty="0" smtClean="0"/>
          </a:p>
        </p:txBody>
      </p:sp>
      <p:sp>
        <p:nvSpPr>
          <p:cNvPr id="14" name="矩形 8"/>
          <p:cNvSpPr/>
          <p:nvPr/>
        </p:nvSpPr>
        <p:spPr bwMode="auto">
          <a:xfrm>
            <a:off x="6477000" y="2785646"/>
            <a:ext cx="13716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</a:t>
            </a:r>
            <a:r>
              <a:rPr lang="en-US" altLang="zh-CN" sz="1200" dirty="0" smtClean="0"/>
              <a:t>L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7"/>
          <p:cNvSpPr/>
          <p:nvPr/>
        </p:nvSpPr>
        <p:spPr bwMode="auto">
          <a:xfrm>
            <a:off x="3657600" y="2785646"/>
            <a:ext cx="609600" cy="6858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zh-CN" sz="1200" dirty="0" smtClean="0"/>
              <a:t>R-LSIG 4us</a:t>
            </a:r>
            <a:endParaRPr lang="zh-CN" alt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971800" y="2286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/>
                </a:solidFill>
              </a:rPr>
              <a:t>BPSK</a:t>
            </a:r>
            <a:r>
              <a:rPr lang="en-US" sz="1200" dirty="0" smtClean="0"/>
              <a:t> GI=0.8us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3657600" y="2286000"/>
            <a:ext cx="778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/>
                </a:solidFill>
              </a:rPr>
              <a:t>BPSK</a:t>
            </a:r>
            <a:r>
              <a:rPr lang="en-US" sz="1200" dirty="0" smtClean="0"/>
              <a:t> GI=0.8us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383108" y="230933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/>
                </a:solidFill>
              </a:rPr>
              <a:t>BPSK</a:t>
            </a: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19" name="矩形 8"/>
          <p:cNvSpPr/>
          <p:nvPr/>
        </p:nvSpPr>
        <p:spPr bwMode="auto">
          <a:xfrm>
            <a:off x="5029200" y="2785646"/>
            <a:ext cx="762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sz="1200" dirty="0" smtClean="0"/>
              <a:t>HE-SIGA2</a:t>
            </a:r>
          </a:p>
          <a:p>
            <a:pPr algn="ctr"/>
            <a:r>
              <a:rPr lang="en-US" altLang="zh-CN" sz="1200" dirty="0" smtClean="0"/>
              <a:t>4us</a:t>
            </a:r>
            <a:endParaRPr lang="zh-CN" altLang="en-US" sz="1200" dirty="0" smtClean="0"/>
          </a:p>
        </p:txBody>
      </p:sp>
      <p:sp>
        <p:nvSpPr>
          <p:cNvPr id="20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Preamble for Single User (SU) Transmission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Importance of Channel Estimation for High MCSs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The accuracy of channel estimation is essential to receiver performance </a:t>
            </a:r>
          </a:p>
          <a:p>
            <a:pPr lvl="1"/>
            <a:r>
              <a:rPr lang="en-US" dirty="0" smtClean="0"/>
              <a:t>For high modulations such as 256QAM and 1024QAM, enhancing channel estimation accuracy can significantly improve  PER performance </a:t>
            </a:r>
          </a:p>
          <a:p>
            <a:pPr lvl="1"/>
            <a:r>
              <a:rPr lang="en-US" dirty="0" smtClean="0"/>
              <a:t>For 1024QAM, enhancing channel estimation accuracy also helps reduce the TX and RX EVM requirement.</a:t>
            </a:r>
          </a:p>
          <a:p>
            <a:pPr lvl="1"/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Introducing Beam-change indication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724400"/>
          </a:xfrm>
        </p:spPr>
        <p:txBody>
          <a:bodyPr/>
          <a:lstStyle/>
          <a:p>
            <a:r>
              <a:rPr lang="en-US" dirty="0" smtClean="0"/>
              <a:t>Beam-Change Indication: Indicates if the pre-multiplied Q matrix is changed from legacy preamble to HE-STF, HE-LTF and Data Portion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Beam-change indication bit (adopted in 11ah spec.)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Value “1” </a:t>
            </a:r>
            <a:r>
              <a:rPr lang="en-US" dirty="0" smtClean="0"/>
              <a:t>indicates that</a:t>
            </a:r>
            <a:r>
              <a:rPr lang="en-US" altLang="ko-KR" dirty="0" smtClean="0">
                <a:ea typeface="굴림" pitchFamily="50" charset="-127"/>
              </a:rPr>
              <a:t> spatial mapping is changed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Value “0” indicates that spatial mapping is unchanged</a:t>
            </a:r>
            <a:endParaRPr lang="en-US" dirty="0" smtClean="0"/>
          </a:p>
          <a:p>
            <a:r>
              <a:rPr lang="en-US" dirty="0" smtClean="0"/>
              <a:t>Beam-Change Indication can be used to significantly enhance channel estimation at receiver.</a:t>
            </a:r>
          </a:p>
          <a:p>
            <a:pPr lvl="1"/>
            <a:r>
              <a:rPr lang="en-US" sz="1800" dirty="0" smtClean="0"/>
              <a:t>When there is no beam-change, receiver does not change operation during HE-STF and HE-LTF such that the channel estimations can rely on the combination of  L-LTFs, L-SIG. RL-SIG, HE-SIGAs and HE-LTFs.</a:t>
            </a:r>
          </a:p>
          <a:p>
            <a:pPr lvl="1"/>
            <a:r>
              <a:rPr lang="en-US" sz="1800" dirty="0" smtClean="0"/>
              <a:t>Note in 11ax, a STA generally needs to processing more than one 20MHz channels due to HE-SIGB structure. </a:t>
            </a:r>
            <a:endParaRPr lang="en-US" sz="18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Channel estimation enhancement for single spatial stream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89481"/>
          </a:xfrm>
        </p:spPr>
        <p:txBody>
          <a:bodyPr>
            <a:normAutofit/>
          </a:bodyPr>
          <a:lstStyle/>
          <a:p>
            <a:r>
              <a:rPr lang="en-US" dirty="0" smtClean="0"/>
              <a:t>Usage Scenarios</a:t>
            </a:r>
          </a:p>
          <a:p>
            <a:pPr lvl="1"/>
            <a:r>
              <a:rPr lang="en-US" dirty="0" smtClean="0"/>
              <a:t>No beam-forming</a:t>
            </a:r>
          </a:p>
          <a:p>
            <a:pPr lvl="1"/>
            <a:r>
              <a:rPr lang="en-US" dirty="0" smtClean="0"/>
              <a:t>Within a given TXOP, whole packet (including preamble) is beam-formed. </a:t>
            </a:r>
          </a:p>
          <a:p>
            <a:r>
              <a:rPr lang="en-US" dirty="0" smtClean="0"/>
              <a:t>Channel estimation gain by using beam-change indication</a:t>
            </a:r>
          </a:p>
          <a:p>
            <a:pPr lvl="1"/>
            <a:r>
              <a:rPr lang="en-US" sz="1600" dirty="0" smtClean="0"/>
              <a:t>Channel estimation L-LTFs can be combined if there is a beam-change indication</a:t>
            </a:r>
          </a:p>
          <a:p>
            <a:pPr lvl="1"/>
            <a:r>
              <a:rPr lang="en-US" sz="1600" dirty="0" smtClean="0"/>
              <a:t>4.7dB gain on channel estimation MSE only use L-LTFS and HE-LTFs (3 CE symbols V.S. 1 CE symbol)</a:t>
            </a:r>
          </a:p>
          <a:p>
            <a:pPr lvl="1"/>
            <a:r>
              <a:rPr lang="en-US" sz="1600" dirty="0" smtClean="0"/>
              <a:t>If L-SIG, RL-SIG and two HE-SIGA symbols are also used for channel estimation combination, we can expect about 8dB gains on channel estimations enhancement.</a:t>
            </a:r>
          </a:p>
          <a:p>
            <a:pPr lvl="1"/>
            <a:r>
              <a:rPr lang="en-US" sz="1600" dirty="0" smtClean="0"/>
              <a:t>Interpolation is needed for L-LTFs, L-SIG, RL-SIG and HE-SIGAs when they are used for channel estimation enhancement because the HE-LTF/Data has 4x number of subcarriers.</a:t>
            </a:r>
          </a:p>
          <a:p>
            <a:pPr lvl="1"/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Channel estimation enhancement for two spatial streams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421171"/>
          </a:xfrm>
        </p:spPr>
        <p:txBody>
          <a:bodyPr>
            <a:normAutofit/>
          </a:bodyPr>
          <a:lstStyle/>
          <a:p>
            <a:r>
              <a:rPr lang="en-US" dirty="0" smtClean="0"/>
              <a:t>Usage Scenarios</a:t>
            </a:r>
          </a:p>
          <a:p>
            <a:pPr lvl="1"/>
            <a:r>
              <a:rPr lang="en-US" sz="2200" dirty="0" smtClean="0"/>
              <a:t>No beam-forming: only CSD are applied.</a:t>
            </a:r>
          </a:p>
          <a:p>
            <a:pPr lvl="1"/>
            <a:r>
              <a:rPr lang="en-US" sz="2200" dirty="0" smtClean="0"/>
              <a:t>Beamforming without spatial mapping change</a:t>
            </a:r>
          </a:p>
          <a:p>
            <a:r>
              <a:rPr lang="en-US" dirty="0" smtClean="0"/>
              <a:t>Channel estimation gain by using beam-change indication</a:t>
            </a:r>
          </a:p>
          <a:p>
            <a:pPr lvl="1"/>
            <a:r>
              <a:rPr lang="en-US" sz="2200" dirty="0" smtClean="0"/>
              <a:t>In 11ax, 6 symbols (L-LTF, re-modulated L-SIG, and HE-SIGAs symbols) can be used to update channel estimation</a:t>
            </a:r>
          </a:p>
          <a:p>
            <a:pPr lvl="1"/>
            <a:r>
              <a:rPr lang="en-US" sz="2200" dirty="0" smtClean="0"/>
              <a:t>Gains before interpolation</a:t>
            </a:r>
          </a:p>
          <a:p>
            <a:pPr lvl="2"/>
            <a:r>
              <a:rPr lang="en-US" sz="2000" dirty="0" smtClean="0"/>
              <a:t>For 2 Spatial Streams: Channel estimation noise reduction is 2.37dB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Theoretical analysis on channel estimation enhancement is shown in the back up slides.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US" sz="2800" dirty="0" smtClean="0">
                <a:solidFill>
                  <a:srgbClr val="0070C0"/>
                </a:solidFill>
              </a:rPr>
              <a:t>Beam-change Indication Enables 1x HE-LTF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improvement of 1x </a:t>
            </a:r>
            <a:r>
              <a:rPr lang="en-US" dirty="0"/>
              <a:t>HE-LTF is close to or better than 2x </a:t>
            </a:r>
            <a:r>
              <a:rPr lang="en-US" dirty="0" smtClean="0"/>
              <a:t>HE-LTF with beam-change indication enabled channel estimation enhancement.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1x HE-LTF also simplifies LTF combining and channel estimation enhancement.</a:t>
            </a:r>
          </a:p>
          <a:p>
            <a:pPr lvl="1"/>
            <a:endParaRPr lang="en-US" dirty="0" smtClean="0"/>
          </a:p>
          <a:p>
            <a:r>
              <a:rPr lang="en-US" dirty="0"/>
              <a:t>1x HE-LTF achieves higher spectral efficiency, especially for short </a:t>
            </a:r>
            <a:r>
              <a:rPr lang="en-US" dirty="0" smtClean="0"/>
              <a:t>packet</a:t>
            </a:r>
          </a:p>
          <a:p>
            <a:endParaRPr lang="en-US" dirty="0" smtClean="0"/>
          </a:p>
          <a:p>
            <a:r>
              <a:rPr lang="en-US" dirty="0" smtClean="0"/>
              <a:t>1x HE-LTF should be added as an optional feature in 11ax SFD</a:t>
            </a:r>
          </a:p>
          <a:p>
            <a:pPr lvl="1"/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Simulation Assumptions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D-NLOS, 80MHz</a:t>
            </a:r>
          </a:p>
          <a:p>
            <a:r>
              <a:rPr lang="en-US" dirty="0" smtClean="0"/>
              <a:t>4x1 1SS, 4x2 2SS; with or without beamforming.</a:t>
            </a:r>
          </a:p>
          <a:p>
            <a:r>
              <a:rPr lang="en-US" dirty="0" smtClean="0"/>
              <a:t>MCS9, and 1024QAM-5/6</a:t>
            </a:r>
          </a:p>
          <a:p>
            <a:endParaRPr lang="en-US" dirty="0" smtClean="0"/>
          </a:p>
          <a:p>
            <a:r>
              <a:rPr lang="en-US" dirty="0"/>
              <a:t>LLTF is beamformed as </a:t>
            </a:r>
            <a:r>
              <a:rPr lang="en-US" dirty="0" smtClean="0"/>
              <a:t>HELTF</a:t>
            </a:r>
            <a:endParaRPr lang="en-US" dirty="0"/>
          </a:p>
          <a:p>
            <a:pPr lvl="1"/>
            <a:r>
              <a:rPr lang="en-US" dirty="0" smtClean="0"/>
              <a:t>HELTF 1x/2x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4x1, 1SS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5103065"/>
            <a:ext cx="8086660" cy="1270747"/>
          </a:xfrm>
        </p:spPr>
        <p:txBody>
          <a:bodyPr>
            <a:normAutofit/>
          </a:bodyPr>
          <a:lstStyle/>
          <a:p>
            <a:r>
              <a:rPr lang="en-US" dirty="0" smtClean="0"/>
              <a:t>Substantial gain achieved by LLTF combining in all cases.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1.7dB</a:t>
            </a:r>
            <a:r>
              <a:rPr lang="en-US" dirty="0" smtClean="0"/>
              <a:t> for all cases (BF on/off, MCS9, 1024QAM)</a:t>
            </a:r>
          </a:p>
          <a:p>
            <a:pPr lvl="1"/>
            <a:r>
              <a:rPr lang="en-US" dirty="0" smtClean="0"/>
              <a:t>LLTF combine with 1x/2x HELTF performs almost the same.</a:t>
            </a:r>
            <a:endParaRPr lang="en-US" dirty="0"/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541469" y="1665277"/>
            <a:ext cx="4627930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47286" y="1665277"/>
            <a:ext cx="4627927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08000" y="5146199"/>
            <a:ext cx="7950200" cy="1244600"/>
          </a:xfrm>
        </p:spPr>
        <p:txBody>
          <a:bodyPr>
            <a:normAutofit/>
          </a:bodyPr>
          <a:lstStyle/>
          <a:p>
            <a:r>
              <a:rPr lang="en-US" dirty="0" smtClean="0"/>
              <a:t>LLTF combining still provide noticeable gain with 2SS.</a:t>
            </a:r>
          </a:p>
          <a:p>
            <a:pPr lvl="1"/>
            <a:r>
              <a:rPr lang="en-US" dirty="0" smtClean="0"/>
              <a:t>LLTF combining with 1x HELTF still provides gain about </a:t>
            </a:r>
            <a:r>
              <a:rPr lang="en-US" dirty="0" smtClean="0">
                <a:solidFill>
                  <a:srgbClr val="FF0000"/>
                </a:solidFill>
              </a:rPr>
              <a:t>0.7dB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LLTF combining with 2x HELTF has less gain (</a:t>
            </a:r>
            <a:r>
              <a:rPr lang="en-US" dirty="0" smtClean="0">
                <a:solidFill>
                  <a:srgbClr val="FF0000"/>
                </a:solidFill>
              </a:rPr>
              <a:t>0.3dB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258036" y="1590040"/>
            <a:ext cx="4627927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04240"/>
          </a:xfrm>
        </p:spPr>
        <p:txBody>
          <a:bodyPr/>
          <a:lstStyle/>
          <a:p>
            <a:r>
              <a:rPr lang="en-US" dirty="0" smtClean="0"/>
              <a:t>4x2, </a:t>
            </a:r>
            <a:r>
              <a:rPr lang="en-US" dirty="0"/>
              <a:t>2</a:t>
            </a:r>
            <a:r>
              <a:rPr lang="en-US" dirty="0" smtClean="0"/>
              <a:t>SS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 smtClean="0"/>
              <a:t>More on 1x HELTF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40054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In many scenarios 1xLTF shows minimum sensitivity loss over 2x/4x LTFs (e.g. SU, indoor short range, peak MCSs, see Appendix B).</a:t>
            </a:r>
          </a:p>
          <a:p>
            <a:pPr lvl="1"/>
            <a:r>
              <a:rPr lang="en-US" sz="1800" dirty="0" smtClean="0"/>
              <a:t>In cases like short range channel and with LLTF+HELTF combining, similar or even better PER performances than longer HE-LTFs.</a:t>
            </a:r>
          </a:p>
          <a:p>
            <a:pPr lvl="2"/>
            <a:endParaRPr lang="en-US" sz="1600" dirty="0" smtClean="0"/>
          </a:p>
          <a:p>
            <a:r>
              <a:rPr lang="en-US" dirty="0" smtClean="0"/>
              <a:t>1xLTF provides very large overhead reduction </a:t>
            </a:r>
          </a:p>
          <a:p>
            <a:pPr lvl="1"/>
            <a:r>
              <a:rPr lang="en-US" sz="1800" b="0" dirty="0" smtClean="0"/>
              <a:t>e.g. for 3SS and 4SS, ~12.8us overhead reduction from 2xHELTF</a:t>
            </a:r>
          </a:p>
          <a:p>
            <a:pPr lvl="1"/>
            <a:r>
              <a:rPr lang="en-US" sz="1800" dirty="0" smtClean="0"/>
              <a:t>SLS simulation shows a 7% throughput gain over 4xHELTF (see Appendix C)</a:t>
            </a:r>
          </a:p>
          <a:p>
            <a:r>
              <a:rPr lang="en-US" dirty="0" smtClean="0"/>
              <a:t>Large number of short packets may exist according to [1], making 1xLTF overhead reduction more attractive (see </a:t>
            </a:r>
            <a:r>
              <a:rPr lang="en-US" dirty="0"/>
              <a:t>A</a:t>
            </a:r>
            <a:r>
              <a:rPr lang="en-US" dirty="0" smtClean="0"/>
              <a:t>ppendix C).</a:t>
            </a:r>
          </a:p>
          <a:p>
            <a:pPr lvl="2"/>
            <a:endParaRPr lang="en-US" b="0" dirty="0" smtClean="0"/>
          </a:p>
          <a:p>
            <a:r>
              <a:rPr lang="en-US" dirty="0" smtClean="0"/>
              <a:t>Propose to define 1xHELTF as an </a:t>
            </a:r>
            <a:r>
              <a:rPr lang="en-US" dirty="0" smtClean="0">
                <a:solidFill>
                  <a:srgbClr val="FF0000"/>
                </a:solidFill>
              </a:rPr>
              <a:t>optional</a:t>
            </a:r>
            <a:r>
              <a:rPr lang="en-US" dirty="0" smtClean="0"/>
              <a:t> feature for 11ax:</a:t>
            </a:r>
          </a:p>
          <a:p>
            <a:pPr lvl="1"/>
            <a:r>
              <a:rPr lang="en-US" sz="1800" dirty="0" smtClean="0"/>
              <a:t>Only allowed for non-OFDMA format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标题 18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267200"/>
          </a:xfrm>
        </p:spPr>
        <p:txBody>
          <a:bodyPr>
            <a:normAutofit fontScale="92500"/>
          </a:bodyPr>
          <a:lstStyle/>
          <a:p>
            <a:r>
              <a:rPr lang="en-US" sz="2200" dirty="0" smtClean="0"/>
              <a:t>With beam-change indication, L-LTFs can be combined with HE-LTFs.</a:t>
            </a:r>
          </a:p>
          <a:p>
            <a:pPr lvl="1"/>
            <a:endParaRPr lang="en-US" sz="2200" dirty="0"/>
          </a:p>
          <a:p>
            <a:r>
              <a:rPr lang="en-US" sz="2200" dirty="0" smtClean="0"/>
              <a:t>With beam-change indication and LTF combining, PER performance can be improved by 1.7dB (1SS) or 0.7dB (2SS).</a:t>
            </a:r>
          </a:p>
          <a:p>
            <a:pPr lvl="1"/>
            <a:endParaRPr lang="en-US" sz="2200" dirty="0"/>
          </a:p>
          <a:p>
            <a:pPr marL="342900" lvl="1" indent="-342900">
              <a:buFontTx/>
              <a:buChar char="•"/>
            </a:pPr>
            <a:r>
              <a:rPr lang="en-US" sz="2200" dirty="0" smtClean="0"/>
              <a:t>1x HE-LTF achieves non-negligible throughput gain for short range SU.</a:t>
            </a:r>
          </a:p>
          <a:p>
            <a:pPr lvl="1"/>
            <a:endParaRPr lang="en-US" sz="2200" dirty="0" smtClean="0"/>
          </a:p>
          <a:p>
            <a:r>
              <a:rPr lang="en-US" sz="2200" dirty="0" smtClean="0"/>
              <a:t>LTF combining significantly improve performance of 1x HELTF</a:t>
            </a:r>
          </a:p>
          <a:p>
            <a:pPr lvl="1"/>
            <a:endParaRPr lang="en-US" sz="2200" dirty="0" smtClean="0"/>
          </a:p>
          <a:p>
            <a:r>
              <a:rPr lang="en-US" sz="2200" dirty="0" smtClean="0"/>
              <a:t>Propose 1x HELTF as an optional feature for 11ax.</a:t>
            </a:r>
            <a:endParaRPr lang="en-US" sz="22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add 1-bit beam-change indication into HE-SIGA?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Value “1” </a:t>
            </a:r>
            <a:r>
              <a:rPr lang="en-US" dirty="0" smtClean="0"/>
              <a:t>indicates that</a:t>
            </a:r>
            <a:r>
              <a:rPr lang="en-US" altLang="ko-KR" dirty="0" smtClean="0">
                <a:ea typeface="굴림" pitchFamily="50" charset="-127"/>
              </a:rPr>
              <a:t> spatial mapping is changed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Value “0” indicates that spatial mapping is unchanged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that when beam-change indication is “0”, the pre-HE-STF portion preamble shall be spatially mapped in the same way as HE-LTF1 on each tone?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add 1x HE-LTF as an optional mode in 11ax for SU PPDU (TBD for MU-MIMO)? </a:t>
            </a:r>
          </a:p>
          <a:p>
            <a:pPr lvl="1"/>
            <a:r>
              <a:rPr lang="en-US" dirty="0"/>
              <a:t>1xLTF + 0.8us GI is one optional combination as indicated by the “GI and LTF size” sub-field in HE-SIG-A.</a:t>
            </a:r>
            <a:endParaRPr lang="en-US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34535"/>
          </a:xfrm>
        </p:spPr>
        <p:txBody>
          <a:bodyPr/>
          <a:lstStyle/>
          <a:p>
            <a:r>
              <a:rPr lang="en-US" dirty="0" smtClean="0"/>
              <a:t>Backup Slides – A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3198168"/>
            <a:ext cx="7239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The theoretical analysis of channel estimation enhancement gain for two spatial streams</a:t>
            </a:r>
            <a:endParaRPr lang="en-US" sz="2000" b="1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0668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legacy to HE portions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beamforming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CSD Changes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16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</a:t>
            </a:r>
            <a:r>
              <a:rPr kumimoji="0" lang="en-US" sz="1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16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</a:t>
            </a:r>
            <a:r>
              <a:rPr kumimoji="0" lang="en-US" sz="1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received legacy symbols are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US" sz="16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=0, 1 are for L-LTF symbols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US" sz="16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=2 – 5 are for L-SIG, and HE-SIGA symbols. They can be obtained by re-encode and re-modulate the decoded L-SIG and HE-SIGA symbols.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 modulation is removed, combine all 6 legacy symbols as,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received HE-LTF symbols are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 modulation is removed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Initial HE-CE: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AWGN with unit power, noise power for initial each estimated channel entry        is 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16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i0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16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i1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0.5.</a:t>
            </a: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981200"/>
            <a:ext cx="1447799" cy="358295"/>
          </a:xfrm>
          <a:prstGeom prst="rect">
            <a:avLst/>
          </a:prstGeom>
          <a:noFill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3962400"/>
            <a:ext cx="4470400" cy="330200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4365104"/>
            <a:ext cx="3848100" cy="330200"/>
          </a:xfrm>
          <a:prstGeom prst="rect">
            <a:avLst/>
          </a:prstGeom>
          <a:noFill/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5105400"/>
            <a:ext cx="971550" cy="330200"/>
          </a:xfrm>
          <a:prstGeom prst="rect">
            <a:avLst/>
          </a:prstGeom>
          <a:noFill/>
        </p:spPr>
      </p:pic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5562600"/>
            <a:ext cx="3733800" cy="204501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15808" y="5897290"/>
            <a:ext cx="228600" cy="268014"/>
          </a:xfrm>
          <a:prstGeom prst="rect">
            <a:avLst/>
          </a:prstGeom>
          <a:noFill/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676400"/>
            <a:ext cx="1263650" cy="196850"/>
          </a:xfrm>
          <a:prstGeom prst="rect">
            <a:avLst/>
          </a:prstGeom>
          <a:noFill/>
        </p:spPr>
      </p:pic>
      <p:pic>
        <p:nvPicPr>
          <p:cNvPr id="12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371600"/>
            <a:ext cx="1225550" cy="196850"/>
          </a:xfrm>
          <a:prstGeom prst="rect">
            <a:avLst/>
          </a:prstGeom>
          <a:noFill/>
        </p:spPr>
      </p:pic>
      <p:pic>
        <p:nvPicPr>
          <p:cNvPr id="13" name="Picture 2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1524000"/>
            <a:ext cx="647700" cy="190500"/>
          </a:xfrm>
          <a:prstGeom prst="rect">
            <a:avLst/>
          </a:prstGeom>
          <a:noFill/>
        </p:spPr>
      </p:pic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771800" y="3212976"/>
          <a:ext cx="3009900" cy="482600"/>
        </p:xfrm>
        <a:graphic>
          <a:graphicData uri="http://schemas.openxmlformats.org/presentationml/2006/ole">
            <p:oleObj spid="_x0000_s1034" name="公式" r:id="rId12" imgW="3009900" imgH="482600" progId="Equation.3">
              <p:embed/>
            </p:oleObj>
          </a:graphicData>
        </a:graphic>
      </p:graphicFrame>
      <p:sp>
        <p:nvSpPr>
          <p:cNvPr id="1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95400"/>
            <a:ext cx="8229600" cy="5029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z="2000" dirty="0" smtClean="0"/>
              <a:t>Combining legacy symbols and HE-LTF symbols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en-US" sz="2000" dirty="0" smtClean="0"/>
              <a:t>Updated HE-CE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r>
              <a:rPr lang="en-US" sz="1600" dirty="0" smtClean="0"/>
              <a:t>All </a:t>
            </a:r>
            <a:r>
              <a:rPr lang="en-US" sz="1600" b="1" i="1" dirty="0" smtClean="0"/>
              <a:t>n</a:t>
            </a:r>
            <a:r>
              <a:rPr lang="en-US" sz="1600" dirty="0" smtClean="0"/>
              <a:t> are AWGN with unit power, noise power for combined        are 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r>
              <a:rPr lang="en-US" sz="1600" dirty="0" smtClean="0"/>
              <a:t>Because of           , we can derive that </a:t>
            </a:r>
          </a:p>
          <a:p>
            <a:pPr lvl="1"/>
            <a:r>
              <a:rPr lang="en-US" sz="1600" dirty="0" smtClean="0"/>
              <a:t>It can be shown that for the updated HE-Channel estimation, the noise is reduced by 2.37dB (compared to 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i0</a:t>
            </a:r>
            <a:r>
              <a:rPr lang="en-US" sz="1600" dirty="0" smtClean="0"/>
              <a:t> = 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i1</a:t>
            </a:r>
            <a:r>
              <a:rPr lang="en-US" sz="1600" dirty="0" smtClean="0"/>
              <a:t> = 0.5)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For the case that preamble is also </a:t>
            </a:r>
            <a:r>
              <a:rPr lang="en-US" sz="1800" dirty="0" err="1" smtClean="0">
                <a:solidFill>
                  <a:srgbClr val="0070C0"/>
                </a:solidFill>
              </a:rPr>
              <a:t>beamformed</a:t>
            </a:r>
            <a:r>
              <a:rPr lang="en-US" sz="1800" dirty="0" smtClean="0">
                <a:solidFill>
                  <a:srgbClr val="0070C0"/>
                </a:solidFill>
              </a:rPr>
              <a:t>, it is a special case with 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sz="16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1905000"/>
            <a:ext cx="4705350" cy="330200"/>
          </a:xfrm>
          <a:prstGeom prst="rect">
            <a:avLst/>
          </a:prstGeom>
          <a:noFill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2590800"/>
            <a:ext cx="323850" cy="190500"/>
          </a:xfrm>
          <a:prstGeom prst="rect">
            <a:avLst/>
          </a:prstGeom>
          <a:noFill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2514600"/>
            <a:ext cx="800100" cy="304800"/>
          </a:xfrm>
          <a:prstGeom prst="rect">
            <a:avLst/>
          </a:prstGeom>
          <a:noFill/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2438400"/>
            <a:ext cx="3263900" cy="476250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3200400"/>
            <a:ext cx="4565650" cy="215900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3581400"/>
            <a:ext cx="228600" cy="268014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3886200"/>
            <a:ext cx="2933700" cy="260350"/>
          </a:xfrm>
          <a:prstGeom prst="rect">
            <a:avLst/>
          </a:prstGeom>
          <a:noFill/>
        </p:spPr>
      </p:pic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4114800"/>
            <a:ext cx="3086100" cy="336550"/>
          </a:xfrm>
          <a:prstGeom prst="rect">
            <a:avLst/>
          </a:prstGeom>
          <a:noFill/>
        </p:spPr>
      </p:pic>
      <p:pic>
        <p:nvPicPr>
          <p:cNvPr id="13" name="Picture 1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4603750"/>
            <a:ext cx="1238250" cy="196850"/>
          </a:xfrm>
          <a:prstGeom prst="rect">
            <a:avLst/>
          </a:prstGeom>
          <a:noFill/>
        </p:spPr>
      </p:pic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2286000" y="4572000"/>
          <a:ext cx="457200" cy="279400"/>
        </p:xfrm>
        <a:graphic>
          <a:graphicData uri="http://schemas.openxmlformats.org/presentationml/2006/ole">
            <p:oleObj spid="_x0000_s2066" name="公式" r:id="rId12" imgW="457200" imgH="279400" progId="Equation.3">
              <p:embed/>
            </p:oleObj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7829550" y="5445125"/>
          <a:ext cx="342900" cy="165100"/>
        </p:xfrm>
        <a:graphic>
          <a:graphicData uri="http://schemas.openxmlformats.org/presentationml/2006/ole">
            <p:oleObj spid="_x0000_s2067" name="公式" r:id="rId13" imgW="342603" imgH="164957" progId="Equation.3">
              <p:embed/>
            </p:oleObj>
          </a:graphicData>
        </a:graphic>
      </p:graphicFrame>
      <p:sp>
        <p:nvSpPr>
          <p:cNvPr id="1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1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34535"/>
          </a:xfrm>
        </p:spPr>
        <p:txBody>
          <a:bodyPr/>
          <a:lstStyle/>
          <a:p>
            <a:r>
              <a:rPr lang="en-US" dirty="0" smtClean="0"/>
              <a:t>Backup Slides – B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3198168"/>
            <a:ext cx="7239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Performance of 1x HELTF vs. 2x/4x HELTF for indoor channels and peak rate </a:t>
            </a:r>
            <a:endParaRPr lang="en-US" sz="2000" b="1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9103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4x1-1SS, BNLOS, 80MHz, MCS9, TxBF</a:t>
            </a:r>
          </a:p>
        </p:txBody>
      </p:sp>
      <p:pic>
        <p:nvPicPr>
          <p:cNvPr id="4" name="Picture 2" descr="D:\Hongyuan's Documents\Marvell\11ax (HEW)\Internal Discussions\Tone Spacing &amp; HE PHY\LTF 4x2x1x Regressions\HE-80MHz-MCS9-4X1-1SS-B_NLOS-BF-PER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00200"/>
            <a:ext cx="6324600" cy="4743450"/>
          </a:xfrm>
          <a:prstGeom prst="rect">
            <a:avLst/>
          </a:prstGeom>
          <a:noFill/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15298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4x3-3SS, BNLOS, 80MHz, </a:t>
            </a:r>
            <a:r>
              <a:rPr lang="en-US" dirty="0" smtClean="0"/>
              <a:t>MCS9, no TxBF</a:t>
            </a:r>
            <a:endParaRPr lang="en-US" dirty="0"/>
          </a:p>
        </p:txBody>
      </p:sp>
      <p:pic>
        <p:nvPicPr>
          <p:cNvPr id="6" name="Picture 2" descr="D:\Hongyuan's Documents\Marvell\11ax (HEW)\Internal Discussions\Tone Spacing &amp; HE PHY\LTF 4x2x1x Regressions\HE-80MHz-MCS9-4X3-3SS-B_NLOS-PER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295400"/>
            <a:ext cx="6781800" cy="5086350"/>
          </a:xfrm>
          <a:prstGeom prst="rect">
            <a:avLst/>
          </a:prstGeom>
          <a:noFill/>
        </p:spPr>
      </p:pic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422229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801536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4x3-3SS, BNLOS, 80MHz, MCS9, TxBF</a:t>
            </a:r>
          </a:p>
        </p:txBody>
      </p:sp>
      <p:pic>
        <p:nvPicPr>
          <p:cNvPr id="4" name="Picture 2" descr="D:\Hongyuan's Documents\Marvell\11ax (HEW)\Internal Discussions\Tone Spacing &amp; HE PHY\LTF 4x2x1x Regressions\HE-80MHz-MCS9-4X3-3SS-B_NLOS-BF-PER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371600"/>
            <a:ext cx="6604000" cy="4953000"/>
          </a:xfrm>
          <a:prstGeom prst="rect">
            <a:avLst/>
          </a:prstGeom>
          <a:noFill/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29729050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34535"/>
          </a:xfrm>
        </p:spPr>
        <p:txBody>
          <a:bodyPr/>
          <a:lstStyle/>
          <a:p>
            <a:r>
              <a:rPr lang="en-US" dirty="0" smtClean="0"/>
              <a:t>Backup Slides – C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3198168"/>
            <a:ext cx="7239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Simulations on Efficiency and System Throughput</a:t>
            </a:r>
          </a:p>
          <a:p>
            <a:pPr algn="ctr"/>
            <a:r>
              <a:rPr lang="en-US" sz="2000" b="1" dirty="0" smtClean="0"/>
              <a:t> for 1x/2x/4x HELTF </a:t>
            </a:r>
            <a:endParaRPr lang="en-US" sz="2000" b="1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20398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33425" y="711766"/>
            <a:ext cx="7772400" cy="613806"/>
          </a:xfrm>
        </p:spPr>
        <p:txBody>
          <a:bodyPr/>
          <a:lstStyle/>
          <a:p>
            <a:r>
              <a:rPr lang="en-US" dirty="0" smtClean="0"/>
              <a:t>HELTF Overhead SLS 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90600" y="3608960"/>
            <a:ext cx="7391400" cy="2789578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11nD channel, 3x3-3SS, 80MHz, single link (like in a shield room)</a:t>
            </a:r>
          </a:p>
          <a:p>
            <a:r>
              <a:rPr lang="en-US" sz="1800" b="0" dirty="0" smtClean="0"/>
              <a:t>AP </a:t>
            </a:r>
            <a:r>
              <a:rPr lang="en-US" sz="1800" b="0" dirty="0" err="1" smtClean="0"/>
              <a:t>txPower</a:t>
            </a:r>
            <a:r>
              <a:rPr lang="en-US" sz="1800" b="0" dirty="0"/>
              <a:t> </a:t>
            </a:r>
            <a:r>
              <a:rPr lang="en-US" sz="1800" b="0" dirty="0" smtClean="0"/>
              <a:t>= 20 </a:t>
            </a:r>
            <a:r>
              <a:rPr lang="en-US" sz="1800" b="0" dirty="0" err="1" smtClean="0"/>
              <a:t>dBm</a:t>
            </a:r>
            <a:r>
              <a:rPr lang="en-US" sz="1800" b="0" dirty="0" smtClean="0"/>
              <a:t>, STA </a:t>
            </a:r>
            <a:r>
              <a:rPr lang="en-US" sz="1800" b="0" dirty="0" err="1" smtClean="0"/>
              <a:t>txPower</a:t>
            </a:r>
            <a:r>
              <a:rPr lang="en-US" sz="1800" b="0" dirty="0" smtClean="0"/>
              <a:t> = 15 </a:t>
            </a:r>
            <a:r>
              <a:rPr lang="en-US" sz="1800" b="0" dirty="0" err="1" smtClean="0"/>
              <a:t>dBm</a:t>
            </a:r>
            <a:r>
              <a:rPr lang="en-US" sz="1800" b="0" dirty="0" smtClean="0"/>
              <a:t>, </a:t>
            </a:r>
          </a:p>
          <a:p>
            <a:r>
              <a:rPr lang="en-US" sz="1800" b="0" dirty="0" smtClean="0"/>
              <a:t>AMPDU size = 64 MPDUs, No AMSDU </a:t>
            </a:r>
          </a:p>
          <a:p>
            <a:r>
              <a:rPr lang="en-US" sz="1800" b="0" dirty="0" smtClean="0"/>
              <a:t>Fixed MCS 9, NGI </a:t>
            </a:r>
            <a:r>
              <a:rPr lang="en-US" sz="1800" b="0" dirty="0" smtClean="0">
                <a:sym typeface="Wingdings" panose="05000000000000000000" pitchFamily="2" charset="2"/>
              </a:rPr>
              <a:t> Peak Data Rate = 1.17 </a:t>
            </a:r>
            <a:r>
              <a:rPr lang="en-US" sz="1800" b="0" dirty="0" err="1" smtClean="0">
                <a:sym typeface="Wingdings" panose="05000000000000000000" pitchFamily="2" charset="2"/>
              </a:rPr>
              <a:t>Gbps</a:t>
            </a:r>
            <a:endParaRPr lang="en-US" sz="1800" b="0" dirty="0" smtClean="0"/>
          </a:p>
          <a:p>
            <a:r>
              <a:rPr lang="en-US" sz="1800" b="0" dirty="0" smtClean="0"/>
              <a:t>Traffic configuration: 1.2 </a:t>
            </a:r>
            <a:r>
              <a:rPr lang="en-US" sz="1800" b="0" dirty="0" err="1" smtClean="0"/>
              <a:t>Gbps</a:t>
            </a:r>
            <a:r>
              <a:rPr lang="en-US" sz="1800" b="0" dirty="0" smtClean="0"/>
              <a:t> CBR (AC_BE), constant packet size = 1500 Bytes/MPDU</a:t>
            </a:r>
          </a:p>
          <a:p>
            <a:r>
              <a:rPr lang="en-US" sz="1800" b="0" dirty="0" smtClean="0"/>
              <a:t>TCP data packet are transmitted in 11ax frame format, and control packets (ACK) </a:t>
            </a:r>
            <a:r>
              <a:rPr lang="en-US" sz="1800" dirty="0" smtClean="0"/>
              <a:t>are transmitted in </a:t>
            </a:r>
            <a:r>
              <a:rPr lang="en-US" sz="1800" b="0" dirty="0" smtClean="0"/>
              <a:t>legacy format.</a:t>
            </a:r>
          </a:p>
        </p:txBody>
      </p:sp>
      <p:grpSp>
        <p:nvGrpSpPr>
          <p:cNvPr id="6" name="Group 6"/>
          <p:cNvGrpSpPr/>
          <p:nvPr/>
        </p:nvGrpSpPr>
        <p:grpSpPr>
          <a:xfrm>
            <a:off x="1658408" y="1671376"/>
            <a:ext cx="5922433" cy="1717925"/>
            <a:chOff x="3060700" y="2620433"/>
            <a:chExt cx="5465233" cy="1329580"/>
          </a:xfrm>
        </p:grpSpPr>
        <p:grpSp>
          <p:nvGrpSpPr>
            <p:cNvPr id="7" name="Group 24"/>
            <p:cNvGrpSpPr/>
            <p:nvPr/>
          </p:nvGrpSpPr>
          <p:grpSpPr>
            <a:xfrm>
              <a:off x="3060700" y="2637366"/>
              <a:ext cx="520700" cy="952501"/>
              <a:chOff x="3060700" y="2637366"/>
              <a:chExt cx="520700" cy="952501"/>
            </a:xfrm>
          </p:grpSpPr>
          <p:grpSp>
            <p:nvGrpSpPr>
              <p:cNvPr id="25" name="Group 8"/>
              <p:cNvGrpSpPr/>
              <p:nvPr/>
            </p:nvGrpSpPr>
            <p:grpSpPr>
              <a:xfrm>
                <a:off x="3060700" y="2637366"/>
                <a:ext cx="215900" cy="647701"/>
                <a:chOff x="3060700" y="2637366"/>
                <a:chExt cx="215900" cy="647701"/>
              </a:xfrm>
            </p:grpSpPr>
            <p:sp>
              <p:nvSpPr>
                <p:cNvPr id="32" name="Isosceles Triangle 3"/>
                <p:cNvSpPr/>
                <p:nvPr/>
              </p:nvSpPr>
              <p:spPr>
                <a:xfrm rot="10800000">
                  <a:off x="3060700" y="2637366"/>
                  <a:ext cx="215900" cy="21590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" name="Straight Connector 5"/>
                <p:cNvCxnSpPr/>
                <p:nvPr/>
              </p:nvCxnSpPr>
              <p:spPr>
                <a:xfrm flipH="1">
                  <a:off x="3168649" y="2853266"/>
                  <a:ext cx="1" cy="4318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9"/>
              <p:cNvGrpSpPr/>
              <p:nvPr/>
            </p:nvGrpSpPr>
            <p:grpSpPr>
              <a:xfrm>
                <a:off x="3213100" y="2789766"/>
                <a:ext cx="215900" cy="647701"/>
                <a:chOff x="3060700" y="2637366"/>
                <a:chExt cx="215900" cy="647701"/>
              </a:xfrm>
            </p:grpSpPr>
            <p:sp>
              <p:nvSpPr>
                <p:cNvPr id="30" name="Isosceles Triangle 29"/>
                <p:cNvSpPr/>
                <p:nvPr/>
              </p:nvSpPr>
              <p:spPr>
                <a:xfrm rot="10800000">
                  <a:off x="3060700" y="2637366"/>
                  <a:ext cx="215900" cy="21590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1" name="Straight Connector 30"/>
                <p:cNvCxnSpPr>
                  <a:stCxn id="30" idx="0"/>
                </p:cNvCxnSpPr>
                <p:nvPr/>
              </p:nvCxnSpPr>
              <p:spPr>
                <a:xfrm flipH="1">
                  <a:off x="3168649" y="2853266"/>
                  <a:ext cx="1" cy="4318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12"/>
              <p:cNvGrpSpPr/>
              <p:nvPr/>
            </p:nvGrpSpPr>
            <p:grpSpPr>
              <a:xfrm>
                <a:off x="3365500" y="2942166"/>
                <a:ext cx="215900" cy="647701"/>
                <a:chOff x="3060700" y="2637366"/>
                <a:chExt cx="215900" cy="647701"/>
              </a:xfrm>
            </p:grpSpPr>
            <p:sp>
              <p:nvSpPr>
                <p:cNvPr id="28" name="Isosceles Triangle 13"/>
                <p:cNvSpPr/>
                <p:nvPr/>
              </p:nvSpPr>
              <p:spPr>
                <a:xfrm rot="10800000">
                  <a:off x="3060700" y="2637366"/>
                  <a:ext cx="215900" cy="21590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" name="Straight Connector 14"/>
                <p:cNvCxnSpPr/>
                <p:nvPr/>
              </p:nvCxnSpPr>
              <p:spPr>
                <a:xfrm flipH="1">
                  <a:off x="3168649" y="2853266"/>
                  <a:ext cx="1" cy="4318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35"/>
            <p:cNvGrpSpPr/>
            <p:nvPr/>
          </p:nvGrpSpPr>
          <p:grpSpPr>
            <a:xfrm>
              <a:off x="8005233" y="2620433"/>
              <a:ext cx="520700" cy="952501"/>
              <a:chOff x="3060700" y="2637366"/>
              <a:chExt cx="520700" cy="952501"/>
            </a:xfrm>
          </p:grpSpPr>
          <p:grpSp>
            <p:nvGrpSpPr>
              <p:cNvPr id="16" name="Group 36"/>
              <p:cNvGrpSpPr/>
              <p:nvPr/>
            </p:nvGrpSpPr>
            <p:grpSpPr>
              <a:xfrm>
                <a:off x="3060700" y="2637366"/>
                <a:ext cx="215900" cy="647701"/>
                <a:chOff x="3060700" y="2637366"/>
                <a:chExt cx="215900" cy="647701"/>
              </a:xfrm>
            </p:grpSpPr>
            <p:sp>
              <p:nvSpPr>
                <p:cNvPr id="23" name="Isosceles Triangle 22"/>
                <p:cNvSpPr/>
                <p:nvPr/>
              </p:nvSpPr>
              <p:spPr>
                <a:xfrm rot="10800000">
                  <a:off x="3060700" y="2637366"/>
                  <a:ext cx="215900" cy="21590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4" name="Straight Connector 23"/>
                <p:cNvCxnSpPr>
                  <a:stCxn id="23" idx="0"/>
                </p:cNvCxnSpPr>
                <p:nvPr/>
              </p:nvCxnSpPr>
              <p:spPr>
                <a:xfrm flipH="1">
                  <a:off x="3168649" y="2853266"/>
                  <a:ext cx="1" cy="4318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oup 37"/>
              <p:cNvGrpSpPr/>
              <p:nvPr/>
            </p:nvGrpSpPr>
            <p:grpSpPr>
              <a:xfrm>
                <a:off x="3213100" y="2789766"/>
                <a:ext cx="215900" cy="647701"/>
                <a:chOff x="3060700" y="2637366"/>
                <a:chExt cx="215900" cy="647701"/>
              </a:xfrm>
            </p:grpSpPr>
            <p:sp>
              <p:nvSpPr>
                <p:cNvPr id="21" name="Isosceles Triangle 20"/>
                <p:cNvSpPr/>
                <p:nvPr/>
              </p:nvSpPr>
              <p:spPr>
                <a:xfrm rot="10800000">
                  <a:off x="3060700" y="2637366"/>
                  <a:ext cx="215900" cy="21590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" name="Straight Connector 21"/>
                <p:cNvCxnSpPr>
                  <a:stCxn id="21" idx="0"/>
                </p:cNvCxnSpPr>
                <p:nvPr/>
              </p:nvCxnSpPr>
              <p:spPr>
                <a:xfrm flipH="1">
                  <a:off x="3168649" y="2853266"/>
                  <a:ext cx="1" cy="4318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38"/>
              <p:cNvGrpSpPr/>
              <p:nvPr/>
            </p:nvGrpSpPr>
            <p:grpSpPr>
              <a:xfrm>
                <a:off x="3365500" y="2942166"/>
                <a:ext cx="215900" cy="647701"/>
                <a:chOff x="3060700" y="2637366"/>
                <a:chExt cx="215900" cy="647701"/>
              </a:xfrm>
            </p:grpSpPr>
            <p:sp>
              <p:nvSpPr>
                <p:cNvPr id="19" name="Isosceles Triangle 18"/>
                <p:cNvSpPr/>
                <p:nvPr/>
              </p:nvSpPr>
              <p:spPr>
                <a:xfrm rot="10800000">
                  <a:off x="3060700" y="2637366"/>
                  <a:ext cx="215900" cy="21590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" name="Straight Connector 19"/>
                <p:cNvCxnSpPr>
                  <a:stCxn id="19" idx="0"/>
                </p:cNvCxnSpPr>
                <p:nvPr/>
              </p:nvCxnSpPr>
              <p:spPr>
                <a:xfrm flipH="1">
                  <a:off x="3168649" y="2853266"/>
                  <a:ext cx="1" cy="4318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" name="TextBox 8"/>
            <p:cNvSpPr txBox="1"/>
            <p:nvPr/>
          </p:nvSpPr>
          <p:spPr>
            <a:xfrm>
              <a:off x="3091571" y="3563839"/>
              <a:ext cx="413896" cy="316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AP</a:t>
              </a:r>
              <a:endParaRPr lang="en-US" sz="1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968371" y="3563839"/>
              <a:ext cx="508537" cy="316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STA</a:t>
              </a:r>
              <a:endParaRPr lang="en-US" sz="14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3947583" y="2950632"/>
              <a:ext cx="3896782" cy="329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581400" y="3792439"/>
              <a:ext cx="426296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256374" y="3601875"/>
              <a:ext cx="888385" cy="3481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 meters</a:t>
              </a:r>
              <a:endParaRPr lang="en-US" sz="1600" dirty="0"/>
            </a:p>
          </p:txBody>
        </p:sp>
      </p:grpSp>
      <p:sp>
        <p:nvSpPr>
          <p:cNvPr id="3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2" name="TextBox 1"/>
          <p:cNvSpPr txBox="1"/>
          <p:nvPr/>
        </p:nvSpPr>
        <p:spPr>
          <a:xfrm>
            <a:off x="4407868" y="1810856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DL</a:t>
            </a:r>
            <a:endParaRPr lang="en-US" sz="1400" dirty="0"/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3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TCP Throughput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219200"/>
            <a:ext cx="6400800" cy="5067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48400" y="1905000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61.6%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Pkt</a:t>
            </a:r>
            <a:r>
              <a:rPr lang="en-US" dirty="0" smtClean="0"/>
              <a:t> Size Measurement in [1]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1358" y="1898854"/>
            <a:ext cx="6400800" cy="424928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7167529" y="1278616"/>
            <a:ext cx="1416436" cy="1476338"/>
            <a:chOff x="6858578" y="1132364"/>
            <a:chExt cx="1436458" cy="1266731"/>
          </a:xfrm>
        </p:grpSpPr>
        <p:sp>
          <p:nvSpPr>
            <p:cNvPr id="8" name="Rounded Rectangular Callout 7"/>
            <p:cNvSpPr/>
            <p:nvPr/>
          </p:nvSpPr>
          <p:spPr bwMode="auto">
            <a:xfrm>
              <a:off x="6988302" y="1132364"/>
              <a:ext cx="1306734" cy="562012"/>
            </a:xfrm>
            <a:prstGeom prst="wedgeRoundRectCallout">
              <a:avLst>
                <a:gd name="adj1" fmla="val -19405"/>
                <a:gd name="adj2" fmla="val 32928"/>
                <a:gd name="adj3" fmla="val 16667"/>
              </a:avLst>
            </a:prstGeom>
            <a:solidFill>
              <a:schemeClr val="accent5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Large payloads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>
              <a:off x="6858578" y="1694376"/>
              <a:ext cx="783092" cy="704719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0" name="Group 9"/>
          <p:cNvGrpSpPr/>
          <p:nvPr/>
        </p:nvGrpSpPr>
        <p:grpSpPr>
          <a:xfrm>
            <a:off x="5688987" y="3203556"/>
            <a:ext cx="1606457" cy="416143"/>
            <a:chOff x="6665870" y="1374410"/>
            <a:chExt cx="1629165" cy="357060"/>
          </a:xfrm>
        </p:grpSpPr>
        <p:sp>
          <p:nvSpPr>
            <p:cNvPr id="11" name="Rounded Rectangular Callout 10"/>
            <p:cNvSpPr/>
            <p:nvPr/>
          </p:nvSpPr>
          <p:spPr bwMode="auto">
            <a:xfrm>
              <a:off x="7152099" y="1374410"/>
              <a:ext cx="1142936" cy="357060"/>
            </a:xfrm>
            <a:prstGeom prst="wedgeRoundRectCallout">
              <a:avLst>
                <a:gd name="adj1" fmla="val -19405"/>
                <a:gd name="adj2" fmla="val 32928"/>
                <a:gd name="adj3" fmla="val 16667"/>
              </a:avLst>
            </a:prstGeom>
            <a:solidFill>
              <a:schemeClr val="accent5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Beacon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6665870" y="1529055"/>
              <a:ext cx="486230" cy="2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9059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/>
              <a:t>11-15-0343-01-00ax-in-situ-frame-size-measurements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89388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2578147"/>
              </p:ext>
            </p:extLst>
          </p:nvPr>
        </p:nvGraphicFramePr>
        <p:xfrm>
          <a:off x="762000" y="14478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porat@broadcom.com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8209883"/>
              </p:ext>
            </p:extLst>
          </p:nvPr>
        </p:nvGraphicFramePr>
        <p:xfrm>
          <a:off x="762000" y="32054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robert.stacey@intel.com</a:t>
                      </a:r>
                      <a:endParaRPr lang="en-US" sz="11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shahrnaz.azizi@intel.com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po-kai.huang@intel.com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quinghua.li@intel.com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xiaogang.c.chen@intel.com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762000" y="990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0095647"/>
              </p:ext>
            </p:extLst>
          </p:nvPr>
        </p:nvGraphicFramePr>
        <p:xfrm>
          <a:off x="685800" y="1600200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215189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73606414"/>
              </p:ext>
            </p:extLst>
          </p:nvPr>
        </p:nvGraphicFramePr>
        <p:xfrm>
          <a:off x="685800" y="4038600"/>
          <a:ext cx="7772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215189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Yuichi Morioka</a:t>
                      </a:r>
                      <a:endParaRPr lang="en-US" sz="1100" b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6002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762000" y="990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03404476"/>
              </p:ext>
            </p:extLst>
          </p:nvPr>
        </p:nvGraphicFramePr>
        <p:xfrm>
          <a:off x="533400" y="1143000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762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143000" y="14478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819400"/>
          <a:ext cx="7239000" cy="1524002"/>
        </p:xfrm>
        <a:graphic>
          <a:graphicData uri="http://schemas.openxmlformats.org/drawingml/2006/table">
            <a:tbl>
              <a:tblPr/>
              <a:tblGrid>
                <a:gridCol w="1447799"/>
                <a:gridCol w="1158241"/>
                <a:gridCol w="1592579"/>
                <a:gridCol w="1303020"/>
                <a:gridCol w="1737361"/>
              </a:tblGrid>
              <a:tr h="351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10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11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12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13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66040" y="6475413"/>
            <a:ext cx="327788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(Mediatek), Yakun Sun (Marvell), 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109040</TotalTime>
  <Words>2871</Words>
  <Application>Microsoft Office PowerPoint</Application>
  <PresentationFormat>On-screen Show (4:3)</PresentationFormat>
  <Paragraphs>721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802-11-Submission</vt:lpstr>
      <vt:lpstr>公式</vt:lpstr>
      <vt:lpstr>Channel Estimation Enhancement and Transmission Efficiency Improvement Using Beam-Change Indication and 1x HE-LTF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Slide 9</vt:lpstr>
      <vt:lpstr>Preamble for Single User (SU) Transmission </vt:lpstr>
      <vt:lpstr>Importance of Channel Estimation for High MCSs</vt:lpstr>
      <vt:lpstr>Introducing Beam-change indication</vt:lpstr>
      <vt:lpstr>Channel estimation enhancement for single spatial stream</vt:lpstr>
      <vt:lpstr>Channel estimation enhancement for two spatial streams</vt:lpstr>
      <vt:lpstr>Beam-change Indication Enables 1x HE-LTF</vt:lpstr>
      <vt:lpstr>Simulation Assumptions</vt:lpstr>
      <vt:lpstr>4x1, 1SS</vt:lpstr>
      <vt:lpstr>4x2, 2SS</vt:lpstr>
      <vt:lpstr>More on 1x HELTF</vt:lpstr>
      <vt:lpstr>Conclusions</vt:lpstr>
      <vt:lpstr>Straw Poll #1</vt:lpstr>
      <vt:lpstr>Straw poll #2</vt:lpstr>
      <vt:lpstr>Straw Poll #3</vt:lpstr>
      <vt:lpstr>Backup Slides – A </vt:lpstr>
      <vt:lpstr>Slide 25</vt:lpstr>
      <vt:lpstr>Slide 26</vt:lpstr>
      <vt:lpstr>Backup Slides – B </vt:lpstr>
      <vt:lpstr>4x1-1SS, BNLOS, 80MHz, MCS9, TxBF</vt:lpstr>
      <vt:lpstr>4x3-3SS, BNLOS, 80MHz, MCS9, no TxBF</vt:lpstr>
      <vt:lpstr>4x3-3SS, BNLOS, 80MHz, MCS9, TxBF</vt:lpstr>
      <vt:lpstr>Backup Slides – C </vt:lpstr>
      <vt:lpstr>HELTF Overhead SLS </vt:lpstr>
      <vt:lpstr>TCP Throughput</vt:lpstr>
      <vt:lpstr>Example of Pkt Size Measurement in [1]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mtk30143</cp:lastModifiedBy>
  <cp:revision>1926</cp:revision>
  <cp:lastPrinted>1998-02-10T13:28:06Z</cp:lastPrinted>
  <dcterms:created xsi:type="dcterms:W3CDTF">2007-05-21T21:00:37Z</dcterms:created>
  <dcterms:modified xsi:type="dcterms:W3CDTF">2015-11-09T01:50:20Z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