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70" r:id="rId5"/>
    <p:sldId id="307" r:id="rId6"/>
    <p:sldId id="290" r:id="rId7"/>
    <p:sldId id="323" r:id="rId8"/>
    <p:sldId id="324" r:id="rId9"/>
    <p:sldId id="346" r:id="rId10"/>
    <p:sldId id="318" r:id="rId11"/>
    <p:sldId id="319" r:id="rId12"/>
    <p:sldId id="322" r:id="rId13"/>
    <p:sldId id="347" r:id="rId14"/>
    <p:sldId id="320" r:id="rId15"/>
    <p:sldId id="327" r:id="rId16"/>
    <p:sldId id="284" r:id="rId17"/>
    <p:sldId id="309" r:id="rId18"/>
    <p:sldId id="351" r:id="rId19"/>
    <p:sldId id="352" r:id="rId20"/>
    <p:sldId id="350" r:id="rId21"/>
    <p:sldId id="349" r:id="rId22"/>
    <p:sldId id="326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6433" autoAdjust="0"/>
  </p:normalViewPr>
  <p:slideViewPr>
    <p:cSldViewPr>
      <p:cViewPr varScale="1">
        <p:scale>
          <a:sx n="74" d="100"/>
          <a:sy n="74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802.11-15/1321r0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1.emf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Reducing Explicit </a:t>
            </a:r>
            <a:r>
              <a:rPr lang="en-US" altLang="zh-CN" dirty="0">
                <a:sym typeface="Times New Roman" panose="02020603050405020304" pitchFamily="18" charset="0"/>
              </a:rPr>
              <a:t>MIMO </a:t>
            </a:r>
            <a:r>
              <a:rPr lang="en-US" altLang="zh-CN" dirty="0" smtClean="0">
                <a:sym typeface="Times New Roman" panose="02020603050405020304" pitchFamily="18" charset="0"/>
              </a:rPr>
              <a:t>Compressed </a:t>
            </a:r>
            <a:r>
              <a:rPr lang="en-US" altLang="zh-CN" dirty="0">
                <a:sym typeface="Times New Roman" panose="02020603050405020304" pitchFamily="18" charset="0"/>
              </a:rPr>
              <a:t>B</a:t>
            </a:r>
            <a:r>
              <a:rPr lang="en-US" altLang="zh-CN" dirty="0" smtClean="0">
                <a:sym typeface="Times New Roman" panose="02020603050405020304" pitchFamily="18" charset="0"/>
              </a:rPr>
              <a:t>eamforming </a:t>
            </a:r>
            <a:r>
              <a:rPr lang="en-US" dirty="0" smtClean="0"/>
              <a:t>Feedback Overhead for 802.11ax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502323"/>
              </p:ext>
            </p:extLst>
          </p:nvPr>
        </p:nvGraphicFramePr>
        <p:xfrm>
          <a:off x="576263" y="3376613"/>
          <a:ext cx="8104187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3" name="Document" r:id="rId4" imgW="8720131" imgH="2703192" progId="Word.Document.8">
                  <p:embed/>
                </p:oleObj>
              </mc:Choice>
              <mc:Fallback>
                <p:oleObj name="Document" r:id="rId4" imgW="8720131" imgH="2703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3376613"/>
                        <a:ext cx="8104187" cy="25034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</a:t>
            </a:r>
            <a:r>
              <a:rPr lang="en-US" dirty="0"/>
              <a:t>Schemes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772400" cy="3124200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b="1" dirty="0"/>
              <a:t>Time domain channel feedback: </a:t>
            </a:r>
            <a:r>
              <a:rPr lang="en-US" dirty="0" smtClean="0"/>
              <a:t>Feed back time domain channel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significant taps may be much less than the number of tones and may result in feedback overhead savings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However, may need to feed back U</a:t>
            </a:r>
            <a:r>
              <a:rPr lang="en-US" dirty="0"/>
              <a:t>, S and V of time domain channel U to enable transformation of the channel to the frequency domain. </a:t>
            </a:r>
            <a:r>
              <a:rPr lang="en-US" dirty="0" smtClean="0"/>
              <a:t>i.e. one additional matrix.</a:t>
            </a:r>
            <a:endParaRPr lang="en-US" dirty="0"/>
          </a:p>
          <a:p>
            <a:pPr lvl="1"/>
            <a:r>
              <a:rPr lang="en-US" dirty="0" smtClean="0"/>
              <a:t>May also </a:t>
            </a:r>
            <a:r>
              <a:rPr lang="en-US" dirty="0"/>
              <a:t>need to indicate position of </a:t>
            </a:r>
            <a:r>
              <a:rPr lang="en-US" dirty="0" smtClean="0"/>
              <a:t>tap</a:t>
            </a:r>
          </a:p>
          <a:p>
            <a:pPr lvl="1"/>
            <a:r>
              <a:rPr lang="en-US" dirty="0" smtClean="0"/>
              <a:t>As such, there may be a trade-off between increasing the feedback per tap and the number of taps fed back.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54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4213"/>
            <a:ext cx="7772400" cy="609600"/>
          </a:xfrm>
        </p:spPr>
        <p:txBody>
          <a:bodyPr/>
          <a:lstStyle/>
          <a:p>
            <a:r>
              <a:rPr lang="en-US" dirty="0"/>
              <a:t>New Feedback </a:t>
            </a:r>
            <a:r>
              <a:rPr lang="en-US" dirty="0" smtClean="0"/>
              <a:t>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636713"/>
            <a:ext cx="8839200" cy="4495800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</a:pPr>
            <a:r>
              <a:rPr lang="en-US" b="1" dirty="0" smtClean="0"/>
              <a:t>Multiple </a:t>
            </a:r>
            <a:r>
              <a:rPr lang="en-US" b="1" dirty="0"/>
              <a:t>component </a:t>
            </a:r>
            <a:r>
              <a:rPr lang="en-US" b="1" dirty="0" smtClean="0"/>
              <a:t>feedback</a:t>
            </a:r>
            <a:r>
              <a:rPr lang="en-US" dirty="0" smtClean="0"/>
              <a:t>: </a:t>
            </a:r>
            <a:r>
              <a:rPr lang="en-US" b="1" dirty="0"/>
              <a:t>s</a:t>
            </a:r>
            <a:r>
              <a:rPr lang="en-US" b="1" dirty="0" smtClean="0"/>
              <a:t>plits feedback </a:t>
            </a:r>
            <a:r>
              <a:rPr lang="en-US" b="1" dirty="0"/>
              <a:t>into multiple </a:t>
            </a:r>
            <a:r>
              <a:rPr lang="en-US" b="1" dirty="0" smtClean="0"/>
              <a:t>components [7]</a:t>
            </a:r>
            <a:endParaRPr lang="en-US" b="1" dirty="0"/>
          </a:p>
          <a:p>
            <a:pPr lvl="1"/>
            <a:r>
              <a:rPr lang="en-US" dirty="0" smtClean="0"/>
              <a:t>One component has a larger size and is fed back at longer intervals. </a:t>
            </a:r>
          </a:p>
          <a:p>
            <a:pPr lvl="1"/>
            <a:r>
              <a:rPr lang="en-US" dirty="0" smtClean="0"/>
              <a:t>One component is smaller and is sent back at shorter intervals. </a:t>
            </a:r>
          </a:p>
          <a:p>
            <a:pPr lvl="1"/>
            <a:r>
              <a:rPr lang="en-US" dirty="0" smtClean="0"/>
              <a:t>The combination of both may reduce the overall feedback</a:t>
            </a:r>
          </a:p>
          <a:p>
            <a:pPr lvl="1"/>
            <a:r>
              <a:rPr lang="en-US" dirty="0" smtClean="0"/>
              <a:t>Examples include</a:t>
            </a:r>
          </a:p>
          <a:p>
            <a:pPr lvl="2"/>
            <a:r>
              <a:rPr lang="en-US" sz="1800" dirty="0"/>
              <a:t>Feed back long term / short term information</a:t>
            </a:r>
          </a:p>
          <a:p>
            <a:pPr lvl="2"/>
            <a:r>
              <a:rPr lang="en-US" sz="1800" dirty="0"/>
              <a:t>Feed back wideband / sub-band information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b="1" dirty="0" smtClean="0"/>
              <a:t>Codebook-based feedback: Feed back </a:t>
            </a:r>
            <a:r>
              <a:rPr lang="en-US" b="1" dirty="0" err="1" smtClean="0"/>
              <a:t>codeword</a:t>
            </a:r>
            <a:r>
              <a:rPr lang="en-US" b="1" dirty="0" smtClean="0"/>
              <a:t> from a well designed codebook</a:t>
            </a:r>
            <a:r>
              <a:rPr lang="en-US" b="1" dirty="0"/>
              <a:t> </a:t>
            </a:r>
            <a:r>
              <a:rPr lang="en-US" b="1" dirty="0" smtClean="0"/>
              <a:t>[8]</a:t>
            </a:r>
          </a:p>
          <a:p>
            <a:pPr lvl="1"/>
            <a:r>
              <a:rPr lang="en-US" dirty="0" smtClean="0"/>
              <a:t>Overall feedback may reduce based on the size of the codebook.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458200" y="6475413"/>
            <a:ext cx="0" cy="184150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0037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(Pros and Cons)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5" y="1474831"/>
            <a:ext cx="8693649" cy="462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13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048000"/>
          </a:xfrm>
        </p:spPr>
        <p:txBody>
          <a:bodyPr/>
          <a:lstStyle/>
          <a:p>
            <a:pPr algn="just"/>
            <a:r>
              <a:rPr lang="en-US" dirty="0" smtClean="0"/>
              <a:t>Multiple schemes may be used to reduce the explicit </a:t>
            </a:r>
            <a:r>
              <a:rPr lang="en-US" altLang="zh-CN" dirty="0">
                <a:sym typeface="Times New Roman" panose="02020603050405020304" pitchFamily="18" charset="0"/>
              </a:rPr>
              <a:t>MIMO compressed beamforming </a:t>
            </a:r>
            <a:r>
              <a:rPr lang="en-US" dirty="0"/>
              <a:t>Feedback Overhead for </a:t>
            </a:r>
            <a:r>
              <a:rPr lang="en-US" dirty="0" smtClean="0"/>
              <a:t>802.11ax</a:t>
            </a:r>
          </a:p>
          <a:p>
            <a:pPr lvl="1" algn="just"/>
            <a:r>
              <a:rPr lang="en-US" sz="2000" dirty="0" smtClean="0"/>
              <a:t>They include six schemes that are simple extensions </a:t>
            </a:r>
            <a:r>
              <a:rPr lang="en-US" sz="2000" dirty="0"/>
              <a:t>of 802.11ac feedback schemes. </a:t>
            </a:r>
          </a:p>
          <a:p>
            <a:pPr lvl="1" algn="just"/>
            <a:r>
              <a:rPr lang="en-US" sz="2000" dirty="0" smtClean="0"/>
              <a:t>They include two new (to 802.11) </a:t>
            </a:r>
            <a:r>
              <a:rPr lang="en-US" sz="2000" dirty="0"/>
              <a:t>MIMO compressed beamforming feedback schemes</a:t>
            </a:r>
            <a:r>
              <a:rPr lang="en-US" sz="2000" dirty="0" smtClean="0"/>
              <a:t>.</a:t>
            </a:r>
            <a:endParaRPr lang="en-US" sz="2000" dirty="0"/>
          </a:p>
          <a:p>
            <a:pPr marL="514350" indent="-457200" algn="just"/>
            <a:r>
              <a:rPr lang="en-GB" dirty="0" smtClean="0"/>
              <a:t>The performance of these methods should be studied and a combination of them adopted in 802.11ax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44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11-15-0132-09-00ax-spec-framework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600" dirty="0" smtClean="0"/>
              <a:t>11-15-1129-01-00ax-feedback-overhead-in-dl-mu-mimo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11-15-1071-02-00ax-tone-grouping-factors-and-ndp-format-for-802-11ax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11-15-1320-00-00ax-Maximum-tone-grouping-for-802_11ax-feedback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/>
              <a:t>IEEE P802.11ah™/</a:t>
            </a:r>
            <a:r>
              <a:rPr lang="en-US" sz="1600" dirty="0" smtClean="0"/>
              <a:t>D2.0 Amendment </a:t>
            </a:r>
            <a:r>
              <a:rPr lang="en-US" sz="1600" dirty="0"/>
              <a:t>6: Sub 1 GHz License </a:t>
            </a:r>
            <a:r>
              <a:rPr lang="en-US" sz="1600" dirty="0" smtClean="0"/>
              <a:t>Exempt Operation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err="1"/>
              <a:t>Porat</a:t>
            </a:r>
            <a:r>
              <a:rPr lang="en-US" sz="1600" dirty="0"/>
              <a:t>, R.; </a:t>
            </a:r>
            <a:r>
              <a:rPr lang="en-US" sz="1600" dirty="0" err="1"/>
              <a:t>Ojard</a:t>
            </a:r>
            <a:r>
              <a:rPr lang="en-US" sz="1600" dirty="0"/>
              <a:t>, E.; Jindal, N.; Fischer, M.; </a:t>
            </a:r>
            <a:r>
              <a:rPr lang="en-US" sz="1600" dirty="0" err="1"/>
              <a:t>Erceg</a:t>
            </a:r>
            <a:r>
              <a:rPr lang="en-US" sz="1600" dirty="0"/>
              <a:t>, V., "Improved MU-MIMO performance for future 802.11 systems using differential feedback," in </a:t>
            </a:r>
            <a:r>
              <a:rPr lang="en-US" sz="1600" i="1" dirty="0"/>
              <a:t>Information Theory and Applications Workshop (ITA), 2013</a:t>
            </a:r>
            <a:r>
              <a:rPr lang="en-US" sz="1600" dirty="0"/>
              <a:t> , vol., no., pp.1-5, 10-15 Feb. </a:t>
            </a:r>
            <a:r>
              <a:rPr lang="en-US" sz="1600" dirty="0" smtClean="0"/>
              <a:t>2013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err="1"/>
              <a:t>Chaiman</a:t>
            </a:r>
            <a:r>
              <a:rPr lang="en-US" sz="1600" dirty="0"/>
              <a:t> Lim; </a:t>
            </a:r>
            <a:r>
              <a:rPr lang="en-US" sz="1600" dirty="0" err="1"/>
              <a:t>Taesang</a:t>
            </a:r>
            <a:r>
              <a:rPr lang="en-US" sz="1600" dirty="0"/>
              <a:t> </a:t>
            </a:r>
            <a:r>
              <a:rPr lang="en-US" sz="1600" dirty="0" err="1"/>
              <a:t>Yoo</a:t>
            </a:r>
            <a:r>
              <a:rPr lang="en-US" sz="1600" dirty="0"/>
              <a:t>; </a:t>
            </a:r>
            <a:r>
              <a:rPr lang="en-US" sz="1600" dirty="0" err="1"/>
              <a:t>Clerckx</a:t>
            </a:r>
            <a:r>
              <a:rPr lang="en-US" sz="1600" dirty="0"/>
              <a:t>, B.; </a:t>
            </a:r>
            <a:r>
              <a:rPr lang="en-US" sz="1600" dirty="0" err="1"/>
              <a:t>Byungju</a:t>
            </a:r>
            <a:r>
              <a:rPr lang="en-US" sz="1600" dirty="0"/>
              <a:t> Lee; </a:t>
            </a:r>
            <a:r>
              <a:rPr lang="en-US" sz="1600" dirty="0" err="1"/>
              <a:t>Byonghyo</a:t>
            </a:r>
            <a:r>
              <a:rPr lang="en-US" sz="1600" dirty="0"/>
              <a:t> Shim, "Recent trend of multiuser MIMO in LTE-advanced," in </a:t>
            </a:r>
            <a:r>
              <a:rPr lang="en-US" sz="1600" i="1" dirty="0"/>
              <a:t>Communications Magazine, IEEE</a:t>
            </a:r>
            <a:r>
              <a:rPr lang="en-US" sz="1600" dirty="0"/>
              <a:t> , vol.51, no.3, pp.127-135, March </a:t>
            </a:r>
            <a:r>
              <a:rPr lang="en-US" sz="1600" dirty="0" smtClean="0"/>
              <a:t>2013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1600" dirty="0" smtClean="0"/>
              <a:t>Love</a:t>
            </a:r>
            <a:r>
              <a:rPr lang="en-US" altLang="en-US" sz="1600" dirty="0"/>
              <a:t>, D.J.; Heath, R.W.; Lau, V.K.N.; </a:t>
            </a:r>
            <a:r>
              <a:rPr lang="en-US" altLang="en-US" sz="1600" dirty="0" err="1"/>
              <a:t>Gesbert</a:t>
            </a:r>
            <a:r>
              <a:rPr lang="en-US" altLang="en-US" sz="1600" dirty="0"/>
              <a:t>, D.; Rao, B.D.; Andrews, M., "An overview of limited feedback in wireless communication systems," in Selected Areas in Communications, IEEE Journal on , vol.26, no.8, pp.1341-1365, October 2008</a:t>
            </a:r>
            <a:r>
              <a:rPr lang="en-US" altLang="en-US" sz="1600" dirty="0" smtClean="0"/>
              <a:t>.</a:t>
            </a:r>
            <a:endParaRPr lang="en-US" sz="160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0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with the following?</a:t>
            </a:r>
          </a:p>
          <a:p>
            <a:r>
              <a:rPr lang="en-GB" dirty="0" smtClean="0"/>
              <a:t>The </a:t>
            </a:r>
            <a:r>
              <a:rPr lang="en-GB" dirty="0"/>
              <a:t>amendment shall define a mechanism to reduce the MIMO compressed beamforming feedback overhead.</a:t>
            </a:r>
          </a:p>
          <a:p>
            <a:pPr lvl="1"/>
            <a:r>
              <a:rPr lang="en-GB" dirty="0"/>
              <a:t>The amendment </a:t>
            </a:r>
            <a:r>
              <a:rPr lang="en-GB" dirty="0" smtClean="0"/>
              <a:t>may consider methods </a:t>
            </a:r>
            <a:r>
              <a:rPr lang="en-GB" dirty="0"/>
              <a:t>that </a:t>
            </a:r>
            <a:r>
              <a:rPr lang="en-GB" dirty="0" smtClean="0"/>
              <a:t>extend the </a:t>
            </a:r>
            <a:r>
              <a:rPr lang="en-GB" dirty="0"/>
              <a:t>compressed beamforming feedback ideas in </a:t>
            </a:r>
            <a:r>
              <a:rPr lang="en-GB" dirty="0" smtClean="0"/>
              <a:t>802.11ac</a:t>
            </a:r>
          </a:p>
          <a:p>
            <a:pPr marL="0" indent="0">
              <a:buNone/>
            </a:pPr>
            <a:endParaRPr lang="en-GB" dirty="0" smtClean="0"/>
          </a:p>
          <a:p>
            <a:pPr marL="457200" lvl="1" indent="0" algn="just">
              <a:buNone/>
            </a:pPr>
            <a:r>
              <a:rPr lang="en-GB" dirty="0" smtClean="0"/>
              <a:t>Y/ N/ A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with the following?</a:t>
            </a:r>
          </a:p>
          <a:p>
            <a:r>
              <a:rPr lang="en-GB" dirty="0" smtClean="0"/>
              <a:t>The </a:t>
            </a:r>
            <a:r>
              <a:rPr lang="en-GB" dirty="0"/>
              <a:t>amendment shall define a mechanism to reduce the MIMO compressed beamforming feedback overhead.</a:t>
            </a:r>
          </a:p>
          <a:p>
            <a:pPr lvl="1"/>
            <a:r>
              <a:rPr lang="en-GB" dirty="0"/>
              <a:t>The amendment </a:t>
            </a:r>
            <a:r>
              <a:rPr lang="en-GB" dirty="0" smtClean="0"/>
              <a:t>may consider </a:t>
            </a:r>
            <a:r>
              <a:rPr lang="en-GB" dirty="0" smtClean="0"/>
              <a:t>new </a:t>
            </a:r>
            <a:r>
              <a:rPr lang="en-GB" dirty="0"/>
              <a:t> </a:t>
            </a:r>
            <a:r>
              <a:rPr lang="en-GB" dirty="0" smtClean="0"/>
              <a:t>ideas that are different from the  </a:t>
            </a:r>
            <a:r>
              <a:rPr lang="en-GB" dirty="0"/>
              <a:t>compressed beamforming feedback ideas in 802.11ac</a:t>
            </a:r>
          </a:p>
          <a:p>
            <a:pPr marL="457200" lvl="1" indent="0" algn="just">
              <a:buNone/>
            </a:pPr>
            <a:endParaRPr lang="en-GB" dirty="0" smtClean="0"/>
          </a:p>
          <a:p>
            <a:pPr marL="457200" lvl="1" indent="0" algn="just">
              <a:buNone/>
            </a:pPr>
            <a:r>
              <a:rPr lang="en-GB" dirty="0" smtClean="0"/>
              <a:t>Y/ N/ A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986" y="2971800"/>
            <a:ext cx="7772400" cy="609600"/>
          </a:xfrm>
        </p:spPr>
        <p:txBody>
          <a:bodyPr/>
          <a:lstStyle/>
          <a:p>
            <a:r>
              <a:rPr lang="en-US" dirty="0" smtClean="0"/>
              <a:t>Additional Material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0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609600"/>
          </a:xfrm>
        </p:spPr>
        <p:txBody>
          <a:bodyPr/>
          <a:lstStyle/>
          <a:p>
            <a:r>
              <a:rPr lang="en-US" dirty="0" smtClean="0"/>
              <a:t>Multi-Resolution/Multi-Stage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380" y="1219200"/>
            <a:ext cx="7185439" cy="462506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52400" y="5867400"/>
            <a:ext cx="891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1600" i="1" dirty="0"/>
              <a:t>Overhead savings is compared with 242 tone RU case</a:t>
            </a:r>
          </a:p>
          <a:p>
            <a:pPr lvl="1" algn="ctr"/>
            <a:r>
              <a:rPr lang="en-US" sz="1600" i="1" dirty="0" smtClean="0"/>
              <a:t>Total </a:t>
            </a:r>
            <a:r>
              <a:rPr lang="en-US" sz="1600" i="1" dirty="0"/>
              <a:t>Feedback/</a:t>
            </a:r>
            <a:r>
              <a:rPr lang="en-US" sz="1600" i="1" dirty="0" err="1"/>
              <a:t>Tx</a:t>
            </a:r>
            <a:r>
              <a:rPr lang="en-US" sz="1600" i="1" dirty="0"/>
              <a:t>/User = 2 bytes* No. RUs + No. subcarrier per RU * VHT BF report (bytes</a:t>
            </a:r>
            <a:r>
              <a:rPr lang="en-US" sz="1600" i="1" dirty="0" smtClean="0"/>
              <a:t>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902775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Calculation Details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772400" cy="4495800"/>
              </a:xfrm>
            </p:spPr>
            <p:txBody>
              <a:bodyPr/>
              <a:lstStyle/>
              <a:p>
                <a:r>
                  <a:rPr lang="en-US" sz="1800" dirty="0" smtClean="0"/>
                  <a:t>VHT Compressed Beamforming frame is utilized for CSI feedback.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</a:t>
                </a:r>
                <a:r>
                  <a:rPr lang="en-US" sz="1800" i="1" dirty="0" smtClean="0"/>
                  <a:t>Frame Size = MAC Header size + VHT Compressed BF frame Action field size</a:t>
                </a:r>
                <a:endParaRPr lang="en-US" sz="1800" i="1" dirty="0"/>
              </a:p>
              <a:p>
                <a:r>
                  <a:rPr lang="en-US" sz="1800" dirty="0" smtClean="0"/>
                  <a:t>VHT Compressed Beamforming frame action field format</a:t>
                </a:r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r>
                  <a:rPr lang="en-US" sz="1800" dirty="0" smtClean="0"/>
                  <a:t>VHT Compressed BF Report</a:t>
                </a:r>
              </a:p>
              <a:p>
                <a:pPr lvl="1"/>
                <a:r>
                  <a:rPr lang="en-US" sz="1600" dirty="0" smtClean="0"/>
                  <a:t>Average SNR per stream</a:t>
                </a:r>
              </a:p>
              <a:p>
                <a:pPr lvl="1"/>
                <a:r>
                  <a:rPr lang="en-US" sz="1600" dirty="0" smtClean="0"/>
                  <a:t>Angles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compressed from V matrices per </a:t>
                </a:r>
                <a:r>
                  <a:rPr lang="en-US" sz="1600" i="1" dirty="0" smtClean="0"/>
                  <a:t>N</a:t>
                </a:r>
                <a:r>
                  <a:rPr lang="en-US" sz="1600" i="1" baseline="-25000" dirty="0" smtClean="0"/>
                  <a:t>g</a:t>
                </a:r>
                <a:r>
                  <a:rPr lang="en-US" sz="1600" dirty="0" smtClean="0"/>
                  <a:t> subcarriers</a:t>
                </a:r>
              </a:p>
              <a:p>
                <a:pPr lvl="2"/>
                <a:r>
                  <a:rPr lang="en-US" sz="1400" dirty="0" smtClean="0"/>
                  <a:t>Number of angles reported depend on the size of V matrices.</a:t>
                </a:r>
              </a:p>
              <a:p>
                <a:pPr lvl="2"/>
                <a:r>
                  <a:rPr lang="en-US" sz="1400" dirty="0" smtClean="0"/>
                  <a:t>Number of bits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1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sz="1400" dirty="0" smtClean="0"/>
                  <a:t>, are determined by VHT MIMO Control field. </a:t>
                </a: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772400" cy="4495800"/>
              </a:xfrm>
              <a:blipFill rotWithShape="0">
                <a:blip r:embed="rId2"/>
                <a:stretch>
                  <a:fillRect l="-627" t="-814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620" y="2937568"/>
            <a:ext cx="4986960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2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Extension Schemes</a:t>
            </a:r>
          </a:p>
          <a:p>
            <a:r>
              <a:rPr lang="en-US" sz="2800" dirty="0" smtClean="0"/>
              <a:t>New Schemes</a:t>
            </a:r>
          </a:p>
          <a:p>
            <a:r>
              <a:rPr lang="en-US" sz="2800" dirty="0" smtClean="0"/>
              <a:t>Conclusion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2093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4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10600" cy="4495800"/>
          </a:xfrm>
        </p:spPr>
        <p:txBody>
          <a:bodyPr/>
          <a:lstStyle/>
          <a:p>
            <a:pPr algn="just"/>
            <a:r>
              <a:rPr lang="en-US" dirty="0"/>
              <a:t>In this contribution, we discuss possible methods to reduce </a:t>
            </a:r>
            <a:r>
              <a:rPr lang="en-US" dirty="0" smtClean="0"/>
              <a:t>explicit </a:t>
            </a:r>
            <a:r>
              <a:rPr lang="en-US" altLang="zh-CN" dirty="0">
                <a:sym typeface="Times New Roman" panose="02020603050405020304" pitchFamily="18" charset="0"/>
              </a:rPr>
              <a:t>MIMO compressed beamforming </a:t>
            </a:r>
            <a:r>
              <a:rPr lang="en-US" dirty="0" smtClean="0"/>
              <a:t>feedback overhead in 802.11ax. </a:t>
            </a:r>
            <a:endParaRPr lang="en-US" dirty="0"/>
          </a:p>
          <a:p>
            <a:pPr marL="342900" lvl="1" indent="-342900" algn="just">
              <a:buFontTx/>
              <a:buChar char="•"/>
            </a:pPr>
            <a:r>
              <a:rPr lang="en-US" altLang="zh-CN" sz="2000" dirty="0">
                <a:sym typeface="Times New Roman" panose="02020603050405020304" pitchFamily="18" charset="0"/>
              </a:rPr>
              <a:t>802.11ac supports </a:t>
            </a:r>
            <a:r>
              <a:rPr lang="en-US" altLang="zh-CN" sz="2000" dirty="0" smtClean="0">
                <a:sym typeface="Times New Roman" panose="02020603050405020304" pitchFamily="18" charset="0"/>
              </a:rPr>
              <a:t>explicit MIMO </a:t>
            </a:r>
            <a:r>
              <a:rPr lang="en-US" altLang="zh-CN" sz="2000" dirty="0">
                <a:sym typeface="Times New Roman" panose="02020603050405020304" pitchFamily="18" charset="0"/>
              </a:rPr>
              <a:t>compressed beamforming feedback with</a:t>
            </a:r>
          </a:p>
          <a:p>
            <a:pPr marL="685800" lvl="2" indent="-342900" algn="just"/>
            <a:r>
              <a:rPr lang="en-US" altLang="zh-CN" sz="2000" dirty="0">
                <a:sym typeface="Times New Roman" panose="02020603050405020304" pitchFamily="18" charset="0"/>
              </a:rPr>
              <a:t>(4,2) or (6,4) bits to quantize angle 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dirty="0">
                <a:sym typeface="Times New Roman" panose="02020603050405020304" pitchFamily="18" charset="0"/>
              </a:rPr>
              <a:t>) for single user, and</a:t>
            </a:r>
          </a:p>
          <a:p>
            <a:pPr marL="685800" lvl="2" indent="-342900" algn="just"/>
            <a:r>
              <a:rPr lang="en-US" altLang="zh-CN" sz="2000" dirty="0">
                <a:sym typeface="Times New Roman" panose="02020603050405020304" pitchFamily="18" charset="0"/>
              </a:rPr>
              <a:t>(7,5) or (9,7) bits to quantize angle 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dirty="0">
                <a:sym typeface="Times New Roman" panose="02020603050405020304" pitchFamily="18" charset="0"/>
              </a:rPr>
              <a:t>) for multi-user.</a:t>
            </a:r>
            <a:endParaRPr lang="zh-CN" altLang="en-US" sz="2000" dirty="0">
              <a:sym typeface="Times New Roman" panose="02020603050405020304" pitchFamily="18" charset="0"/>
            </a:endParaRPr>
          </a:p>
          <a:p>
            <a:pPr lvl="1" algn="just"/>
            <a:r>
              <a:rPr lang="en-US" dirty="0" smtClean="0"/>
              <a:t>For 802.11ax, the following has been agreed to [1]: </a:t>
            </a:r>
            <a:endParaRPr lang="en-US" dirty="0"/>
          </a:p>
          <a:p>
            <a:pPr lvl="2" algn="just"/>
            <a:r>
              <a:rPr lang="en-GB" sz="1800" dirty="0"/>
              <a:t>The amendment shall define a mechanism to reduce the MIMO compressed beamforming feedback overhead. [MU Motion 25, September 17, 2015, see </a:t>
            </a:r>
            <a:r>
              <a:rPr lang="en-US" sz="1800" dirty="0"/>
              <a:t>[2]</a:t>
            </a:r>
            <a:r>
              <a:rPr lang="en-GB" sz="1800" dirty="0"/>
              <a:t>]</a:t>
            </a:r>
            <a:endParaRPr lang="en-US" sz="1800" dirty="0"/>
          </a:p>
          <a:p>
            <a:r>
              <a:rPr lang="en-US" dirty="0" smtClean="0"/>
              <a:t>We discuss two groups of schemes:</a:t>
            </a:r>
            <a:endParaRPr lang="en-US" dirty="0"/>
          </a:p>
          <a:p>
            <a:pPr lvl="1"/>
            <a:r>
              <a:rPr lang="en-US" sz="2000" dirty="0">
                <a:ea typeface="+mn-ea"/>
                <a:cs typeface="+mn-cs"/>
              </a:rPr>
              <a:t>Extension Schemes</a:t>
            </a:r>
            <a:r>
              <a:rPr lang="en-US" sz="2000" dirty="0" smtClean="0">
                <a:ea typeface="+mn-ea"/>
                <a:cs typeface="+mn-cs"/>
              </a:rPr>
              <a:t>: Extension </a:t>
            </a:r>
            <a:r>
              <a:rPr lang="en-US" sz="2000" dirty="0">
                <a:ea typeface="+mn-ea"/>
                <a:cs typeface="+mn-cs"/>
              </a:rPr>
              <a:t>of 802.11ac feedback schemes. We discuss six schemes.</a:t>
            </a:r>
          </a:p>
          <a:p>
            <a:pPr lvl="1"/>
            <a:r>
              <a:rPr lang="en-US" sz="2000" dirty="0">
                <a:ea typeface="+mn-ea"/>
                <a:cs typeface="+mn-cs"/>
              </a:rPr>
              <a:t>New Schemes: </a:t>
            </a:r>
            <a:r>
              <a:rPr lang="en-US" sz="2000" dirty="0" smtClean="0">
                <a:ea typeface="+mn-ea"/>
                <a:cs typeface="+mn-cs"/>
              </a:rPr>
              <a:t>New (to 802.11) MIMO </a:t>
            </a:r>
            <a:r>
              <a:rPr lang="en-US" sz="2000" dirty="0">
                <a:ea typeface="+mn-ea"/>
                <a:cs typeface="+mn-cs"/>
              </a:rPr>
              <a:t>compressed beamforming feedback schemes. We discuss two schemes.</a:t>
            </a:r>
          </a:p>
          <a:p>
            <a:r>
              <a:rPr lang="en-US" dirty="0" smtClean="0"/>
              <a:t>Our goal is to narrow down possible schemes for further study and design.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91862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1462"/>
            <a:ext cx="8610600" cy="469453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2400" dirty="0" smtClean="0"/>
              <a:t>Extending the </a:t>
            </a:r>
            <a:r>
              <a:rPr lang="en-US" sz="2400" dirty="0"/>
              <a:t>current beamforming feedback may be done by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Large Ng: 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Increase the tone grouping size {Ng} during feedback [3][4]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l-GR" altLang="zh-CN" sz="2000" dirty="0">
                <a:sym typeface="Times New Roman" panose="02020603050405020304" pitchFamily="18" charset="0"/>
              </a:rPr>
              <a:t>ϕ </a:t>
            </a:r>
            <a:r>
              <a:rPr lang="en-US" altLang="zh-CN" sz="2000" dirty="0">
                <a:sym typeface="Times New Roman" panose="02020603050405020304" pitchFamily="18" charset="0"/>
              </a:rPr>
              <a:t>Only </a:t>
            </a:r>
            <a:r>
              <a:rPr lang="en-US" sz="2000" dirty="0"/>
              <a:t>Feedback: 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Feedback </a:t>
            </a:r>
            <a:r>
              <a:rPr lang="el-GR" altLang="zh-CN" sz="1800" dirty="0">
                <a:sym typeface="Times New Roman" panose="02020603050405020304" pitchFamily="18" charset="0"/>
              </a:rPr>
              <a:t>ϕ </a:t>
            </a:r>
            <a:r>
              <a:rPr lang="en-US" altLang="zh-CN" sz="1800" dirty="0">
                <a:sym typeface="Times New Roman" panose="02020603050405020304" pitchFamily="18" charset="0"/>
              </a:rPr>
              <a:t>only in N x 1 transmission and assume a fixed </a:t>
            </a:r>
            <a:r>
              <a:rPr lang="el-GR" altLang="zh-CN" sz="1800" dirty="0">
                <a:sym typeface="Times New Roman" panose="02020603050405020304" pitchFamily="18" charset="0"/>
              </a:rPr>
              <a:t>ψ</a:t>
            </a:r>
            <a:r>
              <a:rPr lang="en-US" altLang="zh-CN" sz="1800" dirty="0">
                <a:sym typeface="Times New Roman" panose="02020603050405020304" pitchFamily="18" charset="0"/>
              </a:rPr>
              <a:t> </a:t>
            </a:r>
            <a:r>
              <a:rPr lang="en-US" sz="1800" dirty="0"/>
              <a:t>[5]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Variable Angle Quantization: 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Use different quantization levels for different Given’s rotation angles </a:t>
            </a:r>
            <a:r>
              <a:rPr lang="en-US" altLang="zh-CN" sz="1800" dirty="0">
                <a:sym typeface="Times New Roman" panose="02020603050405020304" pitchFamily="18" charset="0"/>
              </a:rPr>
              <a:t>(</a:t>
            </a:r>
            <a:r>
              <a:rPr lang="el-GR" altLang="zh-CN" sz="1800" dirty="0">
                <a:sym typeface="Times New Roman" panose="02020603050405020304" pitchFamily="18" charset="0"/>
              </a:rPr>
              <a:t>ϕ</a:t>
            </a:r>
            <a:r>
              <a:rPr lang="en-US" altLang="zh-CN" sz="1800" dirty="0" err="1">
                <a:sym typeface="Times New Roman" panose="02020603050405020304" pitchFamily="18" charset="0"/>
              </a:rPr>
              <a:t>i</a:t>
            </a:r>
            <a:r>
              <a:rPr lang="en-US" altLang="zh-CN" sz="1800" dirty="0">
                <a:sym typeface="Times New Roman" panose="02020603050405020304" pitchFamily="18" charset="0"/>
              </a:rPr>
              <a:t>, </a:t>
            </a:r>
            <a:r>
              <a:rPr lang="el-GR" altLang="zh-CN" sz="1800" dirty="0">
                <a:sym typeface="Times New Roman" panose="02020603050405020304" pitchFamily="18" charset="0"/>
              </a:rPr>
              <a:t>ψ</a:t>
            </a:r>
            <a:r>
              <a:rPr lang="en-US" altLang="zh-CN" sz="1800" dirty="0" err="1">
                <a:sym typeface="Times New Roman" panose="02020603050405020304" pitchFamily="18" charset="0"/>
              </a:rPr>
              <a:t>i</a:t>
            </a:r>
            <a:r>
              <a:rPr lang="en-US" altLang="zh-CN" sz="1800" dirty="0">
                <a:sym typeface="Times New Roman" panose="02020603050405020304" pitchFamily="18" charset="0"/>
              </a:rPr>
              <a:t>).</a:t>
            </a:r>
            <a:endParaRPr lang="en-US" sz="18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Differential Given’s Rotation: 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Feedback time or frequency difference in Given’s Rotation angles.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Multi-resolution/Multi-stage feedback </a:t>
            </a:r>
            <a:endParaRPr lang="en-GB" sz="2000" dirty="0"/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Identify </a:t>
            </a:r>
            <a:r>
              <a:rPr lang="en-US" sz="1800" dirty="0" smtClean="0"/>
              <a:t>frequency </a:t>
            </a:r>
            <a:r>
              <a:rPr lang="en-US" sz="1800" dirty="0"/>
              <a:t>band(s)/Resource </a:t>
            </a:r>
            <a:r>
              <a:rPr lang="en-US" sz="1800" dirty="0" smtClean="0"/>
              <a:t>Units (RU(s</a:t>
            </a:r>
            <a:r>
              <a:rPr lang="en-US" sz="1800" dirty="0"/>
              <a:t>)) based on scalar feedback (</a:t>
            </a:r>
            <a:r>
              <a:rPr lang="en-US" sz="1800" dirty="0" smtClean="0"/>
              <a:t>e.g. </a:t>
            </a:r>
            <a:r>
              <a:rPr lang="en-US" sz="1800" dirty="0"/>
              <a:t>SNR) and </a:t>
            </a:r>
            <a:r>
              <a:rPr lang="en-US" sz="1800" dirty="0" smtClean="0"/>
              <a:t>feed back </a:t>
            </a:r>
            <a:r>
              <a:rPr lang="en-US" sz="1800" dirty="0"/>
              <a:t>full CSI for desired frequency band /RU(s).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Time Domain  Channel Feedback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Feed back time domain channel </a:t>
            </a:r>
          </a:p>
          <a:p>
            <a:pPr algn="just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2093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 marL="457200" lvl="1" indent="-457200">
              <a:buFont typeface="+mj-lt"/>
              <a:buAutoNum type="arabicPeriod"/>
            </a:pPr>
            <a:r>
              <a:rPr lang="en-US" sz="2000" b="1" dirty="0" smtClean="0"/>
              <a:t>Large Ng</a:t>
            </a:r>
            <a:r>
              <a:rPr lang="en-US" sz="2000" b="1" dirty="0"/>
              <a:t>: Increase the tone grouping size {Ng} during feedback</a:t>
            </a:r>
          </a:p>
          <a:p>
            <a:pPr marL="685800" lvl="2" indent="-342900"/>
            <a:r>
              <a:rPr lang="en-US" sz="1800" dirty="0"/>
              <a:t>Minimum size has already been increased to 2 [3]</a:t>
            </a:r>
          </a:p>
          <a:p>
            <a:pPr marL="685800" lvl="2" indent="-342900"/>
            <a:r>
              <a:rPr lang="en-US" sz="1800" dirty="0"/>
              <a:t>Maximum size may be increased to 16 with little impact on performance for some scenarios [4</a:t>
            </a:r>
            <a:r>
              <a:rPr lang="en-US" sz="1800" dirty="0" smtClean="0"/>
              <a:t>]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380808"/>
            <a:ext cx="4855865" cy="397937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383" y="2132013"/>
            <a:ext cx="4005419" cy="406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Scheme 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97180" y="1219200"/>
                <a:ext cx="854964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 startAt="2"/>
                </a:pPr>
                <a:r>
                  <a:rPr lang="en-US" b="1" dirty="0"/>
                  <a:t>ϕ Only Feedback: </a:t>
                </a:r>
                <a:r>
                  <a:rPr lang="en-US" b="1" dirty="0" smtClean="0"/>
                  <a:t>Feed back </a:t>
                </a:r>
                <a:r>
                  <a:rPr lang="en-US" b="1" dirty="0"/>
                  <a:t>ϕ only in N x 1 transmission and assume a fixed ψ [5]</a:t>
                </a:r>
              </a:p>
              <a:p>
                <a:pPr lvl="1"/>
                <a:r>
                  <a:rPr lang="en-US" dirty="0" smtClean="0"/>
                  <a:t>802.11ah supports feedback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dirty="0" smtClean="0"/>
                  <a:t> angles only with single data stream transmissions. The values of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 smtClean="0"/>
                  <a:t>are fixed [5, 24.3.10.2]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Reduction in overhead is shown in the tables below (methodology in appendix)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r>
                  <a:rPr lang="en-US" sz="1600" dirty="0" smtClean="0"/>
                  <a:t>We may keep the overhead the same and increase 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ϕ</a:t>
                </a:r>
                <a:r>
                  <a:rPr lang="en-US" sz="1600" dirty="0" smtClean="0"/>
                  <a:t>. (Table 1 and 2)</a:t>
                </a:r>
              </a:p>
              <a:p>
                <a:pPr lvl="1"/>
                <a:r>
                  <a:rPr lang="en-US" sz="1600" dirty="0" smtClean="0"/>
                  <a:t>We may reduce the overhead by keeping 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ϕ</a:t>
                </a:r>
                <a:r>
                  <a:rPr lang="en-US" altLang="zh-CN" sz="1600" dirty="0" smtClean="0">
                    <a:sym typeface="Times New Roman" panose="02020603050405020304" pitchFamily="18" charset="0"/>
                  </a:rPr>
                  <a:t> the same and changing </a:t>
                </a:r>
                <a:r>
                  <a:rPr lang="en-US" sz="1600" dirty="0" smtClean="0"/>
                  <a:t>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altLang="zh-CN" sz="1600" baseline="-25000" dirty="0" smtClean="0">
                    <a:sym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sym typeface="Times New Roman" panose="02020603050405020304" pitchFamily="18" charset="0"/>
                  </a:rPr>
                  <a:t>(</a:t>
                </a:r>
                <a:r>
                  <a:rPr lang="en-US" altLang="zh-CN" sz="1600" dirty="0" smtClean="0">
                    <a:sym typeface="Times New Roman" panose="02020603050405020304" pitchFamily="18" charset="0"/>
                  </a:rPr>
                  <a:t>Table 1 and 3)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7180" y="1219200"/>
                <a:ext cx="8549640" cy="4495800"/>
              </a:xfrm>
              <a:blipFill rotWithShape="0">
                <a:blip r:embed="rId2"/>
                <a:stretch>
                  <a:fillRect l="-642" t="-678" b="-16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334" y="2742872"/>
            <a:ext cx="4901028" cy="9414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" y="4230263"/>
            <a:ext cx="8693649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2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1050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Schemes (3)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7813" y="1295400"/>
                <a:ext cx="8610600" cy="3445606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 startAt="3"/>
                </a:pPr>
                <a:r>
                  <a:rPr lang="en-US" b="1" dirty="0"/>
                  <a:t>Variable Angle </a:t>
                </a:r>
                <a:r>
                  <a:rPr lang="en-US" b="1" dirty="0" smtClean="0"/>
                  <a:t>Quantization : Use </a:t>
                </a:r>
                <a:r>
                  <a:rPr lang="en-US" b="1" dirty="0"/>
                  <a:t>different quantization levels for different Given’s rotation angles 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(</a:t>
                </a:r>
                <a:r>
                  <a:rPr lang="el-GR" altLang="zh-CN" b="1" dirty="0">
                    <a:sym typeface="Times New Roman" panose="02020603050405020304" pitchFamily="18" charset="0"/>
                  </a:rPr>
                  <a:t>ϕ</a:t>
                </a:r>
                <a:r>
                  <a:rPr lang="en-US" altLang="zh-CN" b="1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, </a:t>
                </a:r>
                <a:r>
                  <a:rPr lang="el-GR" altLang="zh-CN" b="1" dirty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="1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).</a:t>
                </a:r>
                <a:endParaRPr lang="en-US" b="1" dirty="0"/>
              </a:p>
              <a:p>
                <a:pPr lvl="1"/>
                <a:r>
                  <a:rPr lang="en-US" dirty="0" smtClean="0"/>
                  <a:t>Angle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 smtClean="0"/>
                  <a:t>may vary over the distribution; for example range of 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aseline="-25000" dirty="0" smtClean="0">
                    <a:sym typeface="Times New Roman" panose="02020603050405020304" pitchFamily="18" charset="0"/>
                  </a:rPr>
                  <a:t>1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 </a:t>
                </a:r>
                <a:r>
                  <a:rPr lang="en-US" dirty="0" smtClean="0"/>
                  <a:t>is greater than range of 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baseline="-25000" dirty="0" smtClean="0"/>
                  <a:t>7</a:t>
                </a:r>
                <a:r>
                  <a:rPr lang="en-US" dirty="0" smtClean="0"/>
                  <a:t> for 8 x 1 system shown below. 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:r>
                  <a:rPr lang="en-US" dirty="0"/>
                  <a:t>To quantize the angles after Givens rotation, we may use different ranges for different </a:t>
                </a:r>
                <a:r>
                  <a:rPr lang="en-US" dirty="0" smtClean="0"/>
                  <a:t>angles or groups of angles. </a:t>
                </a:r>
                <a:endParaRPr lang="en-US" dirty="0"/>
              </a:p>
              <a:p>
                <a:pPr lvl="2"/>
                <a:r>
                  <a:rPr lang="en-US" dirty="0"/>
                  <a:t>For each </a:t>
                </a:r>
                <a:r>
                  <a:rPr lang="en-US" dirty="0" smtClean="0"/>
                  <a:t>angle or groups of angles, </a:t>
                </a:r>
                <a:r>
                  <a:rPr lang="en-US" dirty="0"/>
                  <a:t>the range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ψ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⊂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0, 2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7813" y="1295400"/>
                <a:ext cx="8610600" cy="3445606"/>
              </a:xfrm>
              <a:blipFill rotWithShape="0">
                <a:blip r:embed="rId2"/>
                <a:stretch>
                  <a:fillRect l="-637" t="-1062" b="-5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224" y="2590801"/>
            <a:ext cx="3957473" cy="2966506"/>
          </a:xfrm>
          <a:prstGeom prst="rect">
            <a:avLst/>
          </a:prstGeom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610600" y="6459538"/>
            <a:ext cx="0" cy="185737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17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77" y="529206"/>
            <a:ext cx="7772400" cy="800100"/>
          </a:xfrm>
        </p:spPr>
        <p:txBody>
          <a:bodyPr/>
          <a:lstStyle/>
          <a:p>
            <a:r>
              <a:rPr lang="en-US" dirty="0" smtClean="0"/>
              <a:t>Extension Schemes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671" y="1144967"/>
            <a:ext cx="8152473" cy="3428614"/>
          </a:xfrm>
        </p:spPr>
        <p:txBody>
          <a:bodyPr/>
          <a:lstStyle/>
          <a:p>
            <a:pPr>
              <a:buFont typeface="+mj-lt"/>
              <a:buAutoNum type="arabicPeriod" startAt="4"/>
            </a:pPr>
            <a:r>
              <a:rPr lang="en-US" sz="1800" b="1" dirty="0" smtClean="0"/>
              <a:t>Differential Given’s </a:t>
            </a:r>
            <a:r>
              <a:rPr lang="en-US" sz="1800" b="1" dirty="0"/>
              <a:t>Rotation : </a:t>
            </a:r>
            <a:r>
              <a:rPr lang="en-US" sz="1800" b="1" dirty="0" smtClean="0"/>
              <a:t>Feed back </a:t>
            </a:r>
            <a:r>
              <a:rPr lang="en-US" sz="1800" b="1" dirty="0"/>
              <a:t>time or frequency difference in Given’s Rotation angles</a:t>
            </a:r>
            <a:endParaRPr lang="en-US" sz="1800" b="1" dirty="0" smtClean="0"/>
          </a:p>
          <a:p>
            <a:pPr lvl="1"/>
            <a:r>
              <a:rPr lang="en-US" sz="1600" dirty="0" smtClean="0"/>
              <a:t>Send differential information between Given’s rotation angles of ‘baseline’ channel and next channel in time [6] or frequency</a:t>
            </a:r>
          </a:p>
          <a:p>
            <a:pPr lvl="1"/>
            <a:r>
              <a:rPr lang="en-US" sz="1600" dirty="0" smtClean="0"/>
              <a:t>May use scalar difference (subtraction) or vector difference (range/null space overlap).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77197" y="337094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505200"/>
            <a:ext cx="3352800" cy="254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542181"/>
            <a:ext cx="3352800" cy="247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57707" y="5996436"/>
                <a:ext cx="3468916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1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𝛿𝜙</m:t>
                    </m:r>
                  </m:oMath>
                </a14:m>
                <a:r>
                  <a:rPr lang="en-US" sz="1100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 is approximately distributed within </a:t>
                </a:r>
                <a:endParaRPr lang="en-US" sz="1100" dirty="0" smtClean="0"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r>
                  <a:rPr lang="en-US" sz="1100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the </a:t>
                </a:r>
                <a:r>
                  <a:rPr lang="en-US" sz="1100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range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/2, 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</m:t>
                        </m:r>
                      </m:e>
                    </m:d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𝑣𝑠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1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n-US" sz="11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e>
                    </m:d>
                  </m:oMath>
                </a14:m>
                <a:endParaRPr lang="en-US" sz="11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707" y="5996436"/>
                <a:ext cx="3468916" cy="430887"/>
              </a:xfrm>
              <a:prstGeom prst="rect">
                <a:avLst/>
              </a:prstGeom>
              <a:blipFill rotWithShape="0">
                <a:blip r:embed="rId8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749132" y="6000462"/>
                <a:ext cx="28659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𝛿𝜓</m:t>
                    </m:r>
                  </m:oMath>
                </a14:m>
                <a:r>
                  <a:rPr lang="en-US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is approximately distributed </a:t>
                </a:r>
              </a:p>
              <a:p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within </a:t>
                </a:r>
                <a:r>
                  <a:rPr lang="en-US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the range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/8,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/8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vs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132" y="6000462"/>
                <a:ext cx="2865913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686800" y="6477000"/>
            <a:ext cx="0" cy="184150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4615" y="2610555"/>
            <a:ext cx="4287473" cy="86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5213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Schemes (</a:t>
            </a:r>
            <a:r>
              <a:rPr lang="en-US" dirty="0"/>
              <a:t>5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106691"/>
                <a:ext cx="883920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 startAt="5"/>
                </a:pPr>
                <a:r>
                  <a:rPr lang="en-US" b="1" dirty="0"/>
                  <a:t>Multi-Resolution/Multi-Stage Feedback </a:t>
                </a:r>
                <a:r>
                  <a:rPr lang="en-US" b="1" dirty="0" smtClean="0"/>
                  <a:t>: Identify </a:t>
                </a:r>
                <a:r>
                  <a:rPr lang="en-US" b="1" dirty="0"/>
                  <a:t>desired band/RU based on </a:t>
                </a:r>
                <a:r>
                  <a:rPr lang="en-US" b="1" dirty="0" smtClean="0"/>
                  <a:t>scalar feedback (e.g. SNR) then </a:t>
                </a:r>
                <a:r>
                  <a:rPr lang="en-US" b="1" dirty="0"/>
                  <a:t>feed back full CSI for specific RU(s</a:t>
                </a:r>
                <a:r>
                  <a:rPr lang="en-US" b="1" dirty="0" smtClean="0"/>
                  <a:t>).</a:t>
                </a:r>
              </a:p>
              <a:p>
                <a:pPr lvl="1"/>
                <a:r>
                  <a:rPr lang="en-GB" sz="2000" dirty="0">
                    <a:ea typeface="+mn-ea"/>
                    <a:cs typeface="+mn-cs"/>
                  </a:rPr>
                  <a:t>This is an example of a scheme enabling a feedback granularity of less than 20 MHz [1]</a:t>
                </a:r>
                <a:endParaRPr lang="en-US" sz="2000" dirty="0">
                  <a:ea typeface="+mn-ea"/>
                  <a:cs typeface="+mn-cs"/>
                </a:endParaRPr>
              </a:p>
              <a:p>
                <a:pPr lvl="1"/>
                <a:r>
                  <a:rPr lang="en-US" sz="2000" dirty="0">
                    <a:ea typeface="+mn-ea"/>
                    <a:cs typeface="+mn-cs"/>
                  </a:rPr>
                  <a:t>The table below shows total feedback per transmission per </a:t>
                </a:r>
                <a:r>
                  <a:rPr lang="en-US" sz="2000" dirty="0" smtClean="0">
                    <a:ea typeface="+mn-ea"/>
                    <a:cs typeface="+mn-cs"/>
                  </a:rPr>
                  <a:t>user, </a:t>
                </a:r>
                <a:r>
                  <a:rPr lang="en-US" sz="2000" dirty="0" smtClean="0"/>
                  <a:t>i.e</a:t>
                </a:r>
                <a:r>
                  <a:rPr lang="en-US" sz="2000" dirty="0"/>
                  <a:t>. the amount of feedback needed from a user to enable a successful </a:t>
                </a:r>
                <a:r>
                  <a:rPr lang="en-US" sz="2000" dirty="0" smtClean="0"/>
                  <a:t>transmission: </a:t>
                </a:r>
              </a:p>
              <a:p>
                <a:pPr lvl="2"/>
                <a:r>
                  <a:rPr lang="en-US" dirty="0" smtClean="0"/>
                  <a:t>Can </a:t>
                </a:r>
                <a:r>
                  <a:rPr lang="en-US" dirty="0"/>
                  <a:t>save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dirty="0"/>
                  <a:t>90% overhead per user per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106691"/>
                <a:ext cx="8839200" cy="4495800"/>
              </a:xfrm>
              <a:blipFill rotWithShape="0">
                <a:blip r:embed="rId2"/>
                <a:stretch>
                  <a:fillRect l="-621" t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5406725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1600" i="1" dirty="0"/>
              <a:t>Overhead savings is compared with 242 tone RU case</a:t>
            </a:r>
          </a:p>
          <a:p>
            <a:pPr lvl="1" algn="ctr"/>
            <a:r>
              <a:rPr lang="en-US" sz="1600" i="1" dirty="0" smtClean="0"/>
              <a:t>Total </a:t>
            </a:r>
            <a:r>
              <a:rPr lang="en-US" sz="1600" i="1" dirty="0"/>
              <a:t>Feedback/</a:t>
            </a:r>
            <a:r>
              <a:rPr lang="en-US" sz="1600" i="1" dirty="0" err="1"/>
              <a:t>Tx</a:t>
            </a:r>
            <a:r>
              <a:rPr lang="en-US" sz="1600" i="1" dirty="0"/>
              <a:t>/User = 2 bytes* No. RUs + No. subcarrier per RU * VHT BF report (bytes</a:t>
            </a:r>
            <a:r>
              <a:rPr lang="en-US" sz="1600" i="1" dirty="0" smtClean="0"/>
              <a:t>)</a:t>
            </a:r>
          </a:p>
          <a:p>
            <a:pPr lvl="1" algn="ctr"/>
            <a:r>
              <a:rPr lang="en-US" sz="1600" i="1" dirty="0" smtClean="0"/>
              <a:t>Additional details in Appendix</a:t>
            </a:r>
            <a:endParaRPr lang="en-US" sz="1600" i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038600"/>
            <a:ext cx="8828468" cy="116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1311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AAAE91-B852-4739-9DA2-46D2A13C7550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831F17E-8A8A-46FA-8025-411FD53CDB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ACC2289-C832-45D3-AB7F-619756BE90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1433</Words>
  <Application>Microsoft Office PowerPoint</Application>
  <PresentationFormat>On-screen Show (4:3)</PresentationFormat>
  <Paragraphs>207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802-11-Submission</vt:lpstr>
      <vt:lpstr>Document</vt:lpstr>
      <vt:lpstr>Reducing Explicit MIMO Compressed Beamforming Feedback Overhead for 802.11ax</vt:lpstr>
      <vt:lpstr>Outline</vt:lpstr>
      <vt:lpstr>Introduction</vt:lpstr>
      <vt:lpstr>Extension Schemes</vt:lpstr>
      <vt:lpstr>Extension Scheme (1)</vt:lpstr>
      <vt:lpstr>Extension Scheme (2)</vt:lpstr>
      <vt:lpstr>Extension Schemes (3)</vt:lpstr>
      <vt:lpstr>Extension Schemes (4)</vt:lpstr>
      <vt:lpstr>Extension Schemes (5) </vt:lpstr>
      <vt:lpstr>Extension Schemes (6)</vt:lpstr>
      <vt:lpstr>New Feedback Schemes</vt:lpstr>
      <vt:lpstr>Summary (Pros and Cons)</vt:lpstr>
      <vt:lpstr>Conclusions</vt:lpstr>
      <vt:lpstr>References</vt:lpstr>
      <vt:lpstr>Straw Poll #1</vt:lpstr>
      <vt:lpstr>Straw Poll #2</vt:lpstr>
      <vt:lpstr>Additional Material</vt:lpstr>
      <vt:lpstr>Multi-Resolution/Multi-Stage Feedback Overhead</vt:lpstr>
      <vt:lpstr>Overhead Calculation Details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2015-09-12T15:19:50Z</dcterms:created>
  <dcterms:modified xsi:type="dcterms:W3CDTF">2015-11-11T02:15:38Z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