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27" r:id="rId2"/>
    <p:sldId id="296" r:id="rId3"/>
    <p:sldId id="297" r:id="rId4"/>
    <p:sldId id="333" r:id="rId5"/>
    <p:sldId id="300" r:id="rId6"/>
    <p:sldId id="301" r:id="rId7"/>
    <p:sldId id="315" r:id="rId8"/>
    <p:sldId id="319" r:id="rId9"/>
    <p:sldId id="320" r:id="rId10"/>
    <p:sldId id="321" r:id="rId11"/>
    <p:sldId id="335" r:id="rId12"/>
    <p:sldId id="334" r:id="rId13"/>
    <p:sldId id="322" r:id="rId14"/>
    <p:sldId id="337" r:id="rId15"/>
    <p:sldId id="332" r:id="rId16"/>
    <p:sldId id="309" r:id="rId17"/>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86380" autoAdjust="0"/>
  </p:normalViewPr>
  <p:slideViewPr>
    <p:cSldViewPr>
      <p:cViewPr varScale="1">
        <p:scale>
          <a:sx n="92" d="100"/>
          <a:sy n="92" d="100"/>
        </p:scale>
        <p:origin x="1374" y="90"/>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632" y="-7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‹Nº›</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‹Nº›</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dirty="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dirty="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dirty="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dirty="0" smtClean="0"/>
              <a:t>Page </a:t>
            </a:r>
            <a:fld id="{D0B8B295-F92D-467A-B866-1ED57ECAAB6C}" type="slidenum">
              <a:rPr lang="en-US" sz="1200" b="0" smtClean="0"/>
              <a:pPr/>
              <a:t>1</a:t>
            </a:fld>
            <a:endParaRPr lang="en-US" sz="1200" b="0" dirty="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extLst>
      <p:ext uri="{BB962C8B-B14F-4D97-AF65-F5344CB8AC3E}">
        <p14:creationId xmlns:p14="http://schemas.microsoft.com/office/powerpoint/2010/main" val="3086437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p:spPr>
        <p:txBody>
          <a:bodyPr/>
          <a:lstStyle/>
          <a:p>
            <a:r>
              <a:rPr lang="en-US" altLang="ca-ES" smtClean="0"/>
              <a:t>Hybrid Building propogation loss model</a:t>
            </a:r>
          </a:p>
          <a:p>
            <a:r>
              <a:rPr lang="en-CA" altLang="ca-ES" smtClean="0"/>
              <a:t>For indoor communication, the model also considers also the type of building in outdoor &lt;-&gt; indoor communication according to some general criteria such as the wall penetration losses of the common materials; moreover it includes some general configuration for the internal walls in indoor communications.</a:t>
            </a:r>
          </a:p>
          <a:p>
            <a:r>
              <a:rPr lang="en-CA" altLang="ca-ES" smtClean="0"/>
              <a:t>Modifications in NS-3:</a:t>
            </a:r>
          </a:p>
          <a:p>
            <a:r>
              <a:rPr lang="en-CA" altLang="ca-ES" smtClean="0"/>
              <a:t>We modified the ns-3 simulation package, a) to allow station to measure the received energy level of each beacon frame received from the relevant AP, b) by improving hybrid building pathloss model to accommodate for floor penetration losses.</a:t>
            </a:r>
            <a:endParaRPr lang="en-US" altLang="ca-ES" smtClean="0"/>
          </a:p>
        </p:txBody>
      </p:sp>
      <p:sp>
        <p:nvSpPr>
          <p:cNvPr id="25604" name="Date Placeholder 3"/>
          <p:cNvSpPr>
            <a:spLocks noGrp="1"/>
          </p:cNvSpPr>
          <p:nvPr>
            <p:ph type="dt" sz="quarter" idx="1"/>
          </p:nvPr>
        </p:nvSpPr>
        <p:spPr/>
        <p:txBody>
          <a:bodyPr/>
          <a:lstStyle/>
          <a:p>
            <a:pPr>
              <a:defRPr/>
            </a:pPr>
            <a:r>
              <a:rPr lang="en-US" smtClean="0"/>
              <a:t>April 2013</a:t>
            </a:r>
          </a:p>
        </p:txBody>
      </p:sp>
      <p:sp>
        <p:nvSpPr>
          <p:cNvPr id="15365" name="Slide Number Placeholder 4"/>
          <p:cNvSpPr>
            <a:spLocks noGrp="1"/>
          </p:cNvSpPr>
          <p:nvPr>
            <p:ph type="sldNum" sz="quarter" idx="5"/>
          </p:nvPr>
        </p:nvSpPr>
        <p:spPr>
          <a:noFill/>
        </p:spPr>
        <p:txBody>
          <a:bodyPr/>
          <a:lstStyle/>
          <a:p>
            <a:r>
              <a:rPr lang="en-US" altLang="ca-ES"/>
              <a:t>Page </a:t>
            </a:r>
            <a:fld id="{E1860F56-7C28-41C3-901B-E9CC3AF6AA10}" type="slidenum">
              <a:rPr lang="en-US" altLang="ca-ES"/>
              <a:pPr/>
              <a:t>6</a:t>
            </a:fld>
            <a:endParaRPr lang="en-US" altLang="ca-ES"/>
          </a:p>
        </p:txBody>
      </p:sp>
    </p:spTree>
    <p:extLst>
      <p:ext uri="{BB962C8B-B14F-4D97-AF65-F5344CB8AC3E}">
        <p14:creationId xmlns:p14="http://schemas.microsoft.com/office/powerpoint/2010/main" val="388202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encabezado"/>
          <p:cNvSpPr>
            <a:spLocks noGrp="1"/>
          </p:cNvSpPr>
          <p:nvPr>
            <p:ph type="hdr" sz="quarter" idx="10"/>
          </p:nvPr>
        </p:nvSpPr>
        <p:spPr/>
        <p:txBody>
          <a:bodyPr/>
          <a:lstStyle/>
          <a:p>
            <a:pPr>
              <a:defRPr/>
            </a:pPr>
            <a:r>
              <a:rPr lang="en-US" smtClean="0"/>
              <a:t>doc.: IEEE 802.11-</a:t>
            </a:r>
            <a:endParaRPr lang="en-US"/>
          </a:p>
        </p:txBody>
      </p:sp>
      <p:sp>
        <p:nvSpPr>
          <p:cNvPr id="5" name="4 Marcador de fecha"/>
          <p:cNvSpPr>
            <a:spLocks noGrp="1"/>
          </p:cNvSpPr>
          <p:nvPr>
            <p:ph type="dt" idx="11"/>
          </p:nvPr>
        </p:nvSpPr>
        <p:spPr/>
        <p:txBody>
          <a:bodyPr/>
          <a:lstStyle/>
          <a:p>
            <a:pPr>
              <a:defRPr/>
            </a:pPr>
            <a:r>
              <a:rPr lang="en-US" smtClean="0"/>
              <a:t>April 2013</a:t>
            </a:r>
            <a:endParaRPr lang="en-US"/>
          </a:p>
        </p:txBody>
      </p:sp>
      <p:sp>
        <p:nvSpPr>
          <p:cNvPr id="6" name="5 Marcador de pie de página"/>
          <p:cNvSpPr>
            <a:spLocks noGrp="1"/>
          </p:cNvSpPr>
          <p:nvPr>
            <p:ph type="ftr" sz="quarter" idx="12"/>
          </p:nvPr>
        </p:nvSpPr>
        <p:spPr/>
        <p:txBody>
          <a:bodyPr/>
          <a:lstStyle/>
          <a:p>
            <a:pPr lvl="4">
              <a:defRPr/>
            </a:pPr>
            <a:r>
              <a:rPr lang="en-US" smtClean="0"/>
              <a:t>Graham Smith, DSP Group</a:t>
            </a:r>
            <a:endParaRPr lang="en-US"/>
          </a:p>
        </p:txBody>
      </p:sp>
      <p:sp>
        <p:nvSpPr>
          <p:cNvPr id="7" name="6 Marcador de número de diapositiva"/>
          <p:cNvSpPr>
            <a:spLocks noGrp="1"/>
          </p:cNvSpPr>
          <p:nvPr>
            <p:ph type="sldNum" sz="quarter" idx="13"/>
          </p:nvPr>
        </p:nvSpPr>
        <p:spPr/>
        <p:txBody>
          <a:bodyPr/>
          <a:lstStyle/>
          <a:p>
            <a:pPr>
              <a:defRPr/>
            </a:pPr>
            <a:r>
              <a:rPr lang="en-US" smtClean="0"/>
              <a:t>Page </a:t>
            </a:r>
            <a:fld id="{51B966A9-53E8-431F-AD94-BCA61E341CFC}" type="slidenum">
              <a:rPr lang="en-US" smtClean="0"/>
              <a:pPr>
                <a:defRPr/>
              </a:pPr>
              <a:t>15</a:t>
            </a:fld>
            <a:endParaRPr lang="en-US"/>
          </a:p>
        </p:txBody>
      </p:sp>
    </p:spTree>
    <p:extLst>
      <p:ext uri="{BB962C8B-B14F-4D97-AF65-F5344CB8AC3E}">
        <p14:creationId xmlns:p14="http://schemas.microsoft.com/office/powerpoint/2010/main" val="1101206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5" name="Slide Number Placeholder 5"/>
          <p:cNvSpPr>
            <a:spLocks noGrp="1"/>
          </p:cNvSpPr>
          <p:nvPr userDrawn="1">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‹Nº›</a:t>
            </a:fld>
            <a:endParaRPr lang="en-GB" b="0" kern="0" dirty="0">
              <a:solidFill>
                <a:sysClr val="windowText" lastClr="000000"/>
              </a:solidFill>
            </a:endParaRPr>
          </a:p>
        </p:txBody>
      </p:sp>
      <p:sp>
        <p:nvSpPr>
          <p:cNvPr id="6"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July 2015</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5" name="Slide Number Placeholder 5"/>
          <p:cNvSpPr>
            <a:spLocks noGrp="1"/>
          </p:cNvSpPr>
          <p:nvPr userDrawn="1">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‹Nº›</a:t>
            </a:fld>
            <a:endParaRPr lang="en-GB" b="0" kern="0" dirty="0">
              <a:solidFill>
                <a:sysClr val="windowText" lastClr="000000"/>
              </a:solidFill>
            </a:endParaRPr>
          </a:p>
        </p:txBody>
      </p:sp>
      <p:sp>
        <p:nvSpPr>
          <p:cNvPr id="6"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July 2015</a:t>
            </a:r>
            <a:endParaRPr lang="en-US" dirty="0"/>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1" name="Rectangle 7"/>
          <p:cNvSpPr>
            <a:spLocks noChangeArrowheads="1"/>
          </p:cNvSpPr>
          <p:nvPr/>
        </p:nvSpPr>
        <p:spPr bwMode="auto">
          <a:xfrm>
            <a:off x="4864519" y="228600"/>
            <a:ext cx="358098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600" dirty="0"/>
              <a:t>doc.: IEEE </a:t>
            </a:r>
            <a:r>
              <a:rPr lang="en-US" sz="1600" dirty="0" smtClean="0"/>
              <a:t>802.</a:t>
            </a:r>
            <a:r>
              <a:rPr lang="ca-ES" sz="1600" dirty="0" smtClean="0"/>
              <a:t> 11-15/1316-03-00ax</a:t>
            </a:r>
            <a:endParaRPr lang="en-US" sz="1600" dirty="0" smtClean="0"/>
          </a:p>
        </p:txBody>
      </p:sp>
      <p:sp>
        <p:nvSpPr>
          <p:cNvPr id="1032" name="Line 8"/>
          <p:cNvSpPr>
            <a:spLocks noChangeShapeType="1"/>
          </p:cNvSpPr>
          <p:nvPr/>
        </p:nvSpPr>
        <p:spPr bwMode="auto">
          <a:xfrm>
            <a:off x="685800" y="474821"/>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dirty="0"/>
              <a:t>Submission</a:t>
            </a:r>
          </a:p>
        </p:txBody>
      </p:sp>
      <p:sp>
        <p:nvSpPr>
          <p:cNvPr id="1034" name="Line 10"/>
          <p:cNvSpPr>
            <a:spLocks noChangeShapeType="1"/>
          </p:cNvSpPr>
          <p:nvPr/>
        </p:nvSpPr>
        <p:spPr bwMode="auto">
          <a:xfrm>
            <a:off x="696913" y="6475412"/>
            <a:ext cx="7989887" cy="158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2" name="CuadroTexto 1"/>
          <p:cNvSpPr txBox="1"/>
          <p:nvPr userDrawn="1"/>
        </p:nvSpPr>
        <p:spPr>
          <a:xfrm>
            <a:off x="7381252" y="6428194"/>
            <a:ext cx="1455398" cy="276999"/>
          </a:xfrm>
          <a:prstGeom prst="rect">
            <a:avLst/>
          </a:prstGeom>
          <a:noFill/>
        </p:spPr>
        <p:txBody>
          <a:bodyPr wrap="none" rtlCol="0">
            <a:spAutoFit/>
          </a:bodyPr>
          <a:lstStyle/>
          <a:p>
            <a:r>
              <a:rPr lang="ca-ES" sz="1200" b="0" kern="1200" dirty="0" smtClean="0">
                <a:solidFill>
                  <a:schemeClr val="tx1"/>
                </a:solidFill>
                <a:latin typeface="Times New Roman" pitchFamily="18" charset="0"/>
                <a:ea typeface="+mn-ea"/>
                <a:cs typeface="+mn-cs"/>
              </a:rPr>
              <a:t>M. </a:t>
            </a:r>
            <a:r>
              <a:rPr lang="ca-ES" sz="1200" b="0" kern="1200" dirty="0" err="1" smtClean="0">
                <a:solidFill>
                  <a:schemeClr val="tx1"/>
                </a:solidFill>
                <a:latin typeface="Times New Roman" pitchFamily="18" charset="0"/>
                <a:ea typeface="+mn-ea"/>
                <a:cs typeface="+mn-cs"/>
              </a:rPr>
              <a:t>Shahwaiz</a:t>
            </a:r>
            <a:r>
              <a:rPr lang="ca-ES" sz="1200" b="0" kern="1200" dirty="0" smtClean="0">
                <a:solidFill>
                  <a:schemeClr val="tx1"/>
                </a:solidFill>
                <a:latin typeface="Times New Roman" pitchFamily="18" charset="0"/>
                <a:ea typeface="+mn-ea"/>
                <a:cs typeface="+mn-cs"/>
              </a:rPr>
              <a:t> </a:t>
            </a:r>
            <a:r>
              <a:rPr lang="ca-ES" sz="1200" b="0" kern="1200" dirty="0" err="1" smtClean="0">
                <a:solidFill>
                  <a:schemeClr val="tx1"/>
                </a:solidFill>
                <a:latin typeface="Times New Roman" pitchFamily="18" charset="0"/>
                <a:ea typeface="+mn-ea"/>
                <a:cs typeface="+mn-cs"/>
              </a:rPr>
              <a:t>Afaqui</a:t>
            </a:r>
            <a:endParaRPr lang="ca-ES" sz="1200" b="0" kern="1200" dirty="0">
              <a:solidFill>
                <a:schemeClr val="tx1"/>
              </a:solidFill>
              <a:latin typeface="Times New Roman" pitchFamily="18" charset="0"/>
              <a:ea typeface="+mn-ea"/>
              <a:cs typeface="+mn-cs"/>
            </a:endParaRPr>
          </a:p>
        </p:txBody>
      </p:sp>
      <p:sp>
        <p:nvSpPr>
          <p:cNvPr id="12" name="Slide Number Placeholder 5"/>
          <p:cNvSpPr>
            <a:spLocks noGrp="1"/>
          </p:cNvSpPr>
          <p:nvPr userDrawn="1">
            <p:ph type="sldNum" idx="4"/>
          </p:nvPr>
        </p:nvSpPr>
        <p:spPr>
          <a:xfrm>
            <a:off x="3962400" y="6475413"/>
            <a:ext cx="1143000" cy="363537"/>
          </a:xfrm>
          <a:prstGeom prst="rect">
            <a:avLst/>
          </a:prstGeom>
        </p:spPr>
        <p:txBody>
          <a:bodyPr/>
          <a:lstStyle>
            <a:lvl1pPr>
              <a:defRPr sz="1100"/>
            </a:lvl1pPr>
          </a:lstStyle>
          <a:p>
            <a:pPr eaLnBrk="1" fontAlgn="auto" hangingPunct="1">
              <a:spcBef>
                <a:spcPts val="0"/>
              </a:spcBef>
              <a:spcAft>
                <a:spcPts val="0"/>
              </a:spcAft>
            </a:pPr>
            <a:r>
              <a:rPr lang="en-GB" b="0" kern="0" dirty="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‹Nº›</a:t>
            </a:fld>
            <a:endParaRPr lang="en-GB" b="0" kern="0" dirty="0">
              <a:solidFill>
                <a:sysClr val="windowText" lastClr="000000"/>
              </a:solidFill>
            </a:endParaRPr>
          </a:p>
        </p:txBody>
      </p:sp>
      <p:sp>
        <p:nvSpPr>
          <p:cNvPr id="11"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ft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Documento_de_Microsoft_Word_97-2003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normAutofit/>
          </a:bodyPr>
          <a:lstStyle/>
          <a:p>
            <a:r>
              <a:rPr lang="en-US" altLang="ca-ES" dirty="0">
                <a:latin typeface="Times New Roman" panose="02020603050405020304" pitchFamily="18" charset="0"/>
                <a:cs typeface="Times New Roman" panose="02020603050405020304" pitchFamily="18" charset="0"/>
              </a:rPr>
              <a:t>DSC calibration results </a:t>
            </a:r>
            <a:r>
              <a:rPr lang="en-US" altLang="ca-ES" dirty="0" smtClean="0">
                <a:latin typeface="Times New Roman" panose="02020603050405020304" pitchFamily="18" charset="0"/>
                <a:cs typeface="Times New Roman" panose="02020603050405020304" pitchFamily="18" charset="0"/>
              </a:rPr>
              <a:t>with </a:t>
            </a:r>
            <a:r>
              <a:rPr lang="en-US" altLang="ca-ES" dirty="0">
                <a:latin typeface="Times New Roman" panose="02020603050405020304" pitchFamily="18" charset="0"/>
                <a:cs typeface="Times New Roman" panose="02020603050405020304" pitchFamily="18" charset="0"/>
              </a:rPr>
              <a:t>NS-3</a:t>
            </a:r>
            <a:endParaRPr lang="en-US" dirty="0" smtClean="0"/>
          </a:p>
        </p:txBody>
      </p:sp>
      <p:sp>
        <p:nvSpPr>
          <p:cNvPr id="3080" name="Rectangle 12"/>
          <p:cNvSpPr>
            <a:spLocks noChangeArrowheads="1"/>
          </p:cNvSpPr>
          <p:nvPr/>
        </p:nvSpPr>
        <p:spPr bwMode="auto">
          <a:xfrm>
            <a:off x="1709737" y="2509386"/>
            <a:ext cx="10858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p>
            <a:pPr marL="257175" indent="-257175">
              <a:spcBef>
                <a:spcPct val="20000"/>
              </a:spcBef>
            </a:pPr>
            <a:r>
              <a:rPr lang="en-US" sz="1500" dirty="0">
                <a:cs typeface="Times New Roman" panose="02020603050405020304" pitchFamily="18" charset="0"/>
              </a:rPr>
              <a:t>Authors:</a:t>
            </a:r>
          </a:p>
        </p:txBody>
      </p:sp>
      <p:graphicFrame>
        <p:nvGraphicFramePr>
          <p:cNvPr id="5" name="Object 4"/>
          <p:cNvGraphicFramePr>
            <a:graphicFrameLocks noChangeAspect="1"/>
          </p:cNvGraphicFramePr>
          <p:nvPr>
            <p:extLst>
              <p:ext uri="{D42A27DB-BD31-4B8C-83A1-F6EECF244321}">
                <p14:modId xmlns:p14="http://schemas.microsoft.com/office/powerpoint/2010/main" val="3756482857"/>
              </p:ext>
            </p:extLst>
          </p:nvPr>
        </p:nvGraphicFramePr>
        <p:xfrm>
          <a:off x="990600" y="2789238"/>
          <a:ext cx="7331075" cy="3595687"/>
        </p:xfrm>
        <a:graphic>
          <a:graphicData uri="http://schemas.openxmlformats.org/presentationml/2006/ole">
            <mc:AlternateContent xmlns:mc="http://schemas.openxmlformats.org/markup-compatibility/2006">
              <mc:Choice xmlns:v="urn:schemas-microsoft-com:vml" Requires="v">
                <p:oleObj spid="_x0000_s9236" name="Document" r:id="rId4" imgW="8500046" imgH="4157960" progId="Word.Document.8">
                  <p:embed/>
                </p:oleObj>
              </mc:Choice>
              <mc:Fallback>
                <p:oleObj name="Document" r:id="rId4" imgW="8500046" imgH="4157960" progId="Word.Document.8">
                  <p:embed/>
                  <p:pic>
                    <p:nvPicPr>
                      <p:cNvPr id="0" name=""/>
                      <p:cNvPicPr>
                        <a:picLocks noChangeAspect="1" noChangeArrowheads="1"/>
                      </p:cNvPicPr>
                      <p:nvPr/>
                    </p:nvPicPr>
                    <p:blipFill>
                      <a:blip r:embed="rId5"/>
                      <a:srcRect/>
                      <a:stretch>
                        <a:fillRect/>
                      </a:stretch>
                    </p:blipFill>
                    <p:spPr bwMode="auto">
                      <a:xfrm>
                        <a:off x="990600" y="2789238"/>
                        <a:ext cx="7331075" cy="3595687"/>
                      </a:xfrm>
                      <a:prstGeom prst="rect">
                        <a:avLst/>
                      </a:prstGeom>
                      <a:noFill/>
                      <a:extLst/>
                    </p:spPr>
                  </p:pic>
                </p:oleObj>
              </mc:Fallback>
            </mc:AlternateContent>
          </a:graphicData>
        </a:graphic>
      </p:graphicFrame>
      <p:sp>
        <p:nvSpPr>
          <p:cNvPr id="7"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32257581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972" y="1206182"/>
            <a:ext cx="7772400" cy="762000"/>
          </a:xfrm>
        </p:spPr>
        <p:txBody>
          <a:bodyPr/>
          <a:lstStyle/>
          <a:p>
            <a:pPr marL="342900" lvl="1" indent="-342900" algn="just" eaLnBrk="1" hangingPunct="1">
              <a:buFont typeface="Arial" charset="0"/>
              <a:buChar char="•"/>
              <a:defRPr/>
            </a:pPr>
            <a:r>
              <a:rPr lang="en-US" sz="1800" dirty="0">
                <a:latin typeface="Times New Roman" pitchFamily="18" charset="0"/>
                <a:cs typeface="Times New Roman" pitchFamily="18" charset="0"/>
              </a:rPr>
              <a:t>TX PWR </a:t>
            </a:r>
            <a:r>
              <a:rPr lang="en-US" sz="1800" dirty="0" smtClean="0">
                <a:latin typeface="Times New Roman" pitchFamily="18" charset="0"/>
                <a:cs typeface="Times New Roman" pitchFamily="18" charset="0"/>
              </a:rPr>
              <a:t>STA = </a:t>
            </a:r>
            <a:r>
              <a:rPr lang="en-US" sz="1800" b="1" dirty="0" smtClean="0">
                <a:latin typeface="Times New Roman" pitchFamily="18" charset="0"/>
                <a:cs typeface="Times New Roman" pitchFamily="18" charset="0"/>
              </a:rPr>
              <a:t>15</a:t>
            </a:r>
            <a:r>
              <a:rPr lang="en-US" sz="1800" dirty="0" smtClean="0">
                <a:latin typeface="Times New Roman" pitchFamily="18" charset="0"/>
                <a:cs typeface="Times New Roman" pitchFamily="18" charset="0"/>
              </a:rPr>
              <a:t>, TX PWR AP = </a:t>
            </a:r>
            <a:r>
              <a:rPr lang="en-US" sz="1800" b="1" dirty="0" smtClean="0">
                <a:latin typeface="Times New Roman" pitchFamily="18" charset="0"/>
                <a:cs typeface="Times New Roman" pitchFamily="18" charset="0"/>
              </a:rPr>
              <a:t>20</a:t>
            </a:r>
          </a:p>
          <a:p>
            <a:pPr marL="342900" lvl="1" indent="-342900" algn="just" eaLnBrk="1" hangingPunct="1">
              <a:buFont typeface="Arial" charset="0"/>
              <a:buChar char="•"/>
              <a:defRPr/>
            </a:pPr>
            <a:r>
              <a:rPr lang="en-US" sz="1800" dirty="0" smtClean="0">
                <a:latin typeface="Times New Roman" pitchFamily="18" charset="0"/>
                <a:cs typeface="Times New Roman" pitchFamily="18" charset="0"/>
              </a:rPr>
              <a:t>We compare the results with [2] in which the authors used 5dB of shadowing. </a:t>
            </a:r>
            <a:endParaRPr lang="en-US" sz="1800" dirty="0">
              <a:latin typeface="Times New Roman" pitchFamily="18" charset="0"/>
              <a:cs typeface="Times New Roman" pitchFamily="18" charset="0"/>
            </a:endParaRPr>
          </a:p>
        </p:txBody>
      </p:sp>
      <p:sp>
        <p:nvSpPr>
          <p:cNvPr id="3" name="Title 2"/>
          <p:cNvSpPr>
            <a:spLocks noGrp="1"/>
          </p:cNvSpPr>
          <p:nvPr>
            <p:ph type="title"/>
          </p:nvPr>
        </p:nvSpPr>
        <p:spPr>
          <a:xfrm>
            <a:off x="685006" y="478564"/>
            <a:ext cx="7772400" cy="727618"/>
          </a:xfrm>
        </p:spPr>
        <p:txBody>
          <a:bodyPr/>
          <a:lstStyle/>
          <a:p>
            <a:r>
              <a:rPr lang="en-US" dirty="0" smtClean="0"/>
              <a:t>5. Calibration Results (1/5)</a:t>
            </a:r>
            <a:endParaRPr lang="en-US" dirty="0"/>
          </a:p>
        </p:txBody>
      </p:sp>
      <p:sp>
        <p:nvSpPr>
          <p:cNvPr id="4" name="Slide Number Placeholder 3"/>
          <p:cNvSpPr>
            <a:spLocks noGrp="1"/>
          </p:cNvSpPr>
          <p:nvPr>
            <p:ph type="sldNum" idx="4"/>
          </p:nvPr>
        </p:nvSpPr>
        <p:spPr/>
        <p:txBody>
          <a:body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10</a:t>
            </a:fld>
            <a:endParaRPr lang="en-GB" b="0" kern="0" dirty="0">
              <a:solidFill>
                <a:sysClr val="windowText" lastClr="000000"/>
              </a:solidFill>
            </a:endParaRPr>
          </a:p>
        </p:txBody>
      </p:sp>
      <p:graphicFrame>
        <p:nvGraphicFramePr>
          <p:cNvPr id="5" name="コンテンツ プレースホルダー 6"/>
          <p:cNvGraphicFramePr>
            <a:graphicFrameLocks/>
          </p:cNvGraphicFramePr>
          <p:nvPr>
            <p:extLst>
              <p:ext uri="{D42A27DB-BD31-4B8C-83A1-F6EECF244321}">
                <p14:modId xmlns:p14="http://schemas.microsoft.com/office/powerpoint/2010/main" val="214105217"/>
              </p:ext>
            </p:extLst>
          </p:nvPr>
        </p:nvGraphicFramePr>
        <p:xfrm>
          <a:off x="952102" y="2249584"/>
          <a:ext cx="7353697" cy="3923040"/>
        </p:xfrm>
        <a:graphic>
          <a:graphicData uri="http://schemas.openxmlformats.org/drawingml/2006/table">
            <a:tbl>
              <a:tblPr firstRow="1" bandRow="1">
                <a:tableStyleId>{C4B1156A-380E-4F78-BDF5-A606A8083BF9}</a:tableStyleId>
              </a:tblPr>
              <a:tblGrid>
                <a:gridCol w="1999066"/>
                <a:gridCol w="901938"/>
                <a:gridCol w="1484231"/>
                <a:gridCol w="1484231"/>
                <a:gridCol w="1484231"/>
              </a:tblGrid>
              <a:tr h="281354">
                <a:tc>
                  <a:txBody>
                    <a:bodyPr/>
                    <a:lstStyle/>
                    <a:p>
                      <a:pPr algn="ctr"/>
                      <a:r>
                        <a:rPr kumimoji="1" lang="en-US" altLang="ja-JP" sz="1400" dirty="0" err="1" smtClean="0"/>
                        <a:t>CCAthr</a:t>
                      </a:r>
                      <a:r>
                        <a:rPr kumimoji="1" lang="en-US" altLang="ja-JP" sz="1400" dirty="0" smtClean="0"/>
                        <a:t>.</a:t>
                      </a:r>
                      <a:r>
                        <a:rPr kumimoji="1" lang="en-US" altLang="ja-JP" sz="1400" baseline="0" dirty="0" smtClean="0"/>
                        <a:t> </a:t>
                      </a:r>
                      <a:r>
                        <a:rPr kumimoji="1" lang="en-US" altLang="ja-JP" sz="1400" dirty="0" smtClean="0"/>
                        <a:t>(</a:t>
                      </a:r>
                      <a:r>
                        <a:rPr kumimoji="1" lang="en-US" altLang="ja-JP" sz="1400" dirty="0" err="1" smtClean="0"/>
                        <a:t>dBm</a:t>
                      </a:r>
                      <a:r>
                        <a:rPr kumimoji="1" lang="en-US" altLang="ja-JP" sz="1400" dirty="0" smtClean="0"/>
                        <a:t>)</a:t>
                      </a:r>
                      <a:endParaRPr kumimoji="1" lang="ja-JP" altLang="en-US" sz="1400" dirty="0">
                        <a:latin typeface="+mj-lt"/>
                        <a:cs typeface="Calibri" panose="020F0502020204030204" pitchFamily="34" charset="0"/>
                      </a:endParaRPr>
                    </a:p>
                  </a:txBody>
                  <a:tcPr marL="0" marR="0" marT="36000" marB="36000" anchor="ctr"/>
                </a:tc>
                <a:tc>
                  <a:txBody>
                    <a:bodyPr/>
                    <a:lstStyle/>
                    <a:p>
                      <a:pPr algn="ctr"/>
                      <a:endParaRPr kumimoji="1" lang="ja-JP" altLang="en-US" sz="1400" dirty="0">
                        <a:latin typeface="+mj-lt"/>
                        <a:cs typeface="Calibri" panose="020F0502020204030204" pitchFamily="34" charset="0"/>
                      </a:endParaRPr>
                    </a:p>
                  </a:txBody>
                  <a:tcPr marL="0" marR="0" marT="36000" marB="36000" anchor="ctr"/>
                </a:tc>
                <a:tc>
                  <a:txBody>
                    <a:bodyPr/>
                    <a:lstStyle/>
                    <a:p>
                      <a:pPr algn="ct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MTK Throughput (Mbps)</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s-ES" altLang="ja-JP" sz="1400" dirty="0" smtClean="0">
                          <a:latin typeface="+mj-lt"/>
                          <a:cs typeface="Calibri" panose="020F0502020204030204" pitchFamily="34" charset="0"/>
                        </a:rPr>
                        <a:t>NS-3</a:t>
                      </a:r>
                      <a:r>
                        <a:rPr kumimoji="1" lang="es-ES" altLang="ja-JP" sz="1400" baseline="0" dirty="0" smtClean="0">
                          <a:latin typeface="+mj-lt"/>
                          <a:cs typeface="Calibri" panose="020F0502020204030204" pitchFamily="34" charset="0"/>
                        </a:rPr>
                        <a:t> </a:t>
                      </a:r>
                      <a:r>
                        <a:rPr kumimoji="1" lang="es-ES" altLang="ja-JP" sz="1400" baseline="0" dirty="0" err="1" smtClean="0">
                          <a:latin typeface="+mj-lt"/>
                          <a:cs typeface="Calibri" panose="020F0502020204030204" pitchFamily="34" charset="0"/>
                        </a:rPr>
                        <a:t>Throughput</a:t>
                      </a:r>
                      <a:r>
                        <a:rPr kumimoji="1" lang="es-ES" altLang="ja-JP" sz="1400" baseline="0" dirty="0" smtClean="0">
                          <a:latin typeface="+mj-lt"/>
                          <a:cs typeface="Calibri" panose="020F0502020204030204" pitchFamily="34" charset="0"/>
                        </a:rPr>
                        <a:t> (Mbps)</a:t>
                      </a:r>
                      <a:endParaRPr kumimoji="1" lang="ja-JP" altLang="en-US" sz="1400" dirty="0">
                        <a:latin typeface="+mj-lt"/>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-76</a:t>
                      </a:r>
                    </a:p>
                    <a:p>
                      <a:pPr algn="ctr"/>
                      <a:r>
                        <a:rPr kumimoji="1" lang="en-US" altLang="ja-JP" sz="1400" dirty="0" smtClean="0">
                          <a:solidFill>
                            <a:srgbClr val="00B050"/>
                          </a:solidFill>
                          <a:latin typeface="+mj-lt"/>
                          <a:cs typeface="Calibri" panose="020F0502020204030204" pitchFamily="34" charset="0"/>
                        </a:rPr>
                        <a:t>(~1,4%)</a:t>
                      </a:r>
                      <a:endParaRPr kumimoji="1" lang="ja-JP" altLang="en-US" sz="1400" dirty="0">
                        <a:solidFill>
                          <a:srgbClr val="00B050"/>
                        </a:solidFill>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50.35</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51.50</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51.65</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49.22</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51.10</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49.29</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9D8CC"/>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50.41</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50.56</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-66</a:t>
                      </a:r>
                    </a:p>
                    <a:p>
                      <a:pPr algn="ctr"/>
                      <a:r>
                        <a:rPr kumimoji="1" lang="en-US" altLang="ja-JP" sz="1400" dirty="0" smtClean="0">
                          <a:solidFill>
                            <a:srgbClr val="FF0000"/>
                          </a:solidFill>
                          <a:latin typeface="+mj-lt"/>
                          <a:cs typeface="Calibri" panose="020F0502020204030204" pitchFamily="34" charset="0"/>
                        </a:rPr>
                        <a:t>(~47,8%)</a:t>
                      </a:r>
                      <a:endParaRPr kumimoji="1" lang="ja-JP" altLang="en-US" sz="1400" dirty="0">
                        <a:solidFill>
                          <a:srgbClr val="FF0000"/>
                        </a:solidFill>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99.57</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FF0000"/>
                          </a:solidFill>
                          <a:latin typeface="+mj-lt"/>
                          <a:cs typeface="Calibri" panose="020F0502020204030204" pitchFamily="34" charset="0"/>
                        </a:rPr>
                        <a:t>50.76</a:t>
                      </a:r>
                      <a:endParaRPr kumimoji="1" lang="ja-JP" altLang="en-US" sz="1400" dirty="0">
                        <a:solidFill>
                          <a:srgbClr val="FF000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99.46</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FF0000"/>
                          </a:solidFill>
                          <a:latin typeface="+mj-lt"/>
                          <a:cs typeface="Calibri" panose="020F0502020204030204" pitchFamily="34" charset="0"/>
                        </a:rPr>
                        <a:t>52.05</a:t>
                      </a:r>
                      <a:endParaRPr kumimoji="1" lang="ja-JP" altLang="en-US" sz="1400" dirty="0">
                        <a:solidFill>
                          <a:srgbClr val="FF000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99.54</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FF0000"/>
                          </a:solidFill>
                          <a:latin typeface="+mj-lt"/>
                          <a:cs typeface="Calibri" panose="020F0502020204030204" pitchFamily="34" charset="0"/>
                        </a:rPr>
                        <a:t>52.77</a:t>
                      </a:r>
                      <a:endParaRPr kumimoji="1" lang="ja-JP" altLang="en-US" sz="1400" dirty="0">
                        <a:solidFill>
                          <a:srgbClr val="FF000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CECE7"/>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CECE7"/>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99.59</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FF0000"/>
                          </a:solidFill>
                          <a:latin typeface="+mj-lt"/>
                          <a:cs typeface="Calibri" panose="020F0502020204030204" pitchFamily="34" charset="0"/>
                        </a:rPr>
                        <a:t>52.41</a:t>
                      </a:r>
                      <a:endParaRPr kumimoji="1" lang="ja-JP" altLang="en-US" sz="1400" dirty="0">
                        <a:solidFill>
                          <a:srgbClr val="FF0000"/>
                        </a:solidFill>
                        <a:latin typeface="+mj-lt"/>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-56</a:t>
                      </a:r>
                    </a:p>
                    <a:p>
                      <a:pPr algn="ctr"/>
                      <a:r>
                        <a:rPr kumimoji="1" lang="en-US" altLang="ja-JP" sz="1400" dirty="0" smtClean="0">
                          <a:solidFill>
                            <a:srgbClr val="00B050"/>
                          </a:solidFill>
                          <a:latin typeface="+mj-lt"/>
                          <a:cs typeface="Calibri" panose="020F0502020204030204" pitchFamily="34" charset="0"/>
                        </a:rPr>
                        <a:t>(~1,0%)</a:t>
                      </a:r>
                      <a:endParaRPr kumimoji="1" lang="ja-JP" altLang="en-US" sz="1400" dirty="0">
                        <a:solidFill>
                          <a:srgbClr val="00B050"/>
                        </a:solidFill>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99.83</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99.29</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99.80</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102.41</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99.82</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101.29</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99.81</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100.14</a:t>
                      </a:r>
                      <a:endParaRPr kumimoji="1" lang="ja-JP" altLang="en-US" sz="1400" dirty="0">
                        <a:solidFill>
                          <a:srgbClr val="00B050"/>
                        </a:solidFill>
                        <a:latin typeface="+mj-lt"/>
                        <a:cs typeface="Calibri" panose="020F0502020204030204" pitchFamily="34" charset="0"/>
                      </a:endParaRPr>
                    </a:p>
                  </a:txBody>
                  <a:tcPr marL="0" marR="0" marT="36000" marB="36000" anchor="ctr"/>
                </a:tc>
              </a:tr>
            </a:tbl>
          </a:graphicData>
        </a:graphic>
      </p:graphicFrame>
      <p:sp>
        <p:nvSpPr>
          <p:cNvPr id="6"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35467431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972" y="1206182"/>
            <a:ext cx="7772400" cy="762000"/>
          </a:xfrm>
        </p:spPr>
        <p:txBody>
          <a:bodyPr/>
          <a:lstStyle/>
          <a:p>
            <a:pPr marL="342900" lvl="1" indent="-342900" algn="just" eaLnBrk="1" hangingPunct="1">
              <a:buFont typeface="Arial" charset="0"/>
              <a:buChar char="•"/>
              <a:defRPr/>
            </a:pPr>
            <a:r>
              <a:rPr lang="en-US" sz="1800" dirty="0">
                <a:latin typeface="Times New Roman" pitchFamily="18" charset="0"/>
                <a:cs typeface="Times New Roman" pitchFamily="18" charset="0"/>
              </a:rPr>
              <a:t>TX PWR </a:t>
            </a:r>
            <a:r>
              <a:rPr lang="en-US" sz="1800" dirty="0" smtClean="0">
                <a:latin typeface="Times New Roman" pitchFamily="18" charset="0"/>
                <a:cs typeface="Times New Roman" pitchFamily="18" charset="0"/>
              </a:rPr>
              <a:t>STA = </a:t>
            </a:r>
            <a:r>
              <a:rPr lang="en-US" sz="1800" b="1" dirty="0" smtClean="0">
                <a:latin typeface="Times New Roman" pitchFamily="18" charset="0"/>
                <a:cs typeface="Times New Roman" pitchFamily="18" charset="0"/>
              </a:rPr>
              <a:t>15</a:t>
            </a:r>
            <a:r>
              <a:rPr lang="en-US" sz="1800" dirty="0" smtClean="0">
                <a:latin typeface="Times New Roman" pitchFamily="18" charset="0"/>
                <a:cs typeface="Times New Roman" pitchFamily="18" charset="0"/>
              </a:rPr>
              <a:t>, TX PWR AP = </a:t>
            </a:r>
            <a:r>
              <a:rPr lang="en-US" sz="1800" b="1" dirty="0" smtClean="0">
                <a:latin typeface="Times New Roman" pitchFamily="18" charset="0"/>
                <a:cs typeface="Times New Roman" pitchFamily="18" charset="0"/>
              </a:rPr>
              <a:t>20</a:t>
            </a:r>
          </a:p>
          <a:p>
            <a:pPr marL="342900" lvl="1" indent="-342900" algn="just" eaLnBrk="1" hangingPunct="1">
              <a:buFont typeface="Arial" charset="0"/>
              <a:buChar char="•"/>
              <a:defRPr/>
            </a:pPr>
            <a:r>
              <a:rPr lang="en-US" sz="1800" dirty="0" smtClean="0">
                <a:latin typeface="Times New Roman" pitchFamily="18" charset="0"/>
                <a:cs typeface="Times New Roman" pitchFamily="18" charset="0"/>
              </a:rPr>
              <a:t>We compare the results with [2] in which the authors used 5dB of shadowing. </a:t>
            </a:r>
            <a:endParaRPr lang="en-US" sz="1800" dirty="0">
              <a:latin typeface="Times New Roman" pitchFamily="18" charset="0"/>
              <a:cs typeface="Times New Roman" pitchFamily="18" charset="0"/>
            </a:endParaRPr>
          </a:p>
        </p:txBody>
      </p:sp>
      <p:sp>
        <p:nvSpPr>
          <p:cNvPr id="3" name="Title 2"/>
          <p:cNvSpPr>
            <a:spLocks noGrp="1"/>
          </p:cNvSpPr>
          <p:nvPr>
            <p:ph type="title"/>
          </p:nvPr>
        </p:nvSpPr>
        <p:spPr>
          <a:xfrm>
            <a:off x="685006" y="478564"/>
            <a:ext cx="7772400" cy="727618"/>
          </a:xfrm>
        </p:spPr>
        <p:txBody>
          <a:bodyPr/>
          <a:lstStyle/>
          <a:p>
            <a:r>
              <a:rPr lang="en-US" dirty="0" smtClean="0"/>
              <a:t>5. Calibration Results (2/5)</a:t>
            </a:r>
            <a:endParaRPr lang="en-US" dirty="0"/>
          </a:p>
        </p:txBody>
      </p:sp>
      <p:sp>
        <p:nvSpPr>
          <p:cNvPr id="4" name="Slide Number Placeholder 3"/>
          <p:cNvSpPr>
            <a:spLocks noGrp="1"/>
          </p:cNvSpPr>
          <p:nvPr>
            <p:ph type="sldNum" idx="4"/>
          </p:nvPr>
        </p:nvSpPr>
        <p:spPr/>
        <p:txBody>
          <a:body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11</a:t>
            </a:fld>
            <a:endParaRPr lang="en-GB" b="0" kern="0" dirty="0">
              <a:solidFill>
                <a:sysClr val="windowText" lastClr="000000"/>
              </a:solidFill>
            </a:endParaRPr>
          </a:p>
        </p:txBody>
      </p:sp>
      <p:graphicFrame>
        <p:nvGraphicFramePr>
          <p:cNvPr id="5" name="コンテンツ プレースホルダー 6"/>
          <p:cNvGraphicFramePr>
            <a:graphicFrameLocks/>
          </p:cNvGraphicFramePr>
          <p:nvPr>
            <p:extLst>
              <p:ext uri="{D42A27DB-BD31-4B8C-83A1-F6EECF244321}">
                <p14:modId xmlns:p14="http://schemas.microsoft.com/office/powerpoint/2010/main" val="3673191384"/>
              </p:ext>
            </p:extLst>
          </p:nvPr>
        </p:nvGraphicFramePr>
        <p:xfrm>
          <a:off x="952102" y="2249584"/>
          <a:ext cx="7353697" cy="3923040"/>
        </p:xfrm>
        <a:graphic>
          <a:graphicData uri="http://schemas.openxmlformats.org/drawingml/2006/table">
            <a:tbl>
              <a:tblPr firstRow="1" bandRow="1">
                <a:tableStyleId>{C4B1156A-380E-4F78-BDF5-A606A8083BF9}</a:tableStyleId>
              </a:tblPr>
              <a:tblGrid>
                <a:gridCol w="1999066"/>
                <a:gridCol w="901938"/>
                <a:gridCol w="1484231"/>
                <a:gridCol w="1484231"/>
                <a:gridCol w="1484231"/>
              </a:tblGrid>
              <a:tr h="281354">
                <a:tc>
                  <a:txBody>
                    <a:bodyPr/>
                    <a:lstStyle/>
                    <a:p>
                      <a:pPr algn="ctr"/>
                      <a:r>
                        <a:rPr kumimoji="1" lang="en-US" altLang="ja-JP" sz="1400" dirty="0" err="1" smtClean="0"/>
                        <a:t>CCAthr</a:t>
                      </a:r>
                      <a:r>
                        <a:rPr kumimoji="1" lang="en-US" altLang="ja-JP" sz="1400" dirty="0" smtClean="0"/>
                        <a:t>.</a:t>
                      </a:r>
                      <a:r>
                        <a:rPr kumimoji="1" lang="en-US" altLang="ja-JP" sz="1400" baseline="0" dirty="0" smtClean="0"/>
                        <a:t> </a:t>
                      </a:r>
                      <a:r>
                        <a:rPr kumimoji="1" lang="en-US" altLang="ja-JP" sz="1400" dirty="0" smtClean="0"/>
                        <a:t>(</a:t>
                      </a:r>
                      <a:r>
                        <a:rPr kumimoji="1" lang="en-US" altLang="ja-JP" sz="1400" dirty="0" err="1" smtClean="0"/>
                        <a:t>dBm</a:t>
                      </a:r>
                      <a:r>
                        <a:rPr kumimoji="1" lang="en-US" altLang="ja-JP" sz="1400" dirty="0" smtClean="0"/>
                        <a:t>)</a:t>
                      </a:r>
                      <a:endParaRPr kumimoji="1" lang="ja-JP" altLang="en-US" sz="1400" dirty="0">
                        <a:latin typeface="+mj-lt"/>
                        <a:cs typeface="Calibri" panose="020F0502020204030204" pitchFamily="34" charset="0"/>
                      </a:endParaRPr>
                    </a:p>
                  </a:txBody>
                  <a:tcPr marL="0" marR="0" marT="36000" marB="36000" anchor="ctr"/>
                </a:tc>
                <a:tc>
                  <a:txBody>
                    <a:bodyPr/>
                    <a:lstStyle/>
                    <a:p>
                      <a:pPr algn="ctr"/>
                      <a:endParaRPr kumimoji="1" lang="ja-JP" altLang="en-US" sz="1400" dirty="0">
                        <a:latin typeface="+mj-lt"/>
                        <a:cs typeface="Calibri" panose="020F0502020204030204" pitchFamily="34" charset="0"/>
                      </a:endParaRPr>
                    </a:p>
                  </a:txBody>
                  <a:tcPr marL="0" marR="0" marT="36000" marB="36000" anchor="ctr"/>
                </a:tc>
                <a:tc>
                  <a:txBody>
                    <a:bodyPr/>
                    <a:lstStyle/>
                    <a:p>
                      <a:pPr algn="ct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MTK Throughput (Mbps)</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s-ES" altLang="ja-JP" sz="1400" dirty="0" smtClean="0">
                          <a:latin typeface="+mj-lt"/>
                          <a:cs typeface="Calibri" panose="020F0502020204030204" pitchFamily="34" charset="0"/>
                        </a:rPr>
                        <a:t>NS-3</a:t>
                      </a:r>
                      <a:r>
                        <a:rPr kumimoji="1" lang="es-ES" altLang="ja-JP" sz="1400" baseline="0" dirty="0" smtClean="0">
                          <a:latin typeface="+mj-lt"/>
                          <a:cs typeface="Calibri" panose="020F0502020204030204" pitchFamily="34" charset="0"/>
                        </a:rPr>
                        <a:t> </a:t>
                      </a:r>
                      <a:r>
                        <a:rPr kumimoji="1" lang="es-ES" altLang="ja-JP" sz="1400" baseline="0" dirty="0" err="1" smtClean="0">
                          <a:latin typeface="+mj-lt"/>
                          <a:cs typeface="Calibri" panose="020F0502020204030204" pitchFamily="34" charset="0"/>
                        </a:rPr>
                        <a:t>Throughput</a:t>
                      </a:r>
                      <a:r>
                        <a:rPr kumimoji="1" lang="es-ES" altLang="ja-JP" sz="1400" baseline="0" dirty="0" smtClean="0">
                          <a:latin typeface="+mj-lt"/>
                          <a:cs typeface="Calibri" panose="020F0502020204030204" pitchFamily="34" charset="0"/>
                        </a:rPr>
                        <a:t> (Mbps)</a:t>
                      </a:r>
                      <a:endParaRPr kumimoji="1" lang="ja-JP" altLang="en-US" sz="1400" dirty="0">
                        <a:latin typeface="+mj-lt"/>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-76</a:t>
                      </a:r>
                    </a:p>
                    <a:p>
                      <a:pPr algn="ctr"/>
                      <a:r>
                        <a:rPr kumimoji="1" lang="en-US" altLang="ja-JP" sz="1400" dirty="0" smtClean="0">
                          <a:solidFill>
                            <a:srgbClr val="00B050"/>
                          </a:solidFill>
                          <a:latin typeface="+mj-lt"/>
                          <a:cs typeface="Calibri" panose="020F0502020204030204" pitchFamily="34" charset="0"/>
                        </a:rPr>
                        <a:t>(~1,4%)</a:t>
                      </a:r>
                      <a:endParaRPr kumimoji="1" lang="ja-JP" altLang="en-US" sz="1400" dirty="0">
                        <a:solidFill>
                          <a:srgbClr val="00B050"/>
                        </a:solidFill>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50.35</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51.50</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51.65</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49.22</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51.10</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49.29</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9D8CC"/>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50.41</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50.56</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rgbClr val="FF0000"/>
                          </a:solidFill>
                        </a:rPr>
                        <a:t>increased 4dB</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rgbClr val="FF0000"/>
                          </a:solidFill>
                        </a:rPr>
                        <a:t>-62</a:t>
                      </a:r>
                    </a:p>
                    <a:p>
                      <a:pPr algn="ctr"/>
                      <a:r>
                        <a:rPr kumimoji="1" lang="en-US" altLang="ja-JP" sz="1400" dirty="0" smtClean="0">
                          <a:solidFill>
                            <a:srgbClr val="00B050"/>
                          </a:solidFill>
                          <a:latin typeface="+mj-lt"/>
                          <a:cs typeface="Calibri" panose="020F0502020204030204" pitchFamily="34" charset="0"/>
                        </a:rPr>
                        <a:t>(~1,4%)</a:t>
                      </a:r>
                      <a:endParaRPr kumimoji="1" lang="ja-JP" altLang="en-US" sz="1400" dirty="0">
                        <a:solidFill>
                          <a:srgbClr val="00B050"/>
                        </a:solidFill>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99.57</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ctr" latinLnBrk="0" hangingPunct="1"/>
                      <a:r>
                        <a:rPr kumimoji="1" lang="ca-ES" sz="1400" kern="1200" dirty="0" smtClean="0">
                          <a:solidFill>
                            <a:srgbClr val="00B050"/>
                          </a:solidFill>
                          <a:latin typeface="+mj-lt"/>
                          <a:ea typeface="+mn-ea"/>
                          <a:cs typeface="Calibri" panose="020F0502020204030204" pitchFamily="34" charset="0"/>
                        </a:rPr>
                        <a:t>97.87</a:t>
                      </a:r>
                      <a:endParaRPr kumimoji="1" lang="ca-ES" sz="1400" kern="1200" dirty="0">
                        <a:solidFill>
                          <a:srgbClr val="00B050"/>
                        </a:solidFill>
                        <a:latin typeface="+mj-lt"/>
                        <a:ea typeface="+mn-ea"/>
                        <a:cs typeface="Calibri" panose="020F0502020204030204" pitchFamily="34" charset="0"/>
                      </a:endParaRPr>
                    </a:p>
                  </a:txBody>
                  <a:tcPr marL="9525" marR="9525" marT="9525" marB="0" anchor="b"/>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99.46</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ctr" latinLnBrk="0" hangingPunct="1"/>
                      <a:r>
                        <a:rPr kumimoji="1" lang="ca-ES" sz="1400" kern="1200" dirty="0" smtClean="0">
                          <a:solidFill>
                            <a:srgbClr val="00B050"/>
                          </a:solidFill>
                          <a:latin typeface="+mj-lt"/>
                          <a:ea typeface="+mn-ea"/>
                          <a:cs typeface="Calibri" panose="020F0502020204030204" pitchFamily="34" charset="0"/>
                        </a:rPr>
                        <a:t>98.54</a:t>
                      </a:r>
                      <a:endParaRPr kumimoji="1" lang="ca-ES" sz="1400" kern="1200" dirty="0">
                        <a:solidFill>
                          <a:srgbClr val="00B050"/>
                        </a:solidFill>
                        <a:latin typeface="+mj-lt"/>
                        <a:ea typeface="+mn-ea"/>
                        <a:cs typeface="Calibri" panose="020F0502020204030204" pitchFamily="34" charset="0"/>
                      </a:endParaRPr>
                    </a:p>
                  </a:txBody>
                  <a:tcPr marL="9525" marR="9525" marT="9525" marB="0" anchor="b"/>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99.54</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ctr" latinLnBrk="0" hangingPunct="1"/>
                      <a:r>
                        <a:rPr kumimoji="1" lang="ca-ES" sz="1400" kern="1200" dirty="0" smtClean="0">
                          <a:solidFill>
                            <a:srgbClr val="00B050"/>
                          </a:solidFill>
                          <a:latin typeface="+mj-lt"/>
                          <a:ea typeface="+mn-ea"/>
                          <a:cs typeface="Calibri" panose="020F0502020204030204" pitchFamily="34" charset="0"/>
                        </a:rPr>
                        <a:t>97.60</a:t>
                      </a:r>
                      <a:endParaRPr kumimoji="1" lang="ca-ES" sz="1400" kern="1200" dirty="0">
                        <a:solidFill>
                          <a:srgbClr val="00B050"/>
                        </a:solidFill>
                        <a:latin typeface="+mj-lt"/>
                        <a:ea typeface="+mn-ea"/>
                        <a:cs typeface="Calibri" panose="020F0502020204030204" pitchFamily="34" charset="0"/>
                      </a:endParaRPr>
                    </a:p>
                  </a:txBody>
                  <a:tcPr marL="9525" marR="9525" marT="9525" marB="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CECE7"/>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CECE7"/>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99.59</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ctr" latinLnBrk="0" hangingPunct="1"/>
                      <a:r>
                        <a:rPr kumimoji="1" lang="ca-ES" sz="1400" kern="1200" dirty="0" smtClean="0">
                          <a:solidFill>
                            <a:srgbClr val="00B050"/>
                          </a:solidFill>
                          <a:latin typeface="+mj-lt"/>
                          <a:ea typeface="+mn-ea"/>
                          <a:cs typeface="Calibri" panose="020F0502020204030204" pitchFamily="34" charset="0"/>
                        </a:rPr>
                        <a:t>98.42</a:t>
                      </a:r>
                      <a:endParaRPr kumimoji="1" lang="ca-ES" sz="1400" kern="1200" dirty="0">
                        <a:solidFill>
                          <a:srgbClr val="00B050"/>
                        </a:solidFill>
                        <a:latin typeface="+mj-lt"/>
                        <a:ea typeface="+mn-ea"/>
                        <a:cs typeface="Calibri" panose="020F0502020204030204" pitchFamily="34" charset="0"/>
                      </a:endParaRPr>
                    </a:p>
                  </a:txBody>
                  <a:tcPr marL="9525" marR="9525" marT="9525" marB="0" anchor="ctr"/>
                </a:tc>
              </a:tr>
              <a:tr h="281354">
                <a:tc rowSpan="4">
                  <a:txBody>
                    <a:bodyPr/>
                    <a:lstStyle/>
                    <a:p>
                      <a:pPr algn="ctr"/>
                      <a:r>
                        <a:rPr kumimoji="1" lang="en-US" altLang="ja-JP" sz="1400" dirty="0" smtClean="0"/>
                        <a:t>-56</a:t>
                      </a:r>
                    </a:p>
                    <a:p>
                      <a:pPr algn="ctr"/>
                      <a:r>
                        <a:rPr kumimoji="1" lang="en-US" altLang="ja-JP" sz="1400" dirty="0" smtClean="0">
                          <a:solidFill>
                            <a:srgbClr val="00B050"/>
                          </a:solidFill>
                          <a:latin typeface="+mj-lt"/>
                          <a:cs typeface="Calibri" panose="020F0502020204030204" pitchFamily="34" charset="0"/>
                        </a:rPr>
                        <a:t>(~1,0%)</a:t>
                      </a:r>
                      <a:endParaRPr kumimoji="1" lang="ja-JP" altLang="en-US" sz="1400" dirty="0">
                        <a:solidFill>
                          <a:srgbClr val="00B050"/>
                        </a:solidFill>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99.83</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99.29</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99.80</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102.41</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99.82</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101.29</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99.81</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100.14</a:t>
                      </a:r>
                      <a:endParaRPr kumimoji="1" lang="ja-JP" altLang="en-US" sz="1400" dirty="0">
                        <a:solidFill>
                          <a:srgbClr val="00B050"/>
                        </a:solidFill>
                        <a:latin typeface="+mj-lt"/>
                        <a:cs typeface="Calibri" panose="020F0502020204030204" pitchFamily="34" charset="0"/>
                      </a:endParaRPr>
                    </a:p>
                  </a:txBody>
                  <a:tcPr marL="0" marR="0" marT="36000" marB="36000" anchor="ctr"/>
                </a:tc>
              </a:tr>
            </a:tbl>
          </a:graphicData>
        </a:graphic>
      </p:graphicFrame>
      <p:sp>
        <p:nvSpPr>
          <p:cNvPr id="6"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5439931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005" y="1256973"/>
            <a:ext cx="7772400" cy="1295400"/>
          </a:xfrm>
        </p:spPr>
        <p:txBody>
          <a:bodyPr/>
          <a:lstStyle/>
          <a:p>
            <a:pPr marL="342900" lvl="1" indent="-342900" algn="just" eaLnBrk="1" hangingPunct="1">
              <a:buFont typeface="Arial" charset="0"/>
              <a:buChar char="•"/>
              <a:defRPr/>
            </a:pPr>
            <a:r>
              <a:rPr lang="en-US" sz="1800" dirty="0" smtClean="0">
                <a:solidFill>
                  <a:srgbClr val="FF0000"/>
                </a:solidFill>
                <a:latin typeface="Times New Roman" pitchFamily="18" charset="0"/>
                <a:cs typeface="Times New Roman" pitchFamily="18" charset="0"/>
              </a:rPr>
              <a:t>Reduce TX PWR </a:t>
            </a:r>
            <a:r>
              <a:rPr lang="en-US" sz="1800" b="1" dirty="0" smtClean="0">
                <a:solidFill>
                  <a:srgbClr val="FF0000"/>
                </a:solidFill>
                <a:latin typeface="Times New Roman" pitchFamily="18" charset="0"/>
                <a:cs typeface="Times New Roman" pitchFamily="18" charset="0"/>
              </a:rPr>
              <a:t>4dB</a:t>
            </a:r>
            <a:r>
              <a:rPr lang="en-US" sz="1800" dirty="0" smtClean="0">
                <a:latin typeface="Times New Roman" pitchFamily="18" charset="0"/>
                <a:cs typeface="Times New Roman" pitchFamily="18" charset="0"/>
              </a:rPr>
              <a:t>: STA = </a:t>
            </a:r>
            <a:r>
              <a:rPr lang="en-US" sz="1800" b="1" dirty="0" smtClean="0">
                <a:latin typeface="Times New Roman" pitchFamily="18" charset="0"/>
                <a:cs typeface="Times New Roman" pitchFamily="18" charset="0"/>
              </a:rPr>
              <a:t>11</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TX PWR </a:t>
            </a:r>
            <a:r>
              <a:rPr lang="en-US" sz="1800" dirty="0" smtClean="0">
                <a:latin typeface="Times New Roman" pitchFamily="18" charset="0"/>
                <a:cs typeface="Times New Roman" pitchFamily="18" charset="0"/>
              </a:rPr>
              <a:t>AP = </a:t>
            </a:r>
            <a:r>
              <a:rPr lang="en-US" sz="1800" b="1" dirty="0" smtClean="0">
                <a:latin typeface="Times New Roman" pitchFamily="18" charset="0"/>
                <a:cs typeface="Times New Roman" pitchFamily="18" charset="0"/>
              </a:rPr>
              <a:t>16</a:t>
            </a:r>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a:p>
            <a:pPr marL="342900" lvl="1" indent="-342900" algn="just" eaLnBrk="1" hangingPunct="1">
              <a:buFont typeface="Arial" charset="0"/>
              <a:buChar char="•"/>
              <a:defRPr/>
            </a:pPr>
            <a:r>
              <a:rPr lang="en-US" sz="1800" dirty="0">
                <a:latin typeface="Times New Roman" pitchFamily="18" charset="0"/>
                <a:cs typeface="Times New Roman" pitchFamily="18" charset="0"/>
              </a:rPr>
              <a:t>We compare the results with [2] in which the authors used 5dB of shadowing. </a:t>
            </a:r>
          </a:p>
        </p:txBody>
      </p:sp>
      <p:sp>
        <p:nvSpPr>
          <p:cNvPr id="4" name="Slide Number Placeholder 3"/>
          <p:cNvSpPr>
            <a:spLocks noGrp="1"/>
          </p:cNvSpPr>
          <p:nvPr>
            <p:ph type="sldNum" idx="4"/>
          </p:nvPr>
        </p:nvSpPr>
        <p:spPr/>
        <p:txBody>
          <a:body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12</a:t>
            </a:fld>
            <a:endParaRPr lang="en-GB" b="0" kern="0" dirty="0">
              <a:solidFill>
                <a:sysClr val="windowText" lastClr="000000"/>
              </a:solidFill>
            </a:endParaRPr>
          </a:p>
        </p:txBody>
      </p:sp>
      <p:graphicFrame>
        <p:nvGraphicFramePr>
          <p:cNvPr id="5" name="コンテンツ プレースホルダー 6"/>
          <p:cNvGraphicFramePr>
            <a:graphicFrameLocks/>
          </p:cNvGraphicFramePr>
          <p:nvPr>
            <p:extLst>
              <p:ext uri="{D42A27DB-BD31-4B8C-83A1-F6EECF244321}">
                <p14:modId xmlns:p14="http://schemas.microsoft.com/office/powerpoint/2010/main" val="4294165486"/>
              </p:ext>
            </p:extLst>
          </p:nvPr>
        </p:nvGraphicFramePr>
        <p:xfrm>
          <a:off x="894356" y="2112000"/>
          <a:ext cx="7353697" cy="4136400"/>
        </p:xfrm>
        <a:graphic>
          <a:graphicData uri="http://schemas.openxmlformats.org/drawingml/2006/table">
            <a:tbl>
              <a:tblPr firstRow="1" bandRow="1">
                <a:tableStyleId>{C4B1156A-380E-4F78-BDF5-A606A8083BF9}</a:tableStyleId>
              </a:tblPr>
              <a:tblGrid>
                <a:gridCol w="1999066"/>
                <a:gridCol w="901938"/>
                <a:gridCol w="1484231"/>
                <a:gridCol w="1484231"/>
                <a:gridCol w="1484231"/>
              </a:tblGrid>
              <a:tr h="281354">
                <a:tc>
                  <a:txBody>
                    <a:bodyPr/>
                    <a:lstStyle/>
                    <a:p>
                      <a:pPr algn="ctr"/>
                      <a:r>
                        <a:rPr kumimoji="1" lang="en-US" altLang="ja-JP" sz="1400" dirty="0" err="1" smtClean="0"/>
                        <a:t>CCAthr</a:t>
                      </a:r>
                      <a:r>
                        <a:rPr kumimoji="1" lang="en-US" altLang="ja-JP" sz="1400" dirty="0" smtClean="0"/>
                        <a:t>.</a:t>
                      </a:r>
                      <a:r>
                        <a:rPr kumimoji="1" lang="en-US" altLang="ja-JP" sz="1400" baseline="0" dirty="0" smtClean="0"/>
                        <a:t> </a:t>
                      </a:r>
                      <a:r>
                        <a:rPr kumimoji="1" lang="en-US" altLang="ja-JP" sz="1400" dirty="0" smtClean="0"/>
                        <a:t>(</a:t>
                      </a:r>
                      <a:r>
                        <a:rPr kumimoji="1" lang="en-US" altLang="ja-JP" sz="1400" dirty="0" err="1" smtClean="0"/>
                        <a:t>dBm</a:t>
                      </a:r>
                      <a:r>
                        <a:rPr kumimoji="1" lang="en-US" altLang="ja-JP" sz="1400" dirty="0" smtClean="0"/>
                        <a:t>)</a:t>
                      </a:r>
                      <a:endParaRPr kumimoji="1" lang="ja-JP" altLang="en-US" sz="1400" dirty="0">
                        <a:latin typeface="+mj-lt"/>
                        <a:cs typeface="Calibri" panose="020F0502020204030204" pitchFamily="34" charset="0"/>
                      </a:endParaRPr>
                    </a:p>
                  </a:txBody>
                  <a:tcPr marL="0" marR="0" marT="36000" marB="36000" anchor="ctr"/>
                </a:tc>
                <a:tc>
                  <a:txBody>
                    <a:bodyPr/>
                    <a:lstStyle/>
                    <a:p>
                      <a:pPr algn="ctr"/>
                      <a:endParaRPr kumimoji="1" lang="ja-JP" altLang="en-US" sz="1400" dirty="0">
                        <a:latin typeface="+mj-lt"/>
                        <a:cs typeface="Calibri" panose="020F0502020204030204" pitchFamily="34" charset="0"/>
                      </a:endParaRPr>
                    </a:p>
                  </a:txBody>
                  <a:tcPr marL="0" marR="0" marT="36000" marB="36000" anchor="ctr"/>
                </a:tc>
                <a:tc>
                  <a:txBody>
                    <a:bodyPr/>
                    <a:lstStyle/>
                    <a:p>
                      <a:pPr algn="ct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MTK Throughput (Mbps)</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s-ES" altLang="ja-JP" sz="1400" dirty="0" smtClean="0">
                          <a:latin typeface="+mj-lt"/>
                          <a:cs typeface="Calibri" panose="020F0502020204030204" pitchFamily="34" charset="0"/>
                        </a:rPr>
                        <a:t>NS-3</a:t>
                      </a:r>
                      <a:r>
                        <a:rPr kumimoji="1" lang="es-ES" altLang="ja-JP" sz="1400" baseline="0" dirty="0" smtClean="0">
                          <a:latin typeface="+mj-lt"/>
                          <a:cs typeface="Calibri" panose="020F0502020204030204" pitchFamily="34" charset="0"/>
                        </a:rPr>
                        <a:t> </a:t>
                      </a:r>
                      <a:r>
                        <a:rPr kumimoji="1" lang="es-ES" altLang="ja-JP" sz="900" baseline="0" dirty="0" smtClean="0">
                          <a:solidFill>
                            <a:srgbClr val="FF0000"/>
                          </a:solidFill>
                          <a:latin typeface="+mj-lt"/>
                          <a:cs typeface="Calibri" panose="020F0502020204030204" pitchFamily="34" charset="0"/>
                        </a:rPr>
                        <a:t>(</a:t>
                      </a:r>
                      <a:r>
                        <a:rPr kumimoji="1" lang="es-ES" altLang="ja-JP" sz="900" baseline="0" dirty="0" err="1" smtClean="0">
                          <a:solidFill>
                            <a:srgbClr val="FF0000"/>
                          </a:solidFill>
                          <a:latin typeface="+mj-lt"/>
                          <a:cs typeface="Calibri" panose="020F0502020204030204" pitchFamily="34" charset="0"/>
                        </a:rPr>
                        <a:t>reduced</a:t>
                      </a:r>
                      <a:r>
                        <a:rPr kumimoji="1" lang="es-ES" altLang="ja-JP" sz="900" baseline="0" dirty="0" smtClean="0">
                          <a:solidFill>
                            <a:srgbClr val="FF0000"/>
                          </a:solidFill>
                          <a:latin typeface="+mj-lt"/>
                          <a:cs typeface="Calibri" panose="020F0502020204030204" pitchFamily="34" charset="0"/>
                        </a:rPr>
                        <a:t> TX PWR) </a:t>
                      </a:r>
                      <a:r>
                        <a:rPr kumimoji="1" lang="es-ES" altLang="ja-JP" sz="1400" baseline="0" dirty="0" err="1" smtClean="0">
                          <a:latin typeface="+mj-lt"/>
                          <a:cs typeface="Calibri" panose="020F0502020204030204" pitchFamily="34" charset="0"/>
                        </a:rPr>
                        <a:t>Throughput</a:t>
                      </a:r>
                      <a:r>
                        <a:rPr kumimoji="1" lang="es-ES" altLang="ja-JP" sz="1400" baseline="0" dirty="0" smtClean="0">
                          <a:latin typeface="+mj-lt"/>
                          <a:cs typeface="Calibri" panose="020F0502020204030204" pitchFamily="34" charset="0"/>
                        </a:rPr>
                        <a:t> (Mbps)</a:t>
                      </a:r>
                      <a:endParaRPr kumimoji="1" lang="ja-JP" altLang="en-US" sz="1400" dirty="0">
                        <a:latin typeface="+mj-lt"/>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-76</a:t>
                      </a:r>
                    </a:p>
                    <a:p>
                      <a:pPr algn="ctr"/>
                      <a:r>
                        <a:rPr kumimoji="1" lang="en-US" altLang="ja-JP" sz="1400" dirty="0" smtClean="0">
                          <a:solidFill>
                            <a:srgbClr val="00B050"/>
                          </a:solidFill>
                          <a:latin typeface="+mj-lt"/>
                          <a:cs typeface="Calibri" panose="020F0502020204030204" pitchFamily="34" charset="0"/>
                        </a:rPr>
                        <a:t>(~1.8%)</a:t>
                      </a:r>
                      <a:endParaRPr kumimoji="1" lang="ja-JP" altLang="en-US" sz="1400" dirty="0">
                        <a:solidFill>
                          <a:srgbClr val="00B050"/>
                        </a:solidFill>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50.35</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ctr" latinLnBrk="0" hangingPunct="1"/>
                      <a:r>
                        <a:rPr kumimoji="1" lang="ca-ES" sz="1400" kern="1200" dirty="0" smtClean="0">
                          <a:solidFill>
                            <a:srgbClr val="00B050"/>
                          </a:solidFill>
                          <a:latin typeface="+mj-lt"/>
                          <a:ea typeface="+mn-ea"/>
                          <a:cs typeface="Calibri" panose="020F0502020204030204" pitchFamily="34" charset="0"/>
                        </a:rPr>
                        <a:t>51.74</a:t>
                      </a:r>
                      <a:endParaRPr kumimoji="1" lang="ca-ES" sz="1400" kern="1200" dirty="0">
                        <a:solidFill>
                          <a:srgbClr val="00B050"/>
                        </a:solidFill>
                        <a:latin typeface="+mj-lt"/>
                        <a:ea typeface="+mn-ea"/>
                        <a:cs typeface="Calibri" panose="020F0502020204030204" pitchFamily="34" charset="0"/>
                      </a:endParaRPr>
                    </a:p>
                  </a:txBody>
                  <a:tcPr marL="9525" marR="9525" marT="9525" marB="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51.65</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ctr" latinLnBrk="0" hangingPunct="1"/>
                      <a:r>
                        <a:rPr kumimoji="1" lang="ca-ES" sz="1400" kern="1200" dirty="0" smtClean="0">
                          <a:solidFill>
                            <a:srgbClr val="00B050"/>
                          </a:solidFill>
                          <a:latin typeface="+mj-lt"/>
                          <a:ea typeface="+mn-ea"/>
                          <a:cs typeface="Calibri" panose="020F0502020204030204" pitchFamily="34" charset="0"/>
                        </a:rPr>
                        <a:t>50.60</a:t>
                      </a:r>
                      <a:endParaRPr kumimoji="1" lang="ca-ES" sz="1400" kern="1200" dirty="0">
                        <a:solidFill>
                          <a:srgbClr val="00B050"/>
                        </a:solidFill>
                        <a:latin typeface="+mj-lt"/>
                        <a:ea typeface="+mn-ea"/>
                        <a:cs typeface="Calibri" panose="020F0502020204030204" pitchFamily="34" charset="0"/>
                      </a:endParaRPr>
                    </a:p>
                  </a:txBody>
                  <a:tcPr marL="9525" marR="9525" marT="9525" marB="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51.10</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ctr" latinLnBrk="0" hangingPunct="1"/>
                      <a:r>
                        <a:rPr kumimoji="1" lang="ca-ES" sz="1400" kern="1200" dirty="0" smtClean="0">
                          <a:solidFill>
                            <a:srgbClr val="00B050"/>
                          </a:solidFill>
                          <a:latin typeface="+mj-lt"/>
                          <a:ea typeface="+mn-ea"/>
                          <a:cs typeface="Calibri" panose="020F0502020204030204" pitchFamily="34" charset="0"/>
                        </a:rPr>
                        <a:t>48.10</a:t>
                      </a:r>
                      <a:endParaRPr kumimoji="1" lang="ca-ES" sz="1400" kern="1200" dirty="0">
                        <a:solidFill>
                          <a:srgbClr val="00B050"/>
                        </a:solidFill>
                        <a:latin typeface="+mj-lt"/>
                        <a:ea typeface="+mn-ea"/>
                        <a:cs typeface="Calibri" panose="020F0502020204030204" pitchFamily="34" charset="0"/>
                      </a:endParaRPr>
                    </a:p>
                  </a:txBody>
                  <a:tcPr marL="9525" marR="9525" marT="9525" marB="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9D8CC"/>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50.41</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ctr" latinLnBrk="0" hangingPunct="1"/>
                      <a:r>
                        <a:rPr kumimoji="1" lang="ca-ES" sz="1400" kern="1200" dirty="0" smtClean="0">
                          <a:solidFill>
                            <a:srgbClr val="00B050"/>
                          </a:solidFill>
                          <a:latin typeface="+mj-lt"/>
                          <a:ea typeface="+mn-ea"/>
                          <a:cs typeface="Calibri" panose="020F0502020204030204" pitchFamily="34" charset="0"/>
                        </a:rPr>
                        <a:t>49.50</a:t>
                      </a:r>
                      <a:endParaRPr kumimoji="1" lang="ca-ES" sz="1400" kern="1200" dirty="0">
                        <a:solidFill>
                          <a:srgbClr val="00B050"/>
                        </a:solidFill>
                        <a:latin typeface="+mj-lt"/>
                        <a:ea typeface="+mn-ea"/>
                        <a:cs typeface="Calibri" panose="020F0502020204030204" pitchFamily="34" charset="0"/>
                      </a:endParaRPr>
                    </a:p>
                  </a:txBody>
                  <a:tcPr marL="9525" marR="9525" marT="9525" marB="0" anchor="ctr"/>
                </a:tc>
              </a:tr>
              <a:tr h="281354">
                <a:tc rowSpan="4">
                  <a:txBody>
                    <a:bodyPr/>
                    <a:lstStyle/>
                    <a:p>
                      <a:pPr algn="ctr"/>
                      <a:r>
                        <a:rPr kumimoji="1" lang="en-US" altLang="ja-JP" sz="1400" dirty="0" smtClean="0"/>
                        <a:t>-66</a:t>
                      </a:r>
                    </a:p>
                    <a:p>
                      <a:pPr algn="ctr"/>
                      <a:r>
                        <a:rPr kumimoji="1" lang="en-US" altLang="ja-JP" sz="1400" kern="1200" dirty="0" smtClean="0">
                          <a:solidFill>
                            <a:srgbClr val="00B050"/>
                          </a:solidFill>
                          <a:latin typeface="+mn-lt"/>
                          <a:ea typeface="+mn-ea"/>
                          <a:cs typeface="Calibri" panose="020F0502020204030204" pitchFamily="34" charset="0"/>
                        </a:rPr>
                        <a:t>(~1.7%)</a:t>
                      </a:r>
                      <a:endParaRPr kumimoji="1" lang="ja-JP" altLang="en-US" sz="1400" dirty="0">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99.57</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latinLnBrk="0" hangingPunct="1"/>
                      <a:r>
                        <a:rPr kumimoji="1" lang="en-US" altLang="ja-JP" sz="1400" kern="1200" dirty="0" smtClean="0">
                          <a:solidFill>
                            <a:srgbClr val="00B050"/>
                          </a:solidFill>
                          <a:latin typeface="+mj-lt"/>
                          <a:ea typeface="+mn-ea"/>
                          <a:cs typeface="Calibri" panose="020F0502020204030204" pitchFamily="34" charset="0"/>
                        </a:rPr>
                        <a:t>97.05</a:t>
                      </a:r>
                      <a:endParaRPr kumimoji="1" lang="ja-JP" altLang="en-US" sz="1400" kern="1200" dirty="0">
                        <a:solidFill>
                          <a:srgbClr val="00B050"/>
                        </a:solidFill>
                        <a:latin typeface="+mj-lt"/>
                        <a:ea typeface="+mn-ea"/>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99.46</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latinLnBrk="0" hangingPunct="1"/>
                      <a:r>
                        <a:rPr kumimoji="1" lang="en-US" altLang="ja-JP" sz="1400" kern="1200" dirty="0" smtClean="0">
                          <a:solidFill>
                            <a:srgbClr val="00B050"/>
                          </a:solidFill>
                          <a:latin typeface="+mj-lt"/>
                          <a:ea typeface="+mn-ea"/>
                          <a:cs typeface="Calibri" panose="020F0502020204030204" pitchFamily="34" charset="0"/>
                        </a:rPr>
                        <a:t>98.88</a:t>
                      </a:r>
                      <a:endParaRPr kumimoji="1" lang="ja-JP" altLang="en-US" sz="1400" kern="1200" dirty="0">
                        <a:solidFill>
                          <a:srgbClr val="00B050"/>
                        </a:solidFill>
                        <a:latin typeface="+mj-lt"/>
                        <a:ea typeface="+mn-ea"/>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99.54</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latinLnBrk="0" hangingPunct="1"/>
                      <a:r>
                        <a:rPr kumimoji="1" lang="en-US" altLang="ja-JP" sz="1400" kern="1200" dirty="0" smtClean="0">
                          <a:solidFill>
                            <a:srgbClr val="00B050"/>
                          </a:solidFill>
                          <a:latin typeface="+mj-lt"/>
                          <a:ea typeface="+mn-ea"/>
                          <a:cs typeface="Calibri" panose="020F0502020204030204" pitchFamily="34" charset="0"/>
                        </a:rPr>
                        <a:t>97.16</a:t>
                      </a:r>
                      <a:endParaRPr kumimoji="1" lang="ja-JP" altLang="en-US" sz="1400" kern="1200" dirty="0">
                        <a:solidFill>
                          <a:srgbClr val="00B050"/>
                        </a:solidFill>
                        <a:latin typeface="+mj-lt"/>
                        <a:ea typeface="+mn-ea"/>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CECE7"/>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CECE7"/>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99.59</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latinLnBrk="0" hangingPunct="1"/>
                      <a:r>
                        <a:rPr kumimoji="1" lang="en-US" altLang="ja-JP" sz="1400" kern="1200" dirty="0" smtClean="0">
                          <a:solidFill>
                            <a:srgbClr val="00B050"/>
                          </a:solidFill>
                          <a:latin typeface="+mj-lt"/>
                          <a:ea typeface="+mn-ea"/>
                          <a:cs typeface="Calibri" panose="020F0502020204030204" pitchFamily="34" charset="0"/>
                        </a:rPr>
                        <a:t>98.32</a:t>
                      </a:r>
                      <a:endParaRPr kumimoji="1" lang="ja-JP" altLang="en-US" sz="1400" kern="1200" dirty="0">
                        <a:solidFill>
                          <a:srgbClr val="00B050"/>
                        </a:solidFill>
                        <a:latin typeface="+mj-lt"/>
                        <a:ea typeface="+mn-ea"/>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-56</a:t>
                      </a:r>
                    </a:p>
                    <a:p>
                      <a:pPr algn="ctr"/>
                      <a:r>
                        <a:rPr kumimoji="1" lang="en-US" altLang="ja-JP" sz="1400" kern="1200" dirty="0" smtClean="0">
                          <a:solidFill>
                            <a:srgbClr val="00B050"/>
                          </a:solidFill>
                          <a:latin typeface="+mn-lt"/>
                          <a:ea typeface="+mn-ea"/>
                          <a:cs typeface="Calibri" panose="020F0502020204030204" pitchFamily="34" charset="0"/>
                        </a:rPr>
                        <a:t>(~0.5%)</a:t>
                      </a:r>
                      <a:endParaRPr kumimoji="1" lang="ja-JP" altLang="en-US" sz="1400" dirty="0">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99.83</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b" latinLnBrk="0" hangingPunct="1"/>
                      <a:r>
                        <a:rPr kumimoji="1" lang="ca-ES" sz="1400" kern="1200" dirty="0" smtClean="0">
                          <a:solidFill>
                            <a:srgbClr val="00B050"/>
                          </a:solidFill>
                          <a:latin typeface="+mj-lt"/>
                          <a:ea typeface="+mn-ea"/>
                          <a:cs typeface="Calibri" panose="020F0502020204030204" pitchFamily="34" charset="0"/>
                        </a:rPr>
                        <a:t>100.52</a:t>
                      </a:r>
                      <a:endParaRPr kumimoji="1" lang="ca-ES" sz="1400" kern="1200" dirty="0">
                        <a:solidFill>
                          <a:srgbClr val="00B050"/>
                        </a:solidFill>
                        <a:latin typeface="+mj-lt"/>
                        <a:ea typeface="+mn-ea"/>
                        <a:cs typeface="Calibri" panose="020F0502020204030204" pitchFamily="34" charset="0"/>
                      </a:endParaRPr>
                    </a:p>
                  </a:txBody>
                  <a:tcPr marL="9525" marR="9525" marT="9525" marB="0" anchor="b"/>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99.80</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b" latinLnBrk="0" hangingPunct="1"/>
                      <a:r>
                        <a:rPr kumimoji="1" lang="ca-ES" sz="1400" kern="1200" dirty="0" smtClean="0">
                          <a:solidFill>
                            <a:srgbClr val="00B050"/>
                          </a:solidFill>
                          <a:latin typeface="+mj-lt"/>
                          <a:ea typeface="+mn-ea"/>
                          <a:cs typeface="Calibri" panose="020F0502020204030204" pitchFamily="34" charset="0"/>
                        </a:rPr>
                        <a:t>101.58</a:t>
                      </a:r>
                      <a:endParaRPr kumimoji="1" lang="ca-ES" sz="1400" kern="1200" dirty="0">
                        <a:solidFill>
                          <a:srgbClr val="00B050"/>
                        </a:solidFill>
                        <a:latin typeface="+mj-lt"/>
                        <a:ea typeface="+mn-ea"/>
                        <a:cs typeface="Calibri" panose="020F0502020204030204" pitchFamily="34" charset="0"/>
                      </a:endParaRPr>
                    </a:p>
                  </a:txBody>
                  <a:tcPr marL="9525" marR="9525" marT="9525" marB="0" anchor="b"/>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99.82</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b" latinLnBrk="0" hangingPunct="1"/>
                      <a:r>
                        <a:rPr kumimoji="1" lang="ca-ES" sz="1400" kern="1200" dirty="0" smtClean="0">
                          <a:solidFill>
                            <a:srgbClr val="00B050"/>
                          </a:solidFill>
                          <a:latin typeface="+mj-lt"/>
                          <a:ea typeface="+mn-ea"/>
                          <a:cs typeface="Calibri" panose="020F0502020204030204" pitchFamily="34" charset="0"/>
                        </a:rPr>
                        <a:t>99.46</a:t>
                      </a:r>
                      <a:endParaRPr kumimoji="1" lang="ca-ES" sz="1400" kern="1200" dirty="0">
                        <a:solidFill>
                          <a:srgbClr val="00B050"/>
                        </a:solidFill>
                        <a:latin typeface="+mj-lt"/>
                        <a:ea typeface="+mn-ea"/>
                        <a:cs typeface="Calibri" panose="020F0502020204030204" pitchFamily="34" charset="0"/>
                      </a:endParaRPr>
                    </a:p>
                  </a:txBody>
                  <a:tcPr marL="9525" marR="9525" marT="9525" marB="0" anchor="b"/>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99.81</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marL="0" algn="ctr" defTabSz="914400" rtl="0" eaLnBrk="1" fontAlgn="b" latinLnBrk="0" hangingPunct="1"/>
                      <a:r>
                        <a:rPr kumimoji="1" lang="ca-ES" sz="1400" kern="1200" dirty="0" smtClean="0">
                          <a:solidFill>
                            <a:srgbClr val="00B050"/>
                          </a:solidFill>
                          <a:latin typeface="+mj-lt"/>
                          <a:ea typeface="+mn-ea"/>
                          <a:cs typeface="Calibri" panose="020F0502020204030204" pitchFamily="34" charset="0"/>
                        </a:rPr>
                        <a:t>99.91</a:t>
                      </a:r>
                      <a:endParaRPr kumimoji="1" lang="ca-ES" sz="1400" kern="1200" dirty="0">
                        <a:solidFill>
                          <a:srgbClr val="00B050"/>
                        </a:solidFill>
                        <a:latin typeface="+mj-lt"/>
                        <a:ea typeface="+mn-ea"/>
                        <a:cs typeface="Calibri" panose="020F0502020204030204" pitchFamily="34" charset="0"/>
                      </a:endParaRPr>
                    </a:p>
                  </a:txBody>
                  <a:tcPr marL="9525" marR="9525" marT="9525" marB="0" anchor="b"/>
                </a:tc>
              </a:tr>
            </a:tbl>
          </a:graphicData>
        </a:graphic>
      </p:graphicFrame>
      <p:sp>
        <p:nvSpPr>
          <p:cNvPr id="6" name="Title 2"/>
          <p:cNvSpPr>
            <a:spLocks noGrp="1"/>
          </p:cNvSpPr>
          <p:nvPr>
            <p:ph type="title"/>
          </p:nvPr>
        </p:nvSpPr>
        <p:spPr>
          <a:xfrm>
            <a:off x="685006" y="478564"/>
            <a:ext cx="7772400" cy="727618"/>
          </a:xfrm>
        </p:spPr>
        <p:txBody>
          <a:bodyPr/>
          <a:lstStyle/>
          <a:p>
            <a:r>
              <a:rPr lang="en-US" dirty="0" smtClean="0"/>
              <a:t>5. Calibration Results (3/5)</a:t>
            </a:r>
            <a:endParaRPr lang="en-US" dirty="0"/>
          </a:p>
        </p:txBody>
      </p:sp>
      <p:sp>
        <p:nvSpPr>
          <p:cNvPr id="7"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solidFill>
                  <a:srgbClr val="000000"/>
                </a:solidFill>
              </a:rPr>
              <a:t>Nov. 2015</a:t>
            </a:r>
            <a:endParaRPr lang="en-US" dirty="0">
              <a:solidFill>
                <a:srgbClr val="000000"/>
              </a:solidFill>
            </a:endParaRPr>
          </a:p>
        </p:txBody>
      </p:sp>
    </p:spTree>
    <p:extLst>
      <p:ext uri="{BB962C8B-B14F-4D97-AF65-F5344CB8AC3E}">
        <p14:creationId xmlns:p14="http://schemas.microsoft.com/office/powerpoint/2010/main" val="35024120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005" y="1256973"/>
            <a:ext cx="7772400" cy="1295400"/>
          </a:xfrm>
        </p:spPr>
        <p:txBody>
          <a:bodyPr/>
          <a:lstStyle/>
          <a:p>
            <a:pPr marL="342900" lvl="1" indent="-342900" algn="just" eaLnBrk="1" hangingPunct="1">
              <a:buFont typeface="Arial" charset="0"/>
              <a:buChar char="•"/>
              <a:defRPr/>
            </a:pPr>
            <a:r>
              <a:rPr lang="en-US" sz="1800" dirty="0">
                <a:solidFill>
                  <a:srgbClr val="FF0000"/>
                </a:solidFill>
                <a:latin typeface="Times New Roman" pitchFamily="18" charset="0"/>
                <a:cs typeface="Times New Roman" pitchFamily="18" charset="0"/>
              </a:rPr>
              <a:t>Reduce TX PWR </a:t>
            </a:r>
            <a:r>
              <a:rPr lang="en-US" sz="1800" b="1" dirty="0" smtClean="0">
                <a:solidFill>
                  <a:srgbClr val="FF0000"/>
                </a:solidFill>
                <a:latin typeface="Times New Roman" pitchFamily="18" charset="0"/>
                <a:cs typeface="Times New Roman" pitchFamily="18" charset="0"/>
              </a:rPr>
              <a:t>5dB</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STA = </a:t>
            </a:r>
            <a:r>
              <a:rPr lang="en-US" sz="1800" b="1" dirty="0" smtClean="0">
                <a:latin typeface="Times New Roman" pitchFamily="18" charset="0"/>
                <a:cs typeface="Times New Roman" pitchFamily="18" charset="0"/>
              </a:rPr>
              <a:t>10</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TX PWR </a:t>
            </a:r>
            <a:r>
              <a:rPr lang="en-US" sz="1800" dirty="0" smtClean="0">
                <a:latin typeface="Times New Roman" pitchFamily="18" charset="0"/>
                <a:cs typeface="Times New Roman" pitchFamily="18" charset="0"/>
              </a:rPr>
              <a:t>AP = </a:t>
            </a:r>
            <a:r>
              <a:rPr lang="en-US" sz="1800" b="1" dirty="0" smtClean="0">
                <a:latin typeface="Times New Roman" pitchFamily="18" charset="0"/>
                <a:cs typeface="Times New Roman" pitchFamily="18" charset="0"/>
              </a:rPr>
              <a:t>15</a:t>
            </a:r>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a:p>
            <a:pPr marL="342900" lvl="1" indent="-342900" algn="just" eaLnBrk="1" hangingPunct="1">
              <a:buFont typeface="Arial" charset="0"/>
              <a:buChar char="•"/>
              <a:defRPr/>
            </a:pPr>
            <a:r>
              <a:rPr lang="en-US" sz="1800" dirty="0">
                <a:latin typeface="Times New Roman" pitchFamily="18" charset="0"/>
                <a:cs typeface="Times New Roman" pitchFamily="18" charset="0"/>
              </a:rPr>
              <a:t>We compare the results with [2] in which the authors used 5dB of shadowing. </a:t>
            </a:r>
          </a:p>
        </p:txBody>
      </p:sp>
      <p:sp>
        <p:nvSpPr>
          <p:cNvPr id="4" name="Slide Number Placeholder 3"/>
          <p:cNvSpPr>
            <a:spLocks noGrp="1"/>
          </p:cNvSpPr>
          <p:nvPr>
            <p:ph type="sldNum" idx="4"/>
          </p:nvPr>
        </p:nvSpPr>
        <p:spPr/>
        <p:txBody>
          <a:body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13</a:t>
            </a:fld>
            <a:endParaRPr lang="en-GB" b="0" kern="0" dirty="0">
              <a:solidFill>
                <a:sysClr val="windowText" lastClr="000000"/>
              </a:solidFill>
            </a:endParaRPr>
          </a:p>
        </p:txBody>
      </p:sp>
      <p:graphicFrame>
        <p:nvGraphicFramePr>
          <p:cNvPr id="5" name="コンテンツ プレースホルダー 6"/>
          <p:cNvGraphicFramePr>
            <a:graphicFrameLocks/>
          </p:cNvGraphicFramePr>
          <p:nvPr>
            <p:extLst>
              <p:ext uri="{D42A27DB-BD31-4B8C-83A1-F6EECF244321}">
                <p14:modId xmlns:p14="http://schemas.microsoft.com/office/powerpoint/2010/main" val="3964512977"/>
              </p:ext>
            </p:extLst>
          </p:nvPr>
        </p:nvGraphicFramePr>
        <p:xfrm>
          <a:off x="894356" y="2112000"/>
          <a:ext cx="7353697" cy="4136400"/>
        </p:xfrm>
        <a:graphic>
          <a:graphicData uri="http://schemas.openxmlformats.org/drawingml/2006/table">
            <a:tbl>
              <a:tblPr firstRow="1" bandRow="1">
                <a:tableStyleId>{C4B1156A-380E-4F78-BDF5-A606A8083BF9}</a:tableStyleId>
              </a:tblPr>
              <a:tblGrid>
                <a:gridCol w="1999066"/>
                <a:gridCol w="901938"/>
                <a:gridCol w="1484231"/>
                <a:gridCol w="1484231"/>
                <a:gridCol w="1484231"/>
              </a:tblGrid>
              <a:tr h="281354">
                <a:tc>
                  <a:txBody>
                    <a:bodyPr/>
                    <a:lstStyle/>
                    <a:p>
                      <a:pPr algn="ctr"/>
                      <a:r>
                        <a:rPr kumimoji="1" lang="en-US" altLang="ja-JP" sz="1400" dirty="0" err="1" smtClean="0"/>
                        <a:t>CCAthr</a:t>
                      </a:r>
                      <a:r>
                        <a:rPr kumimoji="1" lang="en-US" altLang="ja-JP" sz="1400" dirty="0" smtClean="0"/>
                        <a:t>.</a:t>
                      </a:r>
                      <a:r>
                        <a:rPr kumimoji="1" lang="en-US" altLang="ja-JP" sz="1400" baseline="0" dirty="0" smtClean="0"/>
                        <a:t> </a:t>
                      </a:r>
                      <a:r>
                        <a:rPr kumimoji="1" lang="en-US" altLang="ja-JP" sz="1400" dirty="0" smtClean="0"/>
                        <a:t>(</a:t>
                      </a:r>
                      <a:r>
                        <a:rPr kumimoji="1" lang="en-US" altLang="ja-JP" sz="1400" dirty="0" err="1" smtClean="0"/>
                        <a:t>dBm</a:t>
                      </a:r>
                      <a:r>
                        <a:rPr kumimoji="1" lang="en-US" altLang="ja-JP" sz="1400" dirty="0" smtClean="0"/>
                        <a:t>)</a:t>
                      </a:r>
                      <a:endParaRPr kumimoji="1" lang="ja-JP" altLang="en-US" sz="1400" dirty="0">
                        <a:latin typeface="+mj-lt"/>
                        <a:cs typeface="Calibri" panose="020F0502020204030204" pitchFamily="34" charset="0"/>
                      </a:endParaRPr>
                    </a:p>
                  </a:txBody>
                  <a:tcPr marL="0" marR="0" marT="36000" marB="36000" anchor="ctr"/>
                </a:tc>
                <a:tc>
                  <a:txBody>
                    <a:bodyPr/>
                    <a:lstStyle/>
                    <a:p>
                      <a:pPr algn="ctr"/>
                      <a:endParaRPr kumimoji="1" lang="ja-JP" altLang="en-US" sz="1400" dirty="0">
                        <a:latin typeface="+mj-lt"/>
                        <a:cs typeface="Calibri" panose="020F0502020204030204" pitchFamily="34" charset="0"/>
                      </a:endParaRPr>
                    </a:p>
                  </a:txBody>
                  <a:tcPr marL="0" marR="0" marT="36000" marB="36000" anchor="ctr"/>
                </a:tc>
                <a:tc>
                  <a:txBody>
                    <a:bodyPr/>
                    <a:lstStyle/>
                    <a:p>
                      <a:pPr algn="ct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MTK Throughput (Mbps)</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s-ES" altLang="ja-JP" sz="1400" dirty="0" smtClean="0">
                          <a:latin typeface="+mj-lt"/>
                          <a:cs typeface="Calibri" panose="020F0502020204030204" pitchFamily="34" charset="0"/>
                        </a:rPr>
                        <a:t>NS-3</a:t>
                      </a:r>
                      <a:r>
                        <a:rPr kumimoji="1" lang="es-ES" altLang="ja-JP" sz="1400" baseline="0" dirty="0" smtClean="0">
                          <a:latin typeface="+mj-lt"/>
                          <a:cs typeface="Calibri" panose="020F0502020204030204" pitchFamily="34" charset="0"/>
                        </a:rPr>
                        <a:t> </a:t>
                      </a:r>
                      <a:r>
                        <a:rPr kumimoji="1" lang="es-ES" altLang="ja-JP" sz="900" baseline="0" dirty="0" smtClean="0">
                          <a:solidFill>
                            <a:srgbClr val="FF0000"/>
                          </a:solidFill>
                          <a:latin typeface="+mj-lt"/>
                          <a:cs typeface="Calibri" panose="020F0502020204030204" pitchFamily="34" charset="0"/>
                        </a:rPr>
                        <a:t>(</a:t>
                      </a:r>
                      <a:r>
                        <a:rPr kumimoji="1" lang="es-ES" altLang="ja-JP" sz="900" baseline="0" dirty="0" err="1" smtClean="0">
                          <a:solidFill>
                            <a:srgbClr val="FF0000"/>
                          </a:solidFill>
                          <a:latin typeface="+mj-lt"/>
                          <a:cs typeface="Calibri" panose="020F0502020204030204" pitchFamily="34" charset="0"/>
                        </a:rPr>
                        <a:t>reduced</a:t>
                      </a:r>
                      <a:r>
                        <a:rPr kumimoji="1" lang="es-ES" altLang="ja-JP" sz="900" baseline="0" dirty="0" smtClean="0">
                          <a:solidFill>
                            <a:srgbClr val="FF0000"/>
                          </a:solidFill>
                          <a:latin typeface="+mj-lt"/>
                          <a:cs typeface="Calibri" panose="020F0502020204030204" pitchFamily="34" charset="0"/>
                        </a:rPr>
                        <a:t> TX PWR) </a:t>
                      </a:r>
                      <a:r>
                        <a:rPr kumimoji="1" lang="es-ES" altLang="ja-JP" sz="1400" baseline="0" dirty="0" err="1" smtClean="0">
                          <a:latin typeface="+mj-lt"/>
                          <a:cs typeface="Calibri" panose="020F0502020204030204" pitchFamily="34" charset="0"/>
                        </a:rPr>
                        <a:t>Throughput</a:t>
                      </a:r>
                      <a:r>
                        <a:rPr kumimoji="1" lang="es-ES" altLang="ja-JP" sz="1400" baseline="0" dirty="0" smtClean="0">
                          <a:latin typeface="+mj-lt"/>
                          <a:cs typeface="Calibri" panose="020F0502020204030204" pitchFamily="34" charset="0"/>
                        </a:rPr>
                        <a:t> (Mbps)</a:t>
                      </a:r>
                      <a:endParaRPr kumimoji="1" lang="ja-JP" altLang="en-US" sz="1400" dirty="0">
                        <a:latin typeface="+mj-lt"/>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-76</a:t>
                      </a:r>
                    </a:p>
                    <a:p>
                      <a:pPr algn="ctr"/>
                      <a:r>
                        <a:rPr kumimoji="1" lang="en-US" altLang="ja-JP" sz="1400" dirty="0" smtClean="0">
                          <a:solidFill>
                            <a:srgbClr val="00B050"/>
                          </a:solidFill>
                          <a:latin typeface="+mj-lt"/>
                          <a:cs typeface="Calibri" panose="020F0502020204030204" pitchFamily="34" charset="0"/>
                        </a:rPr>
                        <a:t>(~2.3%)</a:t>
                      </a:r>
                      <a:endParaRPr kumimoji="1" lang="ja-JP" altLang="en-US" sz="1400" dirty="0">
                        <a:solidFill>
                          <a:srgbClr val="00B050"/>
                        </a:solidFill>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50.35</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49.02</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51.65</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50.37</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51.10</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49.48</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9D8CC"/>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50.41</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49.99</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-66</a:t>
                      </a:r>
                    </a:p>
                    <a:p>
                      <a:pPr algn="ctr"/>
                      <a:r>
                        <a:rPr kumimoji="1" lang="en-US" altLang="ja-JP" sz="1400" kern="1200" dirty="0" smtClean="0">
                          <a:solidFill>
                            <a:srgbClr val="00B050"/>
                          </a:solidFill>
                          <a:latin typeface="+mn-lt"/>
                          <a:ea typeface="+mn-ea"/>
                          <a:cs typeface="Calibri" panose="020F0502020204030204" pitchFamily="34" charset="0"/>
                        </a:rPr>
                        <a:t>(~1.0%)</a:t>
                      </a:r>
                      <a:endParaRPr kumimoji="1" lang="ja-JP" altLang="en-US" sz="1400" dirty="0">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99.57</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98.12</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99.46</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98.52</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CECE7"/>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99.54</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100.90</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CECE7"/>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lnB w="38100" cap="flat" cmpd="sng" algn="ctr">
                      <a:solidFill>
                        <a:schemeClr val="bg1"/>
                      </a:solidFill>
                      <a:prstDash val="solid"/>
                      <a:round/>
                      <a:headEnd type="none" w="med" len="med"/>
                      <a:tailEnd type="none" w="med" len="med"/>
                    </a:lnB>
                    <a:solidFill>
                      <a:srgbClr val="FCECE7"/>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99.59</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96.67</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rowSpan="4">
                  <a:txBody>
                    <a:bodyPr/>
                    <a:lstStyle/>
                    <a:p>
                      <a:pPr algn="ctr"/>
                      <a:r>
                        <a:rPr kumimoji="1" lang="en-US" altLang="ja-JP" sz="1400" dirty="0" smtClean="0"/>
                        <a:t>-56</a:t>
                      </a:r>
                    </a:p>
                    <a:p>
                      <a:pPr algn="ctr"/>
                      <a:r>
                        <a:rPr kumimoji="1" lang="en-US" altLang="ja-JP" sz="1400" kern="1200" dirty="0" smtClean="0">
                          <a:solidFill>
                            <a:srgbClr val="00B050"/>
                          </a:solidFill>
                          <a:latin typeface="+mn-lt"/>
                          <a:ea typeface="+mn-ea"/>
                          <a:cs typeface="Calibri" panose="020F0502020204030204" pitchFamily="34" charset="0"/>
                        </a:rPr>
                        <a:t>(~0.8%)</a:t>
                      </a:r>
                      <a:endParaRPr kumimoji="1" lang="ja-JP" altLang="en-US" sz="1400" dirty="0">
                        <a:latin typeface="+mj-lt"/>
                        <a:cs typeface="Calibri" panose="020F0502020204030204" pitchFamily="34" charset="0"/>
                      </a:endParaRPr>
                    </a:p>
                  </a:txBody>
                  <a:tcPr marL="0" marR="0" marT="36000" marB="36000" anchor="ctr"/>
                </a:tc>
                <a:tc rowSpan="2">
                  <a:txBody>
                    <a:bodyPr/>
                    <a:lstStyle/>
                    <a:p>
                      <a:pPr algn="ctr"/>
                      <a:r>
                        <a:rPr kumimoji="1" lang="en-US" altLang="ja-JP" sz="1400" dirty="0" smtClean="0"/>
                        <a:t>BSS1</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STA1</a:t>
                      </a:r>
                      <a:endParaRPr kumimoji="1" lang="en-US" altLang="ja-JP" sz="1400" dirty="0" smtClean="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99.83</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100.68</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99.80</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100.55</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rowSpan="2">
                  <a:txBody>
                    <a:bodyPr/>
                    <a:lstStyle/>
                    <a:p>
                      <a:pPr algn="ctr"/>
                      <a:r>
                        <a:rPr kumimoji="1" lang="en-US" altLang="ja-JP" sz="1400" dirty="0" smtClean="0"/>
                        <a:t>BSS2</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STA3</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99.82</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100.73</a:t>
                      </a:r>
                      <a:endParaRPr kumimoji="1" lang="ja-JP" altLang="en-US" sz="1400" dirty="0">
                        <a:solidFill>
                          <a:srgbClr val="00B050"/>
                        </a:solidFill>
                        <a:latin typeface="+mj-lt"/>
                        <a:cs typeface="Calibri" panose="020F0502020204030204" pitchFamily="34" charset="0"/>
                      </a:endParaRPr>
                    </a:p>
                  </a:txBody>
                  <a:tcPr marL="0" marR="0" marT="36000" marB="36000" anchor="ctr"/>
                </a:tc>
              </a:tr>
              <a:tr h="281354">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vMerge="1">
                  <a:txBody>
                    <a:bodyPr/>
                    <a:lstStyle/>
                    <a:p>
                      <a:endParaRPr kumimoji="1" lang="ja-JP" altLang="en-US" dirty="0">
                        <a:latin typeface="Calibri" panose="020F0502020204030204" pitchFamily="34" charset="0"/>
                        <a:cs typeface="Calibri" panose="020F0502020204030204" pitchFamily="34" charset="0"/>
                      </a:endParaRPr>
                    </a:p>
                  </a:txBody>
                  <a:tcPr marT="36000" marB="36000" anchor="ctr">
                    <a:solidFill>
                      <a:srgbClr val="F9D8CC"/>
                    </a:solidFill>
                  </a:tcPr>
                </a:tc>
                <a:tc>
                  <a:txBody>
                    <a:bodyPr/>
                    <a:lstStyle/>
                    <a:p>
                      <a:pPr algn="ctr"/>
                      <a:r>
                        <a:rPr kumimoji="1" lang="en-US" altLang="ja-JP" sz="1400" dirty="0" smtClean="0"/>
                        <a:t>STA4</a:t>
                      </a:r>
                      <a:endParaRPr kumimoji="1" lang="ja-JP" altLang="en-US" sz="1400" dirty="0">
                        <a:latin typeface="+mj-lt"/>
                        <a:cs typeface="Calibri" panose="020F0502020204030204" pitchFamily="34" charset="0"/>
                      </a:endParaRPr>
                    </a:p>
                  </a:txBody>
                  <a:tcPr marL="0" marR="0" marT="36000" marB="36000" anchor="ctr"/>
                </a:tc>
                <a:tc>
                  <a:txBody>
                    <a:bodyPr/>
                    <a:lstStyle/>
                    <a:p>
                      <a:pPr algn="ctr"/>
                      <a:r>
                        <a:rPr kumimoji="1" lang="en-US" altLang="ja-JP" sz="1400" dirty="0" smtClean="0"/>
                        <a:t>99.81</a:t>
                      </a:r>
                      <a:endParaRPr kumimoji="1" lang="ja-JP" altLang="en-US" sz="1400" dirty="0">
                        <a:solidFill>
                          <a:srgbClr val="FF0000"/>
                        </a:solidFill>
                        <a:latin typeface="+mj-lt"/>
                        <a:cs typeface="Calibri" panose="020F0502020204030204" pitchFamily="34" charset="0"/>
                      </a:endParaRPr>
                    </a:p>
                  </a:txBody>
                  <a:tcPr marL="0" marR="0" marT="36000" marB="36000" anchor="ctr"/>
                </a:tc>
                <a:tc>
                  <a:txBody>
                    <a:bodyPr/>
                    <a:lstStyle/>
                    <a:p>
                      <a:pPr algn="ctr"/>
                      <a:r>
                        <a:rPr kumimoji="1" lang="es-ES" altLang="ja-JP" sz="1400" dirty="0" smtClean="0">
                          <a:solidFill>
                            <a:srgbClr val="00B050"/>
                          </a:solidFill>
                          <a:latin typeface="+mj-lt"/>
                          <a:cs typeface="Calibri" panose="020F0502020204030204" pitchFamily="34" charset="0"/>
                        </a:rPr>
                        <a:t>100.39</a:t>
                      </a:r>
                      <a:endParaRPr kumimoji="1" lang="ja-JP" altLang="en-US" sz="1400" dirty="0">
                        <a:solidFill>
                          <a:srgbClr val="00B050"/>
                        </a:solidFill>
                        <a:latin typeface="+mj-lt"/>
                        <a:cs typeface="Calibri" panose="020F0502020204030204" pitchFamily="34" charset="0"/>
                      </a:endParaRPr>
                    </a:p>
                  </a:txBody>
                  <a:tcPr marL="0" marR="0" marT="36000" marB="36000" anchor="ctr"/>
                </a:tc>
              </a:tr>
            </a:tbl>
          </a:graphicData>
        </a:graphic>
      </p:graphicFrame>
      <p:sp>
        <p:nvSpPr>
          <p:cNvPr id="6" name="Title 2"/>
          <p:cNvSpPr>
            <a:spLocks noGrp="1"/>
          </p:cNvSpPr>
          <p:nvPr>
            <p:ph type="title"/>
          </p:nvPr>
        </p:nvSpPr>
        <p:spPr>
          <a:xfrm>
            <a:off x="685006" y="478564"/>
            <a:ext cx="7772400" cy="727618"/>
          </a:xfrm>
        </p:spPr>
        <p:txBody>
          <a:bodyPr/>
          <a:lstStyle/>
          <a:p>
            <a:r>
              <a:rPr lang="en-US" dirty="0" smtClean="0"/>
              <a:t>5. Calibration Results (4/5)</a:t>
            </a:r>
            <a:endParaRPr lang="en-US" dirty="0"/>
          </a:p>
        </p:txBody>
      </p:sp>
      <p:sp>
        <p:nvSpPr>
          <p:cNvPr id="7"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42457493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685800" y="457200"/>
            <a:ext cx="7772400" cy="1066800"/>
          </a:xfrm>
        </p:spPr>
        <p:txBody>
          <a:bodyPr/>
          <a:lstStyle/>
          <a:p>
            <a:r>
              <a:rPr lang="en-US" dirty="0"/>
              <a:t>5. Calibration Results </a:t>
            </a:r>
            <a:r>
              <a:rPr lang="en-US" dirty="0" smtClean="0"/>
              <a:t>(5/5)</a:t>
            </a:r>
            <a:endParaRPr lang="ca-ES" dirty="0"/>
          </a:p>
        </p:txBody>
      </p:sp>
      <p:sp>
        <p:nvSpPr>
          <p:cNvPr id="4" name="Marcador de número de diapositiva 3"/>
          <p:cNvSpPr>
            <a:spLocks noGrp="1"/>
          </p:cNvSpPr>
          <p:nvPr>
            <p:ph type="sldNum" idx="4"/>
          </p:nvPr>
        </p:nvSpPr>
        <p:spPr/>
        <p:txBody>
          <a:body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14</a:t>
            </a:fld>
            <a:endParaRPr lang="en-GB" b="0" kern="0" dirty="0">
              <a:solidFill>
                <a:sysClr val="windowText" lastClr="000000"/>
              </a:solidFill>
            </a:endParaRPr>
          </a:p>
        </p:txBody>
      </p:sp>
      <p:graphicFrame>
        <p:nvGraphicFramePr>
          <p:cNvPr id="5" name="コンテンツ プレースホルダー 7"/>
          <p:cNvGraphicFramePr>
            <a:graphicFrameLocks noGrp="1"/>
          </p:cNvGraphicFramePr>
          <p:nvPr>
            <p:ph idx="1"/>
            <p:extLst>
              <p:ext uri="{D42A27DB-BD31-4B8C-83A1-F6EECF244321}">
                <p14:modId xmlns:p14="http://schemas.microsoft.com/office/powerpoint/2010/main" val="750663591"/>
              </p:ext>
            </p:extLst>
          </p:nvPr>
        </p:nvGraphicFramePr>
        <p:xfrm>
          <a:off x="503548" y="1295400"/>
          <a:ext cx="8015810" cy="4617720"/>
        </p:xfrm>
        <a:graphic>
          <a:graphicData uri="http://schemas.openxmlformats.org/drawingml/2006/table">
            <a:tbl>
              <a:tblPr firstRow="1" bandRow="1">
                <a:tableStyleId>{5C22544A-7EE6-4342-B048-85BDC9FD1C3A}</a:tableStyleId>
              </a:tblPr>
              <a:tblGrid>
                <a:gridCol w="700164"/>
                <a:gridCol w="700164"/>
                <a:gridCol w="700164"/>
                <a:gridCol w="700164"/>
                <a:gridCol w="700165"/>
                <a:gridCol w="700164"/>
                <a:gridCol w="700164"/>
                <a:gridCol w="700164"/>
                <a:gridCol w="700164"/>
                <a:gridCol w="700164"/>
                <a:gridCol w="533157"/>
                <a:gridCol w="481012"/>
              </a:tblGrid>
              <a:tr h="139834">
                <a:tc>
                  <a:txBody>
                    <a:bodyPr/>
                    <a:lstStyle/>
                    <a:p>
                      <a:pPr algn="ctr" rtl="0" fontAlgn="ctr"/>
                      <a:r>
                        <a:rPr lang="en-US" sz="1200" b="1" i="0" u="none" strike="noStrike" dirty="0">
                          <a:solidFill>
                            <a:srgbClr val="FFFFFF"/>
                          </a:solidFill>
                          <a:effectLst/>
                          <a:latin typeface="Calibri" panose="020F0502020204030204" pitchFamily="34" charset="0"/>
                          <a:cs typeface="Calibri" panose="020F0502020204030204" pitchFamily="34" charset="0"/>
                        </a:rPr>
                        <a:t>CCA-SD</a:t>
                      </a:r>
                    </a:p>
                  </a:txBody>
                  <a:tcPr marL="9525" marR="9525" marT="9525" marB="0" anchor="ctr"/>
                </a:tc>
                <a:tc>
                  <a:txBody>
                    <a:bodyPr/>
                    <a:lstStyle/>
                    <a:p>
                      <a:pPr algn="ctr" fontAlgn="ctr"/>
                      <a:r>
                        <a:rPr lang="ja-JP" altLang="en-US" sz="1200" b="0" i="0" u="none" strike="noStrike">
                          <a:solidFill>
                            <a:srgbClr val="000000"/>
                          </a:solidFill>
                          <a:effectLst/>
                          <a:latin typeface="Calibri" panose="020F0502020204030204" pitchFamily="34" charset="0"/>
                          <a:cs typeface="Calibri" panose="020F0502020204030204" pitchFamily="34" charset="0"/>
                        </a:rPr>
                        <a:t>　</a:t>
                      </a:r>
                    </a:p>
                  </a:txBody>
                  <a:tcPr marL="9525" marR="9525" marT="9525" marB="0" anchor="ctr"/>
                </a:tc>
                <a:tc>
                  <a:txBody>
                    <a:bodyPr/>
                    <a:lstStyle/>
                    <a:p>
                      <a:pPr algn="ctr" fontAlgn="ctr"/>
                      <a:r>
                        <a:rPr lang="ja-JP" altLang="en-US" sz="1200" b="0" i="0" u="none" strike="noStrike" dirty="0">
                          <a:solidFill>
                            <a:srgbClr val="000000"/>
                          </a:solidFill>
                          <a:effectLst/>
                          <a:latin typeface="Calibri" panose="020F0502020204030204" pitchFamily="34" charset="0"/>
                          <a:cs typeface="Calibri" panose="020F0502020204030204" pitchFamily="34" charset="0"/>
                        </a:rPr>
                        <a:t>　</a:t>
                      </a:r>
                    </a:p>
                  </a:txBody>
                  <a:tcPr marL="9525" marR="9525" marT="9525" marB="0" anchor="ctr">
                    <a:lnR w="38100" cap="flat" cmpd="sng" algn="ctr">
                      <a:solidFill>
                        <a:schemeClr val="bg1"/>
                      </a:solidFill>
                      <a:prstDash val="solid"/>
                      <a:round/>
                      <a:headEnd type="none" w="med" len="med"/>
                      <a:tailEnd type="none" w="med" len="med"/>
                    </a:lnR>
                  </a:tcPr>
                </a:tc>
                <a:tc>
                  <a:txBody>
                    <a:bodyPr/>
                    <a:lstStyle/>
                    <a:p>
                      <a:pPr algn="ctr" rtl="0" fontAlgn="ctr"/>
                      <a:r>
                        <a:rPr lang="en-US" sz="1200" b="1" i="0" u="none" strike="noStrike" dirty="0" smtClean="0">
                          <a:solidFill>
                            <a:srgbClr val="FFFFFF"/>
                          </a:solidFill>
                          <a:effectLst/>
                          <a:latin typeface="Calibri" panose="020F0502020204030204" pitchFamily="34" charset="0"/>
                          <a:cs typeface="Calibri" panose="020F0502020204030204" pitchFamily="34" charset="0"/>
                        </a:rPr>
                        <a:t>Sony*</a:t>
                      </a:r>
                      <a:endParaRPr lang="en-US" sz="1200" b="1" i="0" u="none" strike="noStrike" dirty="0">
                        <a:solidFill>
                          <a:srgbClr val="FFFFFF"/>
                        </a:solidFill>
                        <a:effectLst/>
                        <a:latin typeface="Calibri" panose="020F0502020204030204" pitchFamily="34" charset="0"/>
                        <a:cs typeface="Calibri" panose="020F0502020204030204" pitchFamily="34" charset="0"/>
                      </a:endParaRPr>
                    </a:p>
                  </a:txBody>
                  <a:tcPr marL="9525" marR="9525" marT="9525" marB="0" anchor="ctr">
                    <a:lnL w="38100" cap="flat" cmpd="sng" algn="ctr">
                      <a:solidFill>
                        <a:schemeClr val="bg1"/>
                      </a:solidFill>
                      <a:prstDash val="solid"/>
                      <a:round/>
                      <a:headEnd type="none" w="med" len="med"/>
                      <a:tailEnd type="none" w="med" len="med"/>
                    </a:lnL>
                  </a:tcPr>
                </a:tc>
                <a:tc>
                  <a:txBody>
                    <a:bodyPr/>
                    <a:lstStyle/>
                    <a:p>
                      <a:pPr algn="ctr" rtl="0" fontAlgn="ctr"/>
                      <a:r>
                        <a:rPr lang="en-US" sz="1200" b="1" i="0" u="none" strike="noStrike" dirty="0" smtClean="0">
                          <a:solidFill>
                            <a:srgbClr val="FFFFFF"/>
                          </a:solidFill>
                          <a:effectLst/>
                          <a:latin typeface="Calibri" panose="020F0502020204030204" pitchFamily="34" charset="0"/>
                          <a:cs typeface="Calibri" panose="020F0502020204030204" pitchFamily="34" charset="0"/>
                        </a:rPr>
                        <a:t>WILUS*</a:t>
                      </a:r>
                      <a:endParaRPr lang="en-US" sz="1200" b="1" i="0" u="none" strike="noStrike" dirty="0">
                        <a:solidFill>
                          <a:srgbClr val="FFFFFF"/>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rtl="0" fontAlgn="ctr"/>
                      <a:r>
                        <a:rPr lang="en-US" sz="1200" b="1" i="0" u="none" strike="noStrike" dirty="0" smtClean="0">
                          <a:solidFill>
                            <a:srgbClr val="FFFFFF"/>
                          </a:solidFill>
                          <a:effectLst/>
                          <a:latin typeface="Calibri" panose="020F0502020204030204" pitchFamily="34" charset="0"/>
                          <a:cs typeface="Calibri" panose="020F0502020204030204" pitchFamily="34" charset="0"/>
                        </a:rPr>
                        <a:t>NTT*</a:t>
                      </a:r>
                      <a:endParaRPr lang="en-US" sz="1200" b="1" i="0" u="none" strike="noStrike" dirty="0">
                        <a:solidFill>
                          <a:srgbClr val="FFFFFF"/>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rtl="0" fontAlgn="ctr"/>
                      <a:r>
                        <a:rPr lang="en-US" sz="1200" b="1" i="0" u="none" strike="noStrike" dirty="0" err="1" smtClean="0">
                          <a:solidFill>
                            <a:srgbClr val="FFFFFF"/>
                          </a:solidFill>
                          <a:effectLst/>
                          <a:latin typeface="Calibri" panose="020F0502020204030204" pitchFamily="34" charset="0"/>
                          <a:cs typeface="Calibri" panose="020F0502020204030204" pitchFamily="34" charset="0"/>
                        </a:rPr>
                        <a:t>SRTech</a:t>
                      </a:r>
                      <a:r>
                        <a:rPr lang="en-US" sz="1200" b="1" i="0" u="none" strike="noStrike" dirty="0" smtClean="0">
                          <a:solidFill>
                            <a:srgbClr val="FFFFFF"/>
                          </a:solidFill>
                          <a:effectLst/>
                          <a:latin typeface="Calibri" panose="020F0502020204030204" pitchFamily="34" charset="0"/>
                          <a:cs typeface="Calibri" panose="020F0502020204030204" pitchFamily="34" charset="0"/>
                        </a:rPr>
                        <a:t>*</a:t>
                      </a:r>
                      <a:endParaRPr lang="en-US" sz="1200" b="1" i="0" u="none" strike="noStrike" dirty="0">
                        <a:solidFill>
                          <a:srgbClr val="FFFFFF"/>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rtl="0" fontAlgn="ctr"/>
                      <a:r>
                        <a:rPr lang="en-US" sz="1200" b="1" i="0" u="none" strike="noStrike" dirty="0" smtClean="0">
                          <a:solidFill>
                            <a:srgbClr val="FFFFFF"/>
                          </a:solidFill>
                          <a:effectLst/>
                          <a:latin typeface="Calibri" panose="020F0502020204030204" pitchFamily="34" charset="0"/>
                          <a:cs typeface="Calibri" panose="020F0502020204030204" pitchFamily="34" charset="0"/>
                        </a:rPr>
                        <a:t>BCM*</a:t>
                      </a:r>
                      <a:endParaRPr lang="en-US" sz="1200" b="1" i="0" u="none" strike="noStrike" dirty="0">
                        <a:solidFill>
                          <a:srgbClr val="FFFFFF"/>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rtl="0" fontAlgn="ctr"/>
                      <a:r>
                        <a:rPr lang="en-US" sz="1200" b="1" i="0" u="none" strike="noStrike" dirty="0" smtClean="0">
                          <a:solidFill>
                            <a:srgbClr val="FFFFFF"/>
                          </a:solidFill>
                          <a:effectLst/>
                          <a:latin typeface="Calibri" panose="020F0502020204030204" pitchFamily="34" charset="0"/>
                          <a:cs typeface="Calibri" panose="020F0502020204030204" pitchFamily="34" charset="0"/>
                        </a:rPr>
                        <a:t>LGE*</a:t>
                      </a:r>
                      <a:endParaRPr lang="en-US" sz="1200" b="1" i="0" u="none" strike="noStrike" dirty="0">
                        <a:solidFill>
                          <a:srgbClr val="FFFFFF"/>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rtl="0" fontAlgn="ctr"/>
                      <a:r>
                        <a:rPr lang="en-US" sz="1200" b="1" i="0" u="none" strike="noStrike" dirty="0" smtClean="0">
                          <a:solidFill>
                            <a:srgbClr val="FFFFFF"/>
                          </a:solidFill>
                          <a:effectLst/>
                          <a:latin typeface="Calibri" panose="020F0502020204030204" pitchFamily="34" charset="0"/>
                          <a:cs typeface="Calibri" panose="020F0502020204030204" pitchFamily="34" charset="0"/>
                        </a:rPr>
                        <a:t>MTK*</a:t>
                      </a:r>
                      <a:endParaRPr lang="en-US" sz="1200" b="1" i="0" u="none" strike="noStrike" dirty="0">
                        <a:solidFill>
                          <a:srgbClr val="FFFFFF"/>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rtl="0" fontAlgn="ctr"/>
                      <a:r>
                        <a:rPr lang="en-US" altLang="ja-JP" sz="1200" b="1" i="0" u="none" strike="noStrike" smtClean="0">
                          <a:solidFill>
                            <a:srgbClr val="FFFFFF"/>
                          </a:solidFill>
                          <a:effectLst/>
                          <a:latin typeface="Calibri" panose="020F0502020204030204" pitchFamily="34" charset="0"/>
                          <a:cs typeface="Calibri" panose="020F0502020204030204" pitchFamily="34" charset="0"/>
                        </a:rPr>
                        <a:t>Nokia*</a:t>
                      </a:r>
                      <a:endParaRPr lang="en-US" sz="1200" b="1" i="0" u="none" strike="noStrike" dirty="0">
                        <a:solidFill>
                          <a:srgbClr val="FFFFFF"/>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rtl="0" fontAlgn="ctr"/>
                      <a:r>
                        <a:rPr lang="en-US" sz="1200" b="1" i="0" u="none" strike="noStrike" dirty="0" smtClean="0">
                          <a:solidFill>
                            <a:srgbClr val="FFFFFF"/>
                          </a:solidFill>
                          <a:effectLst/>
                          <a:latin typeface="Calibri" panose="020F0502020204030204" pitchFamily="34" charset="0"/>
                          <a:cs typeface="Calibri" panose="020F0502020204030204" pitchFamily="34" charset="0"/>
                        </a:rPr>
                        <a:t>UPC</a:t>
                      </a:r>
                      <a:r>
                        <a:rPr lang="en-US" sz="1200" b="1" i="0" u="none" strike="noStrike" baseline="30000" dirty="0" smtClean="0">
                          <a:solidFill>
                            <a:srgbClr val="FFFFFF"/>
                          </a:solidFill>
                          <a:effectLst/>
                          <a:latin typeface="Calibri" panose="020F0502020204030204" pitchFamily="34" charset="0"/>
                          <a:cs typeface="Calibri" panose="020F0502020204030204" pitchFamily="34" charset="0"/>
                        </a:rPr>
                        <a:t>+</a:t>
                      </a:r>
                      <a:endParaRPr lang="en-US" sz="1200" b="1" i="0" u="none" strike="noStrike" baseline="30000" dirty="0">
                        <a:solidFill>
                          <a:srgbClr val="FFFFFF"/>
                        </a:solidFill>
                        <a:effectLst/>
                        <a:latin typeface="Calibri" panose="020F0502020204030204" pitchFamily="34" charset="0"/>
                        <a:cs typeface="Calibri" panose="020F0502020204030204" pitchFamily="34" charset="0"/>
                      </a:endParaRPr>
                    </a:p>
                  </a:txBody>
                  <a:tcPr marL="9525" marR="9525" marT="9525" marB="0" anchor="ctr"/>
                </a:tc>
              </a:tr>
              <a:tr h="139834">
                <a:tc rowSpan="7">
                  <a:txBody>
                    <a:bodyPr/>
                    <a:lstStyle/>
                    <a:p>
                      <a:pPr algn="ctr" rtl="0" fontAlgn="ctr"/>
                      <a:r>
                        <a:rPr lang="en-US" altLang="ja-JP" sz="1600" b="0" i="0" u="none" strike="noStrike" dirty="0">
                          <a:solidFill>
                            <a:srgbClr val="000000"/>
                          </a:solidFill>
                          <a:effectLst/>
                          <a:latin typeface="Calibri" panose="020F0502020204030204" pitchFamily="34" charset="0"/>
                          <a:cs typeface="Calibri" panose="020F0502020204030204" pitchFamily="34" charset="0"/>
                        </a:rPr>
                        <a:t>-76</a:t>
                      </a:r>
                    </a:p>
                  </a:txBody>
                  <a:tcPr marL="9525" marR="9525" marT="9525" marB="0" anchor="ctr">
                    <a:lnB w="38100" cap="flat" cmpd="sng" algn="ctr">
                      <a:solidFill>
                        <a:schemeClr val="bg1"/>
                      </a:solidFill>
                      <a:prstDash val="solid"/>
                      <a:round/>
                      <a:headEnd type="none" w="med" len="med"/>
                      <a:tailEnd type="none" w="med" len="med"/>
                    </a:lnB>
                    <a:solidFill>
                      <a:srgbClr val="F9D8CC"/>
                    </a:solidFill>
                  </a:tcPr>
                </a:tc>
                <a:tc rowSpan="3">
                  <a:txBody>
                    <a:bodyPr/>
                    <a:lstStyle/>
                    <a:p>
                      <a:pPr algn="ctr" rtl="0" fontAlgn="ctr"/>
                      <a:r>
                        <a:rPr lang="en-US" sz="1400" b="0" i="0" u="none" strike="noStrike" dirty="0">
                          <a:solidFill>
                            <a:srgbClr val="000000"/>
                          </a:solidFill>
                          <a:effectLst/>
                          <a:latin typeface="Calibri" panose="020F0502020204030204" pitchFamily="34" charset="0"/>
                          <a:cs typeface="Calibri" panose="020F0502020204030204" pitchFamily="34" charset="0"/>
                        </a:rPr>
                        <a:t>BSS1</a:t>
                      </a:r>
                    </a:p>
                  </a:txBody>
                  <a:tcPr marL="9525" marR="9525" marT="9525" marB="0" anchor="ctr">
                    <a:solidFill>
                      <a:srgbClr val="F9D8CC"/>
                    </a:solidFill>
                  </a:tcPr>
                </a:tc>
                <a:tc>
                  <a:txBody>
                    <a:bodyPr/>
                    <a:lstStyle/>
                    <a:p>
                      <a:pPr algn="ctr" rtl="0" fontAlgn="ctr"/>
                      <a:r>
                        <a:rPr lang="en-US" sz="1200" b="0" i="0" u="none" strike="noStrike" dirty="0">
                          <a:solidFill>
                            <a:srgbClr val="000000"/>
                          </a:solidFill>
                          <a:effectLst/>
                          <a:latin typeface="Calibri" panose="020F0502020204030204" pitchFamily="34" charset="0"/>
                          <a:cs typeface="Calibri" panose="020F0502020204030204" pitchFamily="34" charset="0"/>
                        </a:rPr>
                        <a:t>STA1</a:t>
                      </a:r>
                    </a:p>
                  </a:txBody>
                  <a:tcPr marL="9525" marR="9525" marT="9525" marB="0" anchor="ctr">
                    <a:lnR w="38100" cap="flat" cmpd="sng" algn="ctr">
                      <a:solidFill>
                        <a:schemeClr val="bg1"/>
                      </a:solidFill>
                      <a:prstDash val="solid"/>
                      <a:round/>
                      <a:headEnd type="none" w="med" len="med"/>
                      <a:tailEnd type="none" w="med" len="med"/>
                    </a:ln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51.06 </a:t>
                      </a:r>
                    </a:p>
                  </a:txBody>
                  <a:tcPr marL="9525" marR="9525" marT="9525" marB="0" anchor="ctr">
                    <a:lnL w="38100" cap="flat" cmpd="sng" algn="ctr">
                      <a:solidFill>
                        <a:schemeClr val="bg1"/>
                      </a:solidFill>
                      <a:prstDash val="solid"/>
                      <a:round/>
                      <a:headEnd type="none" w="med" len="med"/>
                      <a:tailEnd type="none" w="med" len="med"/>
                    </a:lnL>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54.09 </a:t>
                      </a:r>
                    </a:p>
                  </a:txBody>
                  <a:tcPr marL="9525" marR="9525" marT="9525" marB="0" anchor="ct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48.70 </a:t>
                      </a:r>
                    </a:p>
                  </a:txBody>
                  <a:tcPr marL="9525" marR="9525" marT="9525" marB="0" anchor="ct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43.30 </a:t>
                      </a:r>
                    </a:p>
                  </a:txBody>
                  <a:tcPr marL="9525" marR="9525" marT="9525" marB="0" anchor="ct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67.59 </a:t>
                      </a:r>
                    </a:p>
                  </a:txBody>
                  <a:tcPr marL="9525" marR="9525" marT="9525" marB="0" anchor="ct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67.81 </a:t>
                      </a:r>
                    </a:p>
                  </a:txBody>
                  <a:tcPr marL="9525" marR="9525" marT="9525" marB="0" anchor="ctr">
                    <a:solidFill>
                      <a:srgbClr val="F9D8CC"/>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49.18 </a:t>
                      </a:r>
                    </a:p>
                  </a:txBody>
                  <a:tcPr marL="9525" marR="9525" marT="9525" marB="0" anchor="ctr">
                    <a:solidFill>
                      <a:srgbClr val="F9D8CC"/>
                    </a:solidFill>
                  </a:tcPr>
                </a:tc>
                <a:tc>
                  <a:txBody>
                    <a:bodyPr/>
                    <a:lstStyle/>
                    <a:p>
                      <a:pPr algn="ctr" rtl="0" fontAlgn="ctr"/>
                      <a:r>
                        <a:rPr lang="en-US" altLang="ja-JP" sz="1200" b="0" i="0" u="none" strike="noStrike" dirty="0" smtClean="0">
                          <a:solidFill>
                            <a:srgbClr val="000000"/>
                          </a:solidFill>
                          <a:effectLst/>
                          <a:latin typeface="Calibri" panose="020F0502020204030204" pitchFamily="34" charset="0"/>
                          <a:cs typeface="Calibri" panose="020F0502020204030204" pitchFamily="34" charset="0"/>
                        </a:rPr>
                        <a:t>53.76</a:t>
                      </a:r>
                      <a:endParaRPr lang="en-US" altLang="ja-JP" sz="12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rgbClr val="F9D8CC"/>
                    </a:solidFill>
                  </a:tcPr>
                </a:tc>
                <a:tc>
                  <a:txBody>
                    <a:bodyPr/>
                    <a:lstStyle/>
                    <a:p>
                      <a:pPr marL="0" algn="ctr" defTabSz="914400" rtl="0" eaLnBrk="1" fontAlgn="ctr" latinLnBrk="0" hangingPunct="1"/>
                      <a:r>
                        <a:rPr lang="ca-ES" sz="1200" b="0" i="0" u="none" strike="noStrike" kern="1200" dirty="0" smtClean="0">
                          <a:solidFill>
                            <a:srgbClr val="000000"/>
                          </a:solidFill>
                          <a:effectLst/>
                          <a:latin typeface="Calibri" panose="020F0502020204030204" pitchFamily="34" charset="0"/>
                          <a:ea typeface="+mn-ea"/>
                          <a:cs typeface="Calibri" panose="020F0502020204030204" pitchFamily="34" charset="0"/>
                        </a:rPr>
                        <a:t>51.50</a:t>
                      </a:r>
                      <a:endParaRPr lang="ca-ES" sz="1200" b="0"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9525" marR="9525" marT="9525" marB="0" anchor="ctr">
                    <a:solidFill>
                      <a:srgbClr val="F9D8CC"/>
                    </a:solidFill>
                  </a:tcPr>
                </a:tc>
              </a:tr>
              <a:tr h="139834">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1200" b="0" i="0" u="none" strike="noStrike">
                          <a:solidFill>
                            <a:srgbClr val="000000"/>
                          </a:solidFill>
                          <a:effectLst/>
                          <a:latin typeface="Calibri" panose="020F0502020204030204" pitchFamily="34" charset="0"/>
                          <a:cs typeface="Calibri" panose="020F0502020204030204" pitchFamily="34" charset="0"/>
                        </a:rPr>
                        <a:t>STA2</a:t>
                      </a:r>
                    </a:p>
                  </a:txBody>
                  <a:tcPr marL="9525" marR="9525" marT="9525" marB="0" anchor="ctr">
                    <a:lnR w="38100" cap="flat" cmpd="sng" algn="ctr">
                      <a:solidFill>
                        <a:schemeClr val="bg1"/>
                      </a:solidFill>
                      <a:prstDash val="solid"/>
                      <a:round/>
                      <a:headEnd type="none" w="med" len="med"/>
                      <a:tailEnd type="none" w="med" len="med"/>
                    </a:ln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51.74 </a:t>
                      </a:r>
                    </a:p>
                  </a:txBody>
                  <a:tcPr marL="9525" marR="9525" marT="9525" marB="0" anchor="ctr">
                    <a:lnL w="38100" cap="flat" cmpd="sng" algn="ctr">
                      <a:solidFill>
                        <a:schemeClr val="bg1"/>
                      </a:solidFill>
                      <a:prstDash val="solid"/>
                      <a:round/>
                      <a:headEnd type="none" w="med" len="med"/>
                      <a:tailEnd type="none" w="med" len="med"/>
                    </a:lnL>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53.00 </a:t>
                      </a:r>
                    </a:p>
                  </a:txBody>
                  <a:tcPr marL="9525" marR="9525" marT="9525" marB="0" anchor="ct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48.80 </a:t>
                      </a:r>
                    </a:p>
                  </a:txBody>
                  <a:tcPr marL="9525" marR="9525" marT="9525" marB="0" anchor="ct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47.00 </a:t>
                      </a:r>
                    </a:p>
                  </a:txBody>
                  <a:tcPr marL="9525" marR="9525" marT="9525" marB="0" anchor="ct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66.42 </a:t>
                      </a:r>
                    </a:p>
                  </a:txBody>
                  <a:tcPr marL="9525" marR="9525" marT="9525" marB="0" anchor="ct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68.99 </a:t>
                      </a:r>
                    </a:p>
                  </a:txBody>
                  <a:tcPr marL="9525" marR="9525" marT="9525" marB="0" anchor="ctr">
                    <a:solidFill>
                      <a:srgbClr val="F9D8CC"/>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49.53 </a:t>
                      </a:r>
                    </a:p>
                  </a:txBody>
                  <a:tcPr marL="9525" marR="9525" marT="9525" marB="0" anchor="ctr">
                    <a:solidFill>
                      <a:srgbClr val="F9D8CC"/>
                    </a:solidFill>
                  </a:tcPr>
                </a:tc>
                <a:tc>
                  <a:txBody>
                    <a:bodyPr/>
                    <a:lstStyle/>
                    <a:p>
                      <a:pPr algn="ctr" rtl="0" fontAlgn="ctr"/>
                      <a:r>
                        <a:rPr lang="en-US" altLang="ja-JP" sz="1200" b="0" i="0" u="none" strike="noStrike" dirty="0" smtClean="0">
                          <a:solidFill>
                            <a:srgbClr val="000000"/>
                          </a:solidFill>
                          <a:effectLst/>
                          <a:latin typeface="Calibri" panose="020F0502020204030204" pitchFamily="34" charset="0"/>
                          <a:cs typeface="Calibri" panose="020F0502020204030204" pitchFamily="34" charset="0"/>
                        </a:rPr>
                        <a:t>53.29</a:t>
                      </a:r>
                      <a:endParaRPr lang="en-US" altLang="ja-JP" sz="12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rgbClr val="F9D8CC"/>
                    </a:solidFill>
                  </a:tcPr>
                </a:tc>
                <a:tc>
                  <a:txBody>
                    <a:bodyPr/>
                    <a:lstStyle/>
                    <a:p>
                      <a:pPr marL="0" algn="ctr" defTabSz="914400" rtl="0" eaLnBrk="1" fontAlgn="ctr" latinLnBrk="0" hangingPunct="1"/>
                      <a:r>
                        <a:rPr lang="ca-ES" sz="1200" b="0" i="0" u="none" strike="noStrike" kern="1200" dirty="0" smtClean="0">
                          <a:solidFill>
                            <a:srgbClr val="000000"/>
                          </a:solidFill>
                          <a:effectLst/>
                          <a:latin typeface="Calibri" panose="020F0502020204030204" pitchFamily="34" charset="0"/>
                          <a:ea typeface="+mn-ea"/>
                          <a:cs typeface="Calibri" panose="020F0502020204030204" pitchFamily="34" charset="0"/>
                        </a:rPr>
                        <a:t>49.22</a:t>
                      </a:r>
                      <a:endParaRPr lang="ca-ES" sz="1200" b="0"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9525" marR="9525" marT="9525" marB="0" anchor="ctr">
                    <a:solidFill>
                      <a:srgbClr val="F9D8CC"/>
                    </a:solidFill>
                  </a:tcPr>
                </a:tc>
              </a:tr>
              <a:tr h="139834">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1200" b="1" i="0" u="none" strike="noStrike" dirty="0">
                          <a:solidFill>
                            <a:srgbClr val="000000"/>
                          </a:solidFill>
                          <a:effectLst/>
                          <a:latin typeface="Calibri" panose="020F0502020204030204" pitchFamily="34" charset="0"/>
                          <a:cs typeface="Calibri" panose="020F0502020204030204" pitchFamily="34" charset="0"/>
                        </a:rPr>
                        <a:t>Total</a:t>
                      </a:r>
                    </a:p>
                  </a:txBody>
                  <a:tcPr marL="9525" marR="9525" marT="9525" marB="0" anchor="ctr">
                    <a:lnR w="38100" cap="flat" cmpd="sng" algn="ctr">
                      <a:solidFill>
                        <a:schemeClr val="bg1"/>
                      </a:solidFill>
                      <a:prstDash val="solid"/>
                      <a:round/>
                      <a:headEnd type="none" w="med" len="med"/>
                      <a:tailEnd type="none" w="med" len="med"/>
                    </a:lnR>
                    <a:solidFill>
                      <a:srgbClr val="F9D8CC"/>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102.80 </a:t>
                      </a:r>
                    </a:p>
                  </a:txBody>
                  <a:tcPr marL="9525" marR="9525" marT="9525" marB="0" anchor="ctr">
                    <a:lnL w="38100" cap="flat" cmpd="sng" algn="ctr">
                      <a:solidFill>
                        <a:schemeClr val="bg1"/>
                      </a:solidFill>
                      <a:prstDash val="solid"/>
                      <a:round/>
                      <a:headEnd type="none" w="med" len="med"/>
                      <a:tailEnd type="none" w="med" len="med"/>
                    </a:lnL>
                    <a:solidFill>
                      <a:srgbClr val="F9D8CC"/>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107.09 </a:t>
                      </a:r>
                    </a:p>
                  </a:txBody>
                  <a:tcPr marL="9525" marR="9525" marT="9525" marB="0" anchor="ctr">
                    <a:solidFill>
                      <a:srgbClr val="F9D8CC"/>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97.50 </a:t>
                      </a:r>
                    </a:p>
                  </a:txBody>
                  <a:tcPr marL="9525" marR="9525" marT="9525" marB="0" anchor="ctr">
                    <a:solidFill>
                      <a:srgbClr val="F9D8CC"/>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90.30 </a:t>
                      </a:r>
                    </a:p>
                  </a:txBody>
                  <a:tcPr marL="9525" marR="9525" marT="9525" marB="0" anchor="ctr">
                    <a:solidFill>
                      <a:srgbClr val="F9D8CC"/>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134.01 </a:t>
                      </a:r>
                    </a:p>
                  </a:txBody>
                  <a:tcPr marL="9525" marR="9525" marT="9525" marB="0" anchor="ctr">
                    <a:solidFill>
                      <a:srgbClr val="F9D8CC"/>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136.80 </a:t>
                      </a:r>
                    </a:p>
                  </a:txBody>
                  <a:tcPr marL="9525" marR="9525" marT="9525" marB="0" anchor="ctr">
                    <a:solidFill>
                      <a:srgbClr val="F9D8CC"/>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98.71 </a:t>
                      </a:r>
                    </a:p>
                  </a:txBody>
                  <a:tcPr marL="9525" marR="9525" marT="9525" marB="0" anchor="ctr">
                    <a:solidFill>
                      <a:srgbClr val="F9D8CC"/>
                    </a:solidFill>
                  </a:tcPr>
                </a:tc>
                <a:tc>
                  <a:txBody>
                    <a:bodyPr/>
                    <a:lstStyle/>
                    <a:p>
                      <a:pPr algn="ctr" rtl="0" fontAlgn="ctr"/>
                      <a:r>
                        <a:rPr lang="en-US" altLang="ja-JP" sz="1200" b="1" i="0" u="none" strike="noStrike" dirty="0" smtClean="0">
                          <a:solidFill>
                            <a:srgbClr val="000000"/>
                          </a:solidFill>
                          <a:effectLst/>
                          <a:latin typeface="Calibri" panose="020F0502020204030204" pitchFamily="34" charset="0"/>
                          <a:cs typeface="Calibri" panose="020F0502020204030204" pitchFamily="34" charset="0"/>
                        </a:rPr>
                        <a:t>107.05</a:t>
                      </a:r>
                      <a:endParaRPr lang="en-US" altLang="ja-JP"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rgbClr val="F9D8CC"/>
                    </a:solidFill>
                  </a:tcPr>
                </a:tc>
                <a:tc>
                  <a:txBody>
                    <a:bodyPr/>
                    <a:lstStyle/>
                    <a:p>
                      <a:pPr marL="0" algn="ctr" defTabSz="914400" rtl="0" eaLnBrk="1" fontAlgn="ctr" latinLnBrk="0" hangingPunct="1"/>
                      <a:r>
                        <a:rPr lang="ca-ES" sz="1200" b="1" i="0" u="none" strike="noStrike" kern="1200" dirty="0" smtClean="0">
                          <a:solidFill>
                            <a:srgbClr val="000000"/>
                          </a:solidFill>
                          <a:effectLst/>
                          <a:latin typeface="Calibri" panose="020F0502020204030204" pitchFamily="34" charset="0"/>
                          <a:ea typeface="+mn-ea"/>
                          <a:cs typeface="Calibri" panose="020F0502020204030204" pitchFamily="34" charset="0"/>
                        </a:rPr>
                        <a:t>100.72</a:t>
                      </a:r>
                      <a:endParaRPr lang="ca-ES" sz="1200" b="1"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9525" marR="9525" marT="9525" marB="0" anchor="ctr">
                    <a:solidFill>
                      <a:srgbClr val="F9D8CC"/>
                    </a:solidFill>
                  </a:tcPr>
                </a:tc>
              </a:tr>
              <a:tr h="139834">
                <a:tc vMerge="1">
                  <a:txBody>
                    <a:bodyPr/>
                    <a:lstStyle/>
                    <a:p>
                      <a:endParaRPr kumimoji="1" lang="ja-JP" altLang="en-US"/>
                    </a:p>
                  </a:txBody>
                  <a:tcPr/>
                </a:tc>
                <a:tc rowSpan="3">
                  <a:txBody>
                    <a:bodyPr/>
                    <a:lstStyle/>
                    <a:p>
                      <a:pPr algn="ctr" rtl="0" fontAlgn="ctr"/>
                      <a:r>
                        <a:rPr lang="en-US" sz="1400" b="0" i="0" u="none" strike="noStrike" dirty="0">
                          <a:solidFill>
                            <a:srgbClr val="000000"/>
                          </a:solidFill>
                          <a:effectLst/>
                          <a:latin typeface="Calibri" panose="020F0502020204030204" pitchFamily="34" charset="0"/>
                          <a:cs typeface="Calibri" panose="020F0502020204030204" pitchFamily="34" charset="0"/>
                        </a:rPr>
                        <a:t>BSS2</a:t>
                      </a:r>
                    </a:p>
                  </a:txBody>
                  <a:tcPr marL="9525" marR="9525" marT="9525" marB="0" anchor="ctr">
                    <a:solidFill>
                      <a:srgbClr val="F9D8CC"/>
                    </a:solidFill>
                  </a:tcPr>
                </a:tc>
                <a:tc>
                  <a:txBody>
                    <a:bodyPr/>
                    <a:lstStyle/>
                    <a:p>
                      <a:pPr algn="ctr" rtl="0" fontAlgn="ctr"/>
                      <a:r>
                        <a:rPr lang="en-US" sz="1200" b="0" i="0" u="none" strike="noStrike" dirty="0">
                          <a:solidFill>
                            <a:srgbClr val="000000"/>
                          </a:solidFill>
                          <a:effectLst/>
                          <a:latin typeface="Calibri" panose="020F0502020204030204" pitchFamily="34" charset="0"/>
                          <a:cs typeface="Calibri" panose="020F0502020204030204" pitchFamily="34" charset="0"/>
                        </a:rPr>
                        <a:t>STA3</a:t>
                      </a:r>
                    </a:p>
                  </a:txBody>
                  <a:tcPr marL="9525" marR="9525" marT="9525" marB="0" anchor="ctr">
                    <a:lnR w="38100" cap="flat" cmpd="sng" algn="ctr">
                      <a:solidFill>
                        <a:schemeClr val="bg1"/>
                      </a:solidFill>
                      <a:prstDash val="solid"/>
                      <a:round/>
                      <a:headEnd type="none" w="med" len="med"/>
                      <a:tailEnd type="none" w="med" len="med"/>
                    </a:ln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50.53 </a:t>
                      </a:r>
                    </a:p>
                  </a:txBody>
                  <a:tcPr marL="9525" marR="9525" marT="9525" marB="0" anchor="ctr">
                    <a:lnL w="38100" cap="flat" cmpd="sng" algn="ctr">
                      <a:solidFill>
                        <a:schemeClr val="bg1"/>
                      </a:solidFill>
                      <a:prstDash val="solid"/>
                      <a:round/>
                      <a:headEnd type="none" w="med" len="med"/>
                      <a:tailEnd type="none" w="med" len="med"/>
                    </a:lnL>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54.51 </a:t>
                      </a:r>
                    </a:p>
                  </a:txBody>
                  <a:tcPr marL="9525" marR="9525" marT="9525" marB="0" anchor="ct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47.80 </a:t>
                      </a:r>
                    </a:p>
                  </a:txBody>
                  <a:tcPr marL="9525" marR="9525" marT="9525" marB="0" anchor="ct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43.30 </a:t>
                      </a:r>
                    </a:p>
                  </a:txBody>
                  <a:tcPr marL="9525" marR="9525" marT="9525" marB="0" anchor="ct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66.53 </a:t>
                      </a:r>
                    </a:p>
                  </a:txBody>
                  <a:tcPr marL="9525" marR="9525" marT="9525" marB="0" anchor="ct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68.46 </a:t>
                      </a:r>
                    </a:p>
                  </a:txBody>
                  <a:tcPr marL="9525" marR="9525" marT="9525" marB="0" anchor="ctr">
                    <a:solidFill>
                      <a:srgbClr val="F9D8CC"/>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52.01 </a:t>
                      </a:r>
                    </a:p>
                  </a:txBody>
                  <a:tcPr marL="9525" marR="9525" marT="9525" marB="0" anchor="ctr">
                    <a:solidFill>
                      <a:srgbClr val="F9D8CC"/>
                    </a:solidFill>
                  </a:tcPr>
                </a:tc>
                <a:tc>
                  <a:txBody>
                    <a:bodyPr/>
                    <a:lstStyle/>
                    <a:p>
                      <a:pPr algn="ctr" rtl="0" fontAlgn="ctr"/>
                      <a:r>
                        <a:rPr lang="en-US" altLang="ja-JP" sz="1200" b="0" i="0" u="none" strike="noStrike" dirty="0" smtClean="0">
                          <a:solidFill>
                            <a:srgbClr val="000000"/>
                          </a:solidFill>
                          <a:effectLst/>
                          <a:latin typeface="Calibri" panose="020F0502020204030204" pitchFamily="34" charset="0"/>
                          <a:cs typeface="Calibri" panose="020F0502020204030204" pitchFamily="34" charset="0"/>
                        </a:rPr>
                        <a:t>54.63</a:t>
                      </a:r>
                      <a:endParaRPr lang="en-US" altLang="ja-JP" sz="12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rgbClr val="F9D8CC"/>
                    </a:solidFill>
                  </a:tcPr>
                </a:tc>
                <a:tc>
                  <a:txBody>
                    <a:bodyPr/>
                    <a:lstStyle/>
                    <a:p>
                      <a:pPr marL="0" algn="ctr" defTabSz="914400" rtl="0" eaLnBrk="1" fontAlgn="ctr" latinLnBrk="0" hangingPunct="1"/>
                      <a:r>
                        <a:rPr lang="ca-ES" sz="1200" b="0" i="0" u="none" strike="noStrike" kern="1200" dirty="0" smtClean="0">
                          <a:solidFill>
                            <a:srgbClr val="000000"/>
                          </a:solidFill>
                          <a:effectLst/>
                          <a:latin typeface="Calibri" panose="020F0502020204030204" pitchFamily="34" charset="0"/>
                          <a:ea typeface="+mn-ea"/>
                          <a:cs typeface="Calibri" panose="020F0502020204030204" pitchFamily="34" charset="0"/>
                        </a:rPr>
                        <a:t>49.29</a:t>
                      </a:r>
                      <a:endParaRPr lang="ca-ES" sz="1200" b="0"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9525" marR="9525" marT="9525" marB="0" anchor="ctr">
                    <a:solidFill>
                      <a:srgbClr val="F9D8CC"/>
                    </a:solidFill>
                  </a:tcPr>
                </a:tc>
              </a:tr>
              <a:tr h="139834">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1200" b="0" i="0" u="none" strike="noStrike">
                          <a:solidFill>
                            <a:srgbClr val="000000"/>
                          </a:solidFill>
                          <a:effectLst/>
                          <a:latin typeface="Calibri" panose="020F0502020204030204" pitchFamily="34" charset="0"/>
                          <a:cs typeface="Calibri" panose="020F0502020204030204" pitchFamily="34" charset="0"/>
                        </a:rPr>
                        <a:t>STA4</a:t>
                      </a:r>
                    </a:p>
                  </a:txBody>
                  <a:tcPr marL="9525" marR="9525" marT="9525" marB="0" anchor="ctr">
                    <a:lnR w="38100" cap="flat" cmpd="sng" algn="ctr">
                      <a:solidFill>
                        <a:schemeClr val="bg1"/>
                      </a:solidFill>
                      <a:prstDash val="solid"/>
                      <a:round/>
                      <a:headEnd type="none" w="med" len="med"/>
                      <a:tailEnd type="none" w="med" len="med"/>
                    </a:lnR>
                    <a:solidFill>
                      <a:srgbClr val="F9D8CC"/>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51.40 </a:t>
                      </a:r>
                    </a:p>
                  </a:txBody>
                  <a:tcPr marL="9525" marR="9525" marT="9525" marB="0" anchor="ctr">
                    <a:lnL w="38100" cap="flat" cmpd="sng" algn="ctr">
                      <a:solidFill>
                        <a:schemeClr val="bg1"/>
                      </a:solidFill>
                      <a:prstDash val="solid"/>
                      <a:round/>
                      <a:headEnd type="none" w="med" len="med"/>
                      <a:tailEnd type="none" w="med" len="med"/>
                    </a:lnL>
                    <a:solidFill>
                      <a:srgbClr val="F9D8CC"/>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54.36 </a:t>
                      </a:r>
                    </a:p>
                  </a:txBody>
                  <a:tcPr marL="9525" marR="9525" marT="9525" marB="0" anchor="ctr">
                    <a:solidFill>
                      <a:srgbClr val="F9D8CC"/>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48.20 </a:t>
                      </a:r>
                    </a:p>
                  </a:txBody>
                  <a:tcPr marL="9525" marR="9525" marT="9525" marB="0" anchor="ctr">
                    <a:solidFill>
                      <a:srgbClr val="F9D8CC"/>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43.10 </a:t>
                      </a:r>
                    </a:p>
                  </a:txBody>
                  <a:tcPr marL="9525" marR="9525" marT="9525" marB="0" anchor="ctr">
                    <a:solidFill>
                      <a:srgbClr val="F9D8CC"/>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68.19 </a:t>
                      </a:r>
                    </a:p>
                  </a:txBody>
                  <a:tcPr marL="9525" marR="9525" marT="9525" marB="0" anchor="ctr">
                    <a:solidFill>
                      <a:srgbClr val="F9D8CC"/>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68.22 </a:t>
                      </a:r>
                    </a:p>
                  </a:txBody>
                  <a:tcPr marL="9525" marR="9525" marT="9525" marB="0" anchor="ctr">
                    <a:solidFill>
                      <a:srgbClr val="F9D8CC"/>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53.82 </a:t>
                      </a:r>
                    </a:p>
                  </a:txBody>
                  <a:tcPr marL="9525" marR="9525" marT="9525" marB="0" anchor="ctr">
                    <a:solidFill>
                      <a:srgbClr val="F9D8CC"/>
                    </a:solidFill>
                  </a:tcPr>
                </a:tc>
                <a:tc>
                  <a:txBody>
                    <a:bodyPr/>
                    <a:lstStyle/>
                    <a:p>
                      <a:pPr algn="ctr" rtl="0" fontAlgn="ctr"/>
                      <a:r>
                        <a:rPr lang="en-US" altLang="ja-JP" sz="1200" b="0" i="0" u="none" strike="noStrike" dirty="0" smtClean="0">
                          <a:solidFill>
                            <a:srgbClr val="000000"/>
                          </a:solidFill>
                          <a:effectLst/>
                          <a:latin typeface="Calibri" panose="020F0502020204030204" pitchFamily="34" charset="0"/>
                          <a:cs typeface="Calibri" panose="020F0502020204030204" pitchFamily="34" charset="0"/>
                        </a:rPr>
                        <a:t>54.12</a:t>
                      </a:r>
                      <a:endParaRPr lang="en-US" altLang="ja-JP" sz="12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rgbClr val="F9D8CC"/>
                    </a:solidFill>
                  </a:tcPr>
                </a:tc>
                <a:tc>
                  <a:txBody>
                    <a:bodyPr/>
                    <a:lstStyle/>
                    <a:p>
                      <a:pPr marL="0" algn="ctr" defTabSz="914400" rtl="0" eaLnBrk="1" fontAlgn="ctr" latinLnBrk="0" hangingPunct="1"/>
                      <a:r>
                        <a:rPr lang="ca-ES" sz="1200" b="0" i="0" u="none" strike="noStrike" kern="1200" dirty="0" smtClean="0">
                          <a:solidFill>
                            <a:srgbClr val="000000"/>
                          </a:solidFill>
                          <a:effectLst/>
                          <a:latin typeface="Calibri" panose="020F0502020204030204" pitchFamily="34" charset="0"/>
                          <a:ea typeface="+mn-ea"/>
                          <a:cs typeface="Calibri" panose="020F0502020204030204" pitchFamily="34" charset="0"/>
                        </a:rPr>
                        <a:t>50.56</a:t>
                      </a:r>
                      <a:endParaRPr lang="ca-ES" sz="1200" b="0"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9525" marR="9525" marT="9525" marB="0" anchor="ctr">
                    <a:solidFill>
                      <a:srgbClr val="F9D8CC"/>
                    </a:solidFill>
                  </a:tcPr>
                </a:tc>
              </a:tr>
              <a:tr h="139834">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1200" b="1" i="0" u="none" strike="noStrike" dirty="0">
                          <a:solidFill>
                            <a:srgbClr val="000000"/>
                          </a:solidFill>
                          <a:effectLst/>
                          <a:latin typeface="Calibri" panose="020F0502020204030204" pitchFamily="34" charset="0"/>
                          <a:cs typeface="Calibri" panose="020F0502020204030204" pitchFamily="34" charset="0"/>
                        </a:rPr>
                        <a:t>Total</a:t>
                      </a:r>
                    </a:p>
                  </a:txBody>
                  <a:tcPr marL="9525" marR="9525" marT="9525" marB="0" anchor="ctr">
                    <a:lnR w="38100" cap="flat" cmpd="sng" algn="ctr">
                      <a:solidFill>
                        <a:schemeClr val="bg1"/>
                      </a:solidFill>
                      <a:prstDash val="solid"/>
                      <a:round/>
                      <a:headEnd type="none" w="med" len="med"/>
                      <a:tailEnd type="none" w="med" len="med"/>
                    </a:lnR>
                    <a:solidFill>
                      <a:srgbClr val="F9D8CC"/>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101.93 </a:t>
                      </a:r>
                    </a:p>
                  </a:txBody>
                  <a:tcPr marL="9525" marR="9525" marT="9525" marB="0" anchor="ctr">
                    <a:lnL w="38100" cap="flat" cmpd="sng" algn="ctr">
                      <a:solidFill>
                        <a:schemeClr val="bg1"/>
                      </a:solidFill>
                      <a:prstDash val="solid"/>
                      <a:round/>
                      <a:headEnd type="none" w="med" len="med"/>
                      <a:tailEnd type="none" w="med" len="med"/>
                    </a:lnL>
                    <a:solidFill>
                      <a:srgbClr val="F9D8CC"/>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108.87 </a:t>
                      </a:r>
                    </a:p>
                  </a:txBody>
                  <a:tcPr marL="9525" marR="9525" marT="9525" marB="0" anchor="ctr">
                    <a:solidFill>
                      <a:srgbClr val="F9D8CC"/>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96.00 </a:t>
                      </a:r>
                    </a:p>
                  </a:txBody>
                  <a:tcPr marL="9525" marR="9525" marT="9525" marB="0" anchor="ctr">
                    <a:solidFill>
                      <a:srgbClr val="F9D8CC"/>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86.40 </a:t>
                      </a:r>
                    </a:p>
                  </a:txBody>
                  <a:tcPr marL="9525" marR="9525" marT="9525" marB="0" anchor="ctr">
                    <a:solidFill>
                      <a:srgbClr val="F9D8CC"/>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134.72 </a:t>
                      </a:r>
                    </a:p>
                  </a:txBody>
                  <a:tcPr marL="9525" marR="9525" marT="9525" marB="0" anchor="ctr">
                    <a:solidFill>
                      <a:srgbClr val="F9D8CC"/>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136.68 </a:t>
                      </a:r>
                    </a:p>
                  </a:txBody>
                  <a:tcPr marL="9525" marR="9525" marT="9525" marB="0" anchor="ctr">
                    <a:solidFill>
                      <a:srgbClr val="F9D8CC"/>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105.83 </a:t>
                      </a:r>
                    </a:p>
                  </a:txBody>
                  <a:tcPr marL="9525" marR="9525" marT="9525" marB="0" anchor="ctr">
                    <a:solidFill>
                      <a:srgbClr val="F9D8CC"/>
                    </a:solidFill>
                  </a:tcPr>
                </a:tc>
                <a:tc>
                  <a:txBody>
                    <a:bodyPr/>
                    <a:lstStyle/>
                    <a:p>
                      <a:pPr algn="ctr" rtl="0" fontAlgn="ctr"/>
                      <a:r>
                        <a:rPr lang="en-US" altLang="ja-JP" sz="1200" b="1" i="0" u="none" strike="noStrike" dirty="0" smtClean="0">
                          <a:solidFill>
                            <a:srgbClr val="000000"/>
                          </a:solidFill>
                          <a:effectLst/>
                          <a:latin typeface="Calibri" panose="020F0502020204030204" pitchFamily="34" charset="0"/>
                          <a:cs typeface="Calibri" panose="020F0502020204030204" pitchFamily="34" charset="0"/>
                        </a:rPr>
                        <a:t>108.75</a:t>
                      </a:r>
                      <a:endParaRPr lang="en-US" altLang="ja-JP"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rgbClr val="F9D8CC"/>
                    </a:solidFill>
                  </a:tcPr>
                </a:tc>
                <a:tc>
                  <a:txBody>
                    <a:bodyPr/>
                    <a:lstStyle/>
                    <a:p>
                      <a:pPr marL="0" algn="ctr" defTabSz="914400" rtl="0" eaLnBrk="1" fontAlgn="ctr" latinLnBrk="0" hangingPunct="1"/>
                      <a:r>
                        <a:rPr lang="ca-ES" sz="1200" b="1" i="0" u="none" strike="noStrike" kern="1200" dirty="0" smtClean="0">
                          <a:solidFill>
                            <a:srgbClr val="000000"/>
                          </a:solidFill>
                          <a:effectLst/>
                          <a:latin typeface="Calibri" panose="020F0502020204030204" pitchFamily="34" charset="0"/>
                          <a:ea typeface="+mn-ea"/>
                          <a:cs typeface="Calibri" panose="020F0502020204030204" pitchFamily="34" charset="0"/>
                        </a:rPr>
                        <a:t>99.85</a:t>
                      </a:r>
                      <a:endParaRPr lang="ca-ES" sz="1200" b="1"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9525" marR="9525" marT="9525" marB="0" anchor="b">
                    <a:solidFill>
                      <a:srgbClr val="F9D8CC"/>
                    </a:solidFill>
                  </a:tcPr>
                </a:tc>
              </a:tr>
              <a:tr h="139834">
                <a:tc vMerge="1">
                  <a:txBody>
                    <a:bodyPr/>
                    <a:lstStyle/>
                    <a:p>
                      <a:endParaRPr kumimoji="1" lang="ja-JP" altLang="en-US"/>
                    </a:p>
                  </a:txBody>
                  <a:tcPr/>
                </a:tc>
                <a:tc gridSpan="2">
                  <a:txBody>
                    <a:bodyPr/>
                    <a:lstStyle/>
                    <a:p>
                      <a:pPr algn="ctr" rtl="0" fontAlgn="ctr"/>
                      <a:r>
                        <a:rPr lang="en-US" sz="1200" b="1" i="0" u="none" strike="noStrike" dirty="0">
                          <a:solidFill>
                            <a:srgbClr val="000000"/>
                          </a:solidFill>
                          <a:effectLst/>
                          <a:latin typeface="Calibri" panose="020F0502020204030204" pitchFamily="34" charset="0"/>
                          <a:cs typeface="Calibri" panose="020F0502020204030204" pitchFamily="34" charset="0"/>
                        </a:rPr>
                        <a:t>BSS1 + BSS2</a:t>
                      </a:r>
                    </a:p>
                  </a:txBody>
                  <a:tcPr marL="9525" marR="9525" marT="9525" marB="0" anchor="ctr">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F9D8CC"/>
                    </a:solidFill>
                  </a:tcPr>
                </a:tc>
                <a:tc hMerge="1">
                  <a:txBody>
                    <a:bodyPr/>
                    <a:lstStyle/>
                    <a:p>
                      <a:endParaRPr kumimoji="1" lang="ja-JP" altLang="en-US"/>
                    </a:p>
                  </a:txBody>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204.73 </a:t>
                      </a:r>
                    </a:p>
                  </a:txBody>
                  <a:tcPr marL="9525" marR="9525" marT="9525" marB="0" anchor="ctr">
                    <a:lnL w="381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F9D8CC"/>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215.96 </a:t>
                      </a:r>
                    </a:p>
                  </a:txBody>
                  <a:tcPr marL="9525" marR="9525" marT="9525" marB="0" anchor="ctr">
                    <a:lnB w="38100" cap="flat" cmpd="sng" algn="ctr">
                      <a:solidFill>
                        <a:schemeClr val="bg1"/>
                      </a:solidFill>
                      <a:prstDash val="solid"/>
                      <a:round/>
                      <a:headEnd type="none" w="med" len="med"/>
                      <a:tailEnd type="none" w="med" len="med"/>
                    </a:lnB>
                    <a:solidFill>
                      <a:srgbClr val="F9D8CC"/>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193.50 </a:t>
                      </a:r>
                    </a:p>
                  </a:txBody>
                  <a:tcPr marL="9525" marR="9525" marT="9525" marB="0" anchor="ctr">
                    <a:lnB w="38100" cap="flat" cmpd="sng" algn="ctr">
                      <a:solidFill>
                        <a:schemeClr val="bg1"/>
                      </a:solidFill>
                      <a:prstDash val="solid"/>
                      <a:round/>
                      <a:headEnd type="none" w="med" len="med"/>
                      <a:tailEnd type="none" w="med" len="med"/>
                    </a:lnB>
                    <a:solidFill>
                      <a:srgbClr val="F9D8CC"/>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176.70 </a:t>
                      </a:r>
                    </a:p>
                  </a:txBody>
                  <a:tcPr marL="9525" marR="9525" marT="9525" marB="0" anchor="ctr">
                    <a:lnB w="38100" cap="flat" cmpd="sng" algn="ctr">
                      <a:solidFill>
                        <a:schemeClr val="bg1"/>
                      </a:solidFill>
                      <a:prstDash val="solid"/>
                      <a:round/>
                      <a:headEnd type="none" w="med" len="med"/>
                      <a:tailEnd type="none" w="med" len="med"/>
                    </a:lnB>
                    <a:solidFill>
                      <a:srgbClr val="F9D8CC"/>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268.73 </a:t>
                      </a:r>
                    </a:p>
                  </a:txBody>
                  <a:tcPr marL="9525" marR="9525" marT="9525" marB="0" anchor="ctr">
                    <a:lnB w="38100" cap="flat" cmpd="sng" algn="ctr">
                      <a:solidFill>
                        <a:schemeClr val="bg1"/>
                      </a:solidFill>
                      <a:prstDash val="solid"/>
                      <a:round/>
                      <a:headEnd type="none" w="med" len="med"/>
                      <a:tailEnd type="none" w="med" len="med"/>
                    </a:lnB>
                    <a:solidFill>
                      <a:srgbClr val="F9D8CC"/>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273.48 </a:t>
                      </a:r>
                    </a:p>
                  </a:txBody>
                  <a:tcPr marL="9525" marR="9525" marT="9525" marB="0" anchor="ctr">
                    <a:lnB w="38100" cap="flat" cmpd="sng" algn="ctr">
                      <a:solidFill>
                        <a:schemeClr val="bg1"/>
                      </a:solidFill>
                      <a:prstDash val="solid"/>
                      <a:round/>
                      <a:headEnd type="none" w="med" len="med"/>
                      <a:tailEnd type="none" w="med" len="med"/>
                    </a:lnB>
                    <a:solidFill>
                      <a:srgbClr val="F9D8CC"/>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204.54 </a:t>
                      </a:r>
                    </a:p>
                  </a:txBody>
                  <a:tcPr marL="9525" marR="9525" marT="9525" marB="0" anchor="ctr">
                    <a:lnB w="38100" cap="flat" cmpd="sng" algn="ctr">
                      <a:solidFill>
                        <a:schemeClr val="bg1"/>
                      </a:solidFill>
                      <a:prstDash val="solid"/>
                      <a:round/>
                      <a:headEnd type="none" w="med" len="med"/>
                      <a:tailEnd type="none" w="med" len="med"/>
                    </a:lnB>
                    <a:solidFill>
                      <a:srgbClr val="F9D8CC"/>
                    </a:solidFill>
                  </a:tcPr>
                </a:tc>
                <a:tc>
                  <a:txBody>
                    <a:bodyPr/>
                    <a:lstStyle/>
                    <a:p>
                      <a:pPr algn="ctr" rtl="0" fontAlgn="ctr"/>
                      <a:r>
                        <a:rPr lang="en-US" altLang="ja-JP" sz="1200" b="1" i="0" u="none" strike="noStrike" dirty="0" smtClean="0">
                          <a:solidFill>
                            <a:srgbClr val="000000"/>
                          </a:solidFill>
                          <a:effectLst/>
                          <a:latin typeface="Calibri" panose="020F0502020204030204" pitchFamily="34" charset="0"/>
                          <a:cs typeface="Calibri" panose="020F0502020204030204" pitchFamily="34" charset="0"/>
                        </a:rPr>
                        <a:t>215.79</a:t>
                      </a:r>
                      <a:endParaRPr lang="en-US" altLang="ja-JP"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B w="38100" cap="flat" cmpd="sng" algn="ctr">
                      <a:solidFill>
                        <a:schemeClr val="bg1"/>
                      </a:solidFill>
                      <a:prstDash val="solid"/>
                      <a:round/>
                      <a:headEnd type="none" w="med" len="med"/>
                      <a:tailEnd type="none" w="med" len="med"/>
                    </a:lnB>
                    <a:solidFill>
                      <a:srgbClr val="F9D8CC"/>
                    </a:solidFill>
                  </a:tcPr>
                </a:tc>
                <a:tc>
                  <a:txBody>
                    <a:bodyPr/>
                    <a:lstStyle/>
                    <a:p>
                      <a:pPr algn="ctr" rtl="0" fontAlgn="ctr"/>
                      <a:r>
                        <a:rPr lang="en-US" altLang="ja-JP" sz="1200" b="1" i="0" u="none" strike="noStrike" dirty="0" smtClean="0">
                          <a:solidFill>
                            <a:srgbClr val="000000"/>
                          </a:solidFill>
                          <a:effectLst/>
                          <a:latin typeface="Calibri" panose="020F0502020204030204" pitchFamily="34" charset="0"/>
                          <a:cs typeface="Calibri" panose="020F0502020204030204" pitchFamily="34" charset="0"/>
                        </a:rPr>
                        <a:t>200.57</a:t>
                      </a:r>
                      <a:endParaRPr lang="en-US" altLang="ja-JP"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B w="38100" cap="flat" cmpd="sng" algn="ctr">
                      <a:solidFill>
                        <a:schemeClr val="bg1"/>
                      </a:solidFill>
                      <a:prstDash val="solid"/>
                      <a:round/>
                      <a:headEnd type="none" w="med" len="med"/>
                      <a:tailEnd type="none" w="med" len="med"/>
                    </a:lnB>
                    <a:solidFill>
                      <a:srgbClr val="F9D8CC"/>
                    </a:solidFill>
                  </a:tcPr>
                </a:tc>
              </a:tr>
              <a:tr h="139834">
                <a:tc rowSpan="8">
                  <a:txBody>
                    <a:bodyPr/>
                    <a:lstStyle/>
                    <a:p>
                      <a:pPr algn="ctr" rtl="0" fontAlgn="ctr"/>
                      <a:r>
                        <a:rPr lang="en-US" altLang="ja-JP" sz="1600" b="0" i="0" u="none" strike="noStrike" dirty="0">
                          <a:solidFill>
                            <a:srgbClr val="000000"/>
                          </a:solidFill>
                          <a:effectLst/>
                          <a:latin typeface="Calibri" panose="020F0502020204030204" pitchFamily="34" charset="0"/>
                          <a:cs typeface="Calibri" panose="020F0502020204030204" pitchFamily="34" charset="0"/>
                        </a:rPr>
                        <a:t>-66</a:t>
                      </a:r>
                    </a:p>
                  </a:txBody>
                  <a:tcPr marL="9525" marR="9525" marT="9525" marB="0"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CECE7"/>
                    </a:solidFill>
                  </a:tcPr>
                </a:tc>
                <a:tc rowSpan="3">
                  <a:txBody>
                    <a:bodyPr/>
                    <a:lstStyle/>
                    <a:p>
                      <a:pPr algn="ctr" rtl="0" fontAlgn="ctr"/>
                      <a:r>
                        <a:rPr lang="en-US" sz="1400" b="0" i="0" u="none" strike="noStrike" dirty="0">
                          <a:solidFill>
                            <a:srgbClr val="000000"/>
                          </a:solidFill>
                          <a:effectLst/>
                          <a:latin typeface="Calibri" panose="020F0502020204030204" pitchFamily="34" charset="0"/>
                          <a:cs typeface="Calibri" panose="020F0502020204030204" pitchFamily="34" charset="0"/>
                        </a:rPr>
                        <a:t>BSS1</a:t>
                      </a:r>
                    </a:p>
                  </a:txBody>
                  <a:tcPr marL="9525" marR="9525" marT="9525" marB="0" anchor="ctr">
                    <a:lnT w="38100" cap="flat" cmpd="sng" algn="ctr">
                      <a:solidFill>
                        <a:schemeClr val="bg1"/>
                      </a:solidFill>
                      <a:prstDash val="solid"/>
                      <a:round/>
                      <a:headEnd type="none" w="med" len="med"/>
                      <a:tailEnd type="none" w="med" len="med"/>
                    </a:lnT>
                    <a:solidFill>
                      <a:srgbClr val="FCECE7"/>
                    </a:solidFill>
                  </a:tcPr>
                </a:tc>
                <a:tc>
                  <a:txBody>
                    <a:bodyPr/>
                    <a:lstStyle/>
                    <a:p>
                      <a:pPr algn="ctr" rtl="0" fontAlgn="ctr"/>
                      <a:r>
                        <a:rPr lang="en-US" sz="1200" b="0" i="0" u="none" strike="noStrike">
                          <a:solidFill>
                            <a:srgbClr val="000000"/>
                          </a:solidFill>
                          <a:effectLst/>
                          <a:latin typeface="Calibri" panose="020F0502020204030204" pitchFamily="34" charset="0"/>
                          <a:cs typeface="Calibri" panose="020F0502020204030204" pitchFamily="34" charset="0"/>
                        </a:rPr>
                        <a:t>STA1</a:t>
                      </a:r>
                    </a:p>
                  </a:txBody>
                  <a:tcPr marL="9525" marR="9525" marT="9525" marB="0"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FCECE7"/>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93.24 </a:t>
                      </a:r>
                    </a:p>
                  </a:txBody>
                  <a:tcPr marL="9525" marR="9525" marT="9525" marB="0"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rgbClr val="FCECE7"/>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95.22 </a:t>
                      </a:r>
                    </a:p>
                  </a:txBody>
                  <a:tcPr marL="9525" marR="9525" marT="9525" marB="0" anchor="ctr">
                    <a:lnT w="38100" cap="flat" cmpd="sng" algn="ctr">
                      <a:solidFill>
                        <a:schemeClr val="bg1"/>
                      </a:solidFill>
                      <a:prstDash val="solid"/>
                      <a:round/>
                      <a:headEnd type="none" w="med" len="med"/>
                      <a:tailEnd type="none" w="med" len="med"/>
                    </a:lnT>
                    <a:solidFill>
                      <a:srgbClr val="FCECE7"/>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93.00 </a:t>
                      </a:r>
                    </a:p>
                  </a:txBody>
                  <a:tcPr marL="9525" marR="9525" marT="9525" marB="0" anchor="ctr">
                    <a:lnT w="38100" cap="flat" cmpd="sng" algn="ctr">
                      <a:solidFill>
                        <a:schemeClr val="bg1"/>
                      </a:solidFill>
                      <a:prstDash val="solid"/>
                      <a:round/>
                      <a:headEnd type="none" w="med" len="med"/>
                      <a:tailEnd type="none" w="med" len="med"/>
                    </a:lnT>
                    <a:solidFill>
                      <a:srgbClr val="FCECE7"/>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93.00 </a:t>
                      </a:r>
                    </a:p>
                  </a:txBody>
                  <a:tcPr marL="9525" marR="9525" marT="9525" marB="0" anchor="ctr">
                    <a:lnT w="38100" cap="flat" cmpd="sng" algn="ctr">
                      <a:solidFill>
                        <a:schemeClr val="bg1"/>
                      </a:solidFill>
                      <a:prstDash val="solid"/>
                      <a:round/>
                      <a:headEnd type="none" w="med" len="med"/>
                      <a:tailEnd type="none" w="med" len="med"/>
                    </a:lnT>
                    <a:solidFill>
                      <a:srgbClr val="FCECE7"/>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85.22 </a:t>
                      </a:r>
                    </a:p>
                  </a:txBody>
                  <a:tcPr marL="9525" marR="9525" marT="9525" marB="0" anchor="ctr">
                    <a:lnT w="38100" cap="flat" cmpd="sng" algn="ctr">
                      <a:solidFill>
                        <a:schemeClr val="bg1"/>
                      </a:solidFill>
                      <a:prstDash val="solid"/>
                      <a:round/>
                      <a:headEnd type="none" w="med" len="med"/>
                      <a:tailEnd type="none" w="med" len="med"/>
                    </a:lnT>
                    <a:solidFill>
                      <a:srgbClr val="FCECE7"/>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93.99 </a:t>
                      </a:r>
                    </a:p>
                  </a:txBody>
                  <a:tcPr marL="9525" marR="9525" marT="9525" marB="0" anchor="ctr">
                    <a:lnT w="38100" cap="flat" cmpd="sng" algn="ctr">
                      <a:solidFill>
                        <a:schemeClr val="bg1"/>
                      </a:solidFill>
                      <a:prstDash val="solid"/>
                      <a:round/>
                      <a:headEnd type="none" w="med" len="med"/>
                      <a:tailEnd type="none" w="med" len="med"/>
                    </a:lnT>
                    <a:solidFill>
                      <a:srgbClr val="FCECE7"/>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100.13 </a:t>
                      </a:r>
                    </a:p>
                  </a:txBody>
                  <a:tcPr marL="9525" marR="9525" marT="9525" marB="0" anchor="ctr">
                    <a:lnT w="38100" cap="flat" cmpd="sng" algn="ctr">
                      <a:solidFill>
                        <a:schemeClr val="bg1"/>
                      </a:solidFill>
                      <a:prstDash val="solid"/>
                      <a:round/>
                      <a:headEnd type="none" w="med" len="med"/>
                      <a:tailEnd type="none" w="med" len="med"/>
                    </a:lnT>
                    <a:solidFill>
                      <a:srgbClr val="FCECE7"/>
                    </a:solidFill>
                  </a:tcPr>
                </a:tc>
                <a:tc>
                  <a:txBody>
                    <a:bodyPr/>
                    <a:lstStyle/>
                    <a:p>
                      <a:pPr algn="ctr" rtl="0" fontAlgn="ctr"/>
                      <a:r>
                        <a:rPr lang="en-US" altLang="ja-JP" sz="1200" b="0" i="0" u="none" strike="noStrike" dirty="0" smtClean="0">
                          <a:solidFill>
                            <a:srgbClr val="000000"/>
                          </a:solidFill>
                          <a:effectLst/>
                          <a:latin typeface="Calibri" panose="020F0502020204030204" pitchFamily="34" charset="0"/>
                          <a:cs typeface="Calibri" panose="020F0502020204030204" pitchFamily="34" charset="0"/>
                        </a:rPr>
                        <a:t>94.67</a:t>
                      </a:r>
                      <a:endParaRPr lang="en-US" altLang="ja-JP" sz="12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T w="38100" cap="flat" cmpd="sng" algn="ctr">
                      <a:solidFill>
                        <a:schemeClr val="bg1"/>
                      </a:solidFill>
                      <a:prstDash val="solid"/>
                      <a:round/>
                      <a:headEnd type="none" w="med" len="med"/>
                      <a:tailEnd type="none" w="med" len="med"/>
                    </a:lnT>
                    <a:solidFill>
                      <a:srgbClr val="FCECE7"/>
                    </a:solidFill>
                  </a:tcPr>
                </a:tc>
                <a:tc>
                  <a:txBody>
                    <a:bodyPr/>
                    <a:lstStyle/>
                    <a:p>
                      <a:pPr marL="0" algn="ctr" defTabSz="914400" rtl="0" eaLnBrk="1" fontAlgn="ctr" latinLnBrk="0" hangingPunct="1"/>
                      <a:r>
                        <a:rPr lang="ca-ES" sz="1200" b="0" i="0" u="none" strike="noStrike" kern="1200" dirty="0" smtClean="0">
                          <a:solidFill>
                            <a:srgbClr val="000000"/>
                          </a:solidFill>
                          <a:effectLst/>
                          <a:latin typeface="Calibri" panose="020F0502020204030204" pitchFamily="34" charset="0"/>
                          <a:ea typeface="+mn-ea"/>
                          <a:cs typeface="Calibri" panose="020F0502020204030204" pitchFamily="34" charset="0"/>
                        </a:rPr>
                        <a:t>97.87</a:t>
                      </a:r>
                      <a:endParaRPr lang="ca-ES" sz="1200" b="0"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9525" marR="9525" marT="9525" marB="0" anchor="ctr">
                    <a:lnT w="38100" cap="flat" cmpd="sng" algn="ctr">
                      <a:solidFill>
                        <a:schemeClr val="bg1"/>
                      </a:solidFill>
                      <a:prstDash val="solid"/>
                      <a:round/>
                      <a:headEnd type="none" w="med" len="med"/>
                      <a:tailEnd type="none" w="med" len="med"/>
                    </a:lnT>
                    <a:solidFill>
                      <a:srgbClr val="FCECE7"/>
                    </a:solidFill>
                  </a:tcPr>
                </a:tc>
              </a:tr>
              <a:tr h="139834">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1200" b="0" i="0" u="none" strike="noStrike">
                          <a:solidFill>
                            <a:srgbClr val="000000"/>
                          </a:solidFill>
                          <a:effectLst/>
                          <a:latin typeface="Calibri" panose="020F0502020204030204" pitchFamily="34" charset="0"/>
                          <a:cs typeface="Calibri" panose="020F0502020204030204" pitchFamily="34" charset="0"/>
                        </a:rPr>
                        <a:t>STA2</a:t>
                      </a:r>
                    </a:p>
                  </a:txBody>
                  <a:tcPr marL="9525" marR="9525" marT="9525" marB="0" anchor="ctr">
                    <a:lnR w="38100" cap="flat" cmpd="sng" algn="ctr">
                      <a:solidFill>
                        <a:schemeClr val="bg1"/>
                      </a:solidFill>
                      <a:prstDash val="solid"/>
                      <a:round/>
                      <a:headEnd type="none" w="med" len="med"/>
                      <a:tailEnd type="none" w="med" len="med"/>
                    </a:lnR>
                    <a:solidFill>
                      <a:srgbClr val="FCECE7"/>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94.28 </a:t>
                      </a:r>
                    </a:p>
                  </a:txBody>
                  <a:tcPr marL="9525" marR="9525" marT="9525" marB="0" anchor="ctr">
                    <a:lnL w="38100" cap="flat" cmpd="sng" algn="ctr">
                      <a:solidFill>
                        <a:schemeClr val="bg1"/>
                      </a:solidFill>
                      <a:prstDash val="solid"/>
                      <a:round/>
                      <a:headEnd type="none" w="med" len="med"/>
                      <a:tailEnd type="none" w="med" len="med"/>
                    </a:lnL>
                    <a:solidFill>
                      <a:srgbClr val="FCECE7"/>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96.31 </a:t>
                      </a:r>
                    </a:p>
                  </a:txBody>
                  <a:tcPr marL="9525" marR="9525" marT="9525" marB="0" anchor="ctr">
                    <a:solidFill>
                      <a:srgbClr val="FCECE7"/>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93.50 </a:t>
                      </a:r>
                    </a:p>
                  </a:txBody>
                  <a:tcPr marL="9525" marR="9525" marT="9525" marB="0" anchor="ctr">
                    <a:solidFill>
                      <a:srgbClr val="FCECE7"/>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94.00 </a:t>
                      </a:r>
                    </a:p>
                  </a:txBody>
                  <a:tcPr marL="9525" marR="9525" marT="9525" marB="0" anchor="ctr">
                    <a:solidFill>
                      <a:srgbClr val="FCECE7"/>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84.33 </a:t>
                      </a:r>
                    </a:p>
                  </a:txBody>
                  <a:tcPr marL="9525" marR="9525" marT="9525" marB="0" anchor="ctr">
                    <a:solidFill>
                      <a:srgbClr val="FCECE7"/>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92.27 </a:t>
                      </a:r>
                    </a:p>
                  </a:txBody>
                  <a:tcPr marL="9525" marR="9525" marT="9525" marB="0" anchor="ctr">
                    <a:solidFill>
                      <a:srgbClr val="FCECE7"/>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100.51 </a:t>
                      </a:r>
                    </a:p>
                  </a:txBody>
                  <a:tcPr marL="9525" marR="9525" marT="9525" marB="0" anchor="ctr">
                    <a:solidFill>
                      <a:srgbClr val="FCECE7"/>
                    </a:solidFill>
                  </a:tcPr>
                </a:tc>
                <a:tc>
                  <a:txBody>
                    <a:bodyPr/>
                    <a:lstStyle/>
                    <a:p>
                      <a:pPr algn="ctr" rtl="0" fontAlgn="ctr"/>
                      <a:r>
                        <a:rPr lang="en-US" altLang="ja-JP" sz="1200" b="0" i="0" u="none" strike="noStrike" dirty="0" smtClean="0">
                          <a:solidFill>
                            <a:srgbClr val="000000"/>
                          </a:solidFill>
                          <a:effectLst/>
                          <a:latin typeface="Calibri" panose="020F0502020204030204" pitchFamily="34" charset="0"/>
                          <a:cs typeface="Calibri" panose="020F0502020204030204" pitchFamily="34" charset="0"/>
                        </a:rPr>
                        <a:t>95.22</a:t>
                      </a:r>
                      <a:endParaRPr lang="en-US" altLang="ja-JP" sz="12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rgbClr val="FCECE7"/>
                    </a:solidFill>
                  </a:tcPr>
                </a:tc>
                <a:tc>
                  <a:txBody>
                    <a:bodyPr/>
                    <a:lstStyle/>
                    <a:p>
                      <a:pPr marL="0" algn="ctr" defTabSz="914400" rtl="0" eaLnBrk="1" fontAlgn="ctr" latinLnBrk="0" hangingPunct="1"/>
                      <a:r>
                        <a:rPr lang="ca-ES" sz="1200" b="0" i="0" u="none" strike="noStrike" kern="1200" dirty="0" smtClean="0">
                          <a:solidFill>
                            <a:srgbClr val="000000"/>
                          </a:solidFill>
                          <a:effectLst/>
                          <a:latin typeface="Calibri" panose="020F0502020204030204" pitchFamily="34" charset="0"/>
                          <a:ea typeface="+mn-ea"/>
                          <a:cs typeface="Calibri" panose="020F0502020204030204" pitchFamily="34" charset="0"/>
                        </a:rPr>
                        <a:t>98.54</a:t>
                      </a:r>
                      <a:endParaRPr lang="ca-ES" sz="1200" b="0"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9525" marR="9525" marT="9525" marB="0" anchor="ctr">
                    <a:solidFill>
                      <a:srgbClr val="FCECE7"/>
                    </a:solidFill>
                  </a:tcPr>
                </a:tc>
              </a:tr>
              <a:tr h="139834">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1200" b="1" i="0" u="none" strike="noStrike" dirty="0">
                          <a:solidFill>
                            <a:srgbClr val="000000"/>
                          </a:solidFill>
                          <a:effectLst/>
                          <a:latin typeface="Calibri" panose="020F0502020204030204" pitchFamily="34" charset="0"/>
                          <a:cs typeface="Calibri" panose="020F0502020204030204" pitchFamily="34" charset="0"/>
                        </a:rPr>
                        <a:t>Total</a:t>
                      </a:r>
                    </a:p>
                  </a:txBody>
                  <a:tcPr marL="9525" marR="9525" marT="9525" marB="0" anchor="ctr">
                    <a:lnR w="38100" cap="flat" cmpd="sng" algn="ctr">
                      <a:solidFill>
                        <a:schemeClr val="bg1"/>
                      </a:solidFill>
                      <a:prstDash val="solid"/>
                      <a:round/>
                      <a:headEnd type="none" w="med" len="med"/>
                      <a:tailEnd type="none" w="med" len="med"/>
                    </a:lnR>
                    <a:solidFill>
                      <a:srgbClr val="FCECE7"/>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187.52 </a:t>
                      </a:r>
                    </a:p>
                  </a:txBody>
                  <a:tcPr marL="9525" marR="9525" marT="9525" marB="0" anchor="ctr">
                    <a:lnL w="38100" cap="flat" cmpd="sng" algn="ctr">
                      <a:solidFill>
                        <a:schemeClr val="bg1"/>
                      </a:solidFill>
                      <a:prstDash val="solid"/>
                      <a:round/>
                      <a:headEnd type="none" w="med" len="med"/>
                      <a:tailEnd type="none" w="med" len="med"/>
                    </a:lnL>
                    <a:solidFill>
                      <a:srgbClr val="FCECE7"/>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191.53 </a:t>
                      </a:r>
                    </a:p>
                  </a:txBody>
                  <a:tcPr marL="9525" marR="9525" marT="9525" marB="0" anchor="ctr">
                    <a:solidFill>
                      <a:srgbClr val="FCECE7"/>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186.50 </a:t>
                      </a:r>
                    </a:p>
                  </a:txBody>
                  <a:tcPr marL="9525" marR="9525" marT="9525" marB="0" anchor="ctr">
                    <a:solidFill>
                      <a:srgbClr val="FCECE7"/>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187.00 </a:t>
                      </a:r>
                    </a:p>
                  </a:txBody>
                  <a:tcPr marL="9525" marR="9525" marT="9525" marB="0" anchor="ctr">
                    <a:solidFill>
                      <a:srgbClr val="FCECE7"/>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169.55 </a:t>
                      </a:r>
                    </a:p>
                  </a:txBody>
                  <a:tcPr marL="9525" marR="9525" marT="9525" marB="0" anchor="ctr">
                    <a:solidFill>
                      <a:srgbClr val="FCECE7"/>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186.26 </a:t>
                      </a:r>
                    </a:p>
                  </a:txBody>
                  <a:tcPr marL="9525" marR="9525" marT="9525" marB="0" anchor="ctr">
                    <a:solidFill>
                      <a:srgbClr val="FCECE7"/>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200.64 </a:t>
                      </a:r>
                    </a:p>
                  </a:txBody>
                  <a:tcPr marL="9525" marR="9525" marT="9525" marB="0" anchor="ctr">
                    <a:solidFill>
                      <a:srgbClr val="FCECE7"/>
                    </a:solidFill>
                  </a:tcPr>
                </a:tc>
                <a:tc>
                  <a:txBody>
                    <a:bodyPr/>
                    <a:lstStyle/>
                    <a:p>
                      <a:pPr algn="ctr" rtl="0" fontAlgn="ctr"/>
                      <a:r>
                        <a:rPr lang="en-US" altLang="ja-JP" sz="1200" b="1" i="0" u="none" strike="noStrike" dirty="0" smtClean="0">
                          <a:solidFill>
                            <a:srgbClr val="000000"/>
                          </a:solidFill>
                          <a:effectLst/>
                          <a:latin typeface="Calibri" panose="020F0502020204030204" pitchFamily="34" charset="0"/>
                          <a:cs typeface="Calibri" panose="020F0502020204030204" pitchFamily="34" charset="0"/>
                        </a:rPr>
                        <a:t>189.89</a:t>
                      </a:r>
                      <a:endParaRPr lang="en-US" altLang="ja-JP"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rgbClr val="FCECE7"/>
                    </a:solidFill>
                  </a:tcPr>
                </a:tc>
                <a:tc>
                  <a:txBody>
                    <a:bodyPr/>
                    <a:lstStyle/>
                    <a:p>
                      <a:pPr marL="0" algn="ctr" defTabSz="914400" rtl="0" eaLnBrk="1" fontAlgn="ctr" latinLnBrk="0" hangingPunct="1"/>
                      <a:r>
                        <a:rPr lang="ca-ES" sz="1200" b="1" i="0" u="none" strike="noStrike" kern="1200" dirty="0" smtClean="0">
                          <a:solidFill>
                            <a:srgbClr val="000000"/>
                          </a:solidFill>
                          <a:effectLst/>
                          <a:latin typeface="Calibri" panose="020F0502020204030204" pitchFamily="34" charset="0"/>
                          <a:ea typeface="+mn-ea"/>
                          <a:cs typeface="Calibri" panose="020F0502020204030204" pitchFamily="34" charset="0"/>
                        </a:rPr>
                        <a:t>196.41</a:t>
                      </a:r>
                      <a:endParaRPr lang="ca-ES" sz="1200" b="1"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9525" marR="9525" marT="9525" marB="0" anchor="ctr">
                    <a:solidFill>
                      <a:srgbClr val="FCECE7"/>
                    </a:solidFill>
                  </a:tcPr>
                </a:tc>
              </a:tr>
              <a:tr h="139834">
                <a:tc vMerge="1">
                  <a:txBody>
                    <a:bodyPr/>
                    <a:lstStyle/>
                    <a:p>
                      <a:endParaRPr kumimoji="1" lang="ja-JP" altLang="en-US"/>
                    </a:p>
                  </a:txBody>
                  <a:tcPr/>
                </a:tc>
                <a:tc rowSpan="3">
                  <a:txBody>
                    <a:bodyPr/>
                    <a:lstStyle/>
                    <a:p>
                      <a:pPr algn="ctr" rtl="0" fontAlgn="ctr"/>
                      <a:r>
                        <a:rPr lang="en-US" sz="1400" b="0" i="0" u="none" strike="noStrike" dirty="0">
                          <a:solidFill>
                            <a:srgbClr val="000000"/>
                          </a:solidFill>
                          <a:effectLst/>
                          <a:latin typeface="Calibri" panose="020F0502020204030204" pitchFamily="34" charset="0"/>
                          <a:cs typeface="Calibri" panose="020F0502020204030204" pitchFamily="34" charset="0"/>
                        </a:rPr>
                        <a:t>BSS2</a:t>
                      </a:r>
                    </a:p>
                  </a:txBody>
                  <a:tcPr marL="9525" marR="9525" marT="9525" marB="0" anchor="ctr">
                    <a:solidFill>
                      <a:srgbClr val="FCECE7"/>
                    </a:solidFill>
                  </a:tcPr>
                </a:tc>
                <a:tc>
                  <a:txBody>
                    <a:bodyPr/>
                    <a:lstStyle/>
                    <a:p>
                      <a:pPr algn="ctr" rtl="0" fontAlgn="ctr"/>
                      <a:r>
                        <a:rPr lang="en-US" sz="1200" b="0" i="0" u="none" strike="noStrike">
                          <a:solidFill>
                            <a:srgbClr val="000000"/>
                          </a:solidFill>
                          <a:effectLst/>
                          <a:latin typeface="Calibri" panose="020F0502020204030204" pitchFamily="34" charset="0"/>
                          <a:cs typeface="Calibri" panose="020F0502020204030204" pitchFamily="34" charset="0"/>
                        </a:rPr>
                        <a:t>STA3</a:t>
                      </a:r>
                    </a:p>
                  </a:txBody>
                  <a:tcPr marL="9525" marR="9525" marT="9525" marB="0" anchor="ctr">
                    <a:lnR w="38100" cap="flat" cmpd="sng" algn="ctr">
                      <a:solidFill>
                        <a:schemeClr val="bg1"/>
                      </a:solidFill>
                      <a:prstDash val="solid"/>
                      <a:round/>
                      <a:headEnd type="none" w="med" len="med"/>
                      <a:tailEnd type="none" w="med" len="med"/>
                    </a:lnR>
                    <a:solidFill>
                      <a:srgbClr val="FCECE7"/>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93.03 </a:t>
                      </a:r>
                    </a:p>
                  </a:txBody>
                  <a:tcPr marL="9525" marR="9525" marT="9525" marB="0" anchor="ctr">
                    <a:lnL w="38100" cap="flat" cmpd="sng" algn="ctr">
                      <a:solidFill>
                        <a:schemeClr val="bg1"/>
                      </a:solidFill>
                      <a:prstDash val="solid"/>
                      <a:round/>
                      <a:headEnd type="none" w="med" len="med"/>
                      <a:tailEnd type="none" w="med" len="med"/>
                    </a:lnL>
                    <a:solidFill>
                      <a:srgbClr val="FCECE7"/>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95.12 </a:t>
                      </a:r>
                    </a:p>
                  </a:txBody>
                  <a:tcPr marL="9525" marR="9525" marT="9525" marB="0" anchor="ctr">
                    <a:solidFill>
                      <a:srgbClr val="FCECE7"/>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93.60 </a:t>
                      </a:r>
                    </a:p>
                  </a:txBody>
                  <a:tcPr marL="9525" marR="9525" marT="9525" marB="0" anchor="ctr">
                    <a:solidFill>
                      <a:srgbClr val="FCECE7"/>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94.40 </a:t>
                      </a:r>
                    </a:p>
                  </a:txBody>
                  <a:tcPr marL="9525" marR="9525" marT="9525" marB="0" anchor="ctr">
                    <a:solidFill>
                      <a:srgbClr val="FCECE7"/>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84.77 </a:t>
                      </a:r>
                    </a:p>
                  </a:txBody>
                  <a:tcPr marL="9525" marR="9525" marT="9525" marB="0" anchor="ctr">
                    <a:solidFill>
                      <a:srgbClr val="FCECE7"/>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92.83 </a:t>
                      </a:r>
                    </a:p>
                  </a:txBody>
                  <a:tcPr marL="9525" marR="9525" marT="9525" marB="0" anchor="ctr">
                    <a:solidFill>
                      <a:srgbClr val="FCECE7"/>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100.75 </a:t>
                      </a:r>
                    </a:p>
                  </a:txBody>
                  <a:tcPr marL="9525" marR="9525" marT="9525" marB="0" anchor="ctr">
                    <a:solidFill>
                      <a:srgbClr val="FCECE7"/>
                    </a:solidFill>
                  </a:tcPr>
                </a:tc>
                <a:tc>
                  <a:txBody>
                    <a:bodyPr/>
                    <a:lstStyle/>
                    <a:p>
                      <a:pPr algn="ctr" rtl="0" fontAlgn="ctr"/>
                      <a:r>
                        <a:rPr lang="en-US" altLang="ja-JP" sz="1200" b="0" i="0" u="none" strike="noStrike" dirty="0" smtClean="0">
                          <a:solidFill>
                            <a:srgbClr val="000000"/>
                          </a:solidFill>
                          <a:effectLst/>
                          <a:latin typeface="Calibri" panose="020F0502020204030204" pitchFamily="34" charset="0"/>
                          <a:cs typeface="Calibri" panose="020F0502020204030204" pitchFamily="34" charset="0"/>
                        </a:rPr>
                        <a:t>95.19</a:t>
                      </a:r>
                      <a:endParaRPr lang="en-US" altLang="ja-JP" sz="12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rgbClr val="FCECE7"/>
                    </a:solidFill>
                  </a:tcPr>
                </a:tc>
                <a:tc>
                  <a:txBody>
                    <a:bodyPr/>
                    <a:lstStyle/>
                    <a:p>
                      <a:pPr marL="0" algn="ctr" defTabSz="914400" rtl="0" eaLnBrk="1" fontAlgn="ctr" latinLnBrk="0" hangingPunct="1"/>
                      <a:r>
                        <a:rPr lang="ca-ES" sz="1200" b="0" i="0" u="none" strike="noStrike" kern="1200" dirty="0" smtClean="0">
                          <a:solidFill>
                            <a:srgbClr val="000000"/>
                          </a:solidFill>
                          <a:effectLst/>
                          <a:latin typeface="Calibri" panose="020F0502020204030204" pitchFamily="34" charset="0"/>
                          <a:ea typeface="+mn-ea"/>
                          <a:cs typeface="Calibri" panose="020F0502020204030204" pitchFamily="34" charset="0"/>
                        </a:rPr>
                        <a:t>97.6</a:t>
                      </a:r>
                      <a:endParaRPr lang="ca-ES" sz="1200" b="0"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9525" marR="9525" marT="9525" marB="0" anchor="ctr">
                    <a:solidFill>
                      <a:srgbClr val="FCECE7"/>
                    </a:solidFill>
                  </a:tcPr>
                </a:tc>
              </a:tr>
              <a:tr h="139834">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1200" b="0" i="0" u="none" strike="noStrike">
                          <a:solidFill>
                            <a:srgbClr val="000000"/>
                          </a:solidFill>
                          <a:effectLst/>
                          <a:latin typeface="Calibri" panose="020F0502020204030204" pitchFamily="34" charset="0"/>
                          <a:cs typeface="Calibri" panose="020F0502020204030204" pitchFamily="34" charset="0"/>
                        </a:rPr>
                        <a:t>STA4</a:t>
                      </a:r>
                    </a:p>
                  </a:txBody>
                  <a:tcPr marL="9525" marR="9525" marT="9525" marB="0" anchor="ctr">
                    <a:lnR w="38100" cap="flat" cmpd="sng" algn="ctr">
                      <a:solidFill>
                        <a:schemeClr val="bg1"/>
                      </a:solidFill>
                      <a:prstDash val="solid"/>
                      <a:round/>
                      <a:headEnd type="none" w="med" len="med"/>
                      <a:tailEnd type="none" w="med" len="med"/>
                    </a:lnR>
                    <a:solidFill>
                      <a:srgbClr val="FCECE7"/>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93.93 </a:t>
                      </a:r>
                    </a:p>
                  </a:txBody>
                  <a:tcPr marL="9525" marR="9525" marT="9525" marB="0" anchor="ctr">
                    <a:lnL w="38100" cap="flat" cmpd="sng" algn="ctr">
                      <a:solidFill>
                        <a:schemeClr val="bg1"/>
                      </a:solidFill>
                      <a:prstDash val="solid"/>
                      <a:round/>
                      <a:headEnd type="none" w="med" len="med"/>
                      <a:tailEnd type="none" w="med" len="med"/>
                    </a:lnL>
                    <a:solidFill>
                      <a:srgbClr val="FCECE7"/>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95.93 </a:t>
                      </a:r>
                    </a:p>
                  </a:txBody>
                  <a:tcPr marL="9525" marR="9525" marT="9525" marB="0" anchor="ctr">
                    <a:solidFill>
                      <a:srgbClr val="FCECE7"/>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93.10 </a:t>
                      </a:r>
                    </a:p>
                  </a:txBody>
                  <a:tcPr marL="9525" marR="9525" marT="9525" marB="0" anchor="ctr">
                    <a:solidFill>
                      <a:srgbClr val="FCECE7"/>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92.70 </a:t>
                      </a:r>
                    </a:p>
                  </a:txBody>
                  <a:tcPr marL="9525" marR="9525" marT="9525" marB="0" anchor="ctr">
                    <a:solidFill>
                      <a:srgbClr val="FCECE7"/>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85.00 </a:t>
                      </a:r>
                    </a:p>
                  </a:txBody>
                  <a:tcPr marL="9525" marR="9525" marT="9525" marB="0" anchor="ctr">
                    <a:solidFill>
                      <a:srgbClr val="FCECE7"/>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91.98 </a:t>
                      </a:r>
                    </a:p>
                  </a:txBody>
                  <a:tcPr marL="9525" marR="9525" marT="9525" marB="0" anchor="ctr">
                    <a:solidFill>
                      <a:srgbClr val="FCECE7"/>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100.20 </a:t>
                      </a:r>
                    </a:p>
                  </a:txBody>
                  <a:tcPr marL="9525" marR="9525" marT="9525" marB="0" anchor="ctr">
                    <a:solidFill>
                      <a:srgbClr val="FCECE7"/>
                    </a:solidFill>
                  </a:tcPr>
                </a:tc>
                <a:tc>
                  <a:txBody>
                    <a:bodyPr/>
                    <a:lstStyle/>
                    <a:p>
                      <a:pPr algn="ctr" rtl="0" fontAlgn="ctr"/>
                      <a:r>
                        <a:rPr lang="en-US" altLang="ja-JP" sz="1200" b="0" i="0" u="none" strike="noStrike" dirty="0" smtClean="0">
                          <a:solidFill>
                            <a:srgbClr val="000000"/>
                          </a:solidFill>
                          <a:effectLst/>
                          <a:latin typeface="Calibri" panose="020F0502020204030204" pitchFamily="34" charset="0"/>
                          <a:cs typeface="Calibri" panose="020F0502020204030204" pitchFamily="34" charset="0"/>
                        </a:rPr>
                        <a:t>95.00</a:t>
                      </a:r>
                      <a:endParaRPr lang="en-US" altLang="ja-JP" sz="12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rgbClr val="FCECE7"/>
                    </a:solidFill>
                  </a:tcPr>
                </a:tc>
                <a:tc>
                  <a:txBody>
                    <a:bodyPr/>
                    <a:lstStyle/>
                    <a:p>
                      <a:pPr marL="0" algn="ctr" defTabSz="914400" rtl="0" eaLnBrk="1" fontAlgn="ctr" latinLnBrk="0" hangingPunct="1"/>
                      <a:r>
                        <a:rPr lang="ca-ES" sz="1200" b="0" i="0" u="none" strike="noStrike" kern="1200" dirty="0" smtClean="0">
                          <a:solidFill>
                            <a:srgbClr val="000000"/>
                          </a:solidFill>
                          <a:effectLst/>
                          <a:latin typeface="Calibri" panose="020F0502020204030204" pitchFamily="34" charset="0"/>
                          <a:ea typeface="+mn-ea"/>
                          <a:cs typeface="Calibri" panose="020F0502020204030204" pitchFamily="34" charset="0"/>
                        </a:rPr>
                        <a:t>98.42</a:t>
                      </a:r>
                      <a:endParaRPr lang="ca-ES" sz="1200" b="0"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9525" marR="9525" marT="9525" marB="0" anchor="ctr">
                    <a:solidFill>
                      <a:srgbClr val="FCECE7"/>
                    </a:solidFill>
                  </a:tcPr>
                </a:tc>
              </a:tr>
              <a:tr h="139834">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1200" b="1" i="0" u="none" strike="noStrike" dirty="0">
                          <a:solidFill>
                            <a:srgbClr val="000000"/>
                          </a:solidFill>
                          <a:effectLst/>
                          <a:latin typeface="Calibri" panose="020F0502020204030204" pitchFamily="34" charset="0"/>
                          <a:cs typeface="Calibri" panose="020F0502020204030204" pitchFamily="34" charset="0"/>
                        </a:rPr>
                        <a:t>Total</a:t>
                      </a:r>
                    </a:p>
                  </a:txBody>
                  <a:tcPr marL="9525" marR="9525" marT="9525" marB="0" anchor="ctr">
                    <a:lnR w="38100" cap="flat" cmpd="sng" algn="ctr">
                      <a:solidFill>
                        <a:schemeClr val="bg1"/>
                      </a:solidFill>
                      <a:prstDash val="solid"/>
                      <a:round/>
                      <a:headEnd type="none" w="med" len="med"/>
                      <a:tailEnd type="none" w="med" len="med"/>
                    </a:lnR>
                    <a:solidFill>
                      <a:srgbClr val="FCECE7"/>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186.96 </a:t>
                      </a:r>
                    </a:p>
                  </a:txBody>
                  <a:tcPr marL="9525" marR="9525" marT="9525" marB="0" anchor="ctr">
                    <a:lnL w="38100" cap="flat" cmpd="sng" algn="ctr">
                      <a:solidFill>
                        <a:schemeClr val="bg1"/>
                      </a:solidFill>
                      <a:prstDash val="solid"/>
                      <a:round/>
                      <a:headEnd type="none" w="med" len="med"/>
                      <a:tailEnd type="none" w="med" len="med"/>
                    </a:lnL>
                    <a:solidFill>
                      <a:srgbClr val="FCECE7"/>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191.05 </a:t>
                      </a:r>
                    </a:p>
                  </a:txBody>
                  <a:tcPr marL="9525" marR="9525" marT="9525" marB="0" anchor="ctr">
                    <a:solidFill>
                      <a:srgbClr val="FCECE7"/>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186.70 </a:t>
                      </a:r>
                    </a:p>
                  </a:txBody>
                  <a:tcPr marL="9525" marR="9525" marT="9525" marB="0" anchor="ctr">
                    <a:solidFill>
                      <a:srgbClr val="FCECE7"/>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187.10 </a:t>
                      </a:r>
                    </a:p>
                  </a:txBody>
                  <a:tcPr marL="9525" marR="9525" marT="9525" marB="0" anchor="ctr">
                    <a:solidFill>
                      <a:srgbClr val="FCECE7"/>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169.77 </a:t>
                      </a:r>
                    </a:p>
                  </a:txBody>
                  <a:tcPr marL="9525" marR="9525" marT="9525" marB="0" anchor="ctr">
                    <a:solidFill>
                      <a:srgbClr val="FCECE7"/>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184.81 </a:t>
                      </a:r>
                    </a:p>
                  </a:txBody>
                  <a:tcPr marL="9525" marR="9525" marT="9525" marB="0" anchor="ctr">
                    <a:solidFill>
                      <a:srgbClr val="FCECE7"/>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200.95 </a:t>
                      </a:r>
                    </a:p>
                  </a:txBody>
                  <a:tcPr marL="9525" marR="9525" marT="9525" marB="0" anchor="ctr">
                    <a:solidFill>
                      <a:srgbClr val="FCECE7"/>
                    </a:solidFill>
                  </a:tcPr>
                </a:tc>
                <a:tc>
                  <a:txBody>
                    <a:bodyPr/>
                    <a:lstStyle/>
                    <a:p>
                      <a:pPr algn="ctr" rtl="0" fontAlgn="ctr"/>
                      <a:r>
                        <a:rPr lang="en-US" altLang="ja-JP" sz="1200" b="1" i="0" u="none" strike="noStrike" dirty="0" smtClean="0">
                          <a:solidFill>
                            <a:srgbClr val="000000"/>
                          </a:solidFill>
                          <a:effectLst/>
                          <a:latin typeface="Calibri" panose="020F0502020204030204" pitchFamily="34" charset="0"/>
                          <a:cs typeface="Calibri" panose="020F0502020204030204" pitchFamily="34" charset="0"/>
                        </a:rPr>
                        <a:t>190.19</a:t>
                      </a:r>
                      <a:endParaRPr lang="en-US" altLang="ja-JP"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rgbClr val="FCECE7"/>
                    </a:solidFill>
                  </a:tcPr>
                </a:tc>
                <a:tc>
                  <a:txBody>
                    <a:bodyPr/>
                    <a:lstStyle/>
                    <a:p>
                      <a:pPr marL="0" algn="ctr" defTabSz="914400" rtl="0" eaLnBrk="1" fontAlgn="ctr" latinLnBrk="0" hangingPunct="1"/>
                      <a:r>
                        <a:rPr lang="ca-ES" sz="1200" b="1" i="0" u="none" strike="noStrike" kern="1200" dirty="0" smtClean="0">
                          <a:solidFill>
                            <a:srgbClr val="000000"/>
                          </a:solidFill>
                          <a:effectLst/>
                          <a:latin typeface="Calibri" panose="020F0502020204030204" pitchFamily="34" charset="0"/>
                          <a:ea typeface="+mn-ea"/>
                          <a:cs typeface="Calibri" panose="020F0502020204030204" pitchFamily="34" charset="0"/>
                        </a:rPr>
                        <a:t>196.02</a:t>
                      </a:r>
                      <a:endParaRPr lang="ca-ES" sz="1200" b="1"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9525" marR="9525" marT="9525" marB="0" anchor="b">
                    <a:solidFill>
                      <a:srgbClr val="FCECE7"/>
                    </a:solidFill>
                  </a:tcPr>
                </a:tc>
              </a:tr>
              <a:tr h="139834">
                <a:tc vMerge="1">
                  <a:txBody>
                    <a:bodyPr/>
                    <a:lstStyle/>
                    <a:p>
                      <a:endParaRPr kumimoji="1" lang="ja-JP" altLang="en-US"/>
                    </a:p>
                  </a:txBody>
                  <a:tcPr/>
                </a:tc>
                <a:tc gridSpan="2">
                  <a:txBody>
                    <a:bodyPr/>
                    <a:lstStyle/>
                    <a:p>
                      <a:pPr algn="ctr" rtl="0" fontAlgn="ctr"/>
                      <a:r>
                        <a:rPr lang="en-US" sz="1200" b="1" i="0" u="none" strike="noStrike" dirty="0">
                          <a:solidFill>
                            <a:srgbClr val="000000"/>
                          </a:solidFill>
                          <a:effectLst/>
                          <a:latin typeface="Calibri" panose="020F0502020204030204" pitchFamily="34" charset="0"/>
                          <a:cs typeface="Calibri" panose="020F0502020204030204" pitchFamily="34" charset="0"/>
                        </a:rPr>
                        <a:t>BSS1 + BSS2</a:t>
                      </a:r>
                    </a:p>
                  </a:txBody>
                  <a:tcPr marL="9525" marR="9525" marT="9525" marB="0" anchor="ctr">
                    <a:lnR w="38100" cap="flat" cmpd="sng" algn="ctr">
                      <a:solidFill>
                        <a:schemeClr val="bg1"/>
                      </a:solidFill>
                      <a:prstDash val="solid"/>
                      <a:round/>
                      <a:headEnd type="none" w="med" len="med"/>
                      <a:tailEnd type="none" w="med" len="med"/>
                    </a:lnR>
                    <a:solidFill>
                      <a:srgbClr val="FCECE7"/>
                    </a:solidFill>
                  </a:tcPr>
                </a:tc>
                <a:tc hMerge="1">
                  <a:txBody>
                    <a:bodyPr/>
                    <a:lstStyle/>
                    <a:p>
                      <a:endParaRPr kumimoji="1" lang="ja-JP" altLang="en-US"/>
                    </a:p>
                  </a:txBody>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374.48 </a:t>
                      </a:r>
                    </a:p>
                  </a:txBody>
                  <a:tcPr marL="9525" marR="9525" marT="9525" marB="0" anchor="ctr">
                    <a:lnL w="38100" cap="flat" cmpd="sng" algn="ctr">
                      <a:solidFill>
                        <a:schemeClr val="bg1"/>
                      </a:solidFill>
                      <a:prstDash val="solid"/>
                      <a:round/>
                      <a:headEnd type="none" w="med" len="med"/>
                      <a:tailEnd type="none" w="med" len="med"/>
                    </a:lnL>
                    <a:solidFill>
                      <a:srgbClr val="FCECE7"/>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382.58 </a:t>
                      </a:r>
                    </a:p>
                  </a:txBody>
                  <a:tcPr marL="9525" marR="9525" marT="9525" marB="0" anchor="ctr">
                    <a:solidFill>
                      <a:srgbClr val="FCECE7"/>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373.20 </a:t>
                      </a:r>
                    </a:p>
                  </a:txBody>
                  <a:tcPr marL="9525" marR="9525" marT="9525" marB="0" anchor="ctr">
                    <a:solidFill>
                      <a:srgbClr val="FCECE7"/>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374.10 </a:t>
                      </a:r>
                    </a:p>
                  </a:txBody>
                  <a:tcPr marL="9525" marR="9525" marT="9525" marB="0" anchor="ctr">
                    <a:solidFill>
                      <a:srgbClr val="FCECE7"/>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339.32 </a:t>
                      </a:r>
                    </a:p>
                  </a:txBody>
                  <a:tcPr marL="9525" marR="9525" marT="9525" marB="0" anchor="ctr">
                    <a:solidFill>
                      <a:srgbClr val="FCECE7"/>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371.07 </a:t>
                      </a:r>
                    </a:p>
                  </a:txBody>
                  <a:tcPr marL="9525" marR="9525" marT="9525" marB="0" anchor="ctr">
                    <a:solidFill>
                      <a:srgbClr val="FCECE7"/>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401.59 </a:t>
                      </a:r>
                    </a:p>
                  </a:txBody>
                  <a:tcPr marL="9525" marR="9525" marT="9525" marB="0" anchor="ctr">
                    <a:solidFill>
                      <a:srgbClr val="FCECE7"/>
                    </a:solidFill>
                  </a:tcPr>
                </a:tc>
                <a:tc>
                  <a:txBody>
                    <a:bodyPr/>
                    <a:lstStyle/>
                    <a:p>
                      <a:pPr algn="ctr" rtl="0" fontAlgn="ctr"/>
                      <a:r>
                        <a:rPr lang="en-US" altLang="ja-JP" sz="1200" b="1" i="0" u="none" strike="noStrike" dirty="0" smtClean="0">
                          <a:solidFill>
                            <a:srgbClr val="000000"/>
                          </a:solidFill>
                          <a:effectLst/>
                          <a:latin typeface="Calibri" panose="020F0502020204030204" pitchFamily="34" charset="0"/>
                          <a:cs typeface="Calibri" panose="020F0502020204030204" pitchFamily="34" charset="0"/>
                        </a:rPr>
                        <a:t>380.08</a:t>
                      </a:r>
                      <a:endParaRPr lang="en-US" altLang="ja-JP"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rgbClr val="FCECE7"/>
                    </a:solidFill>
                  </a:tcPr>
                </a:tc>
                <a:tc>
                  <a:txBody>
                    <a:bodyPr/>
                    <a:lstStyle/>
                    <a:p>
                      <a:pPr marL="0" algn="ctr" defTabSz="914400" rtl="0" eaLnBrk="1" fontAlgn="ctr" latinLnBrk="0" hangingPunct="1"/>
                      <a:r>
                        <a:rPr lang="ca-ES" sz="1200" b="1" i="0" u="none" strike="noStrike" kern="1200" dirty="0" smtClean="0">
                          <a:solidFill>
                            <a:srgbClr val="000000"/>
                          </a:solidFill>
                          <a:effectLst/>
                          <a:latin typeface="Calibri" panose="020F0502020204030204" pitchFamily="34" charset="0"/>
                          <a:ea typeface="+mn-ea"/>
                          <a:cs typeface="Calibri" panose="020F0502020204030204" pitchFamily="34" charset="0"/>
                        </a:rPr>
                        <a:t>392.43</a:t>
                      </a:r>
                      <a:endParaRPr lang="ca-ES" sz="1200" b="1"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9525" marR="9525" marT="9525" marB="0" anchor="b">
                    <a:solidFill>
                      <a:srgbClr val="FCECE7"/>
                    </a:solidFill>
                  </a:tcPr>
                </a:tc>
              </a:tr>
              <a:tr h="139834">
                <a:tc vMerge="1">
                  <a:txBody>
                    <a:bodyPr/>
                    <a:lstStyle/>
                    <a:p>
                      <a:endParaRPr kumimoji="1" lang="ja-JP" altLang="en-US"/>
                    </a:p>
                  </a:txBody>
                  <a:tcPr/>
                </a:tc>
                <a:tc gridSpan="2">
                  <a:txBody>
                    <a:bodyPr/>
                    <a:lstStyle/>
                    <a:p>
                      <a:pPr algn="ctr" rtl="0" fontAlgn="ctr"/>
                      <a:r>
                        <a:rPr lang="en-US" sz="1200" b="1" i="0" u="none" strike="noStrike" dirty="0">
                          <a:solidFill>
                            <a:srgbClr val="FF0000"/>
                          </a:solidFill>
                          <a:effectLst/>
                          <a:latin typeface="Calibri" panose="020F0502020204030204" pitchFamily="34" charset="0"/>
                          <a:cs typeface="Calibri" panose="020F0502020204030204" pitchFamily="34" charset="0"/>
                        </a:rPr>
                        <a:t>Gain</a:t>
                      </a:r>
                    </a:p>
                  </a:txBody>
                  <a:tcPr marL="9525" marR="9525" marT="9525" marB="0" anchor="ctr">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FCECE7"/>
                    </a:solidFill>
                  </a:tcPr>
                </a:tc>
                <a:tc hMerge="1">
                  <a:txBody>
                    <a:bodyPr/>
                    <a:lstStyle/>
                    <a:p>
                      <a:endParaRPr kumimoji="1" lang="ja-JP" altLang="en-US"/>
                    </a:p>
                  </a:txBody>
                  <a:tcPr/>
                </a:tc>
                <a:tc>
                  <a:txBody>
                    <a:bodyPr/>
                    <a:lstStyle/>
                    <a:p>
                      <a:pPr algn="ctr" rtl="0" fontAlgn="ctr"/>
                      <a:r>
                        <a:rPr lang="en-US" altLang="ja-JP" sz="1200" b="1" i="0" u="none" strike="noStrike" dirty="0">
                          <a:solidFill>
                            <a:srgbClr val="FF0000"/>
                          </a:solidFill>
                          <a:effectLst/>
                          <a:latin typeface="Calibri" panose="020F0502020204030204" pitchFamily="34" charset="0"/>
                          <a:cs typeface="Calibri" panose="020F0502020204030204" pitchFamily="34" charset="0"/>
                        </a:rPr>
                        <a:t>1.83 </a:t>
                      </a:r>
                    </a:p>
                  </a:txBody>
                  <a:tcPr marL="9525" marR="9525" marT="9525" marB="0" anchor="ctr">
                    <a:lnL w="381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FCECE7"/>
                    </a:solidFill>
                  </a:tcPr>
                </a:tc>
                <a:tc>
                  <a:txBody>
                    <a:bodyPr/>
                    <a:lstStyle/>
                    <a:p>
                      <a:pPr algn="ctr" rtl="0" fontAlgn="ctr"/>
                      <a:r>
                        <a:rPr lang="en-US" altLang="ja-JP" sz="1200" b="1" i="0" u="none" strike="noStrike" dirty="0">
                          <a:solidFill>
                            <a:srgbClr val="FF0000"/>
                          </a:solidFill>
                          <a:effectLst/>
                          <a:latin typeface="Calibri" panose="020F0502020204030204" pitchFamily="34" charset="0"/>
                          <a:cs typeface="Calibri" panose="020F0502020204030204" pitchFamily="34" charset="0"/>
                        </a:rPr>
                        <a:t>1.77 </a:t>
                      </a:r>
                    </a:p>
                  </a:txBody>
                  <a:tcPr marL="9525" marR="9525" marT="9525" marB="0" anchor="ctr">
                    <a:lnB w="38100" cap="flat" cmpd="sng" algn="ctr">
                      <a:solidFill>
                        <a:schemeClr val="bg1"/>
                      </a:solidFill>
                      <a:prstDash val="solid"/>
                      <a:round/>
                      <a:headEnd type="none" w="med" len="med"/>
                      <a:tailEnd type="none" w="med" len="med"/>
                    </a:lnB>
                    <a:solidFill>
                      <a:srgbClr val="FCECE7"/>
                    </a:solidFill>
                  </a:tcPr>
                </a:tc>
                <a:tc>
                  <a:txBody>
                    <a:bodyPr/>
                    <a:lstStyle/>
                    <a:p>
                      <a:pPr algn="ctr" rtl="0" fontAlgn="ctr"/>
                      <a:r>
                        <a:rPr lang="en-US" altLang="ja-JP" sz="1200" b="1" i="0" u="none" strike="noStrike" dirty="0">
                          <a:solidFill>
                            <a:srgbClr val="FF0000"/>
                          </a:solidFill>
                          <a:effectLst/>
                          <a:latin typeface="Calibri" panose="020F0502020204030204" pitchFamily="34" charset="0"/>
                          <a:cs typeface="Calibri" panose="020F0502020204030204" pitchFamily="34" charset="0"/>
                        </a:rPr>
                        <a:t>1.93 </a:t>
                      </a:r>
                    </a:p>
                  </a:txBody>
                  <a:tcPr marL="9525" marR="9525" marT="9525" marB="0" anchor="ctr">
                    <a:lnB w="38100" cap="flat" cmpd="sng" algn="ctr">
                      <a:solidFill>
                        <a:schemeClr val="bg1"/>
                      </a:solidFill>
                      <a:prstDash val="solid"/>
                      <a:round/>
                      <a:headEnd type="none" w="med" len="med"/>
                      <a:tailEnd type="none" w="med" len="med"/>
                    </a:lnB>
                    <a:solidFill>
                      <a:srgbClr val="FCECE7"/>
                    </a:solidFill>
                  </a:tcPr>
                </a:tc>
                <a:tc>
                  <a:txBody>
                    <a:bodyPr/>
                    <a:lstStyle/>
                    <a:p>
                      <a:pPr algn="ctr" rtl="0" fontAlgn="ctr"/>
                      <a:r>
                        <a:rPr lang="en-US" altLang="ja-JP" sz="1200" b="1" i="0" u="none" strike="noStrike" dirty="0">
                          <a:solidFill>
                            <a:srgbClr val="FF0000"/>
                          </a:solidFill>
                          <a:effectLst/>
                          <a:latin typeface="Calibri" panose="020F0502020204030204" pitchFamily="34" charset="0"/>
                          <a:cs typeface="Calibri" panose="020F0502020204030204" pitchFamily="34" charset="0"/>
                        </a:rPr>
                        <a:t>2.12 </a:t>
                      </a:r>
                    </a:p>
                  </a:txBody>
                  <a:tcPr marL="9525" marR="9525" marT="9525" marB="0" anchor="ctr">
                    <a:lnB w="38100" cap="flat" cmpd="sng" algn="ctr">
                      <a:solidFill>
                        <a:schemeClr val="bg1"/>
                      </a:solidFill>
                      <a:prstDash val="solid"/>
                      <a:round/>
                      <a:headEnd type="none" w="med" len="med"/>
                      <a:tailEnd type="none" w="med" len="med"/>
                    </a:lnB>
                    <a:solidFill>
                      <a:srgbClr val="FCECE7"/>
                    </a:solidFill>
                  </a:tcPr>
                </a:tc>
                <a:tc>
                  <a:txBody>
                    <a:bodyPr/>
                    <a:lstStyle/>
                    <a:p>
                      <a:pPr algn="ctr" rtl="0" fontAlgn="ctr"/>
                      <a:r>
                        <a:rPr lang="en-US" altLang="ja-JP" sz="1200" b="1" i="0" u="none" strike="noStrike" dirty="0">
                          <a:solidFill>
                            <a:srgbClr val="FF0000"/>
                          </a:solidFill>
                          <a:effectLst/>
                          <a:latin typeface="Calibri" panose="020F0502020204030204" pitchFamily="34" charset="0"/>
                          <a:cs typeface="Calibri" panose="020F0502020204030204" pitchFamily="34" charset="0"/>
                        </a:rPr>
                        <a:t>1.26 </a:t>
                      </a:r>
                    </a:p>
                  </a:txBody>
                  <a:tcPr marL="9525" marR="9525" marT="9525" marB="0" anchor="ctr">
                    <a:lnB w="38100" cap="flat" cmpd="sng" algn="ctr">
                      <a:solidFill>
                        <a:schemeClr val="bg1"/>
                      </a:solidFill>
                      <a:prstDash val="solid"/>
                      <a:round/>
                      <a:headEnd type="none" w="med" len="med"/>
                      <a:tailEnd type="none" w="med" len="med"/>
                    </a:lnB>
                    <a:solidFill>
                      <a:srgbClr val="FCECE7"/>
                    </a:solidFill>
                  </a:tcPr>
                </a:tc>
                <a:tc>
                  <a:txBody>
                    <a:bodyPr/>
                    <a:lstStyle/>
                    <a:p>
                      <a:pPr algn="ctr" rtl="0" fontAlgn="ctr"/>
                      <a:r>
                        <a:rPr lang="en-US" altLang="ja-JP" sz="1200" b="1" i="0" u="none" strike="noStrike">
                          <a:solidFill>
                            <a:srgbClr val="FF0000"/>
                          </a:solidFill>
                          <a:effectLst/>
                          <a:latin typeface="Calibri" panose="020F0502020204030204" pitchFamily="34" charset="0"/>
                          <a:cs typeface="Calibri" panose="020F0502020204030204" pitchFamily="34" charset="0"/>
                        </a:rPr>
                        <a:t>1.36 </a:t>
                      </a:r>
                    </a:p>
                  </a:txBody>
                  <a:tcPr marL="9525" marR="9525" marT="9525" marB="0" anchor="ctr">
                    <a:lnB w="38100" cap="flat" cmpd="sng" algn="ctr">
                      <a:solidFill>
                        <a:schemeClr val="bg1"/>
                      </a:solidFill>
                      <a:prstDash val="solid"/>
                      <a:round/>
                      <a:headEnd type="none" w="med" len="med"/>
                      <a:tailEnd type="none" w="med" len="med"/>
                    </a:lnB>
                    <a:solidFill>
                      <a:srgbClr val="FCECE7"/>
                    </a:solidFill>
                  </a:tcPr>
                </a:tc>
                <a:tc>
                  <a:txBody>
                    <a:bodyPr/>
                    <a:lstStyle/>
                    <a:p>
                      <a:pPr algn="ctr" rtl="0" fontAlgn="ctr"/>
                      <a:r>
                        <a:rPr lang="en-US" altLang="ja-JP" sz="1200" b="1" i="0" u="none" strike="noStrike" dirty="0">
                          <a:solidFill>
                            <a:srgbClr val="FF0000"/>
                          </a:solidFill>
                          <a:effectLst/>
                          <a:latin typeface="Calibri" panose="020F0502020204030204" pitchFamily="34" charset="0"/>
                          <a:cs typeface="Calibri" panose="020F0502020204030204" pitchFamily="34" charset="0"/>
                        </a:rPr>
                        <a:t>1.96 </a:t>
                      </a:r>
                    </a:p>
                  </a:txBody>
                  <a:tcPr marL="9525" marR="9525" marT="9525" marB="0" anchor="ctr">
                    <a:lnB w="38100" cap="flat" cmpd="sng" algn="ctr">
                      <a:solidFill>
                        <a:schemeClr val="bg1"/>
                      </a:solidFill>
                      <a:prstDash val="solid"/>
                      <a:round/>
                      <a:headEnd type="none" w="med" len="med"/>
                      <a:tailEnd type="none" w="med" len="med"/>
                    </a:lnB>
                    <a:solidFill>
                      <a:srgbClr val="FCECE7"/>
                    </a:solidFill>
                  </a:tcPr>
                </a:tc>
                <a:tc>
                  <a:txBody>
                    <a:bodyPr/>
                    <a:lstStyle/>
                    <a:p>
                      <a:pPr algn="ctr" rtl="0" fontAlgn="ctr"/>
                      <a:r>
                        <a:rPr lang="en-US" altLang="ja-JP" sz="1200" b="1" i="0" u="none" strike="noStrike" dirty="0" smtClean="0">
                          <a:solidFill>
                            <a:srgbClr val="FF0000"/>
                          </a:solidFill>
                          <a:effectLst/>
                          <a:latin typeface="Calibri" panose="020F0502020204030204" pitchFamily="34" charset="0"/>
                          <a:cs typeface="Calibri" panose="020F0502020204030204" pitchFamily="34" charset="0"/>
                        </a:rPr>
                        <a:t>1.76</a:t>
                      </a:r>
                      <a:endParaRPr lang="en-US" altLang="ja-JP" sz="1200" b="1" i="0" u="none" strike="noStrike" dirty="0">
                        <a:solidFill>
                          <a:srgbClr val="FF0000"/>
                        </a:solidFill>
                        <a:effectLst/>
                        <a:latin typeface="Calibri" panose="020F0502020204030204" pitchFamily="34" charset="0"/>
                        <a:cs typeface="Calibri" panose="020F0502020204030204" pitchFamily="34" charset="0"/>
                      </a:endParaRPr>
                    </a:p>
                  </a:txBody>
                  <a:tcPr marL="9525" marR="9525" marT="9525" marB="0" anchor="ctr">
                    <a:lnB w="38100" cap="flat" cmpd="sng" algn="ctr">
                      <a:solidFill>
                        <a:schemeClr val="bg1"/>
                      </a:solidFill>
                      <a:prstDash val="solid"/>
                      <a:round/>
                      <a:headEnd type="none" w="med" len="med"/>
                      <a:tailEnd type="none" w="med" len="med"/>
                    </a:lnB>
                    <a:solidFill>
                      <a:srgbClr val="FCECE7"/>
                    </a:solidFill>
                  </a:tcPr>
                </a:tc>
                <a:tc>
                  <a:txBody>
                    <a:bodyPr/>
                    <a:lstStyle/>
                    <a:p>
                      <a:pPr algn="ctr" rtl="0" fontAlgn="ctr"/>
                      <a:r>
                        <a:rPr lang="en-US" altLang="ja-JP" sz="1200" b="1" i="0" u="none" strike="noStrike" dirty="0" smtClean="0">
                          <a:solidFill>
                            <a:srgbClr val="FF0000"/>
                          </a:solidFill>
                          <a:effectLst/>
                          <a:latin typeface="Calibri" panose="020F0502020204030204" pitchFamily="34" charset="0"/>
                          <a:cs typeface="Calibri" panose="020F0502020204030204" pitchFamily="34" charset="0"/>
                        </a:rPr>
                        <a:t>1.95</a:t>
                      </a:r>
                      <a:endParaRPr lang="en-US" altLang="ja-JP" sz="1200" b="1" i="0" u="none" strike="noStrike" dirty="0">
                        <a:solidFill>
                          <a:srgbClr val="FF0000"/>
                        </a:solidFill>
                        <a:effectLst/>
                        <a:latin typeface="Calibri" panose="020F0502020204030204" pitchFamily="34" charset="0"/>
                        <a:cs typeface="Calibri" panose="020F0502020204030204" pitchFamily="34" charset="0"/>
                      </a:endParaRPr>
                    </a:p>
                  </a:txBody>
                  <a:tcPr marL="9525" marR="9525" marT="9525" marB="0" anchor="ctr">
                    <a:lnB w="38100" cap="flat" cmpd="sng" algn="ctr">
                      <a:solidFill>
                        <a:schemeClr val="bg1"/>
                      </a:solidFill>
                      <a:prstDash val="solid"/>
                      <a:round/>
                      <a:headEnd type="none" w="med" len="med"/>
                      <a:tailEnd type="none" w="med" len="med"/>
                    </a:lnB>
                    <a:solidFill>
                      <a:srgbClr val="FCECE7"/>
                    </a:solidFill>
                  </a:tcPr>
                </a:tc>
              </a:tr>
              <a:tr h="139834">
                <a:tc rowSpan="8">
                  <a:txBody>
                    <a:bodyPr/>
                    <a:lstStyle/>
                    <a:p>
                      <a:pPr algn="ctr" rtl="0" fontAlgn="ctr"/>
                      <a:r>
                        <a:rPr lang="en-US" altLang="ja-JP" sz="1600" b="0" i="0" u="none" strike="noStrike" dirty="0">
                          <a:solidFill>
                            <a:srgbClr val="000000"/>
                          </a:solidFill>
                          <a:effectLst/>
                          <a:latin typeface="Calibri" panose="020F0502020204030204" pitchFamily="34" charset="0"/>
                          <a:cs typeface="Calibri" panose="020F0502020204030204" pitchFamily="34" charset="0"/>
                        </a:rPr>
                        <a:t>-56</a:t>
                      </a:r>
                    </a:p>
                  </a:txBody>
                  <a:tcPr marL="9525" marR="9525" marT="9525" marB="0" anchor="ctr">
                    <a:lnT w="38100" cap="flat" cmpd="sng" algn="ctr">
                      <a:solidFill>
                        <a:schemeClr val="bg1"/>
                      </a:solidFill>
                      <a:prstDash val="solid"/>
                      <a:round/>
                      <a:headEnd type="none" w="med" len="med"/>
                      <a:tailEnd type="none" w="med" len="med"/>
                    </a:lnT>
                    <a:solidFill>
                      <a:srgbClr val="F9D8CC"/>
                    </a:solidFill>
                  </a:tcPr>
                </a:tc>
                <a:tc rowSpan="3">
                  <a:txBody>
                    <a:bodyPr/>
                    <a:lstStyle/>
                    <a:p>
                      <a:pPr algn="ctr" rtl="0" fontAlgn="ctr"/>
                      <a:r>
                        <a:rPr lang="en-US" sz="1400" b="0" i="0" u="none" strike="noStrike" dirty="0">
                          <a:solidFill>
                            <a:srgbClr val="000000"/>
                          </a:solidFill>
                          <a:effectLst/>
                          <a:latin typeface="Calibri" panose="020F0502020204030204" pitchFamily="34" charset="0"/>
                          <a:cs typeface="Calibri" panose="020F0502020204030204" pitchFamily="34" charset="0"/>
                        </a:rPr>
                        <a:t>BSS1</a:t>
                      </a:r>
                    </a:p>
                  </a:txBody>
                  <a:tcPr marL="9525" marR="9525" marT="9525" marB="0" anchor="ctr">
                    <a:lnT w="38100" cap="flat" cmpd="sng" algn="ctr">
                      <a:solidFill>
                        <a:schemeClr val="bg1"/>
                      </a:solidFill>
                      <a:prstDash val="solid"/>
                      <a:round/>
                      <a:headEnd type="none" w="med" len="med"/>
                      <a:tailEnd type="none" w="med" len="med"/>
                    </a:lnT>
                    <a:solidFill>
                      <a:srgbClr val="F9D8CC"/>
                    </a:solidFill>
                  </a:tcPr>
                </a:tc>
                <a:tc>
                  <a:txBody>
                    <a:bodyPr/>
                    <a:lstStyle/>
                    <a:p>
                      <a:pPr algn="ctr" rtl="0" fontAlgn="ctr"/>
                      <a:r>
                        <a:rPr lang="en-US" sz="1200" b="0" i="0" u="none" strike="noStrike">
                          <a:solidFill>
                            <a:srgbClr val="000000"/>
                          </a:solidFill>
                          <a:effectLst/>
                          <a:latin typeface="Calibri" panose="020F0502020204030204" pitchFamily="34" charset="0"/>
                          <a:cs typeface="Calibri" panose="020F0502020204030204" pitchFamily="34" charset="0"/>
                        </a:rPr>
                        <a:t>STA1</a:t>
                      </a:r>
                    </a:p>
                  </a:txBody>
                  <a:tcPr marL="9525" marR="9525" marT="9525" marB="0"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95.26 </a:t>
                      </a:r>
                    </a:p>
                  </a:txBody>
                  <a:tcPr marL="9525" marR="9525" marT="9525" marB="0"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95.70 </a:t>
                      </a:r>
                    </a:p>
                  </a:txBody>
                  <a:tcPr marL="9525" marR="9525" marT="9525" marB="0" anchor="ctr">
                    <a:lnT w="38100" cap="flat" cmpd="sng" algn="ctr">
                      <a:solidFill>
                        <a:schemeClr val="bg1"/>
                      </a:solidFill>
                      <a:prstDash val="solid"/>
                      <a:round/>
                      <a:headEnd type="none" w="med" len="med"/>
                      <a:tailEnd type="none" w="med" len="med"/>
                    </a:lnT>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93.00 </a:t>
                      </a:r>
                    </a:p>
                  </a:txBody>
                  <a:tcPr marL="9525" marR="9525" marT="9525" marB="0" anchor="ctr">
                    <a:lnT w="38100" cap="flat" cmpd="sng" algn="ctr">
                      <a:solidFill>
                        <a:schemeClr val="bg1"/>
                      </a:solidFill>
                      <a:prstDash val="solid"/>
                      <a:round/>
                      <a:headEnd type="none" w="med" len="med"/>
                      <a:tailEnd type="none" w="med" len="med"/>
                    </a:lnT>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93.00 </a:t>
                      </a:r>
                    </a:p>
                  </a:txBody>
                  <a:tcPr marL="9525" marR="9525" marT="9525" marB="0" anchor="ctr">
                    <a:lnT w="38100" cap="flat" cmpd="sng" algn="ctr">
                      <a:solidFill>
                        <a:schemeClr val="bg1"/>
                      </a:solidFill>
                      <a:prstDash val="solid"/>
                      <a:round/>
                      <a:headEnd type="none" w="med" len="med"/>
                      <a:tailEnd type="none" w="med" len="med"/>
                    </a:lnT>
                    <a:solidFill>
                      <a:srgbClr val="F9D8CC"/>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87.80 </a:t>
                      </a:r>
                    </a:p>
                  </a:txBody>
                  <a:tcPr marL="9525" marR="9525" marT="9525" marB="0" anchor="ctr">
                    <a:lnT w="38100" cap="flat" cmpd="sng" algn="ctr">
                      <a:solidFill>
                        <a:schemeClr val="bg1"/>
                      </a:solidFill>
                      <a:prstDash val="solid"/>
                      <a:round/>
                      <a:headEnd type="none" w="med" len="med"/>
                      <a:tailEnd type="none" w="med" len="med"/>
                    </a:lnT>
                    <a:solidFill>
                      <a:srgbClr val="F9D8CC"/>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94.58 </a:t>
                      </a:r>
                    </a:p>
                  </a:txBody>
                  <a:tcPr marL="9525" marR="9525" marT="9525" marB="0" anchor="ctr">
                    <a:lnT w="38100" cap="flat" cmpd="sng" algn="ctr">
                      <a:solidFill>
                        <a:schemeClr val="bg1"/>
                      </a:solidFill>
                      <a:prstDash val="solid"/>
                      <a:round/>
                      <a:headEnd type="none" w="med" len="med"/>
                      <a:tailEnd type="none" w="med" len="med"/>
                    </a:lnT>
                    <a:solidFill>
                      <a:srgbClr val="F9D8CC"/>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100.79 </a:t>
                      </a:r>
                    </a:p>
                  </a:txBody>
                  <a:tcPr marL="9525" marR="9525" marT="9525" marB="0" anchor="ctr">
                    <a:lnT w="38100" cap="flat" cmpd="sng" algn="ctr">
                      <a:solidFill>
                        <a:schemeClr val="bg1"/>
                      </a:solidFill>
                      <a:prstDash val="solid"/>
                      <a:round/>
                      <a:headEnd type="none" w="med" len="med"/>
                      <a:tailEnd type="none" w="med" len="med"/>
                    </a:lnT>
                    <a:solidFill>
                      <a:srgbClr val="F9D8CC"/>
                    </a:solidFill>
                  </a:tcPr>
                </a:tc>
                <a:tc>
                  <a:txBody>
                    <a:bodyPr/>
                    <a:lstStyle/>
                    <a:p>
                      <a:pPr algn="ctr" rtl="0" fontAlgn="ctr"/>
                      <a:r>
                        <a:rPr lang="en-US" altLang="ja-JP" sz="1200" b="0" i="0" u="none" strike="noStrike" dirty="0" smtClean="0">
                          <a:solidFill>
                            <a:srgbClr val="000000"/>
                          </a:solidFill>
                          <a:effectLst/>
                          <a:latin typeface="Calibri" panose="020F0502020204030204" pitchFamily="34" charset="0"/>
                          <a:cs typeface="Calibri" panose="020F0502020204030204" pitchFamily="34" charset="0"/>
                        </a:rPr>
                        <a:t>94.82</a:t>
                      </a:r>
                      <a:endParaRPr lang="en-US" altLang="ja-JP" sz="12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T w="38100" cap="flat" cmpd="sng" algn="ctr">
                      <a:solidFill>
                        <a:schemeClr val="bg1"/>
                      </a:solidFill>
                      <a:prstDash val="solid"/>
                      <a:round/>
                      <a:headEnd type="none" w="med" len="med"/>
                      <a:tailEnd type="none" w="med" len="med"/>
                    </a:lnT>
                    <a:solidFill>
                      <a:srgbClr val="F9D8CC"/>
                    </a:solidFill>
                  </a:tcPr>
                </a:tc>
                <a:tc>
                  <a:txBody>
                    <a:bodyPr/>
                    <a:lstStyle/>
                    <a:p>
                      <a:pPr marL="0" algn="ctr" defTabSz="914400" rtl="0" eaLnBrk="1" fontAlgn="ctr" latinLnBrk="0" hangingPunct="1"/>
                      <a:r>
                        <a:rPr lang="ca-ES" sz="1200" b="0" i="0" u="none" strike="noStrike" kern="1200" dirty="0" smtClean="0">
                          <a:solidFill>
                            <a:srgbClr val="000000"/>
                          </a:solidFill>
                          <a:effectLst/>
                          <a:latin typeface="Calibri" panose="020F0502020204030204" pitchFamily="34" charset="0"/>
                          <a:ea typeface="+mn-ea"/>
                          <a:cs typeface="Calibri" panose="020F0502020204030204" pitchFamily="34" charset="0"/>
                        </a:rPr>
                        <a:t>99.29</a:t>
                      </a:r>
                      <a:endParaRPr lang="ca-ES" sz="1200" b="0"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9525" marR="9525" marT="9525" marB="0" anchor="ctr">
                    <a:lnT w="38100" cap="flat" cmpd="sng" algn="ctr">
                      <a:solidFill>
                        <a:schemeClr val="bg1"/>
                      </a:solidFill>
                      <a:prstDash val="solid"/>
                      <a:round/>
                      <a:headEnd type="none" w="med" len="med"/>
                      <a:tailEnd type="none" w="med" len="med"/>
                    </a:lnT>
                    <a:solidFill>
                      <a:srgbClr val="F9D8CC"/>
                    </a:solidFill>
                  </a:tcPr>
                </a:tc>
              </a:tr>
              <a:tr h="139834">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1200" b="0" i="0" u="none" strike="noStrike">
                          <a:solidFill>
                            <a:srgbClr val="000000"/>
                          </a:solidFill>
                          <a:effectLst/>
                          <a:latin typeface="Calibri" panose="020F0502020204030204" pitchFamily="34" charset="0"/>
                          <a:cs typeface="Calibri" panose="020F0502020204030204" pitchFamily="34" charset="0"/>
                        </a:rPr>
                        <a:t>STA2</a:t>
                      </a:r>
                    </a:p>
                  </a:txBody>
                  <a:tcPr marL="9525" marR="9525" marT="9525" marB="0" anchor="ctr">
                    <a:lnR w="38100" cap="flat" cmpd="sng" algn="ctr">
                      <a:solidFill>
                        <a:schemeClr val="bg1"/>
                      </a:solidFill>
                      <a:prstDash val="solid"/>
                      <a:round/>
                      <a:headEnd type="none" w="med" len="med"/>
                      <a:tailEnd type="none" w="med" len="med"/>
                    </a:ln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96.13 </a:t>
                      </a:r>
                    </a:p>
                  </a:txBody>
                  <a:tcPr marL="9525" marR="9525" marT="9525" marB="0" anchor="ctr">
                    <a:lnL w="38100" cap="flat" cmpd="sng" algn="ctr">
                      <a:solidFill>
                        <a:schemeClr val="bg1"/>
                      </a:solidFill>
                      <a:prstDash val="solid"/>
                      <a:round/>
                      <a:headEnd type="none" w="med" len="med"/>
                      <a:tailEnd type="none" w="med" len="med"/>
                    </a:lnL>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95.43 </a:t>
                      </a:r>
                    </a:p>
                  </a:txBody>
                  <a:tcPr marL="9525" marR="9525" marT="9525" marB="0" anchor="ct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93.40 </a:t>
                      </a:r>
                    </a:p>
                  </a:txBody>
                  <a:tcPr marL="9525" marR="9525" marT="9525" marB="0" anchor="ct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94.00 </a:t>
                      </a:r>
                    </a:p>
                  </a:txBody>
                  <a:tcPr marL="9525" marR="9525" marT="9525" marB="0" anchor="ct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86.33 </a:t>
                      </a:r>
                    </a:p>
                  </a:txBody>
                  <a:tcPr marL="9525" marR="9525" marT="9525" marB="0" anchor="ct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92.20 </a:t>
                      </a:r>
                    </a:p>
                  </a:txBody>
                  <a:tcPr marL="9525" marR="9525" marT="9525" marB="0" anchor="ctr">
                    <a:solidFill>
                      <a:srgbClr val="F9D8CC"/>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100.76 </a:t>
                      </a:r>
                    </a:p>
                  </a:txBody>
                  <a:tcPr marL="9525" marR="9525" marT="9525" marB="0" anchor="ctr">
                    <a:solidFill>
                      <a:srgbClr val="F9D8CC"/>
                    </a:solidFill>
                  </a:tcPr>
                </a:tc>
                <a:tc>
                  <a:txBody>
                    <a:bodyPr/>
                    <a:lstStyle/>
                    <a:p>
                      <a:pPr algn="ctr" rtl="0" fontAlgn="ctr"/>
                      <a:r>
                        <a:rPr lang="en-US" altLang="ja-JP" sz="1200" b="0" i="0" u="none" strike="noStrike" dirty="0" smtClean="0">
                          <a:solidFill>
                            <a:srgbClr val="000000"/>
                          </a:solidFill>
                          <a:effectLst/>
                          <a:latin typeface="Calibri" panose="020F0502020204030204" pitchFamily="34" charset="0"/>
                          <a:cs typeface="Calibri" panose="020F0502020204030204" pitchFamily="34" charset="0"/>
                        </a:rPr>
                        <a:t>95.39</a:t>
                      </a:r>
                      <a:endParaRPr lang="en-US" altLang="ja-JP" sz="12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rgbClr val="F9D8CC"/>
                    </a:solidFill>
                  </a:tcPr>
                </a:tc>
                <a:tc>
                  <a:txBody>
                    <a:bodyPr/>
                    <a:lstStyle/>
                    <a:p>
                      <a:pPr marL="0" algn="ctr" defTabSz="914400" rtl="0" eaLnBrk="1" fontAlgn="ctr" latinLnBrk="0" hangingPunct="1"/>
                      <a:r>
                        <a:rPr lang="ca-ES" sz="1200" b="0" i="0" u="none" strike="noStrike" kern="1200" dirty="0" smtClean="0">
                          <a:solidFill>
                            <a:srgbClr val="000000"/>
                          </a:solidFill>
                          <a:effectLst/>
                          <a:latin typeface="Calibri" panose="020F0502020204030204" pitchFamily="34" charset="0"/>
                          <a:ea typeface="+mn-ea"/>
                          <a:cs typeface="Calibri" panose="020F0502020204030204" pitchFamily="34" charset="0"/>
                        </a:rPr>
                        <a:t>102.41</a:t>
                      </a:r>
                      <a:endParaRPr lang="ca-ES" sz="1200" b="0"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9525" marR="9525" marT="9525" marB="0" anchor="ctr">
                    <a:solidFill>
                      <a:srgbClr val="F9D8CC"/>
                    </a:solidFill>
                  </a:tcPr>
                </a:tc>
              </a:tr>
              <a:tr h="139834">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1200" b="1" i="0" u="none" strike="noStrike" dirty="0">
                          <a:solidFill>
                            <a:srgbClr val="000000"/>
                          </a:solidFill>
                          <a:effectLst/>
                          <a:latin typeface="Calibri" panose="020F0502020204030204" pitchFamily="34" charset="0"/>
                          <a:cs typeface="Calibri" panose="020F0502020204030204" pitchFamily="34" charset="0"/>
                        </a:rPr>
                        <a:t>Total</a:t>
                      </a:r>
                    </a:p>
                  </a:txBody>
                  <a:tcPr marL="9525" marR="9525" marT="9525" marB="0" anchor="ctr">
                    <a:lnR w="38100" cap="flat" cmpd="sng" algn="ctr">
                      <a:solidFill>
                        <a:schemeClr val="bg1"/>
                      </a:solidFill>
                      <a:prstDash val="solid"/>
                      <a:round/>
                      <a:headEnd type="none" w="med" len="med"/>
                      <a:tailEnd type="none" w="med" len="med"/>
                    </a:lnR>
                    <a:solidFill>
                      <a:srgbClr val="F9D8CC"/>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193.22 </a:t>
                      </a:r>
                    </a:p>
                  </a:txBody>
                  <a:tcPr marL="9525" marR="9525" marT="9525" marB="0" anchor="ctr">
                    <a:lnL w="38100" cap="flat" cmpd="sng" algn="ctr">
                      <a:solidFill>
                        <a:schemeClr val="bg1"/>
                      </a:solidFill>
                      <a:prstDash val="solid"/>
                      <a:round/>
                      <a:headEnd type="none" w="med" len="med"/>
                      <a:tailEnd type="none" w="med" len="med"/>
                    </a:lnL>
                    <a:solidFill>
                      <a:srgbClr val="F9D8CC"/>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191.13 </a:t>
                      </a:r>
                    </a:p>
                  </a:txBody>
                  <a:tcPr marL="9525" marR="9525" marT="9525" marB="0" anchor="ctr">
                    <a:solidFill>
                      <a:srgbClr val="F9D8CC"/>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186.40 </a:t>
                      </a:r>
                    </a:p>
                  </a:txBody>
                  <a:tcPr marL="9525" marR="9525" marT="9525" marB="0" anchor="ctr">
                    <a:solidFill>
                      <a:srgbClr val="F9D8CC"/>
                    </a:solidFill>
                  </a:tcPr>
                </a:tc>
                <a:tc>
                  <a:txBody>
                    <a:bodyPr/>
                    <a:lstStyle/>
                    <a:p>
                      <a:pPr algn="ctr" rtl="0" fontAlgn="ctr"/>
                      <a:r>
                        <a:rPr lang="en-US" altLang="ja-JP" sz="1200" b="1" i="0" u="none" strike="noStrike">
                          <a:solidFill>
                            <a:srgbClr val="000000"/>
                          </a:solidFill>
                          <a:effectLst/>
                          <a:latin typeface="Calibri" panose="020F0502020204030204" pitchFamily="34" charset="0"/>
                          <a:cs typeface="Calibri" panose="020F0502020204030204" pitchFamily="34" charset="0"/>
                        </a:rPr>
                        <a:t>187.00 </a:t>
                      </a:r>
                    </a:p>
                  </a:txBody>
                  <a:tcPr marL="9525" marR="9525" marT="9525" marB="0" anchor="ctr">
                    <a:solidFill>
                      <a:srgbClr val="F9D8CC"/>
                    </a:solidFill>
                  </a:tcPr>
                </a:tc>
                <a:tc>
                  <a:txBody>
                    <a:bodyPr/>
                    <a:lstStyle/>
                    <a:p>
                      <a:pPr algn="ctr" rtl="0" fontAlgn="ctr"/>
                      <a:r>
                        <a:rPr lang="en-US" altLang="ja-JP" sz="1200" b="1" i="0" u="none" strike="noStrike">
                          <a:solidFill>
                            <a:srgbClr val="000000"/>
                          </a:solidFill>
                          <a:effectLst/>
                          <a:latin typeface="Calibri" panose="020F0502020204030204" pitchFamily="34" charset="0"/>
                          <a:cs typeface="Calibri" panose="020F0502020204030204" pitchFamily="34" charset="0"/>
                        </a:rPr>
                        <a:t>174.13 </a:t>
                      </a:r>
                    </a:p>
                  </a:txBody>
                  <a:tcPr marL="9525" marR="9525" marT="9525" marB="0" anchor="ctr">
                    <a:solidFill>
                      <a:srgbClr val="F9D8CC"/>
                    </a:solidFill>
                  </a:tcPr>
                </a:tc>
                <a:tc>
                  <a:txBody>
                    <a:bodyPr/>
                    <a:lstStyle/>
                    <a:p>
                      <a:pPr algn="ctr" rtl="0" fontAlgn="ctr"/>
                      <a:r>
                        <a:rPr lang="en-US" altLang="ja-JP" sz="1200" b="1" i="0" u="none" strike="noStrike">
                          <a:solidFill>
                            <a:srgbClr val="000000"/>
                          </a:solidFill>
                          <a:effectLst/>
                          <a:latin typeface="Calibri" panose="020F0502020204030204" pitchFamily="34" charset="0"/>
                          <a:cs typeface="Calibri" panose="020F0502020204030204" pitchFamily="34" charset="0"/>
                        </a:rPr>
                        <a:t>186.78 </a:t>
                      </a:r>
                    </a:p>
                  </a:txBody>
                  <a:tcPr marL="9525" marR="9525" marT="9525" marB="0" anchor="ctr">
                    <a:solidFill>
                      <a:srgbClr val="F9D8CC"/>
                    </a:solidFill>
                  </a:tcPr>
                </a:tc>
                <a:tc>
                  <a:txBody>
                    <a:bodyPr/>
                    <a:lstStyle/>
                    <a:p>
                      <a:pPr algn="ctr" rtl="0"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201.55 </a:t>
                      </a:r>
                    </a:p>
                  </a:txBody>
                  <a:tcPr marL="9525" marR="9525" marT="9525" marB="0" anchor="ctr">
                    <a:solidFill>
                      <a:srgbClr val="F9D8CC"/>
                    </a:solidFill>
                  </a:tcPr>
                </a:tc>
                <a:tc>
                  <a:txBody>
                    <a:bodyPr/>
                    <a:lstStyle/>
                    <a:p>
                      <a:pPr algn="ctr" rtl="0" fontAlgn="ctr"/>
                      <a:r>
                        <a:rPr lang="en-US" altLang="ja-JP" sz="1200" b="1" i="0" u="none" strike="noStrike" dirty="0" smtClean="0">
                          <a:solidFill>
                            <a:srgbClr val="000000"/>
                          </a:solidFill>
                          <a:effectLst/>
                          <a:latin typeface="Calibri" panose="020F0502020204030204" pitchFamily="34" charset="0"/>
                          <a:cs typeface="Calibri" panose="020F0502020204030204" pitchFamily="34" charset="0"/>
                        </a:rPr>
                        <a:t>190.21</a:t>
                      </a:r>
                      <a:endParaRPr lang="en-US" altLang="ja-JP"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rgbClr val="F9D8CC"/>
                    </a:solidFill>
                  </a:tcPr>
                </a:tc>
                <a:tc>
                  <a:txBody>
                    <a:bodyPr/>
                    <a:lstStyle/>
                    <a:p>
                      <a:pPr marL="0" algn="ctr" defTabSz="914400" rtl="0" eaLnBrk="1" fontAlgn="ctr" latinLnBrk="0" hangingPunct="1"/>
                      <a:r>
                        <a:rPr lang="ca-ES" sz="1200" b="1" i="0" u="none" strike="noStrike" kern="1200" dirty="0" smtClean="0">
                          <a:solidFill>
                            <a:srgbClr val="000000"/>
                          </a:solidFill>
                          <a:effectLst/>
                          <a:latin typeface="Calibri" panose="020F0502020204030204" pitchFamily="34" charset="0"/>
                          <a:ea typeface="+mn-ea"/>
                          <a:cs typeface="Calibri" panose="020F0502020204030204" pitchFamily="34" charset="0"/>
                        </a:rPr>
                        <a:t>201.70</a:t>
                      </a:r>
                      <a:endParaRPr lang="ca-ES" sz="1200" b="1"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9525" marR="9525" marT="9525" marB="0" anchor="ctr">
                    <a:solidFill>
                      <a:srgbClr val="F9D8CC"/>
                    </a:solidFill>
                  </a:tcPr>
                </a:tc>
              </a:tr>
              <a:tr h="139834">
                <a:tc vMerge="1">
                  <a:txBody>
                    <a:bodyPr/>
                    <a:lstStyle/>
                    <a:p>
                      <a:endParaRPr kumimoji="1" lang="ja-JP" altLang="en-US"/>
                    </a:p>
                  </a:txBody>
                  <a:tcPr/>
                </a:tc>
                <a:tc rowSpan="3">
                  <a:txBody>
                    <a:bodyPr/>
                    <a:lstStyle/>
                    <a:p>
                      <a:pPr algn="ctr" rtl="0" fontAlgn="ctr"/>
                      <a:r>
                        <a:rPr lang="en-US" sz="1400" b="0" i="0" u="none" strike="noStrike" dirty="0">
                          <a:solidFill>
                            <a:srgbClr val="000000"/>
                          </a:solidFill>
                          <a:effectLst/>
                          <a:latin typeface="Calibri" panose="020F0502020204030204" pitchFamily="34" charset="0"/>
                          <a:cs typeface="Calibri" panose="020F0502020204030204" pitchFamily="34" charset="0"/>
                        </a:rPr>
                        <a:t>BSS2</a:t>
                      </a:r>
                    </a:p>
                  </a:txBody>
                  <a:tcPr marL="9525" marR="9525" marT="9525" marB="0" anchor="ctr">
                    <a:solidFill>
                      <a:srgbClr val="F9D8CC"/>
                    </a:solidFill>
                  </a:tcPr>
                </a:tc>
                <a:tc>
                  <a:txBody>
                    <a:bodyPr/>
                    <a:lstStyle/>
                    <a:p>
                      <a:pPr algn="ctr" rtl="0" fontAlgn="ctr"/>
                      <a:r>
                        <a:rPr lang="en-US" sz="1200" b="0" i="0" u="none" strike="noStrike">
                          <a:solidFill>
                            <a:srgbClr val="000000"/>
                          </a:solidFill>
                          <a:effectLst/>
                          <a:latin typeface="Calibri" panose="020F0502020204030204" pitchFamily="34" charset="0"/>
                          <a:cs typeface="Calibri" panose="020F0502020204030204" pitchFamily="34" charset="0"/>
                        </a:rPr>
                        <a:t>STA3</a:t>
                      </a:r>
                    </a:p>
                  </a:txBody>
                  <a:tcPr marL="9525" marR="9525" marT="9525" marB="0" anchor="ctr">
                    <a:lnR w="38100" cap="flat" cmpd="sng" algn="ctr">
                      <a:solidFill>
                        <a:schemeClr val="bg1"/>
                      </a:solidFill>
                      <a:prstDash val="solid"/>
                      <a:round/>
                      <a:headEnd type="none" w="med" len="med"/>
                      <a:tailEnd type="none" w="med" len="med"/>
                    </a:ln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95.62 </a:t>
                      </a:r>
                    </a:p>
                  </a:txBody>
                  <a:tcPr marL="9525" marR="9525" marT="9525" marB="0" anchor="ctr">
                    <a:lnL w="38100" cap="flat" cmpd="sng" algn="ctr">
                      <a:solidFill>
                        <a:schemeClr val="bg1"/>
                      </a:solidFill>
                      <a:prstDash val="solid"/>
                      <a:round/>
                      <a:headEnd type="none" w="med" len="med"/>
                      <a:tailEnd type="none" w="med" len="med"/>
                    </a:lnL>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95.51 </a:t>
                      </a:r>
                    </a:p>
                  </a:txBody>
                  <a:tcPr marL="9525" marR="9525" marT="9525" marB="0" anchor="ctr">
                    <a:solidFill>
                      <a:srgbClr val="F9D8CC"/>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93.60 </a:t>
                      </a:r>
                    </a:p>
                  </a:txBody>
                  <a:tcPr marL="9525" marR="9525" marT="9525" marB="0" anchor="ctr">
                    <a:solidFill>
                      <a:srgbClr val="F9D8CC"/>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94.40 </a:t>
                      </a:r>
                    </a:p>
                  </a:txBody>
                  <a:tcPr marL="9525" marR="9525" marT="9525" marB="0" anchor="ctr">
                    <a:solidFill>
                      <a:srgbClr val="F9D8CC"/>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87.01 </a:t>
                      </a:r>
                    </a:p>
                  </a:txBody>
                  <a:tcPr marL="9525" marR="9525" marT="9525" marB="0" anchor="ctr">
                    <a:solidFill>
                      <a:srgbClr val="F9D8CC"/>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93.10 </a:t>
                      </a:r>
                    </a:p>
                  </a:txBody>
                  <a:tcPr marL="9525" marR="9525" marT="9525" marB="0" anchor="ctr">
                    <a:solidFill>
                      <a:srgbClr val="F9D8CC"/>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101.12 </a:t>
                      </a:r>
                    </a:p>
                  </a:txBody>
                  <a:tcPr marL="9525" marR="9525" marT="9525" marB="0" anchor="ctr">
                    <a:solidFill>
                      <a:srgbClr val="F9D8CC"/>
                    </a:solidFill>
                  </a:tcPr>
                </a:tc>
                <a:tc>
                  <a:txBody>
                    <a:bodyPr/>
                    <a:lstStyle/>
                    <a:p>
                      <a:pPr algn="ctr" rtl="0" fontAlgn="ctr"/>
                      <a:r>
                        <a:rPr lang="en-US" altLang="ja-JP" sz="1200" b="0" i="0" u="none" strike="noStrike" dirty="0" smtClean="0">
                          <a:solidFill>
                            <a:srgbClr val="000000"/>
                          </a:solidFill>
                          <a:effectLst/>
                          <a:latin typeface="Calibri" panose="020F0502020204030204" pitchFamily="34" charset="0"/>
                          <a:cs typeface="Calibri" panose="020F0502020204030204" pitchFamily="34" charset="0"/>
                        </a:rPr>
                        <a:t>95.17</a:t>
                      </a:r>
                      <a:endParaRPr lang="en-US" altLang="ja-JP" sz="12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rgbClr val="F9D8CC"/>
                    </a:solidFill>
                  </a:tcPr>
                </a:tc>
                <a:tc>
                  <a:txBody>
                    <a:bodyPr/>
                    <a:lstStyle/>
                    <a:p>
                      <a:pPr marL="0" algn="ctr" defTabSz="914400" rtl="0" eaLnBrk="1" fontAlgn="ctr" latinLnBrk="0" hangingPunct="1"/>
                      <a:r>
                        <a:rPr lang="ca-ES" sz="1200" b="0" i="0" u="none" strike="noStrike" kern="1200" dirty="0" smtClean="0">
                          <a:solidFill>
                            <a:srgbClr val="000000"/>
                          </a:solidFill>
                          <a:effectLst/>
                          <a:latin typeface="Calibri" panose="020F0502020204030204" pitchFamily="34" charset="0"/>
                          <a:ea typeface="+mn-ea"/>
                          <a:cs typeface="Calibri" panose="020F0502020204030204" pitchFamily="34" charset="0"/>
                        </a:rPr>
                        <a:t>101.29</a:t>
                      </a:r>
                      <a:endParaRPr lang="ca-ES" sz="1200" b="0"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9525" marR="9525" marT="9525" marB="0" anchor="ctr">
                    <a:solidFill>
                      <a:srgbClr val="F9D8CC"/>
                    </a:solidFill>
                  </a:tcPr>
                </a:tc>
              </a:tr>
              <a:tr h="139834">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1200" b="0" i="0" u="none" strike="noStrike">
                          <a:solidFill>
                            <a:srgbClr val="000000"/>
                          </a:solidFill>
                          <a:effectLst/>
                          <a:latin typeface="Calibri" panose="020F0502020204030204" pitchFamily="34" charset="0"/>
                          <a:cs typeface="Calibri" panose="020F0502020204030204" pitchFamily="34" charset="0"/>
                        </a:rPr>
                        <a:t>STA4</a:t>
                      </a:r>
                    </a:p>
                  </a:txBody>
                  <a:tcPr marL="9525" marR="9525" marT="9525" marB="0" anchor="ctr">
                    <a:lnR w="38100" cap="flat" cmpd="sng" algn="ctr">
                      <a:solidFill>
                        <a:schemeClr val="bg1"/>
                      </a:solidFill>
                      <a:prstDash val="solid"/>
                      <a:round/>
                      <a:headEnd type="none" w="med" len="med"/>
                      <a:tailEnd type="none" w="med" len="med"/>
                    </a:ln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95.54 </a:t>
                      </a:r>
                    </a:p>
                  </a:txBody>
                  <a:tcPr marL="9525" marR="9525" marT="9525" marB="0" anchor="ctr">
                    <a:lnL w="38100" cap="flat" cmpd="sng" algn="ctr">
                      <a:solidFill>
                        <a:schemeClr val="bg1"/>
                      </a:solidFill>
                      <a:prstDash val="solid"/>
                      <a:round/>
                      <a:headEnd type="none" w="med" len="med"/>
                      <a:tailEnd type="none" w="med" len="med"/>
                    </a:lnL>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96.71 </a:t>
                      </a:r>
                    </a:p>
                  </a:txBody>
                  <a:tcPr marL="9525" marR="9525" marT="9525" marB="0" anchor="ct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93.10 </a:t>
                      </a:r>
                    </a:p>
                  </a:txBody>
                  <a:tcPr marL="9525" marR="9525" marT="9525" marB="0" anchor="ct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92.70 </a:t>
                      </a:r>
                    </a:p>
                  </a:txBody>
                  <a:tcPr marL="9525" marR="9525" marT="9525" marB="0" anchor="ct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87.37 </a:t>
                      </a:r>
                    </a:p>
                  </a:txBody>
                  <a:tcPr marL="9525" marR="9525" marT="9525" marB="0" anchor="ctr">
                    <a:solidFill>
                      <a:srgbClr val="F9D8CC"/>
                    </a:solidFill>
                  </a:tcPr>
                </a:tc>
                <a:tc>
                  <a:txBody>
                    <a:bodyPr/>
                    <a:lstStyle/>
                    <a:p>
                      <a:pPr algn="ctr" rtl="0" fontAlgn="ctr"/>
                      <a:r>
                        <a:rPr lang="en-US" altLang="ja-JP" sz="1200" b="0" i="0" u="none" strike="noStrike">
                          <a:solidFill>
                            <a:srgbClr val="000000"/>
                          </a:solidFill>
                          <a:effectLst/>
                          <a:latin typeface="Calibri" panose="020F0502020204030204" pitchFamily="34" charset="0"/>
                          <a:cs typeface="Calibri" panose="020F0502020204030204" pitchFamily="34" charset="0"/>
                        </a:rPr>
                        <a:t>92.33 </a:t>
                      </a:r>
                    </a:p>
                  </a:txBody>
                  <a:tcPr marL="9525" marR="9525" marT="9525" marB="0" anchor="ctr">
                    <a:solidFill>
                      <a:srgbClr val="F9D8CC"/>
                    </a:solidFill>
                  </a:tcPr>
                </a:tc>
                <a:tc>
                  <a:txBody>
                    <a:bodyPr/>
                    <a:lstStyle/>
                    <a:p>
                      <a:pPr algn="ctr" rtl="0" fontAlgn="ctr"/>
                      <a:r>
                        <a:rPr lang="en-US" altLang="ja-JP" sz="1200" b="0" i="0" u="none" strike="noStrike" dirty="0">
                          <a:solidFill>
                            <a:srgbClr val="000000"/>
                          </a:solidFill>
                          <a:effectLst/>
                          <a:latin typeface="Calibri" panose="020F0502020204030204" pitchFamily="34" charset="0"/>
                          <a:cs typeface="Calibri" panose="020F0502020204030204" pitchFamily="34" charset="0"/>
                        </a:rPr>
                        <a:t>100.68 </a:t>
                      </a:r>
                    </a:p>
                  </a:txBody>
                  <a:tcPr marL="9525" marR="9525" marT="9525" marB="0" anchor="ctr">
                    <a:solidFill>
                      <a:srgbClr val="F9D8CC"/>
                    </a:solidFill>
                  </a:tcPr>
                </a:tc>
                <a:tc>
                  <a:txBody>
                    <a:bodyPr/>
                    <a:lstStyle/>
                    <a:p>
                      <a:pPr algn="ctr" rtl="0" fontAlgn="ctr"/>
                      <a:r>
                        <a:rPr lang="en-US" altLang="ja-JP" sz="1200" b="0" i="0" u="none" strike="noStrike" dirty="0" smtClean="0">
                          <a:solidFill>
                            <a:srgbClr val="000000"/>
                          </a:solidFill>
                          <a:effectLst/>
                          <a:latin typeface="Calibri" panose="020F0502020204030204" pitchFamily="34" charset="0"/>
                          <a:cs typeface="Calibri" panose="020F0502020204030204" pitchFamily="34" charset="0"/>
                        </a:rPr>
                        <a:t>94.97</a:t>
                      </a:r>
                      <a:endParaRPr lang="en-US" altLang="ja-JP" sz="12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rgbClr val="F9D8CC"/>
                    </a:solidFill>
                  </a:tcPr>
                </a:tc>
                <a:tc>
                  <a:txBody>
                    <a:bodyPr/>
                    <a:lstStyle/>
                    <a:p>
                      <a:pPr marL="0" algn="ctr" defTabSz="914400" rtl="0" eaLnBrk="1" fontAlgn="ctr" latinLnBrk="0" hangingPunct="1"/>
                      <a:r>
                        <a:rPr lang="ca-ES" sz="1200" b="0" i="0" u="none" strike="noStrike" kern="1200" dirty="0" smtClean="0">
                          <a:solidFill>
                            <a:srgbClr val="000000"/>
                          </a:solidFill>
                          <a:effectLst/>
                          <a:latin typeface="Calibri" panose="020F0502020204030204" pitchFamily="34" charset="0"/>
                          <a:ea typeface="+mn-ea"/>
                          <a:cs typeface="Calibri" panose="020F0502020204030204" pitchFamily="34" charset="0"/>
                        </a:rPr>
                        <a:t>100.14</a:t>
                      </a:r>
                      <a:endParaRPr lang="ca-ES" sz="1200" b="0"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9525" marR="9525" marT="9525" marB="0" anchor="ctr">
                    <a:solidFill>
                      <a:srgbClr val="F9D8CC"/>
                    </a:solidFill>
                  </a:tcPr>
                </a:tc>
              </a:tr>
              <a:tr h="139834">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1200" b="1" i="0" u="none" strike="noStrike" dirty="0">
                          <a:solidFill>
                            <a:srgbClr val="000000"/>
                          </a:solidFill>
                          <a:effectLst/>
                          <a:latin typeface="Calibri" panose="020F0502020204030204" pitchFamily="34" charset="0"/>
                          <a:cs typeface="Calibri" panose="020F0502020204030204" pitchFamily="34" charset="0"/>
                        </a:rPr>
                        <a:t>Total</a:t>
                      </a:r>
                    </a:p>
                  </a:txBody>
                  <a:tcPr marL="9525" marR="9525" marT="9525" marB="0" anchor="ctr">
                    <a:lnR w="38100" cap="flat" cmpd="sng" algn="ctr">
                      <a:solidFill>
                        <a:schemeClr val="bg1"/>
                      </a:solidFill>
                      <a:prstDash val="solid"/>
                      <a:round/>
                      <a:headEnd type="none" w="med" len="med"/>
                      <a:tailEnd type="none" w="med" len="med"/>
                    </a:lnR>
                    <a:solidFill>
                      <a:srgbClr val="F9D8CC"/>
                    </a:solidFill>
                  </a:tcPr>
                </a:tc>
                <a:tc>
                  <a:txBody>
                    <a:bodyPr/>
                    <a:lstStyle/>
                    <a:p>
                      <a:pPr algn="ctr"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191.16 </a:t>
                      </a:r>
                    </a:p>
                  </a:txBody>
                  <a:tcPr marL="9525" marR="9525" marT="9525" marB="0" anchor="ctr">
                    <a:lnL w="38100" cap="flat" cmpd="sng" algn="ctr">
                      <a:solidFill>
                        <a:schemeClr val="bg1"/>
                      </a:solidFill>
                      <a:prstDash val="solid"/>
                      <a:round/>
                      <a:headEnd type="none" w="med" len="med"/>
                      <a:tailEnd type="none" w="med" len="med"/>
                    </a:lnL>
                    <a:solidFill>
                      <a:srgbClr val="F9D8CC"/>
                    </a:solidFill>
                  </a:tcPr>
                </a:tc>
                <a:tc>
                  <a:txBody>
                    <a:bodyPr/>
                    <a:lstStyle/>
                    <a:p>
                      <a:pPr algn="ctr"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192.22 </a:t>
                      </a:r>
                    </a:p>
                  </a:txBody>
                  <a:tcPr marL="9525" marR="9525" marT="9525" marB="0" anchor="ctr">
                    <a:solidFill>
                      <a:srgbClr val="F9D8CC"/>
                    </a:solidFill>
                  </a:tcPr>
                </a:tc>
                <a:tc>
                  <a:txBody>
                    <a:bodyPr/>
                    <a:lstStyle/>
                    <a:p>
                      <a:pPr algn="ctr"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186.70 </a:t>
                      </a:r>
                    </a:p>
                  </a:txBody>
                  <a:tcPr marL="9525" marR="9525" marT="9525" marB="0" anchor="ctr">
                    <a:solidFill>
                      <a:srgbClr val="F9D8CC"/>
                    </a:solidFill>
                  </a:tcPr>
                </a:tc>
                <a:tc>
                  <a:txBody>
                    <a:bodyPr/>
                    <a:lstStyle/>
                    <a:p>
                      <a:pPr algn="ctr"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187.10 </a:t>
                      </a:r>
                    </a:p>
                  </a:txBody>
                  <a:tcPr marL="9525" marR="9525" marT="9525" marB="0" anchor="ctr">
                    <a:solidFill>
                      <a:srgbClr val="F9D8CC"/>
                    </a:solidFill>
                  </a:tcPr>
                </a:tc>
                <a:tc>
                  <a:txBody>
                    <a:bodyPr/>
                    <a:lstStyle/>
                    <a:p>
                      <a:pPr algn="ctr"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174.38 </a:t>
                      </a:r>
                    </a:p>
                  </a:txBody>
                  <a:tcPr marL="9525" marR="9525" marT="9525" marB="0" anchor="ctr">
                    <a:solidFill>
                      <a:srgbClr val="F9D8CC"/>
                    </a:solidFill>
                  </a:tcPr>
                </a:tc>
                <a:tc>
                  <a:txBody>
                    <a:bodyPr/>
                    <a:lstStyle/>
                    <a:p>
                      <a:pPr algn="ctr"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185.43 </a:t>
                      </a:r>
                    </a:p>
                  </a:txBody>
                  <a:tcPr marL="9525" marR="9525" marT="9525" marB="0" anchor="ctr">
                    <a:solidFill>
                      <a:srgbClr val="F9D8CC"/>
                    </a:solidFill>
                  </a:tcPr>
                </a:tc>
                <a:tc>
                  <a:txBody>
                    <a:bodyPr/>
                    <a:lstStyle/>
                    <a:p>
                      <a:pPr algn="ctr"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201.80 </a:t>
                      </a:r>
                    </a:p>
                  </a:txBody>
                  <a:tcPr marL="9525" marR="9525" marT="9525" marB="0" anchor="ctr">
                    <a:solidFill>
                      <a:srgbClr val="F9D8CC"/>
                    </a:solidFill>
                  </a:tcPr>
                </a:tc>
                <a:tc>
                  <a:txBody>
                    <a:bodyPr/>
                    <a:lstStyle/>
                    <a:p>
                      <a:pPr algn="ctr" fontAlgn="ctr"/>
                      <a:r>
                        <a:rPr lang="en-US" altLang="ja-JP" sz="1200" b="1" i="0" u="none" strike="noStrike" dirty="0" smtClean="0">
                          <a:solidFill>
                            <a:srgbClr val="000000"/>
                          </a:solidFill>
                          <a:effectLst/>
                          <a:latin typeface="Calibri" panose="020F0502020204030204" pitchFamily="34" charset="0"/>
                          <a:cs typeface="Calibri" panose="020F0502020204030204" pitchFamily="34" charset="0"/>
                        </a:rPr>
                        <a:t>190.14</a:t>
                      </a:r>
                      <a:endParaRPr lang="en-US" altLang="ja-JP"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rgbClr val="F9D8CC"/>
                    </a:solidFill>
                  </a:tcPr>
                </a:tc>
                <a:tc>
                  <a:txBody>
                    <a:bodyPr/>
                    <a:lstStyle/>
                    <a:p>
                      <a:pPr marL="0" algn="ctr" defTabSz="914400" rtl="0" eaLnBrk="1" fontAlgn="ctr" latinLnBrk="0" hangingPunct="1"/>
                      <a:r>
                        <a:rPr lang="ca-ES" sz="1200" b="1" i="0" u="none" strike="noStrike" kern="1200" dirty="0" smtClean="0">
                          <a:solidFill>
                            <a:srgbClr val="000000"/>
                          </a:solidFill>
                          <a:effectLst/>
                          <a:latin typeface="Calibri" panose="020F0502020204030204" pitchFamily="34" charset="0"/>
                          <a:ea typeface="+mn-ea"/>
                          <a:cs typeface="Calibri" panose="020F0502020204030204" pitchFamily="34" charset="0"/>
                        </a:rPr>
                        <a:t>201.43</a:t>
                      </a:r>
                      <a:endParaRPr lang="ca-ES" sz="1200" b="1"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9525" marR="9525" marT="9525" marB="0" anchor="b">
                    <a:solidFill>
                      <a:srgbClr val="F9D8CC"/>
                    </a:solidFill>
                  </a:tcPr>
                </a:tc>
              </a:tr>
              <a:tr h="139834">
                <a:tc vMerge="1">
                  <a:txBody>
                    <a:bodyPr/>
                    <a:lstStyle/>
                    <a:p>
                      <a:endParaRPr kumimoji="1" lang="ja-JP" altLang="en-US"/>
                    </a:p>
                  </a:txBody>
                  <a:tcPr/>
                </a:tc>
                <a:tc gridSpan="2">
                  <a:txBody>
                    <a:bodyPr/>
                    <a:lstStyle/>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BSS1 + BSS2</a:t>
                      </a:r>
                    </a:p>
                  </a:txBody>
                  <a:tcPr marL="9525" marR="9525" marT="9525" marB="0" anchor="ctr">
                    <a:lnR w="38100" cap="flat" cmpd="sng" algn="ctr">
                      <a:solidFill>
                        <a:schemeClr val="bg1"/>
                      </a:solidFill>
                      <a:prstDash val="solid"/>
                      <a:round/>
                      <a:headEnd type="none" w="med" len="med"/>
                      <a:tailEnd type="none" w="med" len="med"/>
                    </a:lnR>
                    <a:solidFill>
                      <a:srgbClr val="F9D8CC"/>
                    </a:solidFill>
                  </a:tcPr>
                </a:tc>
                <a:tc hMerge="1">
                  <a:txBody>
                    <a:bodyPr/>
                    <a:lstStyle/>
                    <a:p>
                      <a:endParaRPr kumimoji="1" lang="ja-JP" altLang="en-US"/>
                    </a:p>
                  </a:txBody>
                  <a:tcPr/>
                </a:tc>
                <a:tc>
                  <a:txBody>
                    <a:bodyPr/>
                    <a:lstStyle/>
                    <a:p>
                      <a:pPr algn="ctr"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384.38 </a:t>
                      </a:r>
                    </a:p>
                  </a:txBody>
                  <a:tcPr marL="9525" marR="9525" marT="9525" marB="0" anchor="ctr">
                    <a:lnL w="38100" cap="flat" cmpd="sng" algn="ctr">
                      <a:solidFill>
                        <a:schemeClr val="bg1"/>
                      </a:solidFill>
                      <a:prstDash val="solid"/>
                      <a:round/>
                      <a:headEnd type="none" w="med" len="med"/>
                      <a:tailEnd type="none" w="med" len="med"/>
                    </a:lnL>
                    <a:solidFill>
                      <a:srgbClr val="F9D8CC"/>
                    </a:solidFill>
                  </a:tcPr>
                </a:tc>
                <a:tc>
                  <a:txBody>
                    <a:bodyPr/>
                    <a:lstStyle/>
                    <a:p>
                      <a:pPr algn="ctr" fontAlgn="ctr"/>
                      <a:r>
                        <a:rPr lang="en-US" altLang="ja-JP" sz="1200" b="1" i="0" u="none" strike="noStrike">
                          <a:solidFill>
                            <a:srgbClr val="000000"/>
                          </a:solidFill>
                          <a:effectLst/>
                          <a:latin typeface="Calibri" panose="020F0502020204030204" pitchFamily="34" charset="0"/>
                          <a:cs typeface="Calibri" panose="020F0502020204030204" pitchFamily="34" charset="0"/>
                        </a:rPr>
                        <a:t>383.35 </a:t>
                      </a:r>
                    </a:p>
                  </a:txBody>
                  <a:tcPr marL="9525" marR="9525" marT="9525" marB="0" anchor="ctr">
                    <a:solidFill>
                      <a:srgbClr val="F9D8CC"/>
                    </a:solidFill>
                  </a:tcPr>
                </a:tc>
                <a:tc>
                  <a:txBody>
                    <a:bodyPr/>
                    <a:lstStyle/>
                    <a:p>
                      <a:pPr algn="ctr" fontAlgn="ctr"/>
                      <a:r>
                        <a:rPr lang="en-US" altLang="ja-JP" sz="1200" b="1" i="0" u="none" strike="noStrike">
                          <a:solidFill>
                            <a:srgbClr val="000000"/>
                          </a:solidFill>
                          <a:effectLst/>
                          <a:latin typeface="Calibri" panose="020F0502020204030204" pitchFamily="34" charset="0"/>
                          <a:cs typeface="Calibri" panose="020F0502020204030204" pitchFamily="34" charset="0"/>
                        </a:rPr>
                        <a:t>373.10 </a:t>
                      </a:r>
                    </a:p>
                  </a:txBody>
                  <a:tcPr marL="9525" marR="9525" marT="9525" marB="0" anchor="ctr">
                    <a:solidFill>
                      <a:srgbClr val="F9D8CC"/>
                    </a:solidFill>
                  </a:tcPr>
                </a:tc>
                <a:tc>
                  <a:txBody>
                    <a:bodyPr/>
                    <a:lstStyle/>
                    <a:p>
                      <a:pPr algn="ctr" fontAlgn="ctr"/>
                      <a:r>
                        <a:rPr lang="en-US" altLang="ja-JP" sz="1200" b="1" i="0" u="none" strike="noStrike">
                          <a:solidFill>
                            <a:srgbClr val="000000"/>
                          </a:solidFill>
                          <a:effectLst/>
                          <a:latin typeface="Calibri" panose="020F0502020204030204" pitchFamily="34" charset="0"/>
                          <a:cs typeface="Calibri" panose="020F0502020204030204" pitchFamily="34" charset="0"/>
                        </a:rPr>
                        <a:t>374.10 </a:t>
                      </a:r>
                    </a:p>
                  </a:txBody>
                  <a:tcPr marL="9525" marR="9525" marT="9525" marB="0" anchor="ctr">
                    <a:solidFill>
                      <a:srgbClr val="F9D8CC"/>
                    </a:solidFill>
                  </a:tcPr>
                </a:tc>
                <a:tc>
                  <a:txBody>
                    <a:bodyPr/>
                    <a:lstStyle/>
                    <a:p>
                      <a:pPr algn="ctr" fontAlgn="ctr"/>
                      <a:r>
                        <a:rPr lang="en-US" altLang="ja-JP" sz="1200" b="1" i="0" u="none" strike="noStrike">
                          <a:solidFill>
                            <a:srgbClr val="000000"/>
                          </a:solidFill>
                          <a:effectLst/>
                          <a:latin typeface="Calibri" panose="020F0502020204030204" pitchFamily="34" charset="0"/>
                          <a:cs typeface="Calibri" panose="020F0502020204030204" pitchFamily="34" charset="0"/>
                        </a:rPr>
                        <a:t>348.51 </a:t>
                      </a:r>
                    </a:p>
                  </a:txBody>
                  <a:tcPr marL="9525" marR="9525" marT="9525" marB="0" anchor="ctr">
                    <a:solidFill>
                      <a:srgbClr val="F9D8CC"/>
                    </a:solidFill>
                  </a:tcPr>
                </a:tc>
                <a:tc>
                  <a:txBody>
                    <a:bodyPr/>
                    <a:lstStyle/>
                    <a:p>
                      <a:pPr algn="ctr"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372.21 </a:t>
                      </a:r>
                    </a:p>
                  </a:txBody>
                  <a:tcPr marL="9525" marR="9525" marT="9525" marB="0" anchor="ctr">
                    <a:solidFill>
                      <a:srgbClr val="F9D8CC"/>
                    </a:solidFill>
                  </a:tcPr>
                </a:tc>
                <a:tc>
                  <a:txBody>
                    <a:bodyPr/>
                    <a:lstStyle/>
                    <a:p>
                      <a:pPr algn="ctr" fontAlgn="ctr"/>
                      <a:r>
                        <a:rPr lang="en-US" altLang="ja-JP" sz="1200" b="1" i="0" u="none" strike="noStrike" dirty="0">
                          <a:solidFill>
                            <a:srgbClr val="000000"/>
                          </a:solidFill>
                          <a:effectLst/>
                          <a:latin typeface="Calibri" panose="020F0502020204030204" pitchFamily="34" charset="0"/>
                          <a:cs typeface="Calibri" panose="020F0502020204030204" pitchFamily="34" charset="0"/>
                        </a:rPr>
                        <a:t>403.35 </a:t>
                      </a:r>
                    </a:p>
                  </a:txBody>
                  <a:tcPr marL="9525" marR="9525" marT="9525" marB="0" anchor="ctr">
                    <a:solidFill>
                      <a:srgbClr val="F9D8CC"/>
                    </a:solidFill>
                  </a:tcPr>
                </a:tc>
                <a:tc>
                  <a:txBody>
                    <a:bodyPr/>
                    <a:lstStyle/>
                    <a:p>
                      <a:pPr algn="ctr" fontAlgn="ctr"/>
                      <a:r>
                        <a:rPr lang="en-US" altLang="ja-JP" sz="1200" b="1" i="0" u="none" strike="noStrike" dirty="0" smtClean="0">
                          <a:solidFill>
                            <a:srgbClr val="000000"/>
                          </a:solidFill>
                          <a:effectLst/>
                          <a:latin typeface="Calibri" panose="020F0502020204030204" pitchFamily="34" charset="0"/>
                          <a:cs typeface="Calibri" panose="020F0502020204030204" pitchFamily="34" charset="0"/>
                        </a:rPr>
                        <a:t>380.35</a:t>
                      </a:r>
                      <a:endParaRPr lang="en-US" altLang="ja-JP"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rgbClr val="F9D8CC"/>
                    </a:solidFill>
                  </a:tcPr>
                </a:tc>
                <a:tc>
                  <a:txBody>
                    <a:bodyPr/>
                    <a:lstStyle/>
                    <a:p>
                      <a:pPr marL="0" algn="ctr" defTabSz="914400" rtl="0" eaLnBrk="1" fontAlgn="ctr" latinLnBrk="0" hangingPunct="1"/>
                      <a:r>
                        <a:rPr lang="ca-ES" sz="1200" b="1" i="0" u="none" strike="noStrike" kern="1200" dirty="0" smtClean="0">
                          <a:solidFill>
                            <a:srgbClr val="000000"/>
                          </a:solidFill>
                          <a:effectLst/>
                          <a:latin typeface="Calibri" panose="020F0502020204030204" pitchFamily="34" charset="0"/>
                          <a:ea typeface="+mn-ea"/>
                          <a:cs typeface="Calibri" panose="020F0502020204030204" pitchFamily="34" charset="0"/>
                        </a:rPr>
                        <a:t>403.13</a:t>
                      </a:r>
                      <a:endParaRPr lang="ca-ES" sz="1200" b="1" i="0" u="none" strike="noStrike" kern="1200" dirty="0">
                        <a:solidFill>
                          <a:srgbClr val="000000"/>
                        </a:solidFill>
                        <a:effectLst/>
                        <a:latin typeface="Calibri" panose="020F0502020204030204" pitchFamily="34" charset="0"/>
                        <a:ea typeface="+mn-ea"/>
                        <a:cs typeface="Calibri" panose="020F0502020204030204" pitchFamily="34" charset="0"/>
                      </a:endParaRPr>
                    </a:p>
                  </a:txBody>
                  <a:tcPr marL="9525" marR="9525" marT="9525" marB="0" anchor="b">
                    <a:solidFill>
                      <a:srgbClr val="F9D8CC"/>
                    </a:solidFill>
                  </a:tcPr>
                </a:tc>
              </a:tr>
              <a:tr h="139834">
                <a:tc vMerge="1">
                  <a:txBody>
                    <a:bodyPr/>
                    <a:lstStyle/>
                    <a:p>
                      <a:endParaRPr kumimoji="1" lang="ja-JP" altLang="en-US"/>
                    </a:p>
                  </a:txBody>
                  <a:tcPr/>
                </a:tc>
                <a:tc gridSpan="2">
                  <a:txBody>
                    <a:bodyPr/>
                    <a:lstStyle/>
                    <a:p>
                      <a:pPr algn="ctr" fontAlgn="ctr"/>
                      <a:r>
                        <a:rPr lang="en-US" sz="1200" b="1" i="0" u="none" strike="noStrike" dirty="0">
                          <a:solidFill>
                            <a:srgbClr val="FF0000"/>
                          </a:solidFill>
                          <a:effectLst/>
                          <a:latin typeface="Calibri" panose="020F0502020204030204" pitchFamily="34" charset="0"/>
                          <a:cs typeface="Calibri" panose="020F0502020204030204" pitchFamily="34" charset="0"/>
                        </a:rPr>
                        <a:t>Gain</a:t>
                      </a:r>
                    </a:p>
                  </a:txBody>
                  <a:tcPr marL="9525" marR="9525" marT="9525" marB="0" anchor="ctr">
                    <a:lnR w="38100" cap="flat" cmpd="sng" algn="ctr">
                      <a:solidFill>
                        <a:schemeClr val="bg1"/>
                      </a:solidFill>
                      <a:prstDash val="solid"/>
                      <a:round/>
                      <a:headEnd type="none" w="med" len="med"/>
                      <a:tailEnd type="none" w="med" len="med"/>
                    </a:lnR>
                    <a:solidFill>
                      <a:srgbClr val="F9D8CC"/>
                    </a:solidFill>
                  </a:tcPr>
                </a:tc>
                <a:tc hMerge="1">
                  <a:txBody>
                    <a:bodyPr/>
                    <a:lstStyle/>
                    <a:p>
                      <a:endParaRPr kumimoji="1" lang="ja-JP" altLang="en-US"/>
                    </a:p>
                  </a:txBody>
                  <a:tcPr/>
                </a:tc>
                <a:tc>
                  <a:txBody>
                    <a:bodyPr/>
                    <a:lstStyle/>
                    <a:p>
                      <a:pPr algn="ctr" fontAlgn="ctr"/>
                      <a:r>
                        <a:rPr lang="en-US" altLang="ja-JP" sz="1200" b="1" i="0" u="none" strike="noStrike" dirty="0">
                          <a:solidFill>
                            <a:srgbClr val="FF0000"/>
                          </a:solidFill>
                          <a:effectLst/>
                          <a:latin typeface="Calibri" panose="020F0502020204030204" pitchFamily="34" charset="0"/>
                          <a:cs typeface="Calibri" panose="020F0502020204030204" pitchFamily="34" charset="0"/>
                        </a:rPr>
                        <a:t>1.88 </a:t>
                      </a:r>
                    </a:p>
                  </a:txBody>
                  <a:tcPr marL="9525" marR="9525" marT="9525" marB="0" anchor="ctr">
                    <a:lnL w="38100" cap="flat" cmpd="sng" algn="ctr">
                      <a:solidFill>
                        <a:schemeClr val="bg1"/>
                      </a:solidFill>
                      <a:prstDash val="solid"/>
                      <a:round/>
                      <a:headEnd type="none" w="med" len="med"/>
                      <a:tailEnd type="none" w="med" len="med"/>
                    </a:lnL>
                    <a:solidFill>
                      <a:srgbClr val="F9D8CC"/>
                    </a:solidFill>
                  </a:tcPr>
                </a:tc>
                <a:tc>
                  <a:txBody>
                    <a:bodyPr/>
                    <a:lstStyle/>
                    <a:p>
                      <a:pPr algn="ctr" fontAlgn="ctr"/>
                      <a:r>
                        <a:rPr lang="en-US" altLang="ja-JP" sz="1200" b="1" i="0" u="none" strike="noStrike" dirty="0">
                          <a:solidFill>
                            <a:srgbClr val="FF0000"/>
                          </a:solidFill>
                          <a:effectLst/>
                          <a:latin typeface="Calibri" panose="020F0502020204030204" pitchFamily="34" charset="0"/>
                          <a:cs typeface="Calibri" panose="020F0502020204030204" pitchFamily="34" charset="0"/>
                        </a:rPr>
                        <a:t>1.78 </a:t>
                      </a:r>
                    </a:p>
                  </a:txBody>
                  <a:tcPr marL="9525" marR="9525" marT="9525" marB="0" anchor="ctr">
                    <a:solidFill>
                      <a:srgbClr val="F9D8CC"/>
                    </a:solidFill>
                  </a:tcPr>
                </a:tc>
                <a:tc>
                  <a:txBody>
                    <a:bodyPr/>
                    <a:lstStyle/>
                    <a:p>
                      <a:pPr algn="ctr" fontAlgn="ctr"/>
                      <a:r>
                        <a:rPr lang="en-US" altLang="ja-JP" sz="1200" b="1" i="0" u="none" strike="noStrike" dirty="0">
                          <a:solidFill>
                            <a:srgbClr val="FF0000"/>
                          </a:solidFill>
                          <a:effectLst/>
                          <a:latin typeface="Calibri" panose="020F0502020204030204" pitchFamily="34" charset="0"/>
                          <a:cs typeface="Calibri" panose="020F0502020204030204" pitchFamily="34" charset="0"/>
                        </a:rPr>
                        <a:t>1.93 </a:t>
                      </a:r>
                    </a:p>
                  </a:txBody>
                  <a:tcPr marL="9525" marR="9525" marT="9525" marB="0" anchor="ctr">
                    <a:solidFill>
                      <a:srgbClr val="F9D8CC"/>
                    </a:solidFill>
                  </a:tcPr>
                </a:tc>
                <a:tc>
                  <a:txBody>
                    <a:bodyPr/>
                    <a:lstStyle/>
                    <a:p>
                      <a:pPr algn="ctr" fontAlgn="ctr"/>
                      <a:r>
                        <a:rPr lang="en-US" altLang="ja-JP" sz="1200" b="1" i="0" u="none" strike="noStrike" dirty="0">
                          <a:solidFill>
                            <a:srgbClr val="FF0000"/>
                          </a:solidFill>
                          <a:effectLst/>
                          <a:latin typeface="Calibri" panose="020F0502020204030204" pitchFamily="34" charset="0"/>
                          <a:cs typeface="Calibri" panose="020F0502020204030204" pitchFamily="34" charset="0"/>
                        </a:rPr>
                        <a:t>2.12 </a:t>
                      </a:r>
                    </a:p>
                  </a:txBody>
                  <a:tcPr marL="9525" marR="9525" marT="9525" marB="0" anchor="ctr">
                    <a:solidFill>
                      <a:srgbClr val="F9D8CC"/>
                    </a:solidFill>
                  </a:tcPr>
                </a:tc>
                <a:tc>
                  <a:txBody>
                    <a:bodyPr/>
                    <a:lstStyle/>
                    <a:p>
                      <a:pPr algn="ctr" fontAlgn="ctr"/>
                      <a:r>
                        <a:rPr lang="en-US" altLang="ja-JP" sz="1200" b="1" i="0" u="none" strike="noStrike" dirty="0">
                          <a:solidFill>
                            <a:srgbClr val="FF0000"/>
                          </a:solidFill>
                          <a:effectLst/>
                          <a:latin typeface="Calibri" panose="020F0502020204030204" pitchFamily="34" charset="0"/>
                          <a:cs typeface="Calibri" panose="020F0502020204030204" pitchFamily="34" charset="0"/>
                        </a:rPr>
                        <a:t>1.30 </a:t>
                      </a:r>
                    </a:p>
                  </a:txBody>
                  <a:tcPr marL="9525" marR="9525" marT="9525" marB="0" anchor="ctr">
                    <a:solidFill>
                      <a:srgbClr val="F9D8CC"/>
                    </a:solidFill>
                  </a:tcPr>
                </a:tc>
                <a:tc>
                  <a:txBody>
                    <a:bodyPr/>
                    <a:lstStyle/>
                    <a:p>
                      <a:pPr algn="ctr" fontAlgn="ctr"/>
                      <a:r>
                        <a:rPr lang="en-US" altLang="ja-JP" sz="1200" b="1" i="0" u="none" strike="noStrike" dirty="0">
                          <a:solidFill>
                            <a:srgbClr val="FF0000"/>
                          </a:solidFill>
                          <a:effectLst/>
                          <a:latin typeface="Calibri" panose="020F0502020204030204" pitchFamily="34" charset="0"/>
                          <a:cs typeface="Calibri" panose="020F0502020204030204" pitchFamily="34" charset="0"/>
                        </a:rPr>
                        <a:t>1.36 </a:t>
                      </a:r>
                    </a:p>
                  </a:txBody>
                  <a:tcPr marL="9525" marR="9525" marT="9525" marB="0" anchor="ctr">
                    <a:solidFill>
                      <a:srgbClr val="F9D8CC"/>
                    </a:solidFill>
                  </a:tcPr>
                </a:tc>
                <a:tc>
                  <a:txBody>
                    <a:bodyPr/>
                    <a:lstStyle/>
                    <a:p>
                      <a:pPr algn="ctr" fontAlgn="ctr"/>
                      <a:r>
                        <a:rPr lang="en-US" altLang="ja-JP" sz="1200" b="1" i="0" u="none" strike="noStrike" dirty="0">
                          <a:solidFill>
                            <a:srgbClr val="FF0000"/>
                          </a:solidFill>
                          <a:effectLst/>
                          <a:latin typeface="Calibri" panose="020F0502020204030204" pitchFamily="34" charset="0"/>
                          <a:cs typeface="Calibri" panose="020F0502020204030204" pitchFamily="34" charset="0"/>
                        </a:rPr>
                        <a:t>1.97 </a:t>
                      </a:r>
                    </a:p>
                  </a:txBody>
                  <a:tcPr marL="9525" marR="9525" marT="9525" marB="0" anchor="ctr">
                    <a:solidFill>
                      <a:srgbClr val="F9D8CC"/>
                    </a:solidFill>
                  </a:tcPr>
                </a:tc>
                <a:tc>
                  <a:txBody>
                    <a:bodyPr/>
                    <a:lstStyle/>
                    <a:p>
                      <a:pPr algn="ctr" fontAlgn="ctr"/>
                      <a:r>
                        <a:rPr lang="en-US" altLang="ja-JP" sz="1200" b="1" i="0" u="none" strike="noStrike" dirty="0" smtClean="0">
                          <a:solidFill>
                            <a:srgbClr val="FF0000"/>
                          </a:solidFill>
                          <a:effectLst/>
                          <a:latin typeface="Calibri" panose="020F0502020204030204" pitchFamily="34" charset="0"/>
                          <a:cs typeface="Calibri" panose="020F0502020204030204" pitchFamily="34" charset="0"/>
                        </a:rPr>
                        <a:t>1.76</a:t>
                      </a:r>
                      <a:endParaRPr lang="en-US" altLang="ja-JP" sz="1200" b="1" i="0" u="none" strike="noStrike" dirty="0">
                        <a:solidFill>
                          <a:srgbClr val="FF0000"/>
                        </a:solidFill>
                        <a:effectLst/>
                        <a:latin typeface="Calibri" panose="020F0502020204030204" pitchFamily="34" charset="0"/>
                        <a:cs typeface="Calibri" panose="020F0502020204030204" pitchFamily="34" charset="0"/>
                      </a:endParaRPr>
                    </a:p>
                  </a:txBody>
                  <a:tcPr marL="9525" marR="9525" marT="9525" marB="0" anchor="ctr">
                    <a:solidFill>
                      <a:srgbClr val="F9D8CC"/>
                    </a:solidFill>
                  </a:tcPr>
                </a:tc>
                <a:tc>
                  <a:txBody>
                    <a:bodyPr/>
                    <a:lstStyle/>
                    <a:p>
                      <a:pPr algn="ctr" fontAlgn="ctr"/>
                      <a:r>
                        <a:rPr lang="en-US" altLang="ja-JP" sz="1200" b="1" i="0" u="none" strike="noStrike" dirty="0" smtClean="0">
                          <a:solidFill>
                            <a:srgbClr val="FF0000"/>
                          </a:solidFill>
                          <a:effectLst/>
                          <a:latin typeface="Calibri" panose="020F0502020204030204" pitchFamily="34" charset="0"/>
                          <a:cs typeface="Calibri" panose="020F0502020204030204" pitchFamily="34" charset="0"/>
                        </a:rPr>
                        <a:t>2.01</a:t>
                      </a:r>
                      <a:endParaRPr lang="en-US" altLang="ja-JP" sz="1200" b="1" i="0" u="none" strike="noStrike" dirty="0">
                        <a:solidFill>
                          <a:srgbClr val="FF0000"/>
                        </a:solidFill>
                        <a:effectLst/>
                        <a:latin typeface="Calibri" panose="020F0502020204030204" pitchFamily="34" charset="0"/>
                        <a:cs typeface="Calibri" panose="020F0502020204030204" pitchFamily="34" charset="0"/>
                      </a:endParaRPr>
                    </a:p>
                  </a:txBody>
                  <a:tcPr marL="9525" marR="9525" marT="9525" marB="0" anchor="ctr">
                    <a:solidFill>
                      <a:srgbClr val="F9D8CC"/>
                    </a:solidFill>
                  </a:tcPr>
                </a:tc>
              </a:tr>
            </a:tbl>
          </a:graphicData>
        </a:graphic>
      </p:graphicFrame>
      <p:sp>
        <p:nvSpPr>
          <p:cNvPr id="6" name="テキスト ボックス 8"/>
          <p:cNvSpPr txBox="1"/>
          <p:nvPr/>
        </p:nvSpPr>
        <p:spPr>
          <a:xfrm>
            <a:off x="2590800" y="6044526"/>
            <a:ext cx="6074099" cy="430887"/>
          </a:xfrm>
          <a:prstGeom prst="rect">
            <a:avLst/>
          </a:prstGeom>
          <a:noFill/>
        </p:spPr>
        <p:txBody>
          <a:bodyPr wrap="none" rtlCol="0">
            <a:spAutoFit/>
          </a:bodyPr>
          <a:lstStyle/>
          <a:p>
            <a:r>
              <a:rPr kumimoji="1" lang="en-US" altLang="ja-JP" sz="1100" b="0" dirty="0" smtClean="0">
                <a:solidFill>
                  <a:prstClr val="black"/>
                </a:solidFill>
              </a:rPr>
              <a:t>* The simulation results are from individual contributors, company names are used only for convenience</a:t>
            </a:r>
          </a:p>
          <a:p>
            <a:r>
              <a:rPr kumimoji="1" lang="ca-ES" altLang="ja-JP" sz="1100" b="0" dirty="0" smtClean="0">
                <a:solidFill>
                  <a:prstClr val="black"/>
                </a:solidFill>
              </a:rPr>
              <a:t>+ </a:t>
            </a:r>
            <a:r>
              <a:rPr kumimoji="1" lang="ca-ES" altLang="ja-JP" sz="1100" b="0" dirty="0" err="1" smtClean="0">
                <a:solidFill>
                  <a:prstClr val="black"/>
                </a:solidFill>
              </a:rPr>
              <a:t>Calibration</a:t>
            </a:r>
            <a:r>
              <a:rPr kumimoji="1" lang="ca-ES" altLang="ja-JP" sz="1100" b="0" dirty="0" smtClean="0">
                <a:solidFill>
                  <a:prstClr val="black"/>
                </a:solidFill>
              </a:rPr>
              <a:t> </a:t>
            </a:r>
            <a:r>
              <a:rPr kumimoji="1" lang="ca-ES" altLang="ja-JP" sz="1100" b="0" dirty="0" err="1" smtClean="0">
                <a:solidFill>
                  <a:prstClr val="black"/>
                </a:solidFill>
              </a:rPr>
              <a:t>shown</a:t>
            </a:r>
            <a:r>
              <a:rPr kumimoji="1" lang="ca-ES" altLang="ja-JP" sz="1100" b="0" dirty="0" smtClean="0">
                <a:solidFill>
                  <a:prstClr val="black"/>
                </a:solidFill>
              </a:rPr>
              <a:t> in </a:t>
            </a:r>
            <a:r>
              <a:rPr kumimoji="1" lang="ca-ES" altLang="ja-JP" sz="1100" b="0" dirty="0" err="1" smtClean="0">
                <a:solidFill>
                  <a:prstClr val="black"/>
                </a:solidFill>
              </a:rPr>
              <a:t>slide</a:t>
            </a:r>
            <a:r>
              <a:rPr kumimoji="1" lang="ca-ES" altLang="ja-JP" sz="1100" b="0" dirty="0" smtClean="0">
                <a:solidFill>
                  <a:prstClr val="black"/>
                </a:solidFill>
              </a:rPr>
              <a:t> 11 is </a:t>
            </a:r>
            <a:r>
              <a:rPr kumimoji="1" lang="ca-ES" altLang="ja-JP" sz="1100" b="0" dirty="0" err="1" smtClean="0">
                <a:solidFill>
                  <a:prstClr val="black"/>
                </a:solidFill>
              </a:rPr>
              <a:t>applied</a:t>
            </a:r>
            <a:endParaRPr kumimoji="1" lang="ja-JP" altLang="en-US" sz="1100" b="0" dirty="0">
              <a:solidFill>
                <a:prstClr val="black"/>
              </a:solidFill>
            </a:endParaRPr>
          </a:p>
        </p:txBody>
      </p:sp>
    </p:spTree>
    <p:extLst>
      <p:ext uri="{BB962C8B-B14F-4D97-AF65-F5344CB8AC3E}">
        <p14:creationId xmlns:p14="http://schemas.microsoft.com/office/powerpoint/2010/main" val="3381236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676400" y="457200"/>
            <a:ext cx="5829300" cy="800100"/>
          </a:xfrm>
        </p:spPr>
        <p:txBody>
          <a:bodyPr/>
          <a:lstStyle/>
          <a:p>
            <a:pPr eaLnBrk="1" hangingPunct="1"/>
            <a:r>
              <a:rPr lang="en-US" altLang="ca-ES" dirty="0" smtClean="0">
                <a:latin typeface="Times New Roman" panose="02020603050405020304" pitchFamily="18" charset="0"/>
                <a:cs typeface="Times New Roman" panose="02020603050405020304" pitchFamily="18" charset="0"/>
              </a:rPr>
              <a:t>6. Conclusions</a:t>
            </a:r>
            <a:endParaRPr lang="en-US" altLang="ca-ES" dirty="0">
              <a:latin typeface="Times New Roman" panose="02020603050405020304" pitchFamily="18" charset="0"/>
              <a:cs typeface="Times New Roman" panose="02020603050405020304" pitchFamily="18" charset="0"/>
            </a:endParaRPr>
          </a:p>
        </p:txBody>
      </p:sp>
      <p:sp>
        <p:nvSpPr>
          <p:cNvPr id="17411" name="Content Placeholder 2"/>
          <p:cNvSpPr>
            <a:spLocks noGrp="1"/>
          </p:cNvSpPr>
          <p:nvPr>
            <p:ph idx="1"/>
          </p:nvPr>
        </p:nvSpPr>
        <p:spPr>
          <a:xfrm>
            <a:off x="696913" y="1295400"/>
            <a:ext cx="7761287" cy="4953000"/>
          </a:xfrm>
        </p:spPr>
        <p:txBody>
          <a:bodyPr>
            <a:noAutofit/>
          </a:bodyPr>
          <a:lstStyle/>
          <a:p>
            <a:pPr marL="257175" lvl="1" indent="-257175" algn="just">
              <a:lnSpc>
                <a:spcPct val="80000"/>
              </a:lnSpc>
              <a:spcAft>
                <a:spcPts val="450"/>
              </a:spcAft>
              <a:buFont typeface="Arial" charset="0"/>
              <a:buChar char="•"/>
              <a:defRPr/>
            </a:pPr>
            <a:r>
              <a:rPr lang="en-US" sz="1800" dirty="0" smtClean="0">
                <a:latin typeface="Times New Roman" pitchFamily="18" charset="0"/>
                <a:cs typeface="Times New Roman" pitchFamily="18" charset="0"/>
              </a:rPr>
              <a:t>In this presentation, we provide the spatial reuse calibration results of our NS-3 </a:t>
            </a:r>
            <a:r>
              <a:rPr lang="en-US" sz="1800" dirty="0">
                <a:latin typeface="Times New Roman" pitchFamily="18" charset="0"/>
                <a:cs typeface="Times New Roman" pitchFamily="18" charset="0"/>
              </a:rPr>
              <a:t>simulator </a:t>
            </a:r>
            <a:r>
              <a:rPr lang="en-US" sz="1800" dirty="0" smtClean="0">
                <a:latin typeface="Times New Roman" pitchFamily="18" charset="0"/>
                <a:cs typeface="Times New Roman" pitchFamily="18" charset="0"/>
              </a:rPr>
              <a:t>based </a:t>
            </a:r>
            <a:r>
              <a:rPr lang="en-US" sz="1800" dirty="0">
                <a:latin typeface="Times New Roman" pitchFamily="18" charset="0"/>
                <a:cs typeface="Times New Roman" pitchFamily="18" charset="0"/>
              </a:rPr>
              <a:t>on 15/0652r1</a:t>
            </a:r>
          </a:p>
          <a:p>
            <a:pPr marL="600075" lvl="2" indent="-257175" algn="just">
              <a:lnSpc>
                <a:spcPct val="80000"/>
              </a:lnSpc>
              <a:spcAft>
                <a:spcPts val="450"/>
              </a:spcAft>
              <a:buFont typeface="Arial" charset="0"/>
              <a:buChar char="•"/>
              <a:defRPr/>
            </a:pPr>
            <a:r>
              <a:rPr lang="en-US" sz="1600" dirty="0" smtClean="0">
                <a:latin typeface="Times New Roman" pitchFamily="18" charset="0"/>
                <a:cs typeface="Times New Roman" pitchFamily="18" charset="0"/>
              </a:rPr>
              <a:t>A-MPDU implementation is unstable in really dense scenarios (due to OBSS interference) and needs work.</a:t>
            </a:r>
          </a:p>
          <a:p>
            <a:pPr marL="600075" lvl="2" indent="-257175" algn="just">
              <a:lnSpc>
                <a:spcPct val="80000"/>
              </a:lnSpc>
              <a:spcAft>
                <a:spcPts val="450"/>
              </a:spcAft>
              <a:buFont typeface="Arial" charset="0"/>
              <a:buChar char="•"/>
              <a:defRPr/>
            </a:pPr>
            <a:endParaRPr lang="en-US" dirty="0">
              <a:latin typeface="Times New Roman" pitchFamily="18" charset="0"/>
              <a:cs typeface="Times New Roman" pitchFamily="18" charset="0"/>
            </a:endParaRPr>
          </a:p>
          <a:p>
            <a:pPr marL="257175" lvl="1" indent="-257175" algn="just">
              <a:lnSpc>
                <a:spcPct val="80000"/>
              </a:lnSpc>
              <a:spcAft>
                <a:spcPts val="450"/>
              </a:spcAft>
              <a:buFont typeface="Arial" charset="0"/>
              <a:buChar char="•"/>
              <a:defRPr/>
            </a:pPr>
            <a:r>
              <a:rPr lang="en-US" dirty="0" smtClean="0">
                <a:latin typeface="Times New Roman" pitchFamily="18" charset="0"/>
                <a:cs typeface="Times New Roman" pitchFamily="18" charset="0"/>
              </a:rPr>
              <a:t>Results indicate consistency with the results presented in [2] and [3].</a:t>
            </a:r>
          </a:p>
          <a:p>
            <a:pPr marL="600075" lvl="2" indent="-257175" algn="just">
              <a:lnSpc>
                <a:spcPct val="80000"/>
              </a:lnSpc>
              <a:spcAft>
                <a:spcPts val="450"/>
              </a:spcAft>
              <a:buFont typeface="Arial" charset="0"/>
              <a:buChar char="•"/>
              <a:defRPr/>
            </a:pPr>
            <a:r>
              <a:rPr lang="en-US" dirty="0" smtClean="0">
                <a:latin typeface="Times New Roman" pitchFamily="18" charset="0"/>
                <a:cs typeface="Times New Roman" pitchFamily="18" charset="0"/>
              </a:rPr>
              <a:t>Calibration needed at cell edges</a:t>
            </a:r>
          </a:p>
          <a:p>
            <a:pPr marL="257175" lvl="1" indent="-257175" algn="just">
              <a:lnSpc>
                <a:spcPct val="80000"/>
              </a:lnSpc>
              <a:spcAft>
                <a:spcPts val="450"/>
              </a:spcAft>
              <a:buFont typeface="Arial" charset="0"/>
              <a:buChar char="•"/>
              <a:defRPr/>
            </a:pPr>
            <a:endParaRPr lang="en-US" dirty="0" smtClean="0">
              <a:latin typeface="Times New Roman" pitchFamily="18" charset="0"/>
              <a:cs typeface="Times New Roman" pitchFamily="18" charset="0"/>
            </a:endParaRPr>
          </a:p>
        </p:txBody>
      </p:sp>
      <p:sp>
        <p:nvSpPr>
          <p:cNvPr id="4" name="Slide Number Placeholder 5"/>
          <p:cNvSpPr>
            <a:spLocks noGrp="1"/>
          </p:cNvSpPr>
          <p:nvPr>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15</a:t>
            </a:fld>
            <a:endParaRPr lang="en-GB" b="0" kern="0" dirty="0">
              <a:solidFill>
                <a:sysClr val="windowText" lastClr="000000"/>
              </a:solidFill>
            </a:endParaRPr>
          </a:p>
        </p:txBody>
      </p:sp>
      <p:sp>
        <p:nvSpPr>
          <p:cNvPr id="6"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38190109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57200"/>
            <a:ext cx="8229600" cy="1143000"/>
          </a:xfrm>
        </p:spPr>
        <p:txBody>
          <a:bodyPr vert="horz" lIns="91440" tIns="45720" rIns="91440" bIns="45720" rtlCol="0" anchor="ctr">
            <a:normAutofit/>
          </a:bodyPr>
          <a:lstStyle/>
          <a:p>
            <a:r>
              <a:rPr lang="en-US" altLang="ca-ES" dirty="0" smtClean="0">
                <a:latin typeface="Times New Roman" pitchFamily="18" charset="0"/>
                <a:cs typeface="Times New Roman" pitchFamily="18" charset="0"/>
              </a:rPr>
              <a:t>7</a:t>
            </a:r>
            <a:r>
              <a:rPr lang="en-US" altLang="ca-ES" sz="3200" b="1" dirty="0" smtClean="0">
                <a:latin typeface="Times New Roman" pitchFamily="18" charset="0"/>
                <a:cs typeface="Times New Roman" pitchFamily="18" charset="0"/>
              </a:rPr>
              <a:t>. References</a:t>
            </a:r>
          </a:p>
        </p:txBody>
      </p:sp>
      <p:sp>
        <p:nvSpPr>
          <p:cNvPr id="3" name="Content Placeholder 2"/>
          <p:cNvSpPr>
            <a:spLocks noGrp="1"/>
          </p:cNvSpPr>
          <p:nvPr>
            <p:ph idx="1"/>
          </p:nvPr>
        </p:nvSpPr>
        <p:spPr/>
        <p:txBody>
          <a:bodyPr/>
          <a:lstStyle/>
          <a:p>
            <a:pPr algn="just"/>
            <a:r>
              <a:rPr lang="en-US" altLang="en-US" sz="1600" dirty="0" smtClean="0">
                <a:latin typeface="Times New Roman" pitchFamily="18" charset="0"/>
                <a:cs typeface="Times New Roman" pitchFamily="18" charset="0"/>
              </a:rPr>
              <a:t>[1]. Masahito Mori, IEEE 802.11-15-0652r1, Reference simulation model for Dynamic CCA/DSC calibration.</a:t>
            </a:r>
          </a:p>
          <a:p>
            <a:pPr algn="just"/>
            <a:endParaRPr lang="en-US" altLang="en-US" sz="1600" dirty="0" smtClean="0">
              <a:latin typeface="Times New Roman" pitchFamily="18" charset="0"/>
              <a:cs typeface="Times New Roman" pitchFamily="18" charset="0"/>
            </a:endParaRPr>
          </a:p>
          <a:p>
            <a:pPr algn="just"/>
            <a:r>
              <a:rPr lang="en-US" altLang="en-US" sz="1600" dirty="0" smtClean="0">
                <a:latin typeface="Times New Roman" pitchFamily="18" charset="0"/>
                <a:cs typeface="Times New Roman" pitchFamily="18" charset="0"/>
              </a:rPr>
              <a:t>[2]. </a:t>
            </a:r>
            <a:r>
              <a:rPr lang="en-US" altLang="en-US" sz="1600" dirty="0" err="1" smtClean="0">
                <a:latin typeface="Times New Roman" pitchFamily="18" charset="0"/>
                <a:cs typeface="Times New Roman" pitchFamily="18" charset="0"/>
              </a:rPr>
              <a:t>Chinghwa</a:t>
            </a:r>
            <a:r>
              <a:rPr lang="en-US" altLang="en-US" sz="1600" dirty="0" smtClean="0">
                <a:latin typeface="Times New Roman" pitchFamily="18" charset="0"/>
                <a:cs typeface="Times New Roman" pitchFamily="18" charset="0"/>
              </a:rPr>
              <a:t> Yu, IEEE 802.11-15-0886r0, DSC calibration results</a:t>
            </a:r>
            <a:r>
              <a:rPr lang="en-US" altLang="ca-ES" sz="1600" dirty="0" smtClean="0">
                <a:latin typeface="Times New Roman" panose="02020603050405020304" pitchFamily="18" charset="0"/>
                <a:cs typeface="Times New Roman" panose="02020603050405020304" pitchFamily="18" charset="0"/>
              </a:rPr>
              <a:t>.</a:t>
            </a:r>
          </a:p>
          <a:p>
            <a:pPr algn="just"/>
            <a:endParaRPr lang="en-US" altLang="ca-ES" sz="1600" dirty="0">
              <a:latin typeface="Times New Roman" panose="02020603050405020304" pitchFamily="18" charset="0"/>
              <a:cs typeface="Times New Roman" panose="02020603050405020304" pitchFamily="18" charset="0"/>
            </a:endParaRPr>
          </a:p>
          <a:p>
            <a:pPr algn="just"/>
            <a:r>
              <a:rPr lang="en-US" altLang="ca-ES" sz="1600" dirty="0" smtClean="0">
                <a:latin typeface="Times New Roman" panose="02020603050405020304" pitchFamily="18" charset="0"/>
                <a:cs typeface="Times New Roman" panose="02020603050405020304" pitchFamily="18" charset="0"/>
              </a:rPr>
              <a:t>[3]. </a:t>
            </a:r>
            <a:r>
              <a:rPr lang="en-US" sz="1600" dirty="0"/>
              <a:t>11-15/801r1, “DCCA/DSC Reference Simulation Results”</a:t>
            </a:r>
          </a:p>
          <a:p>
            <a:pPr algn="just"/>
            <a:endParaRPr lang="en-US" altLang="ca-ES" sz="1600" dirty="0" smtClean="0">
              <a:latin typeface="Times New Roman" panose="02020603050405020304" pitchFamily="18" charset="0"/>
              <a:cs typeface="Times New Roman" panose="02020603050405020304" pitchFamily="18" charset="0"/>
            </a:endParaRPr>
          </a:p>
          <a:p>
            <a:pPr algn="just"/>
            <a:r>
              <a:rPr lang="en-CA" sz="1600" dirty="0" smtClean="0">
                <a:latin typeface="Times New Roman" pitchFamily="18" charset="0"/>
                <a:cs typeface="Times New Roman" pitchFamily="18" charset="0"/>
              </a:rPr>
              <a:t>[4]. </a:t>
            </a:r>
            <a:r>
              <a:rPr lang="es-ES" sz="1600" dirty="0" err="1"/>
              <a:t>ThreeLogDistancePropagationLossModel</a:t>
            </a:r>
            <a:r>
              <a:rPr lang="es-ES" sz="1600" dirty="0"/>
              <a:t> </a:t>
            </a:r>
            <a:r>
              <a:rPr lang="es-ES" sz="1600" dirty="0" err="1"/>
              <a:t>Class</a:t>
            </a:r>
            <a:r>
              <a:rPr lang="es-ES" sz="1600" dirty="0"/>
              <a:t> </a:t>
            </a:r>
            <a:r>
              <a:rPr lang="en-CA" sz="1600" dirty="0" smtClean="0">
                <a:latin typeface="Times New Roman" pitchFamily="18" charset="0"/>
                <a:cs typeface="Times New Roman" pitchFamily="18" charset="0"/>
              </a:rPr>
              <a:t>: ns-3 design </a:t>
            </a:r>
            <a:r>
              <a:rPr lang="en-CA" sz="1600" dirty="0">
                <a:latin typeface="Times New Roman" pitchFamily="18" charset="0"/>
                <a:cs typeface="Times New Roman" pitchFamily="18" charset="0"/>
              </a:rPr>
              <a:t>document. </a:t>
            </a:r>
            <a:r>
              <a:rPr lang="en-US" sz="1600" dirty="0">
                <a:latin typeface="Times New Roman" pitchFamily="18" charset="0"/>
                <a:cs typeface="Times New Roman" pitchFamily="18" charset="0"/>
              </a:rPr>
              <a:t>[Online]. Available: </a:t>
            </a:r>
            <a:r>
              <a:rPr lang="en-US" sz="1200" dirty="0">
                <a:latin typeface="Times New Roman" pitchFamily="18" charset="0"/>
                <a:cs typeface="Times New Roman" pitchFamily="18" charset="0"/>
              </a:rPr>
              <a:t>https://</a:t>
            </a:r>
            <a:r>
              <a:rPr lang="en-US" sz="1200" dirty="0" smtClean="0">
                <a:latin typeface="Times New Roman" pitchFamily="18" charset="0"/>
                <a:cs typeface="Times New Roman" pitchFamily="18" charset="0"/>
              </a:rPr>
              <a:t>www.nsnam.org/doxygen/classns3_1_1_three_log_distance_propagation_loss_model.html</a:t>
            </a:r>
          </a:p>
        </p:txBody>
      </p:sp>
      <p:sp>
        <p:nvSpPr>
          <p:cNvPr id="5"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
        <p:nvSpPr>
          <p:cNvPr id="6" name="Slide Number Placeholder 5"/>
          <p:cNvSpPr>
            <a:spLocks noGrp="1"/>
          </p:cNvSpPr>
          <p:nvPr>
            <p:ph type="sldNum" idx="4"/>
          </p:nvPr>
        </p:nvSpPr>
        <p:spPr>
          <a:xfrm>
            <a:off x="4114800" y="6475413"/>
            <a:ext cx="912812" cy="363537"/>
          </a:xfrm>
          <a:prstGeom prst="rect">
            <a:avLst/>
          </a:prstGeom>
        </p:spPr>
        <p:txBody>
          <a:bodyPr/>
          <a:lstStyle>
            <a:lvl1pPr>
              <a:defRPr sz="1100"/>
            </a:lvl1pPr>
          </a:lstStyle>
          <a:p>
            <a:pPr eaLnBrk="1" fontAlgn="auto" hangingPunct="1">
              <a:spcBef>
                <a:spcPts val="0"/>
              </a:spcBef>
              <a:spcAft>
                <a:spcPts val="0"/>
              </a:spcAft>
            </a:pPr>
            <a:r>
              <a:rPr lang="en-GB" b="0" kern="0" dirty="0" smtClean="0">
                <a:solidFill>
                  <a:sysClr val="windowText" lastClr="000000"/>
                </a:solidFill>
              </a:rPr>
              <a:t>Slide 16</a:t>
            </a:r>
            <a:endParaRPr lang="en-GB" b="0" kern="0" dirty="0">
              <a:solidFill>
                <a:sysClr val="windowText" lastClr="000000"/>
              </a:solidFill>
            </a:endParaRPr>
          </a:p>
        </p:txBody>
      </p:sp>
    </p:spTree>
    <p:extLst>
      <p:ext uri="{BB962C8B-B14F-4D97-AF65-F5344CB8AC3E}">
        <p14:creationId xmlns:p14="http://schemas.microsoft.com/office/powerpoint/2010/main" val="38964817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1"/>
          </p:nvPr>
        </p:nvSpPr>
        <p:spPr/>
        <p:txBody>
          <a:bodyPr/>
          <a:lstStyle/>
          <a:p>
            <a:pPr marL="457200" indent="-457200">
              <a:buFont typeface="+mj-lt"/>
              <a:buAutoNum type="arabicPeriod"/>
            </a:pPr>
            <a:r>
              <a:rPr lang="en-US" altLang="ca-ES" dirty="0" smtClean="0"/>
              <a:t>Context</a:t>
            </a:r>
          </a:p>
          <a:p>
            <a:pPr marL="457200" indent="-457200">
              <a:buFont typeface="+mj-lt"/>
              <a:buAutoNum type="arabicPeriod"/>
            </a:pPr>
            <a:r>
              <a:rPr lang="en-US" altLang="ca-ES" dirty="0" smtClean="0">
                <a:latin typeface="Times New Roman" panose="02020603050405020304" pitchFamily="18" charset="0"/>
                <a:cs typeface="Times New Roman" panose="02020603050405020304" pitchFamily="18" charset="0"/>
              </a:rPr>
              <a:t>Simulation </a:t>
            </a:r>
            <a:r>
              <a:rPr lang="en-US" altLang="ca-ES" dirty="0">
                <a:latin typeface="Times New Roman" panose="02020603050405020304" pitchFamily="18" charset="0"/>
                <a:cs typeface="Times New Roman" panose="02020603050405020304" pitchFamily="18" charset="0"/>
              </a:rPr>
              <a:t>Environment: NS-3</a:t>
            </a:r>
            <a:endParaRPr lang="en-US" altLang="ca-ES" dirty="0" smtClean="0"/>
          </a:p>
          <a:p>
            <a:pPr marL="457200" indent="-457200">
              <a:buFont typeface="+mj-lt"/>
              <a:buAutoNum type="arabicPeriod"/>
            </a:pPr>
            <a:r>
              <a:rPr lang="en-US" altLang="ca-ES" dirty="0">
                <a:latin typeface="Times New Roman" pitchFamily="18" charset="0"/>
                <a:cs typeface="Times New Roman" pitchFamily="18" charset="0"/>
              </a:rPr>
              <a:t>Simulation scenarios and assumptions </a:t>
            </a:r>
            <a:endParaRPr lang="en-US" altLang="ca-ES" dirty="0" smtClean="0">
              <a:latin typeface="Times New Roman" pitchFamily="18" charset="0"/>
              <a:cs typeface="Times New Roman" pitchFamily="18" charset="0"/>
            </a:endParaRPr>
          </a:p>
          <a:p>
            <a:pPr marL="457200" indent="-457200">
              <a:buFont typeface="+mj-lt"/>
              <a:buAutoNum type="arabicPeriod"/>
            </a:pPr>
            <a:r>
              <a:rPr lang="en-US" dirty="0" smtClean="0"/>
              <a:t>Path loss </a:t>
            </a:r>
            <a:r>
              <a:rPr lang="en-US" dirty="0"/>
              <a:t>model calibration</a:t>
            </a:r>
            <a:endParaRPr lang="en-US" altLang="ca-ES" dirty="0" smtClean="0">
              <a:latin typeface="Times New Roman" pitchFamily="18" charset="0"/>
              <a:cs typeface="Times New Roman" pitchFamily="18" charset="0"/>
            </a:endParaRPr>
          </a:p>
          <a:p>
            <a:pPr marL="457200" indent="-457200">
              <a:buFont typeface="+mj-lt"/>
              <a:buAutoNum type="arabicPeriod"/>
            </a:pPr>
            <a:r>
              <a:rPr lang="en-US" dirty="0" smtClean="0"/>
              <a:t>Throughput calibration </a:t>
            </a:r>
            <a:r>
              <a:rPr lang="en-US" dirty="0"/>
              <a:t>Results </a:t>
            </a:r>
            <a:endParaRPr lang="en-US" dirty="0" smtClean="0"/>
          </a:p>
          <a:p>
            <a:pPr marL="457200" indent="-457200">
              <a:buFont typeface="+mj-lt"/>
              <a:buAutoNum type="arabicPeriod"/>
            </a:pPr>
            <a:r>
              <a:rPr lang="en-US" altLang="ca-ES" dirty="0" smtClean="0">
                <a:latin typeface="Times New Roman" panose="02020603050405020304" pitchFamily="18" charset="0"/>
                <a:cs typeface="Times New Roman" panose="02020603050405020304" pitchFamily="18" charset="0"/>
              </a:rPr>
              <a:t>Conclusions</a:t>
            </a:r>
          </a:p>
          <a:p>
            <a:pPr marL="457200" indent="-457200">
              <a:buFont typeface="+mj-lt"/>
              <a:buAutoNum type="arabicPeriod"/>
            </a:pPr>
            <a:r>
              <a:rPr lang="en-US" altLang="ca-ES" dirty="0" smtClean="0">
                <a:latin typeface="Times New Roman" panose="02020603050405020304" pitchFamily="18" charset="0"/>
                <a:cs typeface="Times New Roman" panose="02020603050405020304" pitchFamily="18" charset="0"/>
              </a:rPr>
              <a:t>References</a:t>
            </a:r>
            <a:endParaRPr lang="en-US" dirty="0" smtClean="0"/>
          </a:p>
          <a:p>
            <a:endParaRPr lang="en-US" altLang="ca-ES" dirty="0" smtClean="0"/>
          </a:p>
          <a:p>
            <a:endParaRPr lang="en-US" altLang="ca-ES" dirty="0" smtClean="0"/>
          </a:p>
          <a:p>
            <a:endParaRPr lang="en-US" altLang="ca-ES" dirty="0" smtClean="0"/>
          </a:p>
          <a:p>
            <a:endParaRPr lang="en-US" altLang="ca-ES" dirty="0" smtClean="0"/>
          </a:p>
        </p:txBody>
      </p:sp>
      <p:sp>
        <p:nvSpPr>
          <p:cNvPr id="7170" name="Title 1"/>
          <p:cNvSpPr>
            <a:spLocks noGrp="1"/>
          </p:cNvSpPr>
          <p:nvPr>
            <p:ph type="title"/>
          </p:nvPr>
        </p:nvSpPr>
        <p:spPr/>
        <p:txBody>
          <a:bodyPr/>
          <a:lstStyle/>
          <a:p>
            <a:r>
              <a:rPr lang="en-US" altLang="ca-ES" smtClean="0"/>
              <a:t>Outline</a:t>
            </a:r>
            <a:endParaRPr lang="en-US" altLang="ca-ES" dirty="0" smtClean="0"/>
          </a:p>
        </p:txBody>
      </p:sp>
      <p:sp>
        <p:nvSpPr>
          <p:cNvPr id="4" name="Date Placeholder 7"/>
          <p:cNvSpPr>
            <a:spLocks noGrp="1"/>
          </p:cNvSpPr>
          <p:nvPr>
            <p:ph type="dt" sz="half" idx="2"/>
          </p:nvPr>
        </p:nvSpPr>
        <p:spPr>
          <a:prstGeom prst="rect">
            <a:avLst/>
          </a:prstGeom>
        </p:spPr>
        <p:txBody>
          <a:bodyPr/>
          <a:lstStyle>
            <a:lvl1pPr>
              <a:defRPr sz="1600"/>
            </a:lvl1pPr>
          </a:lstStyle>
          <a:p>
            <a:pPr>
              <a:defRPr/>
            </a:pPr>
            <a:r>
              <a:rPr lang="en-US" dirty="0" smtClean="0"/>
              <a:t>Nov. 2015</a:t>
            </a:r>
            <a:endParaRPr lang="en-US" dirty="0"/>
          </a:p>
        </p:txBody>
      </p:sp>
      <p:sp>
        <p:nvSpPr>
          <p:cNvPr id="5" name="Slide Number Placeholder 3"/>
          <p:cNvSpPr>
            <a:spLocks noGrp="1"/>
          </p:cNvSpPr>
          <p:nvPr>
            <p:ph type="sldNum" idx="4"/>
          </p:nvPr>
        </p:nvSpPr>
        <p:spPr>
          <a:xfrm>
            <a:off x="4114800" y="6475413"/>
            <a:ext cx="912812" cy="363537"/>
          </a:xfrm>
        </p:spPr>
        <p:txBody>
          <a:bodyPr/>
          <a:lstStyle/>
          <a:p>
            <a:pPr eaLnBrk="1" fontAlgn="auto" hangingPunct="1">
              <a:spcBef>
                <a:spcPts val="0"/>
              </a:spcBef>
              <a:spcAft>
                <a:spcPts val="0"/>
              </a:spcAft>
            </a:pPr>
            <a:r>
              <a:rPr lang="en-GB" b="0" kern="0" dirty="0" smtClean="0">
                <a:solidFill>
                  <a:sysClr val="windowText" lastClr="000000"/>
                </a:solidFill>
              </a:rPr>
              <a:t>Slide 2</a:t>
            </a:r>
            <a:endParaRPr lang="en-GB" b="0" kern="0" dirty="0">
              <a:solidFill>
                <a:sysClr val="windowText" lastClr="000000"/>
              </a:solidFill>
            </a:endParaRPr>
          </a:p>
        </p:txBody>
      </p:sp>
    </p:spTree>
    <p:extLst>
      <p:ext uri="{BB962C8B-B14F-4D97-AF65-F5344CB8AC3E}">
        <p14:creationId xmlns:p14="http://schemas.microsoft.com/office/powerpoint/2010/main" val="4063529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685800" y="1600200"/>
            <a:ext cx="7772400" cy="4800600"/>
          </a:xfrm>
        </p:spPr>
        <p:txBody>
          <a:bodyPr>
            <a:normAutofit/>
          </a:bodyPr>
          <a:lstStyle/>
          <a:p>
            <a:pPr marL="342900" lvl="1" indent="-342900" algn="just">
              <a:buFont typeface="Arial" panose="020B0604020202020204" pitchFamily="34" charset="0"/>
              <a:buChar char="•"/>
              <a:defRPr/>
            </a:pPr>
            <a:r>
              <a:rPr lang="en-CA" altLang="ca-ES" sz="1800" dirty="0" smtClean="0">
                <a:latin typeface="Times New Roman" pitchFamily="18" charset="0"/>
                <a:cs typeface="Times New Roman" pitchFamily="18" charset="0"/>
              </a:rPr>
              <a:t>As highlighted in [1], many simulation results have been presented by </a:t>
            </a:r>
            <a:r>
              <a:rPr lang="en-CA" altLang="ca-ES" sz="1800" dirty="0" err="1" smtClean="0">
                <a:latin typeface="Times New Roman" pitchFamily="18" charset="0"/>
                <a:cs typeface="Times New Roman" pitchFamily="18" charset="0"/>
              </a:rPr>
              <a:t>TGax</a:t>
            </a:r>
            <a:r>
              <a:rPr lang="en-CA" altLang="ca-ES" sz="1800" dirty="0" smtClean="0">
                <a:latin typeface="Times New Roman" pitchFamily="18" charset="0"/>
                <a:cs typeface="Times New Roman" pitchFamily="18" charset="0"/>
              </a:rPr>
              <a:t>,</a:t>
            </a:r>
          </a:p>
          <a:p>
            <a:pPr marL="685800" lvl="2" indent="-342900" algn="just">
              <a:buFont typeface="Arial" panose="020B0604020202020204" pitchFamily="34" charset="0"/>
              <a:buChar char="•"/>
              <a:defRPr/>
            </a:pPr>
            <a:r>
              <a:rPr lang="en-CA" altLang="ca-ES" sz="1600" dirty="0" smtClean="0">
                <a:latin typeface="Times New Roman" pitchFamily="18" charset="0"/>
                <a:cs typeface="Times New Roman" pitchFamily="18" charset="0"/>
              </a:rPr>
              <a:t>However, results are inconsistent due to diverse conditions.</a:t>
            </a:r>
          </a:p>
          <a:p>
            <a:pPr marL="685800" lvl="2" indent="-342900" algn="just">
              <a:buFont typeface="Arial" panose="020B0604020202020204" pitchFamily="34" charset="0"/>
              <a:buChar char="•"/>
              <a:defRPr/>
            </a:pPr>
            <a:r>
              <a:rPr lang="en-CA" altLang="ca-ES" sz="1600" dirty="0" smtClean="0">
                <a:latin typeface="Times New Roman" pitchFamily="18" charset="0"/>
                <a:cs typeface="Times New Roman" pitchFamily="18" charset="0"/>
              </a:rPr>
              <a:t>In addition, there is a need to perform “apples-to-apples” comparison so that different simulation tools could be calibrated based on a reference model.</a:t>
            </a:r>
            <a:endParaRPr lang="en-US" altLang="ca-ES" sz="1600" dirty="0" smtClean="0">
              <a:latin typeface="Times New Roman" pitchFamily="18" charset="0"/>
              <a:cs typeface="Times New Roman" pitchFamily="18" charset="0"/>
            </a:endParaRPr>
          </a:p>
          <a:p>
            <a:pPr marL="0" indent="0" algn="just" eaLnBrk="1" hangingPunct="1">
              <a:buFont typeface="Arial" panose="020B0604020202020204" pitchFamily="34" charset="0"/>
              <a:buNone/>
              <a:defRPr/>
            </a:pPr>
            <a:endParaRPr lang="en-US" altLang="ca-ES" sz="1600" dirty="0" smtClean="0">
              <a:latin typeface="Times New Roman" pitchFamily="18" charset="0"/>
              <a:cs typeface="Times New Roman" pitchFamily="18" charset="0"/>
            </a:endParaRPr>
          </a:p>
          <a:p>
            <a:pPr algn="just" eaLnBrk="1" hangingPunct="1">
              <a:buFont typeface="Arial" panose="020B0604020202020204" pitchFamily="34" charset="0"/>
              <a:buChar char="•"/>
              <a:defRPr/>
            </a:pPr>
            <a:r>
              <a:rPr lang="en-US" altLang="ca-ES" sz="1800" dirty="0" smtClean="0">
                <a:latin typeface="Times New Roman" pitchFamily="18" charset="0"/>
                <a:cs typeface="Times New Roman" pitchFamily="18" charset="0"/>
              </a:rPr>
              <a:t>In this submission we, </a:t>
            </a:r>
          </a:p>
          <a:p>
            <a:pPr lvl="1" algn="just" eaLnBrk="1" hangingPunct="1">
              <a:buFont typeface="Arial" panose="020B0604020202020204" pitchFamily="34" charset="0"/>
              <a:buChar char="–"/>
              <a:defRPr/>
            </a:pPr>
            <a:r>
              <a:rPr lang="en-US" altLang="ca-ES" sz="1600" dirty="0" smtClean="0">
                <a:latin typeface="Times New Roman" pitchFamily="18" charset="0"/>
                <a:cs typeface="Times New Roman" pitchFamily="18" charset="0"/>
              </a:rPr>
              <a:t>Present the calibration results of our spatial reuse implementation in NS-3,</a:t>
            </a:r>
          </a:p>
          <a:p>
            <a:pPr lvl="2" algn="just" eaLnBrk="1" hangingPunct="1">
              <a:buFont typeface="Arial" panose="020B0604020202020204" pitchFamily="34" charset="0"/>
              <a:buChar char="•"/>
              <a:defRPr/>
            </a:pPr>
            <a:r>
              <a:rPr lang="en-US" altLang="ca-ES" sz="1600" dirty="0" smtClean="0">
                <a:latin typeface="Times New Roman" pitchFamily="18" charset="0"/>
                <a:cs typeface="Times New Roman" pitchFamily="18" charset="0"/>
              </a:rPr>
              <a:t>By utilizing the simple scenario presented in [1]</a:t>
            </a:r>
          </a:p>
          <a:p>
            <a:pPr lvl="2" algn="just" eaLnBrk="1" hangingPunct="1">
              <a:buFont typeface="Arial" panose="020B0604020202020204" pitchFamily="34" charset="0"/>
              <a:buChar char="•"/>
              <a:defRPr/>
            </a:pPr>
            <a:r>
              <a:rPr lang="en-US" altLang="ca-ES" sz="1600" dirty="0" smtClean="0">
                <a:latin typeface="Times New Roman" pitchFamily="18" charset="0"/>
                <a:cs typeface="Times New Roman" pitchFamily="18" charset="0"/>
              </a:rPr>
              <a:t>We compare our findings with the results presented in [2] and [3]</a:t>
            </a:r>
          </a:p>
        </p:txBody>
      </p:sp>
      <p:sp>
        <p:nvSpPr>
          <p:cNvPr id="8194" name="Title 1"/>
          <p:cNvSpPr>
            <a:spLocks noGrp="1"/>
          </p:cNvSpPr>
          <p:nvPr>
            <p:ph type="title"/>
          </p:nvPr>
        </p:nvSpPr>
        <p:spPr>
          <a:xfrm>
            <a:off x="685800" y="457200"/>
            <a:ext cx="7772400" cy="1066800"/>
          </a:xfrm>
        </p:spPr>
        <p:txBody>
          <a:bodyPr/>
          <a:lstStyle/>
          <a:p>
            <a:pPr eaLnBrk="1" hangingPunct="1"/>
            <a:r>
              <a:rPr lang="en-US" altLang="ca-ES" sz="3200" b="1" dirty="0" smtClean="0">
                <a:latin typeface="Times New Roman" pitchFamily="18" charset="0"/>
                <a:cs typeface="Times New Roman" pitchFamily="18" charset="0"/>
              </a:rPr>
              <a:t>1. Context</a:t>
            </a:r>
          </a:p>
        </p:txBody>
      </p:sp>
      <p:sp>
        <p:nvSpPr>
          <p:cNvPr id="4"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
        <p:nvSpPr>
          <p:cNvPr id="5" name="Slide Number Placeholder 3"/>
          <p:cNvSpPr>
            <a:spLocks noGrp="1"/>
          </p:cNvSpPr>
          <p:nvPr>
            <p:ph type="sldNum" idx="4"/>
          </p:nvPr>
        </p:nvSpPr>
        <p:spPr>
          <a:xfrm>
            <a:off x="4114800" y="6475413"/>
            <a:ext cx="912812" cy="363537"/>
          </a:xfrm>
        </p:spPr>
        <p:txBody>
          <a:bodyPr/>
          <a:lstStyle/>
          <a:p>
            <a:pPr eaLnBrk="1" fontAlgn="auto" hangingPunct="1">
              <a:spcBef>
                <a:spcPts val="0"/>
              </a:spcBef>
              <a:spcAft>
                <a:spcPts val="0"/>
              </a:spcAft>
            </a:pPr>
            <a:r>
              <a:rPr lang="en-GB" b="0" kern="0" dirty="0" smtClean="0">
                <a:solidFill>
                  <a:sysClr val="windowText" lastClr="000000"/>
                </a:solidFill>
              </a:rPr>
              <a:t>Slide 3</a:t>
            </a:r>
            <a:endParaRPr lang="en-GB" b="0" kern="0" dirty="0">
              <a:solidFill>
                <a:sysClr val="windowText" lastClr="000000"/>
              </a:solidFill>
            </a:endParaRPr>
          </a:p>
        </p:txBody>
      </p:sp>
    </p:spTree>
    <p:extLst>
      <p:ext uri="{BB962C8B-B14F-4D97-AF65-F5344CB8AC3E}">
        <p14:creationId xmlns:p14="http://schemas.microsoft.com/office/powerpoint/2010/main" val="40267108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Slide Number Placeholder 3"/>
          <p:cNvSpPr>
            <a:spLocks noGrp="1"/>
          </p:cNvSpPr>
          <p:nvPr>
            <p:ph type="sldNum" sz="quarter" idx="4294967295"/>
          </p:nvPr>
        </p:nvSpPr>
        <p:spPr>
          <a:xfrm>
            <a:off x="4267201" y="6475412"/>
            <a:ext cx="750888" cy="3825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ca-ES" sz="1200" b="0" smtClean="0"/>
              <a:t>Slide </a:t>
            </a:r>
            <a:fld id="{0D7CB745-AE01-4E70-A430-C523E6D3A22C}" type="slidenum">
              <a:rPr lang="en-US" altLang="ca-ES" sz="1200" b="0" smtClean="0"/>
              <a:pPr>
                <a:spcBef>
                  <a:spcPct val="0"/>
                </a:spcBef>
                <a:buFontTx/>
                <a:buNone/>
              </a:pPr>
              <a:t>4</a:t>
            </a:fld>
            <a:endParaRPr lang="en-US" altLang="ca-ES" sz="1200" b="0" smtClean="0"/>
          </a:p>
        </p:txBody>
      </p:sp>
      <p:sp>
        <p:nvSpPr>
          <p:cNvPr id="10245" name="Content Placeholder 2"/>
          <p:cNvSpPr>
            <a:spLocks noGrp="1"/>
          </p:cNvSpPr>
          <p:nvPr>
            <p:ph idx="1"/>
          </p:nvPr>
        </p:nvSpPr>
        <p:spPr>
          <a:xfrm>
            <a:off x="685800" y="1295400"/>
            <a:ext cx="7772400" cy="5105400"/>
          </a:xfrm>
        </p:spPr>
        <p:txBody>
          <a:bodyPr/>
          <a:lstStyle/>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600" dirty="0" smtClean="0">
                <a:ea typeface="굴림" panose="020B0600000101010101" pitchFamily="34" charset="-127"/>
                <a:cs typeface="Times New Roman" panose="02020603050405020304" pitchFamily="18" charset="0"/>
              </a:rPr>
              <a:t>NS-3</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600" dirty="0" smtClean="0">
                <a:ea typeface="굴림" panose="020B0600000101010101" pitchFamily="34" charset="-127"/>
                <a:cs typeface="Times New Roman" panose="02020603050405020304" pitchFamily="18" charset="0"/>
              </a:rPr>
              <a:t>Allows the study of protocols and network performance of large-scale systems in a controlled and scalable environment.</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ko-KR" sz="1050" dirty="0" smtClean="0">
              <a:ea typeface="굴림" panose="020B0600000101010101" pitchFamily="34" charset="-127"/>
              <a:cs typeface="Times New Roman" panose="02020603050405020304" pitchFamily="18" charset="0"/>
            </a:endParaRP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600" dirty="0" smtClean="0">
                <a:ea typeface="굴림" panose="020B0600000101010101" pitchFamily="34" charset="-127"/>
                <a:cs typeface="Times New Roman" panose="02020603050405020304" pitchFamily="18" charset="0"/>
              </a:rPr>
              <a:t>Main characteristics,</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600" dirty="0" smtClean="0">
                <a:ea typeface="굴림" panose="020B0600000101010101" pitchFamily="34" charset="-127"/>
                <a:cs typeface="Times New Roman" panose="02020603050405020304" pitchFamily="18" charset="0"/>
              </a:rPr>
              <a:t>Discrete event simulator</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600" dirty="0" smtClean="0">
                <a:ea typeface="굴림" panose="020B0600000101010101" pitchFamily="34" charset="-127"/>
                <a:cs typeface="Times New Roman" panose="02020603050405020304" pitchFamily="18" charset="0"/>
              </a:rPr>
              <a:t>Packet level simulator (layer 2 and above)</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600" dirty="0" smtClean="0">
                <a:ea typeface="굴림" panose="020B0600000101010101" pitchFamily="34" charset="-127"/>
                <a:cs typeface="Times New Roman" panose="02020603050405020304" pitchFamily="18" charset="0"/>
              </a:rPr>
              <a:t>Layered architecture</a:t>
            </a:r>
          </a:p>
          <a:p>
            <a:pPr lvl="2"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400" dirty="0">
                <a:solidFill>
                  <a:srgbClr val="FF0000"/>
                </a:solidFill>
                <a:ea typeface="굴림" panose="020B0600000101010101" pitchFamily="34" charset="-127"/>
                <a:cs typeface="Times New Roman" panose="02020603050405020304" pitchFamily="18" charset="0"/>
              </a:rPr>
              <a:t>Simplified PHY layer abstraction</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600" dirty="0" smtClean="0">
                <a:ea typeface="굴림" panose="020B0600000101010101" pitchFamily="34" charset="-127"/>
                <a:cs typeface="Times New Roman" panose="02020603050405020304" pitchFamily="18" charset="0"/>
              </a:rPr>
              <a:t>Free and open source</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ko-KR" sz="1600" dirty="0" smtClean="0">
                <a:ea typeface="굴림" panose="020B0600000101010101" pitchFamily="34" charset="-127"/>
                <a:cs typeface="Times New Roman" panose="02020603050405020304" pitchFamily="18" charset="0"/>
              </a:rPr>
              <a:t>Frequent updates ( latest version ns 3.24- release date Sept. 15</a:t>
            </a:r>
            <a:r>
              <a:rPr lang="en-GB" altLang="ko-KR" sz="1600" baseline="30000" dirty="0" smtClean="0">
                <a:ea typeface="굴림" panose="020B0600000101010101" pitchFamily="34" charset="-127"/>
                <a:cs typeface="Times New Roman" panose="02020603050405020304" pitchFamily="18" charset="0"/>
              </a:rPr>
              <a:t>th</a:t>
            </a:r>
            <a:r>
              <a:rPr lang="en-GB" altLang="ko-KR" sz="1600" dirty="0" smtClean="0">
                <a:ea typeface="굴림" panose="020B0600000101010101" pitchFamily="34" charset="-127"/>
                <a:cs typeface="Times New Roman" panose="02020603050405020304" pitchFamily="18" charset="0"/>
              </a:rPr>
              <a:t>, 2015)</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ko-KR" sz="1050" dirty="0" smtClean="0">
              <a:ea typeface="굴림" panose="020B0600000101010101" pitchFamily="34" charset="-127"/>
              <a:cs typeface="Times New Roman" panose="02020603050405020304" pitchFamily="18" charset="0"/>
            </a:endParaRP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600" dirty="0" smtClean="0">
                <a:ea typeface="新細明體" panose="02020500000000000000" pitchFamily="18" charset="-120"/>
                <a:cs typeface="Times New Roman" panose="02020603050405020304" pitchFamily="18" charset="0"/>
              </a:rPr>
              <a:t>Large number of protocol implementations and models available,</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200" dirty="0" smtClean="0">
                <a:ea typeface="굴림" panose="020B0600000101010101" pitchFamily="34" charset="-127"/>
              </a:rPr>
              <a:t>TCP, UDP</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200" dirty="0" smtClean="0">
                <a:ea typeface="굴림" panose="020B0600000101010101" pitchFamily="34" charset="-127"/>
              </a:rPr>
              <a:t>IPV4, IPV6, static routing</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200" dirty="0" smtClean="0">
                <a:ea typeface="굴림" panose="020B0600000101010101" pitchFamily="34" charset="-127"/>
              </a:rPr>
              <a:t>IEEE 802.11 and variants, WiMAX, LTE</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200" dirty="0" smtClean="0">
                <a:ea typeface="굴림" panose="020B0600000101010101" pitchFamily="34" charset="-127"/>
              </a:rPr>
              <a:t>IEEE 802 physical layer</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200" dirty="0" smtClean="0">
                <a:ea typeface="굴림" panose="020B0600000101010101" pitchFamily="34" charset="-127"/>
              </a:rPr>
              <a:t>Mobility models and routing protocols</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200" dirty="0" smtClean="0">
                <a:ea typeface="굴림" panose="020B0600000101010101" pitchFamily="34" charset="-127"/>
              </a:rPr>
              <a:t>Ability to design indoor, outdoor or hybrid networks</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zh-TW" sz="1200" dirty="0" smtClean="0">
                <a:ea typeface="굴림" panose="020B0600000101010101" pitchFamily="34" charset="-127"/>
              </a:rPr>
              <a:t>etc.</a:t>
            </a:r>
          </a:p>
          <a:p>
            <a:pPr lvl="1" eaLnBrk="1" hangingPunct="1">
              <a:buFont typeface="Arial" panose="020B0604020202020204"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zh-TW" sz="1600" b="1" dirty="0" smtClean="0">
              <a:ea typeface="新細明體" panose="02020500000000000000" pitchFamily="18" charset="-120"/>
            </a:endParaRP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altLang="ca-ES" sz="1600" dirty="0" smtClean="0">
              <a:cs typeface="Times New Roman" panose="02020603050405020304" pitchFamily="18" charset="0"/>
            </a:endParaRPr>
          </a:p>
        </p:txBody>
      </p:sp>
      <p:sp>
        <p:nvSpPr>
          <p:cNvPr id="10246" name="Title 1"/>
          <p:cNvSpPr>
            <a:spLocks noGrp="1"/>
          </p:cNvSpPr>
          <p:nvPr>
            <p:ph type="title"/>
          </p:nvPr>
        </p:nvSpPr>
        <p:spPr>
          <a:xfrm>
            <a:off x="685800" y="457200"/>
            <a:ext cx="7772400" cy="1066800"/>
          </a:xfrm>
        </p:spPr>
        <p:txBody>
          <a:bodyPr/>
          <a:lstStyle/>
          <a:p>
            <a:pPr eaLnBrk="1" hangingPunct="1"/>
            <a:r>
              <a:rPr lang="en-US" altLang="ca-ES" smtClean="0">
                <a:cs typeface="Times New Roman" panose="02020603050405020304" pitchFamily="18" charset="0"/>
              </a:rPr>
              <a:t>2. Simulation Environment: NS-3</a:t>
            </a:r>
          </a:p>
        </p:txBody>
      </p:sp>
      <p:sp>
        <p:nvSpPr>
          <p:cNvPr id="7"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217104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92806" y="304800"/>
            <a:ext cx="8229600" cy="1143000"/>
          </a:xfrm>
        </p:spPr>
        <p:txBody>
          <a:bodyPr/>
          <a:lstStyle/>
          <a:p>
            <a:pPr eaLnBrk="1" hangingPunct="1"/>
            <a:r>
              <a:rPr lang="en-US" altLang="ca-ES" dirty="0" smtClean="0">
                <a:latin typeface="Times New Roman" pitchFamily="18" charset="0"/>
                <a:cs typeface="Times New Roman" pitchFamily="18" charset="0"/>
              </a:rPr>
              <a:t>3</a:t>
            </a:r>
            <a:r>
              <a:rPr lang="en-US" altLang="ca-ES" sz="3200" b="1" dirty="0" smtClean="0">
                <a:latin typeface="Times New Roman" pitchFamily="18" charset="0"/>
                <a:cs typeface="Times New Roman" pitchFamily="18" charset="0"/>
              </a:rPr>
              <a:t>. Simulation scenarios and assumptions (1/4)</a:t>
            </a:r>
          </a:p>
        </p:txBody>
      </p:sp>
      <p:sp>
        <p:nvSpPr>
          <p:cNvPr id="13315" name="Content Placeholder 2"/>
          <p:cNvSpPr>
            <a:spLocks noGrp="1"/>
          </p:cNvSpPr>
          <p:nvPr>
            <p:ph idx="1"/>
          </p:nvPr>
        </p:nvSpPr>
        <p:spPr>
          <a:xfrm>
            <a:off x="381000" y="1219200"/>
            <a:ext cx="8241406" cy="1524000"/>
          </a:xfrm>
        </p:spPr>
        <p:txBody>
          <a:bodyPr/>
          <a:lstStyle/>
          <a:p>
            <a:pPr algn="just" eaLnBrk="1" hangingPunct="1"/>
            <a:r>
              <a:rPr lang="en-US" altLang="ca-ES" sz="1800" dirty="0" smtClean="0">
                <a:latin typeface="Times New Roman" pitchFamily="18" charset="0"/>
                <a:cs typeface="Times New Roman" pitchFamily="18" charset="0"/>
              </a:rPr>
              <a:t>Topology (from [1])</a:t>
            </a:r>
            <a:endParaRPr lang="en-US" altLang="ca-ES" sz="1800" dirty="0" smtClean="0">
              <a:latin typeface="Times New Roman" pitchFamily="18" charset="0"/>
              <a:cs typeface="Times New Roman" pitchFamily="18" charset="0"/>
            </a:endParaRPr>
          </a:p>
          <a:p>
            <a:pPr lvl="1" algn="just" eaLnBrk="1" hangingPunct="1"/>
            <a:r>
              <a:rPr lang="en-US" altLang="ca-ES" sz="1600" dirty="0" smtClean="0">
                <a:latin typeface="+mj-lt"/>
                <a:cs typeface="Times New Roman" pitchFamily="18" charset="0"/>
              </a:rPr>
              <a:t>Two BSS separated with a distance of 30m,</a:t>
            </a:r>
          </a:p>
          <a:p>
            <a:pPr lvl="2" algn="just" eaLnBrk="1" hangingPunct="1"/>
            <a:r>
              <a:rPr lang="en-US" altLang="ca-ES" sz="1600" dirty="0" smtClean="0">
                <a:latin typeface="+mj-lt"/>
                <a:cs typeface="Times New Roman" pitchFamily="18" charset="0"/>
              </a:rPr>
              <a:t>2 stations associated with each AP</a:t>
            </a:r>
          </a:p>
          <a:p>
            <a:pPr lvl="1" algn="just" eaLnBrk="1" hangingPunct="1"/>
            <a:r>
              <a:rPr lang="en-US" altLang="ca-ES" sz="1600" dirty="0" smtClean="0">
                <a:latin typeface="+mj-lt"/>
                <a:cs typeface="Times New Roman" pitchFamily="18" charset="0"/>
              </a:rPr>
              <a:t>AP and stations placed at 1.5m height.</a:t>
            </a:r>
            <a:endParaRPr lang="en-US" altLang="ca-ES" sz="1600" dirty="0">
              <a:latin typeface="+mj-lt"/>
              <a:cs typeface="Times New Roman" pitchFamily="18" charset="0"/>
            </a:endParaRPr>
          </a:p>
          <a:p>
            <a:pPr lvl="1" algn="just" eaLnBrk="1" hangingPunct="1"/>
            <a:endParaRPr lang="en-US" altLang="ca-ES" sz="1400" dirty="0" smtClean="0">
              <a:latin typeface="Times New Roman" pitchFamily="18" charset="0"/>
              <a:cs typeface="Times New Roman" pitchFamily="18" charset="0"/>
            </a:endParaRPr>
          </a:p>
        </p:txBody>
      </p:sp>
      <p:cxnSp>
        <p:nvCxnSpPr>
          <p:cNvPr id="5" name="直線矢印コネクタ 38"/>
          <p:cNvCxnSpPr>
            <a:stCxn id="11" idx="6"/>
            <a:endCxn id="6" idx="2"/>
          </p:cNvCxnSpPr>
          <p:nvPr/>
        </p:nvCxnSpPr>
        <p:spPr>
          <a:xfrm>
            <a:off x="2121792" y="3810000"/>
            <a:ext cx="5110332"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 name="円/楕円 39"/>
          <p:cNvSpPr/>
          <p:nvPr/>
        </p:nvSpPr>
        <p:spPr>
          <a:xfrm>
            <a:off x="7232124" y="3749027"/>
            <a:ext cx="121946" cy="121946"/>
          </a:xfrm>
          <a:prstGeom prst="ellipse">
            <a:avLst/>
          </a:prstGeom>
        </p:spPr>
        <p:style>
          <a:lnRef idx="1">
            <a:schemeClr val="dk1"/>
          </a:lnRef>
          <a:fillRef idx="2">
            <a:schemeClr val="dk1"/>
          </a:fillRef>
          <a:effectRef idx="1">
            <a:schemeClr val="dk1"/>
          </a:effectRef>
          <a:fontRef idx="minor">
            <a:schemeClr val="dk1"/>
          </a:fontRef>
        </p:style>
        <p:txBody>
          <a:bodyPr lIns="36000" rIns="36000" rtlCol="0" anchor="ct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algn="ctr" eaLnBrk="0" fontAlgn="base" hangingPunct="0">
              <a:spcBef>
                <a:spcPct val="0"/>
              </a:spcBef>
              <a:spcAft>
                <a:spcPct val="0"/>
              </a:spcAft>
            </a:pPr>
            <a:endParaRPr lang="ja-JP" altLang="en-US" dirty="0" err="1">
              <a:solidFill>
                <a:prstClr val="black"/>
              </a:solidFill>
            </a:endParaRPr>
          </a:p>
        </p:txBody>
      </p:sp>
      <p:sp>
        <p:nvSpPr>
          <p:cNvPr id="7" name="円/楕円 40"/>
          <p:cNvSpPr/>
          <p:nvPr/>
        </p:nvSpPr>
        <p:spPr>
          <a:xfrm>
            <a:off x="6702850" y="3226981"/>
            <a:ext cx="1161445" cy="1161445"/>
          </a:xfrm>
          <a:prstGeom prst="ellipse">
            <a:avLst/>
          </a:prstGeom>
          <a:noFill/>
          <a:ln w="9525">
            <a:prstDash val="dash"/>
          </a:ln>
        </p:spPr>
        <p:style>
          <a:lnRef idx="2">
            <a:schemeClr val="dk1"/>
          </a:lnRef>
          <a:fillRef idx="1">
            <a:schemeClr val="lt1"/>
          </a:fillRef>
          <a:effectRef idx="0">
            <a:schemeClr val="dk1"/>
          </a:effectRef>
          <a:fontRef idx="minor">
            <a:schemeClr val="dk1"/>
          </a:fontRef>
        </p:style>
        <p:txBody>
          <a:bodyPr lIns="36000" rIns="36000" rtlCol="0" anchor="ct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algn="ctr" eaLnBrk="0" fontAlgn="base" hangingPunct="0">
              <a:spcBef>
                <a:spcPct val="0"/>
              </a:spcBef>
              <a:spcAft>
                <a:spcPct val="0"/>
              </a:spcAft>
            </a:pPr>
            <a:endParaRPr lang="ja-JP" altLang="en-US" dirty="0" err="1">
              <a:solidFill>
                <a:prstClr val="black"/>
              </a:solidFill>
            </a:endParaRPr>
          </a:p>
        </p:txBody>
      </p:sp>
      <p:cxnSp>
        <p:nvCxnSpPr>
          <p:cNvPr id="8" name="直線矢印コネクタ 41"/>
          <p:cNvCxnSpPr>
            <a:stCxn id="6" idx="0"/>
            <a:endCxn id="9" idx="4"/>
          </p:cNvCxnSpPr>
          <p:nvPr/>
        </p:nvCxnSpPr>
        <p:spPr>
          <a:xfrm flipH="1" flipV="1">
            <a:off x="7279936" y="3289385"/>
            <a:ext cx="13161" cy="459642"/>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 name="円/楕円 42"/>
          <p:cNvSpPr/>
          <p:nvPr/>
        </p:nvSpPr>
        <p:spPr>
          <a:xfrm>
            <a:off x="7218963" y="3167439"/>
            <a:ext cx="121946" cy="12194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lIns="36000" rIns="36000"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eaLnBrk="0" fontAlgn="base" hangingPunct="0">
              <a:spcBef>
                <a:spcPct val="0"/>
              </a:spcBef>
              <a:spcAft>
                <a:spcPct val="0"/>
              </a:spcAft>
            </a:pPr>
            <a:endParaRPr lang="ja-JP" altLang="en-US" dirty="0" err="1">
              <a:solidFill>
                <a:prstClr val="white"/>
              </a:solidFill>
            </a:endParaRPr>
          </a:p>
        </p:txBody>
      </p:sp>
      <p:sp>
        <p:nvSpPr>
          <p:cNvPr id="10" name="円/楕円 43"/>
          <p:cNvSpPr/>
          <p:nvPr/>
        </p:nvSpPr>
        <p:spPr>
          <a:xfrm>
            <a:off x="7242569" y="4336020"/>
            <a:ext cx="121946" cy="121946"/>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lIns="36000" rIns="36000"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eaLnBrk="0" fontAlgn="base" hangingPunct="0">
              <a:spcBef>
                <a:spcPct val="0"/>
              </a:spcBef>
              <a:spcAft>
                <a:spcPct val="0"/>
              </a:spcAft>
            </a:pPr>
            <a:endParaRPr lang="ja-JP" altLang="en-US" dirty="0" err="1">
              <a:solidFill>
                <a:prstClr val="white"/>
              </a:solidFill>
            </a:endParaRPr>
          </a:p>
        </p:txBody>
      </p:sp>
      <p:sp>
        <p:nvSpPr>
          <p:cNvPr id="11" name="円/楕円 44"/>
          <p:cNvSpPr/>
          <p:nvPr/>
        </p:nvSpPr>
        <p:spPr>
          <a:xfrm>
            <a:off x="1999846" y="3749027"/>
            <a:ext cx="121946" cy="121946"/>
          </a:xfrm>
          <a:prstGeom prst="ellipse">
            <a:avLst/>
          </a:prstGeom>
        </p:spPr>
        <p:style>
          <a:lnRef idx="1">
            <a:schemeClr val="dk1"/>
          </a:lnRef>
          <a:fillRef idx="2">
            <a:schemeClr val="dk1"/>
          </a:fillRef>
          <a:effectRef idx="1">
            <a:schemeClr val="dk1"/>
          </a:effectRef>
          <a:fontRef idx="minor">
            <a:schemeClr val="dk1"/>
          </a:fontRef>
        </p:style>
        <p:txBody>
          <a:bodyPr lIns="36000" rIns="36000" rtlCol="0" anchor="ct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algn="ctr" eaLnBrk="0" fontAlgn="base" hangingPunct="0">
              <a:spcBef>
                <a:spcPct val="0"/>
              </a:spcBef>
              <a:spcAft>
                <a:spcPct val="0"/>
              </a:spcAft>
            </a:pPr>
            <a:endParaRPr lang="ja-JP" altLang="en-US" dirty="0" err="1">
              <a:solidFill>
                <a:prstClr val="black"/>
              </a:solidFill>
            </a:endParaRPr>
          </a:p>
        </p:txBody>
      </p:sp>
      <p:sp>
        <p:nvSpPr>
          <p:cNvPr id="12" name="円/楕円 45"/>
          <p:cNvSpPr/>
          <p:nvPr/>
        </p:nvSpPr>
        <p:spPr>
          <a:xfrm>
            <a:off x="1470572" y="3226981"/>
            <a:ext cx="1161445" cy="1161445"/>
          </a:xfrm>
          <a:prstGeom prst="ellipse">
            <a:avLst/>
          </a:prstGeom>
          <a:noFill/>
          <a:ln w="9525">
            <a:prstDash val="dash"/>
          </a:ln>
        </p:spPr>
        <p:style>
          <a:lnRef idx="2">
            <a:schemeClr val="dk1"/>
          </a:lnRef>
          <a:fillRef idx="1">
            <a:schemeClr val="lt1"/>
          </a:fillRef>
          <a:effectRef idx="0">
            <a:schemeClr val="dk1"/>
          </a:effectRef>
          <a:fontRef idx="minor">
            <a:schemeClr val="dk1"/>
          </a:fontRef>
        </p:style>
        <p:txBody>
          <a:bodyPr lIns="36000" rIns="36000" rtlCol="0" anchor="ct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algn="ctr" eaLnBrk="0" fontAlgn="base" hangingPunct="0">
              <a:spcBef>
                <a:spcPct val="0"/>
              </a:spcBef>
              <a:spcAft>
                <a:spcPct val="0"/>
              </a:spcAft>
            </a:pPr>
            <a:endParaRPr lang="ja-JP" altLang="en-US" dirty="0" err="1">
              <a:solidFill>
                <a:prstClr val="black"/>
              </a:solidFill>
            </a:endParaRPr>
          </a:p>
        </p:txBody>
      </p:sp>
      <p:sp>
        <p:nvSpPr>
          <p:cNvPr id="13" name="円/楕円 46"/>
          <p:cNvSpPr/>
          <p:nvPr/>
        </p:nvSpPr>
        <p:spPr>
          <a:xfrm>
            <a:off x="1986685" y="3167439"/>
            <a:ext cx="121946" cy="1219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eaLnBrk="0" fontAlgn="base" hangingPunct="0">
              <a:spcBef>
                <a:spcPct val="0"/>
              </a:spcBef>
              <a:spcAft>
                <a:spcPct val="0"/>
              </a:spcAft>
            </a:pPr>
            <a:endParaRPr lang="ja-JP" altLang="en-US" dirty="0" err="1">
              <a:solidFill>
                <a:prstClr val="white"/>
              </a:solidFill>
            </a:endParaRPr>
          </a:p>
        </p:txBody>
      </p:sp>
      <p:sp>
        <p:nvSpPr>
          <p:cNvPr id="14" name="円/楕円 47"/>
          <p:cNvSpPr/>
          <p:nvPr/>
        </p:nvSpPr>
        <p:spPr>
          <a:xfrm>
            <a:off x="2010291" y="4336020"/>
            <a:ext cx="121946" cy="12194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lIns="36000" rIns="36000"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eaLnBrk="0" fontAlgn="base" hangingPunct="0">
              <a:spcBef>
                <a:spcPct val="0"/>
              </a:spcBef>
              <a:spcAft>
                <a:spcPct val="0"/>
              </a:spcAft>
            </a:pPr>
            <a:endParaRPr lang="ja-JP" altLang="en-US" dirty="0" err="1">
              <a:solidFill>
                <a:prstClr val="white"/>
              </a:solidFill>
            </a:endParaRPr>
          </a:p>
        </p:txBody>
      </p:sp>
      <p:sp>
        <p:nvSpPr>
          <p:cNvPr id="15" name="テキスト ボックス 48"/>
          <p:cNvSpPr txBox="1"/>
          <p:nvPr/>
        </p:nvSpPr>
        <p:spPr>
          <a:xfrm>
            <a:off x="4453174" y="3598293"/>
            <a:ext cx="499952" cy="169277"/>
          </a:xfrm>
          <a:prstGeom prst="rect">
            <a:avLst/>
          </a:prstGeom>
        </p:spPr>
        <p:txBody>
          <a:bodyPr wrap="square" lIns="0" tIns="0" rIns="0" bIns="0" rtlCol="0" anchor="t" anchorCtr="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eaLnBrk="0" fontAlgn="base" hangingPunct="0">
              <a:spcBef>
                <a:spcPct val="0"/>
              </a:spcBef>
              <a:spcAft>
                <a:spcPct val="0"/>
              </a:spcAft>
            </a:pPr>
            <a:r>
              <a:rPr lang="en-US" altLang="ja-JP" sz="1100" b="1" dirty="0" smtClean="0">
                <a:solidFill>
                  <a:prstClr val="black"/>
                </a:solidFill>
              </a:rPr>
              <a:t>30m</a:t>
            </a:r>
            <a:endParaRPr lang="ja-JP" altLang="en-US" sz="1100" b="1" dirty="0">
              <a:solidFill>
                <a:prstClr val="black"/>
              </a:solidFill>
            </a:endParaRPr>
          </a:p>
        </p:txBody>
      </p:sp>
      <p:sp>
        <p:nvSpPr>
          <p:cNvPr id="16" name="テキスト ボックス 49"/>
          <p:cNvSpPr txBox="1"/>
          <p:nvPr/>
        </p:nvSpPr>
        <p:spPr>
          <a:xfrm>
            <a:off x="7159490" y="3515824"/>
            <a:ext cx="499952" cy="169277"/>
          </a:xfrm>
          <a:prstGeom prst="rect">
            <a:avLst/>
          </a:prstGeom>
        </p:spPr>
        <p:txBody>
          <a:bodyPr wrap="square" lIns="0" tIns="0" rIns="0" bIns="0" rtlCol="0" anchor="t" anchorCtr="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eaLnBrk="0" fontAlgn="base" hangingPunct="0">
              <a:spcBef>
                <a:spcPct val="0"/>
              </a:spcBef>
              <a:spcAft>
                <a:spcPct val="0"/>
              </a:spcAft>
            </a:pPr>
            <a:r>
              <a:rPr lang="en-US" altLang="ja-JP" sz="1100" b="1" dirty="0">
                <a:solidFill>
                  <a:prstClr val="black"/>
                </a:solidFill>
              </a:rPr>
              <a:t>3m</a:t>
            </a:r>
            <a:endParaRPr lang="ja-JP" altLang="en-US" sz="1100" b="1" dirty="0">
              <a:solidFill>
                <a:prstClr val="black"/>
              </a:solidFill>
            </a:endParaRPr>
          </a:p>
        </p:txBody>
      </p:sp>
      <p:cxnSp>
        <p:nvCxnSpPr>
          <p:cNvPr id="17" name="直線矢印コネクタ 50"/>
          <p:cNvCxnSpPr>
            <a:stCxn id="11" idx="0"/>
            <a:endCxn id="13" idx="4"/>
          </p:cNvCxnSpPr>
          <p:nvPr/>
        </p:nvCxnSpPr>
        <p:spPr>
          <a:xfrm flipH="1" flipV="1">
            <a:off x="2047658" y="3289385"/>
            <a:ext cx="13161" cy="459642"/>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テキスト ボックス 51"/>
          <p:cNvSpPr txBox="1"/>
          <p:nvPr/>
        </p:nvSpPr>
        <p:spPr>
          <a:xfrm>
            <a:off x="1681292" y="3498792"/>
            <a:ext cx="499952" cy="169277"/>
          </a:xfrm>
          <a:prstGeom prst="rect">
            <a:avLst/>
          </a:prstGeom>
        </p:spPr>
        <p:txBody>
          <a:bodyPr wrap="square" lIns="0" tIns="0" rIns="0" bIns="0" rtlCol="0" anchor="t" anchorCtr="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eaLnBrk="0" fontAlgn="base" hangingPunct="0">
              <a:spcBef>
                <a:spcPct val="0"/>
              </a:spcBef>
              <a:spcAft>
                <a:spcPct val="0"/>
              </a:spcAft>
            </a:pPr>
            <a:r>
              <a:rPr lang="en-US" altLang="ja-JP" sz="1100" b="1" dirty="0">
                <a:solidFill>
                  <a:prstClr val="black"/>
                </a:solidFill>
              </a:rPr>
              <a:t>3m</a:t>
            </a:r>
            <a:endParaRPr lang="ja-JP" altLang="en-US" sz="1100" b="1" dirty="0">
              <a:solidFill>
                <a:prstClr val="black"/>
              </a:solidFill>
            </a:endParaRPr>
          </a:p>
        </p:txBody>
      </p:sp>
      <p:cxnSp>
        <p:nvCxnSpPr>
          <p:cNvPr id="19" name="直線矢印コネクタ 52"/>
          <p:cNvCxnSpPr>
            <a:stCxn id="14" idx="0"/>
            <a:endCxn id="11" idx="4"/>
          </p:cNvCxnSpPr>
          <p:nvPr/>
        </p:nvCxnSpPr>
        <p:spPr>
          <a:xfrm flipH="1" flipV="1">
            <a:off x="2060819" y="3870973"/>
            <a:ext cx="10445" cy="465047"/>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直線矢印コネクタ 53"/>
          <p:cNvCxnSpPr>
            <a:stCxn id="10" idx="0"/>
            <a:endCxn id="6" idx="4"/>
          </p:cNvCxnSpPr>
          <p:nvPr/>
        </p:nvCxnSpPr>
        <p:spPr>
          <a:xfrm flipH="1" flipV="1">
            <a:off x="7293097" y="3870973"/>
            <a:ext cx="10445" cy="465047"/>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 name="テキスト ボックス 54"/>
          <p:cNvSpPr txBox="1"/>
          <p:nvPr/>
        </p:nvSpPr>
        <p:spPr>
          <a:xfrm>
            <a:off x="1585953" y="3749027"/>
            <a:ext cx="499952" cy="169277"/>
          </a:xfrm>
          <a:prstGeom prst="rect">
            <a:avLst/>
          </a:prstGeom>
        </p:spPr>
        <p:txBody>
          <a:bodyPr wrap="square" lIns="0" tIns="0" rIns="0" bIns="0" rtlCol="0" anchor="t" anchorCtr="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eaLnBrk="0" fontAlgn="base" hangingPunct="0">
              <a:spcBef>
                <a:spcPct val="0"/>
              </a:spcBef>
              <a:spcAft>
                <a:spcPct val="0"/>
              </a:spcAft>
            </a:pPr>
            <a:r>
              <a:rPr lang="en-US" altLang="ja-JP" sz="1100" dirty="0">
                <a:solidFill>
                  <a:prstClr val="black"/>
                </a:solidFill>
              </a:rPr>
              <a:t>AP1</a:t>
            </a:r>
            <a:endParaRPr lang="ja-JP" altLang="en-US" sz="1100" dirty="0">
              <a:solidFill>
                <a:prstClr val="black"/>
              </a:solidFill>
            </a:endParaRPr>
          </a:p>
        </p:txBody>
      </p:sp>
      <p:sp>
        <p:nvSpPr>
          <p:cNvPr id="22" name="テキスト ボックス 56"/>
          <p:cNvSpPr txBox="1"/>
          <p:nvPr/>
        </p:nvSpPr>
        <p:spPr>
          <a:xfrm>
            <a:off x="7330365" y="3749027"/>
            <a:ext cx="499952" cy="169277"/>
          </a:xfrm>
          <a:prstGeom prst="rect">
            <a:avLst/>
          </a:prstGeom>
        </p:spPr>
        <p:txBody>
          <a:bodyPr wrap="square" lIns="0" tIns="0" rIns="0" bIns="0" rtlCol="0" anchor="t" anchorCtr="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eaLnBrk="0" fontAlgn="base" hangingPunct="0">
              <a:spcBef>
                <a:spcPct val="0"/>
              </a:spcBef>
              <a:spcAft>
                <a:spcPct val="0"/>
              </a:spcAft>
            </a:pPr>
            <a:r>
              <a:rPr lang="en-US" altLang="ja-JP" sz="1100" dirty="0">
                <a:solidFill>
                  <a:prstClr val="black"/>
                </a:solidFill>
              </a:rPr>
              <a:t>AP2</a:t>
            </a:r>
            <a:endParaRPr lang="ja-JP" altLang="en-US" sz="1100" dirty="0">
              <a:solidFill>
                <a:prstClr val="black"/>
              </a:solidFill>
            </a:endParaRPr>
          </a:p>
        </p:txBody>
      </p:sp>
      <p:sp>
        <p:nvSpPr>
          <p:cNvPr id="23" name="テキスト ボックス 57"/>
          <p:cNvSpPr txBox="1"/>
          <p:nvPr/>
        </p:nvSpPr>
        <p:spPr>
          <a:xfrm>
            <a:off x="1354703" y="4388426"/>
            <a:ext cx="539443" cy="276999"/>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eaLnBrk="0" fontAlgn="base" hangingPunct="0">
              <a:spcBef>
                <a:spcPct val="0"/>
              </a:spcBef>
              <a:spcAft>
                <a:spcPct val="0"/>
              </a:spcAft>
            </a:pPr>
            <a:r>
              <a:rPr lang="en-US" altLang="ja-JP" sz="1200" dirty="0">
                <a:solidFill>
                  <a:prstClr val="black"/>
                </a:solidFill>
              </a:rPr>
              <a:t>STA3</a:t>
            </a:r>
            <a:endParaRPr lang="ja-JP" altLang="en-US" sz="1200" dirty="0">
              <a:solidFill>
                <a:prstClr val="black"/>
              </a:solidFill>
            </a:endParaRPr>
          </a:p>
        </p:txBody>
      </p:sp>
      <p:sp>
        <p:nvSpPr>
          <p:cNvPr id="24" name="テキスト ボックス 58"/>
          <p:cNvSpPr txBox="1"/>
          <p:nvPr/>
        </p:nvSpPr>
        <p:spPr>
          <a:xfrm>
            <a:off x="7537757" y="4336020"/>
            <a:ext cx="539443" cy="276999"/>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eaLnBrk="0" fontAlgn="base" hangingPunct="0">
              <a:spcBef>
                <a:spcPct val="0"/>
              </a:spcBef>
              <a:spcAft>
                <a:spcPct val="0"/>
              </a:spcAft>
            </a:pPr>
            <a:r>
              <a:rPr lang="en-US" altLang="ja-JP" sz="1200" dirty="0">
                <a:solidFill>
                  <a:prstClr val="black"/>
                </a:solidFill>
              </a:rPr>
              <a:t>STA4</a:t>
            </a:r>
            <a:endParaRPr lang="ja-JP" altLang="en-US" sz="1200" dirty="0">
              <a:solidFill>
                <a:prstClr val="black"/>
              </a:solidFill>
            </a:endParaRPr>
          </a:p>
        </p:txBody>
      </p:sp>
      <p:sp>
        <p:nvSpPr>
          <p:cNvPr id="25" name="テキスト ボックス 59"/>
          <p:cNvSpPr txBox="1"/>
          <p:nvPr/>
        </p:nvSpPr>
        <p:spPr>
          <a:xfrm>
            <a:off x="2181244" y="2918566"/>
            <a:ext cx="539443" cy="276999"/>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eaLnBrk="0" fontAlgn="base" hangingPunct="0">
              <a:spcBef>
                <a:spcPct val="0"/>
              </a:spcBef>
              <a:spcAft>
                <a:spcPct val="0"/>
              </a:spcAft>
            </a:pPr>
            <a:r>
              <a:rPr lang="en-US" altLang="ja-JP" sz="1200" dirty="0">
                <a:solidFill>
                  <a:prstClr val="black"/>
                </a:solidFill>
              </a:rPr>
              <a:t>STA1</a:t>
            </a:r>
            <a:endParaRPr lang="ja-JP" altLang="en-US" sz="1200" dirty="0">
              <a:solidFill>
                <a:prstClr val="black"/>
              </a:solidFill>
            </a:endParaRPr>
          </a:p>
        </p:txBody>
      </p:sp>
      <p:sp>
        <p:nvSpPr>
          <p:cNvPr id="26" name="テキスト ボックス 60"/>
          <p:cNvSpPr txBox="1"/>
          <p:nvPr/>
        </p:nvSpPr>
        <p:spPr>
          <a:xfrm>
            <a:off x="7531968" y="2922394"/>
            <a:ext cx="539443" cy="276999"/>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eaLnBrk="0" fontAlgn="base" hangingPunct="0">
              <a:spcBef>
                <a:spcPct val="0"/>
              </a:spcBef>
              <a:spcAft>
                <a:spcPct val="0"/>
              </a:spcAft>
            </a:pPr>
            <a:r>
              <a:rPr lang="en-US" altLang="ja-JP" sz="1200" dirty="0" smtClean="0">
                <a:solidFill>
                  <a:prstClr val="black"/>
                </a:solidFill>
              </a:rPr>
              <a:t>STA2</a:t>
            </a:r>
            <a:endParaRPr lang="ja-JP" altLang="en-US" sz="1200" dirty="0">
              <a:solidFill>
                <a:prstClr val="black"/>
              </a:solidFill>
            </a:endParaRPr>
          </a:p>
        </p:txBody>
      </p:sp>
      <p:sp>
        <p:nvSpPr>
          <p:cNvPr id="27"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
        <p:nvSpPr>
          <p:cNvPr id="28" name="Slide Number Placeholder 3"/>
          <p:cNvSpPr>
            <a:spLocks noGrp="1"/>
          </p:cNvSpPr>
          <p:nvPr>
            <p:ph type="sldNum" idx="4"/>
          </p:nvPr>
        </p:nvSpPr>
        <p:spPr>
          <a:xfrm>
            <a:off x="4114800" y="6475413"/>
            <a:ext cx="912812" cy="363537"/>
          </a:xfrm>
        </p:spPr>
        <p:txBody>
          <a:bodyPr/>
          <a:lstStyle/>
          <a:p>
            <a:pPr eaLnBrk="1" fontAlgn="auto" hangingPunct="1">
              <a:spcBef>
                <a:spcPts val="0"/>
              </a:spcBef>
              <a:spcAft>
                <a:spcPts val="0"/>
              </a:spcAft>
            </a:pPr>
            <a:r>
              <a:rPr lang="en-GB" b="0" kern="0" dirty="0" smtClean="0">
                <a:solidFill>
                  <a:sysClr val="windowText" lastClr="000000"/>
                </a:solidFill>
              </a:rPr>
              <a:t>Slide 5</a:t>
            </a:r>
            <a:endParaRPr lang="en-GB" b="0" kern="0" dirty="0">
              <a:solidFill>
                <a:sysClr val="windowText" lastClr="000000"/>
              </a:solidFill>
            </a:endParaRPr>
          </a:p>
        </p:txBody>
      </p:sp>
    </p:spTree>
    <p:extLst>
      <p:ext uri="{BB962C8B-B14F-4D97-AF65-F5344CB8AC3E}">
        <p14:creationId xmlns:p14="http://schemas.microsoft.com/office/powerpoint/2010/main" val="20466603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8194" name="Content Placeholder 2"/>
              <p:cNvSpPr>
                <a:spLocks noGrp="1"/>
              </p:cNvSpPr>
              <p:nvPr>
                <p:ph idx="1"/>
              </p:nvPr>
            </p:nvSpPr>
            <p:spPr>
              <a:xfrm>
                <a:off x="436808" y="1447800"/>
                <a:ext cx="8382000" cy="4953000"/>
              </a:xfrm>
            </p:spPr>
            <p:txBody>
              <a:bodyPr/>
              <a:lstStyle/>
              <a:p>
                <a:pPr marL="342900" lvl="1" indent="-342900" algn="just" eaLnBrk="1" hangingPunct="1">
                  <a:buFont typeface="Arial" charset="0"/>
                  <a:buChar char="•"/>
                  <a:defRPr/>
                </a:pPr>
                <a:r>
                  <a:rPr lang="en-US" sz="1800" dirty="0" smtClean="0">
                    <a:latin typeface="Times New Roman" pitchFamily="18" charset="0"/>
                    <a:cs typeface="Times New Roman" pitchFamily="18" charset="0"/>
                  </a:rPr>
                  <a:t>Frequency band: </a:t>
                </a:r>
                <a:r>
                  <a:rPr lang="en-US" altLang="zh-TW" sz="1800" dirty="0" smtClean="0">
                    <a:latin typeface="Times New Roman" pitchFamily="18" charset="0"/>
                    <a:ea typeface="굴림" pitchFamily="34" charset="-127"/>
                    <a:cs typeface="Times New Roman" pitchFamily="18" charset="0"/>
                  </a:rPr>
                  <a:t>5GHz,</a:t>
                </a:r>
              </a:p>
              <a:p>
                <a:pPr marL="342900" lvl="1" indent="-342900" algn="just" eaLnBrk="1" hangingPunct="1">
                  <a:spcBef>
                    <a:spcPts val="0"/>
                  </a:spcBef>
                  <a:buFont typeface="Arial" charset="0"/>
                  <a:buChar char="•"/>
                  <a:defRPr/>
                </a:pPr>
                <a:r>
                  <a:rPr lang="en-US" sz="1800" dirty="0" smtClean="0">
                    <a:latin typeface="Times New Roman" pitchFamily="18" charset="0"/>
                    <a:cs typeface="Times New Roman" pitchFamily="18" charset="0"/>
                  </a:rPr>
                  <a:t>Traffic: UDP CBR </a:t>
                </a:r>
                <a:r>
                  <a:rPr lang="en-US" altLang="zh-TW" sz="1800" dirty="0" smtClean="0">
                    <a:latin typeface="Times New Roman" pitchFamily="18" charset="0"/>
                    <a:ea typeface="굴림" pitchFamily="34" charset="-127"/>
                    <a:cs typeface="Times New Roman" pitchFamily="18" charset="0"/>
                  </a:rPr>
                  <a:t>uplink transmission in saturation conditions is considered,</a:t>
                </a:r>
              </a:p>
              <a:p>
                <a:pPr lvl="1" eaLnBrk="1" hangingPunct="1">
                  <a:lnSpc>
                    <a:spcPct val="90000"/>
                  </a:lnSpc>
                  <a:buFont typeface="Arial" charset="0"/>
                  <a:buChar char="•"/>
                  <a:defRPr/>
                </a:pPr>
                <a:r>
                  <a:rPr lang="en-US" sz="1600" dirty="0">
                    <a:latin typeface="Times New Roman" pitchFamily="18" charset="0"/>
                    <a:ea typeface="굴림" pitchFamily="34" charset="-127"/>
                    <a:cs typeface="Times New Roman" pitchFamily="18" charset="0"/>
                  </a:rPr>
                  <a:t>Worst case in terms of contention.</a:t>
                </a:r>
              </a:p>
              <a:p>
                <a:pPr lvl="1" algn="just" eaLnBrk="1" hangingPunct="1">
                  <a:lnSpc>
                    <a:spcPct val="80000"/>
                  </a:lnSpc>
                  <a:buFont typeface="Arial" charset="0"/>
                  <a:buChar char="•"/>
                  <a:defRPr/>
                </a:pPr>
                <a:endParaRPr lang="en-US" sz="1800" dirty="0" smtClean="0">
                  <a:latin typeface="Times New Roman" pitchFamily="18" charset="0"/>
                  <a:cs typeface="Times New Roman" pitchFamily="18" charset="0"/>
                </a:endParaRPr>
              </a:p>
              <a:p>
                <a:pPr algn="just" eaLnBrk="1" hangingPunct="1">
                  <a:lnSpc>
                    <a:spcPct val="80000"/>
                  </a:lnSpc>
                  <a:defRPr/>
                </a:pPr>
                <a:r>
                  <a:rPr lang="en-US" sz="1800" dirty="0" err="1" smtClean="0">
                    <a:latin typeface="Times New Roman" pitchFamily="18" charset="0"/>
                    <a:cs typeface="Times New Roman" pitchFamily="18" charset="0"/>
                  </a:rPr>
                  <a:t>Pathloss</a:t>
                </a:r>
                <a:r>
                  <a:rPr lang="en-US" sz="1800" dirty="0" smtClean="0">
                    <a:latin typeface="Times New Roman" pitchFamily="18" charset="0"/>
                    <a:cs typeface="Times New Roman" pitchFamily="18" charset="0"/>
                  </a:rPr>
                  <a:t> model: </a:t>
                </a:r>
                <a:r>
                  <a:rPr lang="en-US" sz="1800" dirty="0" err="1" smtClean="0">
                    <a:latin typeface="Times New Roman" pitchFamily="18" charset="0"/>
                    <a:cs typeface="Times New Roman" pitchFamily="18" charset="0"/>
                  </a:rPr>
                  <a:t>ThreeLogDistancePropogationLossModel</a:t>
                </a:r>
                <a:r>
                  <a:rPr lang="en-US" sz="1800" dirty="0" smtClean="0">
                    <a:latin typeface="Times New Roman" pitchFamily="18" charset="0"/>
                    <a:cs typeface="Times New Roman" pitchFamily="18" charset="0"/>
                  </a:rPr>
                  <a:t> </a:t>
                </a:r>
                <a:r>
                  <a:rPr lang="en-US" altLang="zh-TW" sz="1800" dirty="0" smtClean="0">
                    <a:latin typeface="Times New Roman" pitchFamily="18" charset="0"/>
                    <a:ea typeface="굴림" pitchFamily="34" charset="-127"/>
                    <a:cs typeface="Times New Roman" pitchFamily="18" charset="0"/>
                  </a:rPr>
                  <a:t>[4],</a:t>
                </a:r>
                <a:endParaRPr lang="en-US" altLang="zh-TW" sz="1800" dirty="0">
                  <a:latin typeface="Times New Roman" pitchFamily="18" charset="0"/>
                  <a:ea typeface="굴림" pitchFamily="34" charset="-127"/>
                  <a:cs typeface="Times New Roman" pitchFamily="18" charset="0"/>
                </a:endParaRPr>
              </a:p>
              <a:p>
                <a:pPr lvl="1" algn="just" eaLnBrk="1" hangingPunct="1">
                  <a:lnSpc>
                    <a:spcPct val="80000"/>
                  </a:lnSpc>
                  <a:defRPr/>
                </a:pPr>
                <a:r>
                  <a:rPr lang="en-US" sz="1600" dirty="0" smtClean="0"/>
                  <a:t>A </a:t>
                </a:r>
                <a:r>
                  <a:rPr lang="en-US" sz="1600" dirty="0"/>
                  <a:t>log distance path loss propagation model with three distance </a:t>
                </a:r>
                <a:r>
                  <a:rPr lang="en-US" sz="1600" dirty="0" smtClean="0"/>
                  <a:t>fields (i.e. near</a:t>
                </a:r>
                <a:r>
                  <a:rPr lang="en-US" sz="1600" dirty="0"/>
                  <a:t>, middle and </a:t>
                </a:r>
                <a:r>
                  <a:rPr lang="en-US" sz="1600" dirty="0" smtClean="0"/>
                  <a:t>far) </a:t>
                </a:r>
                <a:r>
                  <a:rPr lang="en-US" sz="1600" dirty="0"/>
                  <a:t>with different </a:t>
                </a:r>
                <a:r>
                  <a:rPr lang="en-US" sz="1600" dirty="0" smtClean="0"/>
                  <a:t>exponents.</a:t>
                </a:r>
              </a:p>
              <a:p>
                <a:pPr lvl="1" algn="just" eaLnBrk="1" hangingPunct="1">
                  <a:lnSpc>
                    <a:spcPct val="80000"/>
                  </a:lnSpc>
                  <a:defRPr/>
                </a:pPr>
                <a:r>
                  <a:rPr lang="en-US" sz="1600" dirty="0" smtClean="0"/>
                  <a:t>Within </a:t>
                </a:r>
                <a:r>
                  <a:rPr lang="en-US" sz="1600" dirty="0"/>
                  <a:t>each field the reception power is calculated using the log-distance </a:t>
                </a:r>
                <a:r>
                  <a:rPr lang="en-US" sz="1600" dirty="0" smtClean="0"/>
                  <a:t>propagation </a:t>
                </a:r>
                <a:r>
                  <a:rPr lang="en-US" sz="1600" dirty="0"/>
                  <a:t>equation</a:t>
                </a:r>
                <a:r>
                  <a:rPr lang="en-US" sz="1600" dirty="0" smtClean="0"/>
                  <a:t>:</a:t>
                </a:r>
              </a:p>
              <a:p>
                <a:pPr marL="857250" lvl="2" indent="0" algn="ctr" eaLnBrk="1" hangingPunct="1">
                  <a:lnSpc>
                    <a:spcPct val="90000"/>
                  </a:lnSpc>
                  <a:buNone/>
                  <a:defRPr/>
                </a:pPr>
                <a14:m>
                  <m:oMath xmlns:m="http://schemas.openxmlformats.org/officeDocument/2006/math">
                    <m:r>
                      <a:rPr lang="es-ES" altLang="zh-TW" sz="1600" b="0" i="1" smtClean="0">
                        <a:latin typeface="Cambria Math" panose="02040503050406030204" pitchFamily="18" charset="0"/>
                        <a:ea typeface="굴림" pitchFamily="34" charset="-127"/>
                        <a:cs typeface="Times New Roman" pitchFamily="18" charset="0"/>
                      </a:rPr>
                      <m:t>𝐿</m:t>
                    </m:r>
                    <m:r>
                      <a:rPr lang="es-ES" altLang="zh-TW" sz="1600" b="0" i="1" smtClean="0">
                        <a:latin typeface="Cambria Math" panose="02040503050406030204" pitchFamily="18" charset="0"/>
                        <a:ea typeface="굴림" pitchFamily="34" charset="-127"/>
                        <a:cs typeface="Times New Roman" pitchFamily="18" charset="0"/>
                      </a:rPr>
                      <m:t>=</m:t>
                    </m:r>
                    <m:r>
                      <a:rPr lang="es-ES" altLang="zh-TW" sz="1600" b="0" i="1" smtClean="0">
                        <a:latin typeface="Cambria Math" panose="02040503050406030204" pitchFamily="18" charset="0"/>
                        <a:ea typeface="굴림" pitchFamily="34" charset="-127"/>
                        <a:cs typeface="Times New Roman" pitchFamily="18" charset="0"/>
                      </a:rPr>
                      <m:t>𝐿𝑜</m:t>
                    </m:r>
                    <m:r>
                      <a:rPr lang="es-ES" altLang="zh-TW" sz="1600" b="0" i="1" smtClean="0">
                        <a:latin typeface="Cambria Math" panose="02040503050406030204" pitchFamily="18" charset="0"/>
                        <a:ea typeface="굴림" pitchFamily="34" charset="-127"/>
                        <a:cs typeface="Times New Roman" pitchFamily="18" charset="0"/>
                      </a:rPr>
                      <m:t>+ </m:t>
                    </m:r>
                  </m:oMath>
                </a14:m>
                <a:r>
                  <a:rPr lang="en-US" altLang="zh-TW" sz="1600" i="1" dirty="0" smtClean="0">
                    <a:latin typeface="+mj-lt"/>
                    <a:ea typeface="굴림" pitchFamily="34" charset="-127"/>
                    <a:cs typeface="Times New Roman" pitchFamily="18" charset="0"/>
                  </a:rPr>
                  <a:t>10×n</a:t>
                </a:r>
                <a:r>
                  <a:rPr lang="en-US" altLang="zh-TW" sz="1600" i="1" baseline="-25000" dirty="0" smtClean="0">
                    <a:latin typeface="+mj-lt"/>
                    <a:ea typeface="굴림" pitchFamily="34" charset="-127"/>
                    <a:cs typeface="Times New Roman" pitchFamily="18" charset="0"/>
                  </a:rPr>
                  <a:t>o</a:t>
                </a:r>
                <a:r>
                  <a:rPr lang="en-US" altLang="zh-TW" sz="1600" i="1" dirty="0" smtClean="0">
                    <a:latin typeface="+mj-lt"/>
                    <a:ea typeface="굴림" pitchFamily="34" charset="-127"/>
                    <a:cs typeface="Times New Roman" pitchFamily="18" charset="0"/>
                  </a:rPr>
                  <a:t> log</a:t>
                </a:r>
                <a:r>
                  <a:rPr lang="en-US" altLang="zh-TW" sz="1600" i="1" baseline="-25000" dirty="0" smtClean="0">
                    <a:latin typeface="+mj-lt"/>
                    <a:ea typeface="굴림" pitchFamily="34" charset="-127"/>
                    <a:cs typeface="Times New Roman" pitchFamily="18" charset="0"/>
                  </a:rPr>
                  <a:t>10</a:t>
                </a:r>
                <a:r>
                  <a:rPr lang="en-US" altLang="zh-TW" sz="1600" i="1" dirty="0" smtClean="0">
                    <a:latin typeface="+mj-lt"/>
                    <a:ea typeface="굴림" pitchFamily="34" charset="-127"/>
                    <a:cs typeface="Times New Roman" pitchFamily="18" charset="0"/>
                  </a:rPr>
                  <a:t>(</a:t>
                </a:r>
                <a14:m>
                  <m:oMath xmlns:m="http://schemas.openxmlformats.org/officeDocument/2006/math">
                    <m:f>
                      <m:fPr>
                        <m:ctrlPr>
                          <a:rPr lang="en-US" altLang="zh-TW" sz="1600" i="1" smtClean="0">
                            <a:latin typeface="Cambria Math" panose="02040503050406030204" pitchFamily="18" charset="0"/>
                            <a:ea typeface="굴림" pitchFamily="34" charset="-127"/>
                            <a:cs typeface="Times New Roman" pitchFamily="18" charset="0"/>
                          </a:rPr>
                        </m:ctrlPr>
                      </m:fPr>
                      <m:num>
                        <m:r>
                          <a:rPr lang="es-ES" altLang="zh-TW" sz="1600" b="0" i="1" smtClean="0">
                            <a:latin typeface="Cambria Math" panose="02040503050406030204" pitchFamily="18" charset="0"/>
                            <a:ea typeface="굴림" pitchFamily="34" charset="-127"/>
                            <a:cs typeface="Times New Roman" pitchFamily="18" charset="0"/>
                          </a:rPr>
                          <m:t>𝑑</m:t>
                        </m:r>
                      </m:num>
                      <m:den>
                        <m:r>
                          <a:rPr lang="es-ES" altLang="zh-TW" sz="1600" b="0" i="1" smtClean="0">
                            <a:latin typeface="Cambria Math" panose="02040503050406030204" pitchFamily="18" charset="0"/>
                            <a:ea typeface="굴림" pitchFamily="34" charset="-127"/>
                            <a:cs typeface="Times New Roman" pitchFamily="18" charset="0"/>
                          </a:rPr>
                          <m:t>𝑑</m:t>
                        </m:r>
                        <m:r>
                          <a:rPr lang="es-ES" altLang="zh-TW" sz="1600" b="0" i="1" baseline="-25000" smtClean="0">
                            <a:latin typeface="Cambria Math" panose="02040503050406030204" pitchFamily="18" charset="0"/>
                            <a:ea typeface="굴림" pitchFamily="34" charset="-127"/>
                            <a:cs typeface="Times New Roman" pitchFamily="18" charset="0"/>
                          </a:rPr>
                          <m:t>𝑜</m:t>
                        </m:r>
                      </m:den>
                    </m:f>
                    <m:r>
                      <a:rPr lang="es-ES" altLang="zh-TW" sz="1600" b="0" i="1" smtClean="0">
                        <a:latin typeface="Cambria Math" panose="02040503050406030204" pitchFamily="18" charset="0"/>
                        <a:ea typeface="굴림" pitchFamily="34" charset="-127"/>
                        <a:cs typeface="Times New Roman" pitchFamily="18" charset="0"/>
                      </a:rPr>
                      <m:t>)</m:t>
                    </m:r>
                  </m:oMath>
                </a14:m>
                <a:endParaRPr lang="en-US" sz="1800" dirty="0" smtClean="0">
                  <a:latin typeface="Times New Roman" pitchFamily="18" charset="0"/>
                  <a:cs typeface="Times New Roman" pitchFamily="18" charset="0"/>
                </a:endParaRPr>
              </a:p>
              <a:p>
                <a:pPr marL="857250" lvl="2" indent="0" algn="ctr" eaLnBrk="1" hangingPunct="1">
                  <a:lnSpc>
                    <a:spcPct val="90000"/>
                  </a:lnSpc>
                  <a:buNone/>
                  <a:defRPr/>
                </a:pPr>
                <a:endParaRPr lang="en-US" sz="1800" dirty="0" smtClean="0">
                  <a:latin typeface="Times New Roman" pitchFamily="18" charset="0"/>
                  <a:cs typeface="Times New Roman" pitchFamily="18" charset="0"/>
                </a:endParaRPr>
              </a:p>
              <a:p>
                <a:pPr lvl="1" algn="just" eaLnBrk="1" hangingPunct="1">
                  <a:lnSpc>
                    <a:spcPct val="80000"/>
                  </a:lnSpc>
                  <a:defRPr/>
                </a:pPr>
                <a:r>
                  <a:rPr lang="en-US" sz="2000" dirty="0"/>
                  <a:t> </a:t>
                </a:r>
                <a:r>
                  <a:rPr lang="en-US" sz="1600" dirty="0" smtClean="0"/>
                  <a:t>(see details on next slide)</a:t>
                </a:r>
              </a:p>
              <a:p>
                <a:pPr lvl="1" algn="just" eaLnBrk="1" hangingPunct="1">
                  <a:lnSpc>
                    <a:spcPct val="80000"/>
                  </a:lnSpc>
                  <a:defRPr/>
                </a:pPr>
                <a:endParaRPr lang="en-US" sz="1600" dirty="0"/>
              </a:p>
              <a:p>
                <a:pPr algn="just" eaLnBrk="1" hangingPunct="1">
                  <a:lnSpc>
                    <a:spcPct val="80000"/>
                  </a:lnSpc>
                  <a:defRPr/>
                </a:pPr>
                <a:r>
                  <a:rPr lang="en-US" sz="1800" dirty="0" smtClean="0">
                    <a:latin typeface="Times New Roman" pitchFamily="18" charset="0"/>
                    <a:cs typeface="Times New Roman" pitchFamily="18" charset="0"/>
                  </a:rPr>
                  <a:t>Extra loss due to shadowing and fading are not considered </a:t>
                </a:r>
              </a:p>
              <a:p>
                <a:pPr lvl="1" algn="just" eaLnBrk="1" hangingPunct="1">
                  <a:lnSpc>
                    <a:spcPct val="80000"/>
                  </a:lnSpc>
                  <a:defRPr/>
                </a:pPr>
                <a:r>
                  <a:rPr lang="en-US" sz="1600" dirty="0" smtClean="0">
                    <a:latin typeface="Times New Roman" pitchFamily="18" charset="0"/>
                    <a:cs typeface="Times New Roman" pitchFamily="18" charset="0"/>
                  </a:rPr>
                  <a:t>Following </a:t>
                </a:r>
                <a:r>
                  <a:rPr lang="en-US" sz="1600" dirty="0" smtClean="0">
                    <a:latin typeface="Times New Roman" pitchFamily="18" charset="0"/>
                    <a:cs typeface="Times New Roman" pitchFamily="18" charset="0"/>
                  </a:rPr>
                  <a:t>[1].</a:t>
                </a:r>
              </a:p>
              <a:p>
                <a:pPr eaLnBrk="1" hangingPunct="1">
                  <a:defRPr/>
                </a:pPr>
                <a:r>
                  <a:rPr lang="en-US" sz="1800" dirty="0" smtClean="0"/>
                  <a:t>The simulation time used was 30 seconds,</a:t>
                </a:r>
              </a:p>
              <a:p>
                <a:pPr lvl="1" eaLnBrk="1" hangingPunct="1">
                  <a:defRPr/>
                </a:pPr>
                <a:r>
                  <a:rPr lang="en-US" sz="1600" dirty="0" smtClean="0"/>
                  <a:t>Start time was after 5 seconds</a:t>
                </a:r>
              </a:p>
            </p:txBody>
          </p:sp>
        </mc:Choice>
        <mc:Fallback>
          <p:sp>
            <p:nvSpPr>
              <p:cNvPr id="8194" name="Content Placeholder 2"/>
              <p:cNvSpPr>
                <a:spLocks noGrp="1" noRot="1" noChangeAspect="1" noMove="1" noResize="1" noEditPoints="1" noAdjustHandles="1" noChangeArrowheads="1" noChangeShapeType="1" noTextEdit="1"/>
              </p:cNvSpPr>
              <p:nvPr>
                <p:ph idx="1"/>
              </p:nvPr>
            </p:nvSpPr>
            <p:spPr>
              <a:xfrm>
                <a:off x="436808" y="1447800"/>
                <a:ext cx="8382000" cy="4953000"/>
              </a:xfrm>
              <a:blipFill rotWithShape="0">
                <a:blip r:embed="rId3"/>
                <a:stretch>
                  <a:fillRect l="-509" t="-739" r="-364"/>
                </a:stretch>
              </a:blipFill>
            </p:spPr>
            <p:txBody>
              <a:bodyPr/>
              <a:lstStyle/>
              <a:p>
                <a:r>
                  <a:rPr lang="ca-ES">
                    <a:noFill/>
                  </a:rPr>
                  <a:t> </a:t>
                </a:r>
              </a:p>
            </p:txBody>
          </p:sp>
        </mc:Fallback>
      </mc:AlternateContent>
      <p:sp>
        <p:nvSpPr>
          <p:cNvPr id="14339" name="Title 1"/>
          <p:cNvSpPr>
            <a:spLocks noGrp="1"/>
          </p:cNvSpPr>
          <p:nvPr>
            <p:ph type="title"/>
          </p:nvPr>
        </p:nvSpPr>
        <p:spPr>
          <a:xfrm>
            <a:off x="436808" y="228600"/>
            <a:ext cx="8229600" cy="1143000"/>
          </a:xfrm>
        </p:spPr>
        <p:txBody>
          <a:bodyPr/>
          <a:lstStyle/>
          <a:p>
            <a:pPr eaLnBrk="1" hangingPunct="1"/>
            <a:r>
              <a:rPr lang="en-US" altLang="ca-ES" dirty="0" smtClean="0">
                <a:latin typeface="Times New Roman" pitchFamily="18" charset="0"/>
                <a:cs typeface="Times New Roman" pitchFamily="18" charset="0"/>
              </a:rPr>
              <a:t>3</a:t>
            </a:r>
            <a:r>
              <a:rPr lang="en-US" altLang="ca-ES" sz="3200" b="1" dirty="0" smtClean="0">
                <a:latin typeface="Times New Roman" pitchFamily="18" charset="0"/>
                <a:cs typeface="Times New Roman" pitchFamily="18" charset="0"/>
              </a:rPr>
              <a:t>. Simulation scenarios and assumptions (2/4)</a:t>
            </a:r>
          </a:p>
        </p:txBody>
      </p:sp>
      <p:sp>
        <p:nvSpPr>
          <p:cNvPr id="4"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
        <p:nvSpPr>
          <p:cNvPr id="5" name="Slide Number Placeholder 3"/>
          <p:cNvSpPr>
            <a:spLocks noGrp="1"/>
          </p:cNvSpPr>
          <p:nvPr>
            <p:ph type="sldNum" idx="4"/>
          </p:nvPr>
        </p:nvSpPr>
        <p:spPr>
          <a:xfrm>
            <a:off x="4114800" y="6475413"/>
            <a:ext cx="912812" cy="363537"/>
          </a:xfrm>
        </p:spPr>
        <p:txBody>
          <a:bodyPr/>
          <a:lstStyle/>
          <a:p>
            <a:pPr eaLnBrk="1" fontAlgn="auto" hangingPunct="1">
              <a:spcBef>
                <a:spcPts val="0"/>
              </a:spcBef>
              <a:spcAft>
                <a:spcPts val="0"/>
              </a:spcAft>
            </a:pPr>
            <a:r>
              <a:rPr lang="en-GB" b="0" kern="0" dirty="0" smtClean="0">
                <a:solidFill>
                  <a:sysClr val="windowText" lastClr="000000"/>
                </a:solidFill>
              </a:rPr>
              <a:t>Slide 6</a:t>
            </a:r>
            <a:endParaRPr lang="en-GB" b="0" kern="0" dirty="0">
              <a:solidFill>
                <a:sysClr val="windowText" lastClr="000000"/>
              </a:solidFill>
            </a:endParaRPr>
          </a:p>
        </p:txBody>
      </p:sp>
    </p:spTree>
    <p:extLst>
      <p:ext uri="{BB962C8B-B14F-4D97-AF65-F5344CB8AC3E}">
        <p14:creationId xmlns:p14="http://schemas.microsoft.com/office/powerpoint/2010/main" val="35295424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1063283"/>
            <a:ext cx="7772400" cy="1066800"/>
          </a:xfrm>
        </p:spPr>
        <p:txBody>
          <a:bodyPr/>
          <a:lstStyle/>
          <a:p>
            <a:r>
              <a:rPr lang="en-US" dirty="0" smtClean="0"/>
              <a:t>Physical layer parameters</a:t>
            </a:r>
            <a:endParaRPr lang="en-US" dirty="0"/>
          </a:p>
        </p:txBody>
      </p:sp>
      <p:sp>
        <p:nvSpPr>
          <p:cNvPr id="4" name="Slide Number Placeholder 3"/>
          <p:cNvSpPr>
            <a:spLocks noGrp="1"/>
          </p:cNvSpPr>
          <p:nvPr>
            <p:ph type="sldNum" idx="4"/>
          </p:nvPr>
        </p:nvSpPr>
        <p:spPr/>
        <p:txBody>
          <a:bodyPr/>
          <a:lstStyle/>
          <a:p>
            <a:pPr eaLnBrk="1" fontAlgn="auto" hangingPunct="1">
              <a:spcBef>
                <a:spcPts val="0"/>
              </a:spcBef>
              <a:spcAft>
                <a:spcPts val="0"/>
              </a:spcAft>
            </a:pPr>
            <a:r>
              <a:rPr lang="en-GB" b="0" kern="0" dirty="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7</a:t>
            </a:fld>
            <a:endParaRPr lang="en-GB" b="0" kern="0" dirty="0">
              <a:solidFill>
                <a:sysClr val="windowText" lastClr="000000"/>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2857763093"/>
              </p:ext>
            </p:extLst>
          </p:nvPr>
        </p:nvGraphicFramePr>
        <p:xfrm>
          <a:off x="1828800" y="2133600"/>
          <a:ext cx="5943600" cy="3657600"/>
        </p:xfrm>
        <a:graphic>
          <a:graphicData uri="http://schemas.openxmlformats.org/drawingml/2006/table">
            <a:tbl>
              <a:tblPr firstRow="1" firstCol="1" bandRow="1">
                <a:tableStyleId>{C4B1156A-380E-4F78-BDF5-A606A8083BF9}</a:tableStyleId>
              </a:tblPr>
              <a:tblGrid>
                <a:gridCol w="2389615"/>
                <a:gridCol w="3553985"/>
              </a:tblGrid>
              <a:tr h="215153">
                <a:tc>
                  <a:txBody>
                    <a:bodyPr/>
                    <a:lstStyle/>
                    <a:p>
                      <a:pPr marL="0" marR="0">
                        <a:lnSpc>
                          <a:spcPct val="107000"/>
                        </a:lnSpc>
                        <a:spcBef>
                          <a:spcPts val="0"/>
                        </a:spcBef>
                        <a:spcAft>
                          <a:spcPts val="0"/>
                        </a:spcAft>
                      </a:pPr>
                      <a:r>
                        <a:rPr lang="en-US" sz="1100" dirty="0">
                          <a:effectLst/>
                        </a:rPr>
                        <a:t>Parameter</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Value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30305">
                <a:tc>
                  <a:txBody>
                    <a:bodyPr/>
                    <a:lstStyle/>
                    <a:p>
                      <a:pPr marL="0" marR="0">
                        <a:lnSpc>
                          <a:spcPct val="107000"/>
                        </a:lnSpc>
                        <a:spcBef>
                          <a:spcPts val="0"/>
                        </a:spcBef>
                        <a:spcAft>
                          <a:spcPts val="0"/>
                        </a:spcAft>
                      </a:pPr>
                      <a:r>
                        <a:rPr lang="en-US" sz="1100" dirty="0">
                          <a:effectLst/>
                        </a:rPr>
                        <a:t>Band Width</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All BSSs at 5GHz (Ch 36, 5180) [80MHz, no dynamic bandwidth]</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a:effectLst/>
                        </a:rPr>
                        <a:t>Shadow fading</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No shadowing</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dirty="0">
                          <a:effectLst/>
                        </a:rPr>
                        <a:t>Data preamble</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IEEE 802.11ac VHT</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a:effectLst/>
                        </a:rPr>
                        <a:t>STA TX Power</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15-10 dBm</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a:effectLst/>
                        </a:rPr>
                        <a:t>AP TX Power</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20-15 dBm</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800"/>
                        </a:spcAft>
                      </a:pPr>
                      <a:r>
                        <a:rPr lang="en-GB" sz="1100">
                          <a:effectLst/>
                        </a:rPr>
                        <a:t>AP  number of TX/RX antennas </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100">
                          <a:effectLst/>
                        </a:rPr>
                        <a:t>1/1</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GB" sz="1100">
                          <a:effectLst/>
                        </a:rPr>
                        <a:t>STA number of TX /RX antennas</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100">
                          <a:effectLst/>
                        </a:rPr>
                        <a:t>1/1</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GB" sz="1100">
                          <a:effectLst/>
                        </a:rPr>
                        <a:t>AP antenna gain</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100">
                          <a:effectLst/>
                        </a:rPr>
                        <a:t>0 dBi</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GB" sz="1100">
                          <a:effectLst/>
                        </a:rPr>
                        <a:t>STA antenna gain</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100">
                          <a:effectLst/>
                        </a:rPr>
                        <a:t>-2 dBi</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GB" sz="1100">
                          <a:effectLst/>
                        </a:rPr>
                        <a:t>Guard interval</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100">
                          <a:effectLst/>
                        </a:rPr>
                        <a:t>400ns (short guard interval)</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a:effectLst/>
                        </a:rPr>
                        <a:t>CCA threshold</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-56/-66/-76 dBm @ 80MHz</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a:effectLst/>
                        </a:rPr>
                        <a:t>CCA-ED</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-56 dBm</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a:effectLst/>
                        </a:rPr>
                        <a:t>Link Adaptation</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Fixed MCS = 5 (234.0 Mbps)</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a:effectLst/>
                        </a:rPr>
                        <a:t>Channel estimation</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ideal</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153">
                <a:tc>
                  <a:txBody>
                    <a:bodyPr/>
                    <a:lstStyle/>
                    <a:p>
                      <a:pPr marL="0" marR="0">
                        <a:lnSpc>
                          <a:spcPct val="107000"/>
                        </a:lnSpc>
                        <a:spcBef>
                          <a:spcPts val="0"/>
                        </a:spcBef>
                        <a:spcAft>
                          <a:spcPts val="0"/>
                        </a:spcAft>
                      </a:pPr>
                      <a:r>
                        <a:rPr lang="en-US" sz="1100" dirty="0" err="1">
                          <a:effectLst/>
                        </a:rPr>
                        <a:t>Pathloss</a:t>
                      </a:r>
                      <a:r>
                        <a:rPr lang="en-US" sz="1100" dirty="0">
                          <a:effectLst/>
                        </a:rPr>
                        <a:t> Model parameters</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d</a:t>
                      </a:r>
                      <a:r>
                        <a:rPr lang="en-US" sz="1100" baseline="-25000" dirty="0">
                          <a:effectLst/>
                        </a:rPr>
                        <a:t>0</a:t>
                      </a:r>
                      <a:r>
                        <a:rPr lang="en-US" sz="1100" dirty="0">
                          <a:effectLst/>
                        </a:rPr>
                        <a:t> = 1, d</a:t>
                      </a:r>
                      <a:r>
                        <a:rPr lang="en-US" sz="1100" baseline="-25000" dirty="0">
                          <a:effectLst/>
                        </a:rPr>
                        <a:t>1</a:t>
                      </a:r>
                      <a:r>
                        <a:rPr lang="en-US" sz="1100" dirty="0">
                          <a:effectLst/>
                        </a:rPr>
                        <a:t>=10, d</a:t>
                      </a:r>
                      <a:r>
                        <a:rPr lang="en-US" sz="1100" baseline="-25000" dirty="0">
                          <a:effectLst/>
                        </a:rPr>
                        <a:t>2</a:t>
                      </a:r>
                      <a:r>
                        <a:rPr lang="en-US" sz="1100" dirty="0">
                          <a:effectLst/>
                        </a:rPr>
                        <a:t>=30, e</a:t>
                      </a:r>
                      <a:r>
                        <a:rPr lang="en-US" sz="1100" baseline="-25000" dirty="0">
                          <a:effectLst/>
                        </a:rPr>
                        <a:t>0</a:t>
                      </a:r>
                      <a:r>
                        <a:rPr lang="en-US" sz="1100" dirty="0">
                          <a:effectLst/>
                        </a:rPr>
                        <a:t>=2, e</a:t>
                      </a:r>
                      <a:r>
                        <a:rPr lang="en-US" sz="1100" baseline="-25000" dirty="0">
                          <a:effectLst/>
                        </a:rPr>
                        <a:t>1</a:t>
                      </a:r>
                      <a:r>
                        <a:rPr lang="en-US" sz="1100" dirty="0">
                          <a:effectLst/>
                        </a:rPr>
                        <a:t>=3.5, e</a:t>
                      </a:r>
                      <a:r>
                        <a:rPr lang="en-US" sz="1100" baseline="-25000" dirty="0">
                          <a:effectLst/>
                        </a:rPr>
                        <a:t>2</a:t>
                      </a:r>
                      <a:r>
                        <a:rPr lang="en-US" sz="1100" dirty="0">
                          <a:effectLst/>
                        </a:rPr>
                        <a:t>=3.5</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11" name="Title 1"/>
          <p:cNvSpPr txBox="1">
            <a:spLocks/>
          </p:cNvSpPr>
          <p:nvPr/>
        </p:nvSpPr>
        <p:spPr bwMode="auto">
          <a:xfrm>
            <a:off x="436808" y="2286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eaLnBrk="1" hangingPunct="1"/>
            <a:r>
              <a:rPr lang="en-US" altLang="ca-ES" kern="0" dirty="0" smtClean="0">
                <a:latin typeface="Times New Roman" pitchFamily="18" charset="0"/>
                <a:cs typeface="Times New Roman" pitchFamily="18" charset="0"/>
              </a:rPr>
              <a:t>3. Simulation scenarios and assumptions (3/4)</a:t>
            </a:r>
          </a:p>
        </p:txBody>
      </p:sp>
      <p:sp>
        <p:nvSpPr>
          <p:cNvPr id="6"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3618970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1202786"/>
            <a:ext cx="7772400" cy="1066800"/>
          </a:xfrm>
        </p:spPr>
        <p:txBody>
          <a:bodyPr/>
          <a:lstStyle/>
          <a:p>
            <a:r>
              <a:rPr lang="en-US" dirty="0" smtClean="0"/>
              <a:t>MAC layer parameters</a:t>
            </a:r>
            <a:endParaRPr lang="en-US" dirty="0"/>
          </a:p>
        </p:txBody>
      </p:sp>
      <p:sp>
        <p:nvSpPr>
          <p:cNvPr id="4" name="Slide Number Placeholder 3"/>
          <p:cNvSpPr>
            <a:spLocks noGrp="1"/>
          </p:cNvSpPr>
          <p:nvPr>
            <p:ph type="sldNum" idx="4"/>
          </p:nvPr>
        </p:nvSpPr>
        <p:spPr/>
        <p:txBody>
          <a:body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8</a:t>
            </a:fld>
            <a:endParaRPr lang="en-GB" b="0" kern="0" dirty="0">
              <a:solidFill>
                <a:sysClr val="windowText" lastClr="00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23006990"/>
              </p:ext>
            </p:extLst>
          </p:nvPr>
        </p:nvGraphicFramePr>
        <p:xfrm>
          <a:off x="1599406" y="2270758"/>
          <a:ext cx="5943600" cy="2377442"/>
        </p:xfrm>
        <a:graphic>
          <a:graphicData uri="http://schemas.openxmlformats.org/drawingml/2006/table">
            <a:tbl>
              <a:tblPr firstRow="1" firstCol="1" bandRow="1">
                <a:tableStyleId>{C4B1156A-380E-4F78-BDF5-A606A8083BF9}</a:tableStyleId>
              </a:tblPr>
              <a:tblGrid>
                <a:gridCol w="2389615"/>
                <a:gridCol w="3553985"/>
              </a:tblGrid>
              <a:tr h="180722">
                <a:tc>
                  <a:txBody>
                    <a:bodyPr/>
                    <a:lstStyle/>
                    <a:p>
                      <a:pPr marL="0" marR="0">
                        <a:lnSpc>
                          <a:spcPct val="107000"/>
                        </a:lnSpc>
                        <a:spcBef>
                          <a:spcPts val="0"/>
                        </a:spcBef>
                        <a:spcAft>
                          <a:spcPts val="0"/>
                        </a:spcAft>
                      </a:pPr>
                      <a:r>
                        <a:rPr lang="en-US" sz="1100" dirty="0">
                          <a:effectLst/>
                        </a:rPr>
                        <a:t>Parameter</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Value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796">
                <a:tc>
                  <a:txBody>
                    <a:bodyPr/>
                    <a:lstStyle/>
                    <a:p>
                      <a:pPr marL="0" marR="0">
                        <a:lnSpc>
                          <a:spcPct val="107000"/>
                        </a:lnSpc>
                        <a:spcBef>
                          <a:spcPts val="0"/>
                        </a:spcBef>
                        <a:spcAft>
                          <a:spcPts val="0"/>
                        </a:spcAft>
                      </a:pPr>
                      <a:r>
                        <a:rPr lang="en-US" sz="1100" dirty="0">
                          <a:effectLst/>
                        </a:rPr>
                        <a:t>Access protocol</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[EDCA, AC_BE  with default parameters] </a:t>
                      </a:r>
                      <a:endParaRPr lang="es-ES" sz="1100" dirty="0">
                        <a:effectLst/>
                      </a:endParaRPr>
                    </a:p>
                    <a:p>
                      <a:pPr marL="0" marR="0">
                        <a:lnSpc>
                          <a:spcPct val="107000"/>
                        </a:lnSpc>
                        <a:spcBef>
                          <a:spcPts val="0"/>
                        </a:spcBef>
                        <a:spcAft>
                          <a:spcPts val="0"/>
                        </a:spcAft>
                      </a:pPr>
                      <a:r>
                        <a:rPr lang="en-US" sz="1100" dirty="0">
                          <a:effectLst/>
                        </a:rPr>
                        <a:t>[</a:t>
                      </a:r>
                      <a:r>
                        <a:rPr lang="en-US" sz="1100" dirty="0" err="1">
                          <a:effectLst/>
                        </a:rPr>
                        <a:t>CWmin</a:t>
                      </a:r>
                      <a:r>
                        <a:rPr lang="en-US" sz="1100" dirty="0">
                          <a:effectLst/>
                        </a:rPr>
                        <a:t>  = 15, </a:t>
                      </a:r>
                      <a:r>
                        <a:rPr lang="en-US" sz="1100" dirty="0" err="1">
                          <a:effectLst/>
                        </a:rPr>
                        <a:t>CWmax</a:t>
                      </a:r>
                      <a:r>
                        <a:rPr lang="en-US" sz="1100" dirty="0">
                          <a:effectLst/>
                        </a:rPr>
                        <a:t> = 1023, </a:t>
                      </a:r>
                      <a:r>
                        <a:rPr lang="en-US" sz="1100" dirty="0" err="1">
                          <a:effectLst/>
                        </a:rPr>
                        <a:t>AIFSn</a:t>
                      </a:r>
                      <a:r>
                        <a:rPr lang="en-US" sz="1100" dirty="0">
                          <a:effectLst/>
                        </a:rPr>
                        <a:t>=3 ]</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80722">
                <a:tc>
                  <a:txBody>
                    <a:bodyPr/>
                    <a:lstStyle/>
                    <a:p>
                      <a:pPr marL="0" marR="0">
                        <a:lnSpc>
                          <a:spcPct val="107000"/>
                        </a:lnSpc>
                        <a:spcBef>
                          <a:spcPts val="0"/>
                        </a:spcBef>
                        <a:spcAft>
                          <a:spcPts val="0"/>
                        </a:spcAft>
                      </a:pPr>
                      <a:r>
                        <a:rPr lang="en-US" sz="1100">
                          <a:effectLst/>
                        </a:rPr>
                        <a:t>Traffic type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UDP CBR with rate 200Mbps</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80722">
                <a:tc>
                  <a:txBody>
                    <a:bodyPr/>
                    <a:lstStyle/>
                    <a:p>
                      <a:pPr marL="0" marR="0">
                        <a:lnSpc>
                          <a:spcPct val="107000"/>
                        </a:lnSpc>
                        <a:spcBef>
                          <a:spcPts val="0"/>
                        </a:spcBef>
                        <a:spcAft>
                          <a:spcPts val="0"/>
                        </a:spcAft>
                      </a:pPr>
                      <a:r>
                        <a:rPr lang="en-US" sz="1100">
                          <a:effectLst/>
                        </a:rPr>
                        <a:t>Traffic direction</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Uplink only</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796">
                <a:tc>
                  <a:txBody>
                    <a:bodyPr/>
                    <a:lstStyle/>
                    <a:p>
                      <a:pPr marL="0" marR="0">
                        <a:lnSpc>
                          <a:spcPct val="107000"/>
                        </a:lnSpc>
                        <a:spcBef>
                          <a:spcPts val="0"/>
                        </a:spcBef>
                        <a:spcAft>
                          <a:spcPts val="0"/>
                        </a:spcAft>
                      </a:pPr>
                      <a:r>
                        <a:rPr lang="en-US" sz="1100">
                          <a:effectLst/>
                        </a:rPr>
                        <a:t>MPDU size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1538 Bytes (1472 Data + 28 IP header + 8 bytes LLC + 30 MAC header)</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80722">
                <a:tc>
                  <a:txBody>
                    <a:bodyPr/>
                    <a:lstStyle/>
                    <a:p>
                      <a:pPr marL="0" marR="0">
                        <a:lnSpc>
                          <a:spcPct val="107000"/>
                        </a:lnSpc>
                        <a:spcBef>
                          <a:spcPts val="0"/>
                        </a:spcBef>
                        <a:spcAft>
                          <a:spcPts val="0"/>
                        </a:spcAft>
                      </a:pPr>
                      <a:r>
                        <a:rPr lang="en-US" sz="1100">
                          <a:effectLst/>
                        </a:rPr>
                        <a:t>Aggregation</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32 MPDUs with Block Ack.</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80722">
                <a:tc>
                  <a:txBody>
                    <a:bodyPr/>
                    <a:lstStyle/>
                    <a:p>
                      <a:pPr marL="0" marR="0">
                        <a:lnSpc>
                          <a:spcPct val="107000"/>
                        </a:lnSpc>
                        <a:spcBef>
                          <a:spcPts val="0"/>
                        </a:spcBef>
                        <a:spcAft>
                          <a:spcPts val="0"/>
                        </a:spcAft>
                      </a:pPr>
                      <a:r>
                        <a:rPr lang="en-US" sz="1100">
                          <a:effectLst/>
                        </a:rPr>
                        <a:t>Max number of retries </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a:effectLst/>
                        </a:rPr>
                        <a:t>10</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80722">
                <a:tc>
                  <a:txBody>
                    <a:bodyPr/>
                    <a:lstStyle/>
                    <a:p>
                      <a:pPr marL="0" marR="0">
                        <a:lnSpc>
                          <a:spcPct val="107000"/>
                        </a:lnSpc>
                        <a:spcBef>
                          <a:spcPts val="0"/>
                        </a:spcBef>
                        <a:spcAft>
                          <a:spcPts val="800"/>
                        </a:spcAft>
                      </a:pPr>
                      <a:r>
                        <a:rPr lang="en-GB" sz="1100">
                          <a:effectLst/>
                        </a:rPr>
                        <a:t>Beacons </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GB" sz="1100">
                          <a:effectLst/>
                        </a:rPr>
                        <a:t>Disabled</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80722">
                <a:tc>
                  <a:txBody>
                    <a:bodyPr/>
                    <a:lstStyle/>
                    <a:p>
                      <a:pPr marL="0" marR="0">
                        <a:lnSpc>
                          <a:spcPct val="107000"/>
                        </a:lnSpc>
                        <a:spcBef>
                          <a:spcPts val="0"/>
                        </a:spcBef>
                        <a:spcAft>
                          <a:spcPts val="0"/>
                        </a:spcAft>
                      </a:pPr>
                      <a:r>
                        <a:rPr lang="en-GB" sz="1100">
                          <a:effectLst/>
                        </a:rPr>
                        <a:t>RTS/CTS</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100">
                          <a:effectLst/>
                        </a:rPr>
                        <a:t>Off</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796">
                <a:tc>
                  <a:txBody>
                    <a:bodyPr/>
                    <a:lstStyle/>
                    <a:p>
                      <a:pPr marL="0" marR="0">
                        <a:lnSpc>
                          <a:spcPct val="107000"/>
                        </a:lnSpc>
                        <a:spcBef>
                          <a:spcPts val="0"/>
                        </a:spcBef>
                        <a:spcAft>
                          <a:spcPts val="0"/>
                        </a:spcAft>
                      </a:pPr>
                      <a:r>
                        <a:rPr lang="en-GB" sz="1100" dirty="0">
                          <a:effectLst/>
                        </a:rPr>
                        <a:t>Throughput</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100" dirty="0">
                          <a:effectLst/>
                        </a:rPr>
                        <a:t>Per non-AP station (received bits/overall simulation time), measured using </a:t>
                      </a:r>
                      <a:r>
                        <a:rPr lang="en-GB" sz="1100" dirty="0" err="1">
                          <a:effectLst/>
                        </a:rPr>
                        <a:t>flowmonitors</a:t>
                      </a:r>
                      <a:r>
                        <a:rPr lang="en-GB" sz="1100" dirty="0">
                          <a:effectLst/>
                        </a:rPr>
                        <a:t> [5]</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6" name="Title 2"/>
          <p:cNvSpPr txBox="1">
            <a:spLocks/>
          </p:cNvSpPr>
          <p:nvPr/>
        </p:nvSpPr>
        <p:spPr bwMode="auto">
          <a:xfrm>
            <a:off x="685006" y="4405123"/>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smtClean="0"/>
              <a:t>Simulation parameters</a:t>
            </a:r>
            <a:endParaRPr lang="en-US" kern="0" dirty="0"/>
          </a:p>
        </p:txBody>
      </p:sp>
      <p:graphicFrame>
        <p:nvGraphicFramePr>
          <p:cNvPr id="7" name="Table 6"/>
          <p:cNvGraphicFramePr>
            <a:graphicFrameLocks noGrp="1"/>
          </p:cNvGraphicFramePr>
          <p:nvPr>
            <p:extLst>
              <p:ext uri="{D42A27DB-BD31-4B8C-83A1-F6EECF244321}">
                <p14:modId xmlns:p14="http://schemas.microsoft.com/office/powerpoint/2010/main" val="1788270256"/>
              </p:ext>
            </p:extLst>
          </p:nvPr>
        </p:nvGraphicFramePr>
        <p:xfrm>
          <a:off x="1599406" y="5347655"/>
          <a:ext cx="5943600" cy="457200"/>
        </p:xfrm>
        <a:graphic>
          <a:graphicData uri="http://schemas.openxmlformats.org/drawingml/2006/table">
            <a:tbl>
              <a:tblPr firstRow="1" firstCol="1" bandRow="1">
                <a:tableStyleId>{C4B1156A-380E-4F78-BDF5-A606A8083BF9}</a:tableStyleId>
              </a:tblPr>
              <a:tblGrid>
                <a:gridCol w="2389615"/>
                <a:gridCol w="3553985"/>
              </a:tblGrid>
              <a:tr h="228600">
                <a:tc>
                  <a:txBody>
                    <a:bodyPr/>
                    <a:lstStyle/>
                    <a:p>
                      <a:pPr marL="0" marR="0">
                        <a:lnSpc>
                          <a:spcPct val="107000"/>
                        </a:lnSpc>
                        <a:spcBef>
                          <a:spcPts val="0"/>
                        </a:spcBef>
                        <a:spcAft>
                          <a:spcPts val="0"/>
                        </a:spcAft>
                      </a:pPr>
                      <a:r>
                        <a:rPr lang="en-US" sz="1100" dirty="0">
                          <a:effectLst/>
                        </a:rPr>
                        <a:t>Parameter</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Value</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28600">
                <a:tc>
                  <a:txBody>
                    <a:bodyPr/>
                    <a:lstStyle/>
                    <a:p>
                      <a:pPr marL="0" marR="0">
                        <a:lnSpc>
                          <a:spcPct val="107000"/>
                        </a:lnSpc>
                        <a:spcBef>
                          <a:spcPts val="0"/>
                        </a:spcBef>
                        <a:spcAft>
                          <a:spcPts val="0"/>
                        </a:spcAft>
                      </a:pPr>
                      <a:r>
                        <a:rPr lang="en-US" sz="1100">
                          <a:effectLst/>
                        </a:rPr>
                        <a:t>Simulation time</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30 seconds</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8" name="Title 1"/>
          <p:cNvSpPr txBox="1">
            <a:spLocks/>
          </p:cNvSpPr>
          <p:nvPr/>
        </p:nvSpPr>
        <p:spPr bwMode="auto">
          <a:xfrm>
            <a:off x="436808" y="2286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eaLnBrk="1" hangingPunct="1"/>
            <a:r>
              <a:rPr lang="en-US" altLang="ca-ES" kern="0" dirty="0" smtClean="0">
                <a:latin typeface="Times New Roman" pitchFamily="18" charset="0"/>
                <a:cs typeface="Times New Roman" pitchFamily="18" charset="0"/>
              </a:rPr>
              <a:t>3. Simulation scenarios and assumptions (4/4)</a:t>
            </a:r>
          </a:p>
        </p:txBody>
      </p:sp>
      <p:sp>
        <p:nvSpPr>
          <p:cNvPr id="9"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spTree>
    <p:extLst>
      <p:ext uri="{BB962C8B-B14F-4D97-AF65-F5344CB8AC3E}">
        <p14:creationId xmlns:p14="http://schemas.microsoft.com/office/powerpoint/2010/main" val="24604288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54147" y="435734"/>
            <a:ext cx="7772400" cy="1066800"/>
          </a:xfrm>
        </p:spPr>
        <p:txBody>
          <a:bodyPr/>
          <a:lstStyle/>
          <a:p>
            <a:r>
              <a:rPr lang="en-US" dirty="0" smtClean="0"/>
              <a:t>4. Path loss model calibration</a:t>
            </a:r>
            <a:endParaRPr lang="en-US" dirty="0"/>
          </a:p>
        </p:txBody>
      </p:sp>
      <p:sp>
        <p:nvSpPr>
          <p:cNvPr id="4" name="Slide Number Placeholder 3"/>
          <p:cNvSpPr>
            <a:spLocks noGrp="1"/>
          </p:cNvSpPr>
          <p:nvPr>
            <p:ph type="sldNum" idx="4"/>
          </p:nvPr>
        </p:nvSpPr>
        <p:spPr/>
        <p:txBody>
          <a:bodyPr/>
          <a:lstStyle/>
          <a:p>
            <a:pPr eaLnBrk="1" fontAlgn="auto" hangingPunct="1">
              <a:spcBef>
                <a:spcPts val="0"/>
              </a:spcBef>
              <a:spcAft>
                <a:spcPts val="0"/>
              </a:spcAft>
            </a:pPr>
            <a:r>
              <a:rPr lang="en-GB" b="0" kern="0" smtClean="0">
                <a:solidFill>
                  <a:sysClr val="windowText" lastClr="000000"/>
                </a:solidFill>
              </a:rPr>
              <a:t>Slide </a:t>
            </a:r>
            <a:fld id="{93823DB3-BAA4-4F4A-B4B3-ED9ABE70E976}" type="slidenum">
              <a:rPr lang="en-GB" b="0" kern="0" smtClean="0">
                <a:solidFill>
                  <a:sysClr val="windowText" lastClr="000000"/>
                </a:solidFill>
              </a:rPr>
              <a:pPr eaLnBrk="1" fontAlgn="auto" hangingPunct="1">
                <a:spcBef>
                  <a:spcPts val="0"/>
                </a:spcBef>
                <a:spcAft>
                  <a:spcPts val="0"/>
                </a:spcAft>
              </a:pPr>
              <a:t>9</a:t>
            </a:fld>
            <a:endParaRPr lang="en-GB" b="0" kern="0" dirty="0">
              <a:solidFill>
                <a:sysClr val="windowText" lastClr="000000"/>
              </a:solidFill>
            </a:endParaRPr>
          </a:p>
        </p:txBody>
      </p:sp>
      <p:sp>
        <p:nvSpPr>
          <p:cNvPr id="14" name="Content Placeholder 6"/>
          <p:cNvSpPr>
            <a:spLocks noGrp="1"/>
          </p:cNvSpPr>
          <p:nvPr>
            <p:ph sz="half" idx="1"/>
          </p:nvPr>
        </p:nvSpPr>
        <p:spPr>
          <a:xfrm>
            <a:off x="683455" y="2069417"/>
            <a:ext cx="3808413" cy="633635"/>
          </a:xfrm>
        </p:spPr>
        <p:txBody>
          <a:bodyPr/>
          <a:lstStyle/>
          <a:p>
            <a:r>
              <a:rPr lang="en-US" dirty="0" smtClean="0"/>
              <a:t>MTK [2]</a:t>
            </a:r>
            <a:endParaRPr lang="en-US" dirty="0"/>
          </a:p>
        </p:txBody>
      </p:sp>
      <p:sp>
        <p:nvSpPr>
          <p:cNvPr id="15" name="Content Placeholder 6"/>
          <p:cNvSpPr txBox="1">
            <a:spLocks/>
          </p:cNvSpPr>
          <p:nvPr/>
        </p:nvSpPr>
        <p:spPr bwMode="auto">
          <a:xfrm>
            <a:off x="4700221" y="1981199"/>
            <a:ext cx="3808413" cy="633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NS-3</a:t>
            </a:r>
            <a:endParaRPr lang="en-US" kern="0" dirty="0"/>
          </a:p>
        </p:txBody>
      </p:sp>
      <p:pic>
        <p:nvPicPr>
          <p:cNvPr id="23" name="Picture 2"/>
          <p:cNvPicPr>
            <a:picLocks noChangeAspect="1" noChangeArrowheads="1"/>
          </p:cNvPicPr>
          <p:nvPr/>
        </p:nvPicPr>
        <p:blipFill>
          <a:blip r:embed="rId2" cstate="print"/>
          <a:srcRect/>
          <a:stretch>
            <a:fillRect/>
          </a:stretch>
        </p:blipFill>
        <p:spPr bwMode="auto">
          <a:xfrm>
            <a:off x="228600" y="2526766"/>
            <a:ext cx="4367445" cy="2654834"/>
          </a:xfrm>
          <a:prstGeom prst="rect">
            <a:avLst/>
          </a:prstGeom>
          <a:noFill/>
          <a:ln w="9525">
            <a:noFill/>
            <a:miter lim="800000"/>
            <a:headEnd/>
            <a:tailEnd/>
          </a:ln>
        </p:spPr>
      </p:pic>
      <p:sp>
        <p:nvSpPr>
          <p:cNvPr id="25" name="Content Placeholder 1"/>
          <p:cNvSpPr txBox="1">
            <a:spLocks/>
          </p:cNvSpPr>
          <p:nvPr/>
        </p:nvSpPr>
        <p:spPr bwMode="auto">
          <a:xfrm>
            <a:off x="814021" y="5269668"/>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eaLnBrk="1" hangingPunct="1">
              <a:buFont typeface="Arial" charset="0"/>
              <a:buChar char="•"/>
              <a:defRPr/>
            </a:pPr>
            <a:r>
              <a:rPr lang="en-US" sz="1800" b="0" kern="0" dirty="0" smtClean="0">
                <a:latin typeface="Times New Roman" pitchFamily="18" charset="0"/>
                <a:cs typeface="Times New Roman" pitchFamily="18" charset="0"/>
              </a:rPr>
              <a:t>Path loss model used in NS-3 simulator, where black squares indicate the received power reported in key locations</a:t>
            </a:r>
            <a:endParaRPr lang="en-US" sz="1800" b="0" kern="0" dirty="0">
              <a:latin typeface="Times New Roman" pitchFamily="18" charset="0"/>
              <a:cs typeface="Times New Roman" pitchFamily="18" charset="0"/>
            </a:endParaRPr>
          </a:p>
        </p:txBody>
      </p:sp>
      <p:sp>
        <p:nvSpPr>
          <p:cNvPr id="11" name="Date Placeholder 7"/>
          <p:cNvSpPr>
            <a:spLocks noGrp="1"/>
          </p:cNvSpPr>
          <p:nvPr>
            <p:ph type="dt" sz="half" idx="2"/>
          </p:nvPr>
        </p:nvSpPr>
        <p:spPr>
          <a:xfrm>
            <a:off x="696913" y="180201"/>
            <a:ext cx="1340110" cy="276999"/>
          </a:xfrm>
          <a:prstGeom prst="rect">
            <a:avLst/>
          </a:prstGeom>
        </p:spPr>
        <p:txBody>
          <a:bodyPr/>
          <a:lstStyle>
            <a:lvl1pPr>
              <a:defRPr sz="1600"/>
            </a:lvl1pPr>
          </a:lstStyle>
          <a:p>
            <a:pPr>
              <a:defRPr/>
            </a:pPr>
            <a:r>
              <a:rPr lang="en-US" dirty="0" smtClean="0"/>
              <a:t>Nov. 2015</a:t>
            </a:r>
            <a:endParaRPr lang="en-US" dirty="0"/>
          </a:p>
        </p:txBody>
      </p:sp>
      <p:pic>
        <p:nvPicPr>
          <p:cNvPr id="5" name="Imagen 4"/>
          <p:cNvPicPr>
            <a:picLocks noChangeAspect="1"/>
          </p:cNvPicPr>
          <p:nvPr/>
        </p:nvPicPr>
        <p:blipFill>
          <a:blip r:embed="rId3"/>
          <a:stretch>
            <a:fillRect/>
          </a:stretch>
        </p:blipFill>
        <p:spPr>
          <a:xfrm>
            <a:off x="4267200" y="2602134"/>
            <a:ext cx="4381500" cy="2781300"/>
          </a:xfrm>
          <a:prstGeom prst="rect">
            <a:avLst/>
          </a:prstGeom>
        </p:spPr>
      </p:pic>
    </p:spTree>
    <p:extLst>
      <p:ext uri="{BB962C8B-B14F-4D97-AF65-F5344CB8AC3E}">
        <p14:creationId xmlns:p14="http://schemas.microsoft.com/office/powerpoint/2010/main" val="308989747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80112</TotalTime>
  <Words>1693</Words>
  <Application>Microsoft Office PowerPoint</Application>
  <PresentationFormat>Presentación en pantalla (4:3)</PresentationFormat>
  <Paragraphs>666</Paragraphs>
  <Slides>16</Slides>
  <Notes>3</Notes>
  <HiddenSlides>0</HiddenSlides>
  <MMClips>0</MMClips>
  <ScaleCrop>false</ScaleCrop>
  <HeadingPairs>
    <vt:vector size="8" baseType="variant">
      <vt:variant>
        <vt:lpstr>Fuentes usadas</vt:lpstr>
      </vt:variant>
      <vt:variant>
        <vt:i4>6</vt:i4>
      </vt:variant>
      <vt:variant>
        <vt:lpstr>Tema</vt:lpstr>
      </vt:variant>
      <vt:variant>
        <vt:i4>1</vt:i4>
      </vt:variant>
      <vt:variant>
        <vt:lpstr>Servidores OLE incrustados</vt:lpstr>
      </vt:variant>
      <vt:variant>
        <vt:i4>1</vt:i4>
      </vt:variant>
      <vt:variant>
        <vt:lpstr>Títulos de diapositiva</vt:lpstr>
      </vt:variant>
      <vt:variant>
        <vt:i4>16</vt:i4>
      </vt:variant>
    </vt:vector>
  </HeadingPairs>
  <TitlesOfParts>
    <vt:vector size="24" baseType="lpstr">
      <vt:lpstr>굴림</vt:lpstr>
      <vt:lpstr>新細明體</vt:lpstr>
      <vt:lpstr>Arial</vt:lpstr>
      <vt:lpstr>Calibri</vt:lpstr>
      <vt:lpstr>Cambria Math</vt:lpstr>
      <vt:lpstr>Times New Roman</vt:lpstr>
      <vt:lpstr>Default Design</vt:lpstr>
      <vt:lpstr>Document</vt:lpstr>
      <vt:lpstr>DSC calibration results with NS-3</vt:lpstr>
      <vt:lpstr>Outline</vt:lpstr>
      <vt:lpstr>1. Context</vt:lpstr>
      <vt:lpstr>2. Simulation Environment: NS-3</vt:lpstr>
      <vt:lpstr>3. Simulation scenarios and assumptions (1/4)</vt:lpstr>
      <vt:lpstr>3. Simulation scenarios and assumptions (2/4)</vt:lpstr>
      <vt:lpstr>Physical layer parameters</vt:lpstr>
      <vt:lpstr>MAC layer parameters</vt:lpstr>
      <vt:lpstr>4. Path loss model calibration</vt:lpstr>
      <vt:lpstr>5. Calibration Results (1/5)</vt:lpstr>
      <vt:lpstr>5. Calibration Results (2/5)</vt:lpstr>
      <vt:lpstr>5. Calibration Results (3/5)</vt:lpstr>
      <vt:lpstr>5. Calibration Results (4/5)</vt:lpstr>
      <vt:lpstr>5. Calibration Results (5/5)</vt:lpstr>
      <vt:lpstr>6. Conclusions</vt:lpstr>
      <vt:lpstr>7. 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edu</cp:lastModifiedBy>
  <cp:revision>1609</cp:revision>
  <cp:lastPrinted>1998-02-10T13:28:06Z</cp:lastPrinted>
  <dcterms:created xsi:type="dcterms:W3CDTF">1998-02-10T13:07:52Z</dcterms:created>
  <dcterms:modified xsi:type="dcterms:W3CDTF">2015-11-10T19:52:57Z</dcterms:modified>
</cp:coreProperties>
</file>