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27" r:id="rId2"/>
    <p:sldId id="296" r:id="rId3"/>
    <p:sldId id="297" r:id="rId4"/>
    <p:sldId id="333" r:id="rId5"/>
    <p:sldId id="300" r:id="rId6"/>
    <p:sldId id="301" r:id="rId7"/>
    <p:sldId id="315" r:id="rId8"/>
    <p:sldId id="319" r:id="rId9"/>
    <p:sldId id="320" r:id="rId10"/>
    <p:sldId id="321" r:id="rId11"/>
    <p:sldId id="335" r:id="rId12"/>
    <p:sldId id="334" r:id="rId13"/>
    <p:sldId id="322" r:id="rId14"/>
    <p:sldId id="332" r:id="rId15"/>
    <p:sldId id="309" r:id="rId1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86380" autoAdjust="0"/>
  </p:normalViewPr>
  <p:slideViewPr>
    <p:cSldViewPr>
      <p:cViewPr varScale="1">
        <p:scale>
          <a:sx n="92" d="100"/>
          <a:sy n="92" d="100"/>
        </p:scale>
        <p:origin x="1374" y="9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632"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‹Nº›</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‹Nº›</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dirty="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Page </a:t>
            </a:r>
            <a:fld id="{D0B8B295-F92D-467A-B866-1ED57ECAAB6C}" type="slidenum">
              <a:rPr lang="en-US" sz="1200" b="0" smtClean="0"/>
              <a:pPr/>
              <a:t>1</a:t>
            </a:fld>
            <a:endParaRPr lang="en-US" sz="1200" b="0" dirty="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extLst>
      <p:ext uri="{BB962C8B-B14F-4D97-AF65-F5344CB8AC3E}">
        <p14:creationId xmlns:p14="http://schemas.microsoft.com/office/powerpoint/2010/main" val="3086437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r>
              <a:rPr lang="en-US" altLang="ca-ES" smtClean="0"/>
              <a:t>Hybrid Building propogation loss model</a:t>
            </a:r>
          </a:p>
          <a:p>
            <a:r>
              <a:rPr lang="en-CA" altLang="ca-ES" smtClean="0"/>
              <a:t>For indoor communication, the model also considers also the type of building in outdoor &lt;-&gt; indoor communication according to some general criteria such as the wall penetration losses of the common materials; moreover it includes some general configuration for the internal walls in indoor communications.</a:t>
            </a:r>
          </a:p>
          <a:p>
            <a:r>
              <a:rPr lang="en-CA" altLang="ca-ES" smtClean="0"/>
              <a:t>Modifications in NS-3:</a:t>
            </a:r>
          </a:p>
          <a:p>
            <a:r>
              <a:rPr lang="en-CA" altLang="ca-ES" smtClean="0"/>
              <a:t>We modified the ns-3 simulation package, a) to allow station to measure the received energy level of each beacon frame received from the relevant AP, b) by improving hybrid building pathloss model to accommodate for floor penetration losses.</a:t>
            </a:r>
            <a:endParaRPr lang="en-US" altLang="ca-ES" smtClean="0"/>
          </a:p>
        </p:txBody>
      </p:sp>
      <p:sp>
        <p:nvSpPr>
          <p:cNvPr id="25604" name="Date Placeholder 3"/>
          <p:cNvSpPr>
            <a:spLocks noGrp="1"/>
          </p:cNvSpPr>
          <p:nvPr>
            <p:ph type="dt" sz="quarter" idx="1"/>
          </p:nvPr>
        </p:nvSpPr>
        <p:spPr/>
        <p:txBody>
          <a:bodyPr/>
          <a:lstStyle/>
          <a:p>
            <a:pPr>
              <a:defRPr/>
            </a:pPr>
            <a:r>
              <a:rPr lang="en-US" smtClean="0"/>
              <a:t>April 2013</a:t>
            </a:r>
          </a:p>
        </p:txBody>
      </p:sp>
      <p:sp>
        <p:nvSpPr>
          <p:cNvPr id="15365" name="Slide Number Placeholder 4"/>
          <p:cNvSpPr>
            <a:spLocks noGrp="1"/>
          </p:cNvSpPr>
          <p:nvPr>
            <p:ph type="sldNum" sz="quarter" idx="5"/>
          </p:nvPr>
        </p:nvSpPr>
        <p:spPr>
          <a:noFill/>
        </p:spPr>
        <p:txBody>
          <a:bodyPr/>
          <a:lstStyle/>
          <a:p>
            <a:r>
              <a:rPr lang="en-US" altLang="ca-ES"/>
              <a:t>Page </a:t>
            </a:r>
            <a:fld id="{E1860F56-7C28-41C3-901B-E9CC3AF6AA10}" type="slidenum">
              <a:rPr lang="en-US" altLang="ca-ES"/>
              <a:pPr/>
              <a:t>6</a:t>
            </a:fld>
            <a:endParaRPr lang="en-US" altLang="ca-ES"/>
          </a:p>
        </p:txBody>
      </p:sp>
    </p:spTree>
    <p:extLst>
      <p:ext uri="{BB962C8B-B14F-4D97-AF65-F5344CB8AC3E}">
        <p14:creationId xmlns:p14="http://schemas.microsoft.com/office/powerpoint/2010/main" val="388202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14</a:t>
            </a:fld>
            <a:endParaRPr lang="en-US"/>
          </a:p>
        </p:txBody>
      </p:sp>
    </p:spTree>
    <p:extLst>
      <p:ext uri="{BB962C8B-B14F-4D97-AF65-F5344CB8AC3E}">
        <p14:creationId xmlns:p14="http://schemas.microsoft.com/office/powerpoint/2010/main" val="1101206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July 2015</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July 2015</a:t>
            </a:r>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1" name="Rectangle 7"/>
          <p:cNvSpPr>
            <a:spLocks noChangeArrowheads="1"/>
          </p:cNvSpPr>
          <p:nvPr/>
        </p:nvSpPr>
        <p:spPr bwMode="auto">
          <a:xfrm>
            <a:off x="4864519" y="228600"/>
            <a:ext cx="358098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600" dirty="0"/>
              <a:t>doc.: IEEE </a:t>
            </a:r>
            <a:r>
              <a:rPr lang="en-US" sz="1600" dirty="0" smtClean="0"/>
              <a:t>802.</a:t>
            </a:r>
            <a:r>
              <a:rPr lang="ca-ES" sz="1600" dirty="0" smtClean="0"/>
              <a:t> </a:t>
            </a:r>
            <a:r>
              <a:rPr lang="ca-ES" sz="1600" dirty="0" smtClean="0"/>
              <a:t>11-15/1316-02-00ax</a:t>
            </a:r>
            <a:endParaRPr lang="en-US" sz="1600" dirty="0" smtClean="0"/>
          </a:p>
        </p:txBody>
      </p:sp>
      <p:sp>
        <p:nvSpPr>
          <p:cNvPr id="1032" name="Line 8"/>
          <p:cNvSpPr>
            <a:spLocks noChangeShapeType="1"/>
          </p:cNvSpPr>
          <p:nvPr/>
        </p:nvSpPr>
        <p:spPr bwMode="auto">
          <a:xfrm>
            <a:off x="685800" y="474821"/>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dirty="0"/>
              <a:t>Submission</a:t>
            </a:r>
          </a:p>
        </p:txBody>
      </p:sp>
      <p:sp>
        <p:nvSpPr>
          <p:cNvPr id="1034" name="Line 10"/>
          <p:cNvSpPr>
            <a:spLocks noChangeShapeType="1"/>
          </p:cNvSpPr>
          <p:nvPr/>
        </p:nvSpPr>
        <p:spPr bwMode="auto">
          <a:xfrm>
            <a:off x="696913" y="6475412"/>
            <a:ext cx="7989887" cy="15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2" name="CuadroTexto 1"/>
          <p:cNvSpPr txBox="1"/>
          <p:nvPr userDrawn="1"/>
        </p:nvSpPr>
        <p:spPr>
          <a:xfrm>
            <a:off x="7381252" y="6428194"/>
            <a:ext cx="1455398" cy="276999"/>
          </a:xfrm>
          <a:prstGeom prst="rect">
            <a:avLst/>
          </a:prstGeom>
          <a:noFill/>
        </p:spPr>
        <p:txBody>
          <a:bodyPr wrap="none" rtlCol="0">
            <a:spAutoFit/>
          </a:bodyPr>
          <a:lstStyle/>
          <a:p>
            <a:r>
              <a:rPr lang="ca-ES" sz="1200" b="0" kern="1200" dirty="0" smtClean="0">
                <a:solidFill>
                  <a:schemeClr val="tx1"/>
                </a:solidFill>
                <a:latin typeface="Times New Roman" pitchFamily="18" charset="0"/>
                <a:ea typeface="+mn-ea"/>
                <a:cs typeface="+mn-cs"/>
              </a:rPr>
              <a:t>M. </a:t>
            </a:r>
            <a:r>
              <a:rPr lang="ca-ES" sz="1200" b="0" kern="1200" dirty="0" err="1" smtClean="0">
                <a:solidFill>
                  <a:schemeClr val="tx1"/>
                </a:solidFill>
                <a:latin typeface="Times New Roman" pitchFamily="18" charset="0"/>
                <a:ea typeface="+mn-ea"/>
                <a:cs typeface="+mn-cs"/>
              </a:rPr>
              <a:t>Shahwaiz</a:t>
            </a:r>
            <a:r>
              <a:rPr lang="ca-ES" sz="1200" b="0" kern="1200" dirty="0" smtClean="0">
                <a:solidFill>
                  <a:schemeClr val="tx1"/>
                </a:solidFill>
                <a:latin typeface="Times New Roman" pitchFamily="18" charset="0"/>
                <a:ea typeface="+mn-ea"/>
                <a:cs typeface="+mn-cs"/>
              </a:rPr>
              <a:t> </a:t>
            </a:r>
            <a:r>
              <a:rPr lang="ca-ES" sz="1200" b="0" kern="1200" dirty="0" err="1" smtClean="0">
                <a:solidFill>
                  <a:schemeClr val="tx1"/>
                </a:solidFill>
                <a:latin typeface="Times New Roman" pitchFamily="18" charset="0"/>
                <a:ea typeface="+mn-ea"/>
                <a:cs typeface="+mn-cs"/>
              </a:rPr>
              <a:t>Afaqui</a:t>
            </a:r>
            <a:endParaRPr lang="ca-ES" sz="1200" b="0" kern="1200" dirty="0">
              <a:solidFill>
                <a:schemeClr val="tx1"/>
              </a:solidFill>
              <a:latin typeface="Times New Roman" pitchFamily="18" charset="0"/>
              <a:ea typeface="+mn-ea"/>
              <a:cs typeface="+mn-cs"/>
            </a:endParaRPr>
          </a:p>
        </p:txBody>
      </p:sp>
      <p:sp>
        <p:nvSpPr>
          <p:cNvPr id="12"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
        <p:nvSpPr>
          <p:cNvPr id="11"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ft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Documento_de_Microsoft_Word_97-2003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normAutofit/>
          </a:bodyPr>
          <a:lstStyle/>
          <a:p>
            <a:r>
              <a:rPr lang="en-US" altLang="ca-ES" dirty="0">
                <a:latin typeface="Times New Roman" panose="02020603050405020304" pitchFamily="18" charset="0"/>
                <a:cs typeface="Times New Roman" panose="02020603050405020304" pitchFamily="18" charset="0"/>
              </a:rPr>
              <a:t>DSC calibration results </a:t>
            </a:r>
            <a:r>
              <a:rPr lang="en-US" altLang="ca-ES" dirty="0" smtClean="0">
                <a:latin typeface="Times New Roman" panose="02020603050405020304" pitchFamily="18" charset="0"/>
                <a:cs typeface="Times New Roman" panose="02020603050405020304" pitchFamily="18" charset="0"/>
              </a:rPr>
              <a:t>with </a:t>
            </a:r>
            <a:r>
              <a:rPr lang="en-US" altLang="ca-ES" dirty="0">
                <a:latin typeface="Times New Roman" panose="02020603050405020304" pitchFamily="18" charset="0"/>
                <a:cs typeface="Times New Roman" panose="02020603050405020304" pitchFamily="18" charset="0"/>
              </a:rPr>
              <a:t>NS-3</a:t>
            </a:r>
            <a:endParaRPr lang="en-US" dirty="0" smtClean="0"/>
          </a:p>
        </p:txBody>
      </p:sp>
      <p:sp>
        <p:nvSpPr>
          <p:cNvPr id="3080" name="Rectangle 12"/>
          <p:cNvSpPr>
            <a:spLocks noChangeArrowheads="1"/>
          </p:cNvSpPr>
          <p:nvPr/>
        </p:nvSpPr>
        <p:spPr bwMode="auto">
          <a:xfrm>
            <a:off x="1709737" y="2509386"/>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p>
            <a:pPr marL="257175" indent="-257175">
              <a:spcBef>
                <a:spcPct val="20000"/>
              </a:spcBef>
            </a:pPr>
            <a:r>
              <a:rPr lang="en-US" sz="1500" dirty="0">
                <a:cs typeface="Times New Roman" panose="02020603050405020304" pitchFamily="18" charset="0"/>
              </a:rPr>
              <a:t>Authors:</a:t>
            </a:r>
          </a:p>
        </p:txBody>
      </p:sp>
      <p:graphicFrame>
        <p:nvGraphicFramePr>
          <p:cNvPr id="5" name="Object 4"/>
          <p:cNvGraphicFramePr>
            <a:graphicFrameLocks noChangeAspect="1"/>
          </p:cNvGraphicFramePr>
          <p:nvPr>
            <p:extLst>
              <p:ext uri="{D42A27DB-BD31-4B8C-83A1-F6EECF244321}">
                <p14:modId xmlns:p14="http://schemas.microsoft.com/office/powerpoint/2010/main" val="3756482857"/>
              </p:ext>
            </p:extLst>
          </p:nvPr>
        </p:nvGraphicFramePr>
        <p:xfrm>
          <a:off x="990600" y="2789238"/>
          <a:ext cx="7331075" cy="3595687"/>
        </p:xfrm>
        <a:graphic>
          <a:graphicData uri="http://schemas.openxmlformats.org/presentationml/2006/ole">
            <mc:AlternateContent xmlns:mc="http://schemas.openxmlformats.org/markup-compatibility/2006">
              <mc:Choice xmlns:v="urn:schemas-microsoft-com:vml" Requires="v">
                <p:oleObj spid="_x0000_s9231" name="Document" r:id="rId5" imgW="8500046" imgH="4157960" progId="Word.Document.8">
                  <p:embed/>
                </p:oleObj>
              </mc:Choice>
              <mc:Fallback>
                <p:oleObj name="Document" r:id="rId5" imgW="8500046" imgH="4157960" progId="Word.Document.8">
                  <p:embed/>
                  <p:pic>
                    <p:nvPicPr>
                      <p:cNvPr id="0" name=""/>
                      <p:cNvPicPr>
                        <a:picLocks noChangeAspect="1" noChangeArrowheads="1"/>
                      </p:cNvPicPr>
                      <p:nvPr/>
                    </p:nvPicPr>
                    <p:blipFill>
                      <a:blip r:embed="rId6"/>
                      <a:srcRect/>
                      <a:stretch>
                        <a:fillRect/>
                      </a:stretch>
                    </p:blipFill>
                    <p:spPr bwMode="auto">
                      <a:xfrm>
                        <a:off x="990600" y="2789238"/>
                        <a:ext cx="7331075" cy="3595687"/>
                      </a:xfrm>
                      <a:prstGeom prst="rect">
                        <a:avLst/>
                      </a:prstGeom>
                      <a:noFill/>
                      <a:extLst/>
                    </p:spPr>
                  </p:pic>
                </p:oleObj>
              </mc:Fallback>
            </mc:AlternateContent>
          </a:graphicData>
        </a:graphic>
      </p:graphicFrame>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225758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972" y="1206182"/>
            <a:ext cx="7772400" cy="762000"/>
          </a:xfrm>
        </p:spPr>
        <p:txBody>
          <a:bodyPr/>
          <a:lstStyle/>
          <a:p>
            <a:pPr marL="342900" lvl="1" indent="-342900" algn="just" eaLnBrk="1" hangingPunct="1">
              <a:buFont typeface="Arial" charset="0"/>
              <a:buChar char="•"/>
              <a:defRPr/>
            </a:pP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STA = </a:t>
            </a:r>
            <a:r>
              <a:rPr lang="en-US" sz="1800" b="1" dirty="0" smtClean="0">
                <a:latin typeface="Times New Roman" pitchFamily="18" charset="0"/>
                <a:cs typeface="Times New Roman" pitchFamily="18" charset="0"/>
              </a:rPr>
              <a:t>15</a:t>
            </a:r>
            <a:r>
              <a:rPr lang="en-US" sz="1800" dirty="0" smtClean="0">
                <a:latin typeface="Times New Roman" pitchFamily="18" charset="0"/>
                <a:cs typeface="Times New Roman" pitchFamily="18" charset="0"/>
              </a:rPr>
              <a:t>, TX PWR AP = </a:t>
            </a:r>
            <a:r>
              <a:rPr lang="en-US" sz="1800" b="1" dirty="0" smtClean="0">
                <a:latin typeface="Times New Roman" pitchFamily="18" charset="0"/>
                <a:cs typeface="Times New Roman" pitchFamily="18" charset="0"/>
              </a:rPr>
              <a:t>20</a:t>
            </a:r>
          </a:p>
          <a:p>
            <a:pPr marL="342900" lvl="1" indent="-342900" algn="just" eaLnBrk="1" hangingPunct="1">
              <a:buFont typeface="Arial" charset="0"/>
              <a:buChar char="•"/>
              <a:defRPr/>
            </a:pPr>
            <a:r>
              <a:rPr lang="en-US" sz="1800" dirty="0" smtClean="0">
                <a:latin typeface="Times New Roman" pitchFamily="18" charset="0"/>
                <a:cs typeface="Times New Roman" pitchFamily="18" charset="0"/>
              </a:rPr>
              <a:t>We compare the results with [2] in which the authors used 5dB of shadowing. </a:t>
            </a:r>
            <a:endParaRPr lang="en-US" sz="1800" dirty="0">
              <a:latin typeface="Times New Roman" pitchFamily="18" charset="0"/>
              <a:cs typeface="Times New Roman" pitchFamily="18" charset="0"/>
            </a:endParaRPr>
          </a:p>
        </p:txBody>
      </p:sp>
      <p:sp>
        <p:nvSpPr>
          <p:cNvPr id="3" name="Title 2"/>
          <p:cNvSpPr>
            <a:spLocks noGrp="1"/>
          </p:cNvSpPr>
          <p:nvPr>
            <p:ph type="title"/>
          </p:nvPr>
        </p:nvSpPr>
        <p:spPr>
          <a:xfrm>
            <a:off x="685006" y="478564"/>
            <a:ext cx="7772400" cy="727618"/>
          </a:xfrm>
        </p:spPr>
        <p:txBody>
          <a:bodyPr/>
          <a:lstStyle/>
          <a:p>
            <a:r>
              <a:rPr lang="en-US" dirty="0" smtClean="0"/>
              <a:t>5. Calibration Results (1/4)</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10</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214105217"/>
              </p:ext>
            </p:extLst>
          </p:nvPr>
        </p:nvGraphicFramePr>
        <p:xfrm>
          <a:off x="952102" y="2249584"/>
          <a:ext cx="7353697" cy="392304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MTK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(~1,4%)</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51.50</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50.56</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-66</a:t>
                      </a:r>
                    </a:p>
                    <a:p>
                      <a:pPr algn="ctr"/>
                      <a:r>
                        <a:rPr kumimoji="1" lang="en-US" altLang="ja-JP" sz="1400" dirty="0" smtClean="0">
                          <a:solidFill>
                            <a:srgbClr val="FF0000"/>
                          </a:solidFill>
                          <a:latin typeface="+mj-lt"/>
                          <a:cs typeface="Calibri" panose="020F0502020204030204" pitchFamily="34" charset="0"/>
                        </a:rPr>
                        <a:t>(~47,8%)</a:t>
                      </a:r>
                      <a:endParaRPr kumimoji="1" lang="ja-JP" altLang="en-US" sz="1400" dirty="0">
                        <a:solidFill>
                          <a:srgbClr val="FF000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50.76</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52.05</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52.77</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52.41</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-56</a:t>
                      </a:r>
                    </a:p>
                    <a:p>
                      <a:pPr algn="ctr"/>
                      <a:r>
                        <a:rPr kumimoji="1" lang="en-US" altLang="ja-JP" sz="1400" dirty="0" smtClean="0">
                          <a:solidFill>
                            <a:srgbClr val="00B050"/>
                          </a:solidFill>
                          <a:latin typeface="+mj-lt"/>
                          <a:cs typeface="Calibri" panose="020F0502020204030204" pitchFamily="34" charset="0"/>
                        </a:rPr>
                        <a:t>(~1,0%)</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102.41</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101.29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100.14</a:t>
                      </a:r>
                      <a:endParaRPr kumimoji="1" lang="ja-JP" altLang="en-US" sz="1400" dirty="0">
                        <a:solidFill>
                          <a:srgbClr val="00B050"/>
                        </a:solidFill>
                        <a:latin typeface="+mj-lt"/>
                        <a:cs typeface="Calibri" panose="020F0502020204030204" pitchFamily="34" charset="0"/>
                      </a:endParaRPr>
                    </a:p>
                  </a:txBody>
                  <a:tcPr marL="0" marR="0" marT="36000" marB="36000" anchor="ctr"/>
                </a:tc>
              </a:tr>
            </a:tbl>
          </a:graphicData>
        </a:graphic>
      </p:graphicFrame>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546743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972" y="1206182"/>
            <a:ext cx="7772400" cy="762000"/>
          </a:xfrm>
        </p:spPr>
        <p:txBody>
          <a:bodyPr/>
          <a:lstStyle/>
          <a:p>
            <a:pPr marL="342900" lvl="1" indent="-342900" algn="just" eaLnBrk="1" hangingPunct="1">
              <a:buFont typeface="Arial" charset="0"/>
              <a:buChar char="•"/>
              <a:defRPr/>
            </a:pP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STA = </a:t>
            </a:r>
            <a:r>
              <a:rPr lang="en-US" sz="1800" b="1" dirty="0" smtClean="0">
                <a:latin typeface="Times New Roman" pitchFamily="18" charset="0"/>
                <a:cs typeface="Times New Roman" pitchFamily="18" charset="0"/>
              </a:rPr>
              <a:t>15</a:t>
            </a:r>
            <a:r>
              <a:rPr lang="en-US" sz="1800" dirty="0" smtClean="0">
                <a:latin typeface="Times New Roman" pitchFamily="18" charset="0"/>
                <a:cs typeface="Times New Roman" pitchFamily="18" charset="0"/>
              </a:rPr>
              <a:t>, TX PWR AP = </a:t>
            </a:r>
            <a:r>
              <a:rPr lang="en-US" sz="1800" b="1" dirty="0" smtClean="0">
                <a:latin typeface="Times New Roman" pitchFamily="18" charset="0"/>
                <a:cs typeface="Times New Roman" pitchFamily="18" charset="0"/>
              </a:rPr>
              <a:t>20</a:t>
            </a:r>
          </a:p>
          <a:p>
            <a:pPr marL="342900" lvl="1" indent="-342900" algn="just" eaLnBrk="1" hangingPunct="1">
              <a:buFont typeface="Arial" charset="0"/>
              <a:buChar char="•"/>
              <a:defRPr/>
            </a:pPr>
            <a:r>
              <a:rPr lang="en-US" sz="1800" dirty="0" smtClean="0">
                <a:latin typeface="Times New Roman" pitchFamily="18" charset="0"/>
                <a:cs typeface="Times New Roman" pitchFamily="18" charset="0"/>
              </a:rPr>
              <a:t>We compare the results with [2] in which the authors used 5dB of shadowing. </a:t>
            </a:r>
            <a:endParaRPr lang="en-US" sz="1800" dirty="0">
              <a:latin typeface="Times New Roman" pitchFamily="18" charset="0"/>
              <a:cs typeface="Times New Roman" pitchFamily="18" charset="0"/>
            </a:endParaRPr>
          </a:p>
        </p:txBody>
      </p:sp>
      <p:sp>
        <p:nvSpPr>
          <p:cNvPr id="3" name="Title 2"/>
          <p:cNvSpPr>
            <a:spLocks noGrp="1"/>
          </p:cNvSpPr>
          <p:nvPr>
            <p:ph type="title"/>
          </p:nvPr>
        </p:nvSpPr>
        <p:spPr>
          <a:xfrm>
            <a:off x="685006" y="478564"/>
            <a:ext cx="7772400" cy="727618"/>
          </a:xfrm>
        </p:spPr>
        <p:txBody>
          <a:bodyPr/>
          <a:lstStyle/>
          <a:p>
            <a:r>
              <a:rPr lang="en-US" dirty="0" smtClean="0"/>
              <a:t>5. Calibration Results (2/4)</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11</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3673191384"/>
              </p:ext>
            </p:extLst>
          </p:nvPr>
        </p:nvGraphicFramePr>
        <p:xfrm>
          <a:off x="952102" y="2249584"/>
          <a:ext cx="7353697" cy="392304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MTK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(~1,4%)</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51.50</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50.56</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rgbClr val="FF0000"/>
                          </a:solidFill>
                        </a:rPr>
                        <a:t>increased 4dB</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rgbClr val="FF0000"/>
                          </a:solidFill>
                        </a:rPr>
                        <a:t>-62</a:t>
                      </a:r>
                    </a:p>
                    <a:p>
                      <a:pPr algn="ctr"/>
                      <a:r>
                        <a:rPr kumimoji="1" lang="en-US" altLang="ja-JP" sz="1400" dirty="0" smtClean="0">
                          <a:solidFill>
                            <a:srgbClr val="00B050"/>
                          </a:solidFill>
                          <a:latin typeface="+mj-lt"/>
                          <a:cs typeface="Calibri" panose="020F0502020204030204" pitchFamily="34" charset="0"/>
                        </a:rPr>
                        <a:t>(~1,4%)</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97.87</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98.54</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97.60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98.42</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rowSpan="4">
                  <a:txBody>
                    <a:bodyPr/>
                    <a:lstStyle/>
                    <a:p>
                      <a:pPr algn="ctr"/>
                      <a:r>
                        <a:rPr kumimoji="1" lang="en-US" altLang="ja-JP" sz="1400" dirty="0" smtClean="0"/>
                        <a:t>-56</a:t>
                      </a:r>
                    </a:p>
                    <a:p>
                      <a:pPr algn="ctr"/>
                      <a:r>
                        <a:rPr kumimoji="1" lang="en-US" altLang="ja-JP" sz="1400" dirty="0" smtClean="0">
                          <a:solidFill>
                            <a:srgbClr val="00B050"/>
                          </a:solidFill>
                          <a:latin typeface="+mj-lt"/>
                          <a:cs typeface="Calibri" panose="020F0502020204030204" pitchFamily="34" charset="0"/>
                        </a:rPr>
                        <a:t>(~1,0%)</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102.41</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101.29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100.14</a:t>
                      </a:r>
                      <a:endParaRPr kumimoji="1" lang="ja-JP" altLang="en-US" sz="1400" dirty="0">
                        <a:solidFill>
                          <a:srgbClr val="00B050"/>
                        </a:solidFill>
                        <a:latin typeface="+mj-lt"/>
                        <a:cs typeface="Calibri" panose="020F0502020204030204" pitchFamily="34" charset="0"/>
                      </a:endParaRPr>
                    </a:p>
                  </a:txBody>
                  <a:tcPr marL="0" marR="0" marT="36000" marB="36000" anchor="ctr"/>
                </a:tc>
              </a:tr>
            </a:tbl>
          </a:graphicData>
        </a:graphic>
      </p:graphicFrame>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543993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005" y="1256973"/>
            <a:ext cx="7772400" cy="1295400"/>
          </a:xfrm>
        </p:spPr>
        <p:txBody>
          <a:bodyPr/>
          <a:lstStyle/>
          <a:p>
            <a:pPr marL="342900" lvl="1" indent="-342900" algn="just" eaLnBrk="1" hangingPunct="1">
              <a:buFont typeface="Arial" charset="0"/>
              <a:buChar char="•"/>
              <a:defRPr/>
            </a:pPr>
            <a:r>
              <a:rPr lang="en-US" sz="1800" dirty="0" smtClean="0">
                <a:solidFill>
                  <a:srgbClr val="FF0000"/>
                </a:solidFill>
                <a:latin typeface="Times New Roman" pitchFamily="18" charset="0"/>
                <a:cs typeface="Times New Roman" pitchFamily="18" charset="0"/>
              </a:rPr>
              <a:t>Reduce TX PWR </a:t>
            </a:r>
            <a:r>
              <a:rPr lang="en-US" sz="1800" b="1" dirty="0" smtClean="0">
                <a:solidFill>
                  <a:srgbClr val="FF0000"/>
                </a:solidFill>
                <a:latin typeface="Times New Roman" pitchFamily="18" charset="0"/>
                <a:cs typeface="Times New Roman" pitchFamily="18" charset="0"/>
              </a:rPr>
              <a:t>4dB</a:t>
            </a:r>
            <a:r>
              <a:rPr lang="en-US" sz="1800" dirty="0" smtClean="0">
                <a:latin typeface="Times New Roman" pitchFamily="18" charset="0"/>
                <a:cs typeface="Times New Roman" pitchFamily="18" charset="0"/>
              </a:rPr>
              <a:t>: STA = </a:t>
            </a:r>
            <a:r>
              <a:rPr lang="en-US" sz="1800" b="1" dirty="0" smtClean="0">
                <a:latin typeface="Times New Roman" pitchFamily="18" charset="0"/>
                <a:cs typeface="Times New Roman" pitchFamily="18" charset="0"/>
              </a:rPr>
              <a:t>11</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AP = </a:t>
            </a:r>
            <a:r>
              <a:rPr lang="en-US" sz="1800" b="1" dirty="0" smtClean="0">
                <a:latin typeface="Times New Roman" pitchFamily="18" charset="0"/>
                <a:cs typeface="Times New Roman" pitchFamily="18" charset="0"/>
              </a:rPr>
              <a:t>16</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marL="342900" lvl="1" indent="-342900" algn="just" eaLnBrk="1" hangingPunct="1">
              <a:buFont typeface="Arial" charset="0"/>
              <a:buChar char="•"/>
              <a:defRPr/>
            </a:pPr>
            <a:r>
              <a:rPr lang="en-US" sz="1800" dirty="0">
                <a:latin typeface="Times New Roman" pitchFamily="18" charset="0"/>
                <a:cs typeface="Times New Roman" pitchFamily="18" charset="0"/>
              </a:rPr>
              <a:t>We compare the results with [2] in which the authors used 5dB of shadowing. </a:t>
            </a:r>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12</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4294165486"/>
              </p:ext>
            </p:extLst>
          </p:nvPr>
        </p:nvGraphicFramePr>
        <p:xfrm>
          <a:off x="894356" y="2112000"/>
          <a:ext cx="7353697" cy="413640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MTK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900" baseline="0" dirty="0" smtClean="0">
                          <a:solidFill>
                            <a:srgbClr val="FF0000"/>
                          </a:solidFill>
                          <a:latin typeface="+mj-lt"/>
                          <a:cs typeface="Calibri" panose="020F0502020204030204" pitchFamily="34" charset="0"/>
                        </a:rPr>
                        <a:t>(</a:t>
                      </a:r>
                      <a:r>
                        <a:rPr kumimoji="1" lang="es-ES" altLang="ja-JP" sz="900" baseline="0" dirty="0" err="1" smtClean="0">
                          <a:solidFill>
                            <a:srgbClr val="FF0000"/>
                          </a:solidFill>
                          <a:latin typeface="+mj-lt"/>
                          <a:cs typeface="Calibri" panose="020F0502020204030204" pitchFamily="34" charset="0"/>
                        </a:rPr>
                        <a:t>reduced</a:t>
                      </a:r>
                      <a:r>
                        <a:rPr kumimoji="1" lang="es-ES" altLang="ja-JP" sz="900" baseline="0" dirty="0" smtClean="0">
                          <a:solidFill>
                            <a:srgbClr val="FF0000"/>
                          </a:solidFill>
                          <a:latin typeface="+mj-lt"/>
                          <a:cs typeface="Calibri" panose="020F0502020204030204" pitchFamily="34" charset="0"/>
                        </a:rPr>
                        <a:t> TX PWR)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(~1.8%)</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51.74</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50.60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48.10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49.50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rowSpan="4">
                  <a:txBody>
                    <a:bodyPr/>
                    <a:lstStyle/>
                    <a:p>
                      <a:pPr algn="ctr"/>
                      <a:r>
                        <a:rPr kumimoji="1" lang="en-US" altLang="ja-JP" sz="1400" dirty="0" smtClean="0"/>
                        <a:t>-66</a:t>
                      </a:r>
                    </a:p>
                    <a:p>
                      <a:pPr algn="ctr"/>
                      <a:r>
                        <a:rPr kumimoji="1" lang="en-US" altLang="ja-JP" sz="1400" kern="1200" dirty="0" smtClean="0">
                          <a:solidFill>
                            <a:srgbClr val="00B050"/>
                          </a:solidFill>
                          <a:latin typeface="+mn-lt"/>
                          <a:ea typeface="+mn-ea"/>
                          <a:cs typeface="Calibri" panose="020F0502020204030204" pitchFamily="34" charset="0"/>
                        </a:rPr>
                        <a:t>(~1.7%)</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97.05</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98.88</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97.16</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98.32</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-56</a:t>
                      </a:r>
                    </a:p>
                    <a:p>
                      <a:pPr algn="ctr"/>
                      <a:r>
                        <a:rPr kumimoji="1" lang="en-US" altLang="ja-JP" sz="1400" kern="1200" dirty="0" smtClean="0">
                          <a:solidFill>
                            <a:srgbClr val="00B050"/>
                          </a:solidFill>
                          <a:latin typeface="+mn-lt"/>
                          <a:ea typeface="+mn-ea"/>
                          <a:cs typeface="Calibri" panose="020F0502020204030204" pitchFamily="34" charset="0"/>
                        </a:rPr>
                        <a:t>(~0.5%)</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100.52</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101.58</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99.46</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99.91</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bl>
          </a:graphicData>
        </a:graphic>
      </p:graphicFrame>
      <p:sp>
        <p:nvSpPr>
          <p:cNvPr id="6" name="Title 2"/>
          <p:cNvSpPr>
            <a:spLocks noGrp="1"/>
          </p:cNvSpPr>
          <p:nvPr>
            <p:ph type="title"/>
          </p:nvPr>
        </p:nvSpPr>
        <p:spPr>
          <a:xfrm>
            <a:off x="685006" y="478564"/>
            <a:ext cx="7772400" cy="727618"/>
          </a:xfrm>
        </p:spPr>
        <p:txBody>
          <a:bodyPr/>
          <a:lstStyle/>
          <a:p>
            <a:r>
              <a:rPr lang="en-US" dirty="0" smtClean="0"/>
              <a:t>5. Calibration Results (3/4)</a:t>
            </a:r>
            <a:endParaRPr lang="en-US" dirty="0"/>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solidFill>
                  <a:srgbClr val="000000"/>
                </a:solidFill>
              </a:rPr>
              <a:t>Nov. 2015</a:t>
            </a:r>
            <a:endParaRPr lang="en-US" dirty="0">
              <a:solidFill>
                <a:srgbClr val="000000"/>
              </a:solidFill>
            </a:endParaRPr>
          </a:p>
        </p:txBody>
      </p:sp>
    </p:spTree>
    <p:extLst>
      <p:ext uri="{BB962C8B-B14F-4D97-AF65-F5344CB8AC3E}">
        <p14:creationId xmlns:p14="http://schemas.microsoft.com/office/powerpoint/2010/main" val="3502412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005" y="1256973"/>
            <a:ext cx="7772400" cy="1295400"/>
          </a:xfrm>
        </p:spPr>
        <p:txBody>
          <a:bodyPr/>
          <a:lstStyle/>
          <a:p>
            <a:pPr marL="342900" lvl="1" indent="-342900" algn="just" eaLnBrk="1" hangingPunct="1">
              <a:buFont typeface="Arial" charset="0"/>
              <a:buChar char="•"/>
              <a:defRPr/>
            </a:pPr>
            <a:r>
              <a:rPr lang="en-US" sz="1800" dirty="0">
                <a:solidFill>
                  <a:srgbClr val="FF0000"/>
                </a:solidFill>
                <a:latin typeface="Times New Roman" pitchFamily="18" charset="0"/>
                <a:cs typeface="Times New Roman" pitchFamily="18" charset="0"/>
              </a:rPr>
              <a:t>Reduce TX PWR </a:t>
            </a:r>
            <a:r>
              <a:rPr lang="en-US" sz="1800" b="1" dirty="0" smtClean="0">
                <a:solidFill>
                  <a:srgbClr val="FF0000"/>
                </a:solidFill>
                <a:latin typeface="Times New Roman" pitchFamily="18" charset="0"/>
                <a:cs typeface="Times New Roman" pitchFamily="18" charset="0"/>
              </a:rPr>
              <a:t>5dB</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STA = </a:t>
            </a:r>
            <a:r>
              <a:rPr lang="en-US" sz="1800" b="1" dirty="0" smtClean="0">
                <a:latin typeface="Times New Roman" pitchFamily="18" charset="0"/>
                <a:cs typeface="Times New Roman" pitchFamily="18" charset="0"/>
              </a:rPr>
              <a:t>10</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AP = </a:t>
            </a:r>
            <a:r>
              <a:rPr lang="en-US" sz="1800" b="1" dirty="0" smtClean="0">
                <a:latin typeface="Times New Roman" pitchFamily="18" charset="0"/>
                <a:cs typeface="Times New Roman" pitchFamily="18" charset="0"/>
              </a:rPr>
              <a:t>15</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marL="342900" lvl="1" indent="-342900" algn="just" eaLnBrk="1" hangingPunct="1">
              <a:buFont typeface="Arial" charset="0"/>
              <a:buChar char="•"/>
              <a:defRPr/>
            </a:pPr>
            <a:r>
              <a:rPr lang="en-US" sz="1800" dirty="0">
                <a:latin typeface="Times New Roman" pitchFamily="18" charset="0"/>
                <a:cs typeface="Times New Roman" pitchFamily="18" charset="0"/>
              </a:rPr>
              <a:t>We compare the results with [2] in which the authors used 5dB of shadowing. </a:t>
            </a:r>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13</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3964512977"/>
              </p:ext>
            </p:extLst>
          </p:nvPr>
        </p:nvGraphicFramePr>
        <p:xfrm>
          <a:off x="894356" y="2112000"/>
          <a:ext cx="7353697" cy="413640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MTK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900" baseline="0" dirty="0" smtClean="0">
                          <a:solidFill>
                            <a:srgbClr val="FF0000"/>
                          </a:solidFill>
                          <a:latin typeface="+mj-lt"/>
                          <a:cs typeface="Calibri" panose="020F0502020204030204" pitchFamily="34" charset="0"/>
                        </a:rPr>
                        <a:t>(</a:t>
                      </a:r>
                      <a:r>
                        <a:rPr kumimoji="1" lang="es-ES" altLang="ja-JP" sz="900" baseline="0" dirty="0" err="1" smtClean="0">
                          <a:solidFill>
                            <a:srgbClr val="FF0000"/>
                          </a:solidFill>
                          <a:latin typeface="+mj-lt"/>
                          <a:cs typeface="Calibri" panose="020F0502020204030204" pitchFamily="34" charset="0"/>
                        </a:rPr>
                        <a:t>reduced</a:t>
                      </a:r>
                      <a:r>
                        <a:rPr kumimoji="1" lang="es-ES" altLang="ja-JP" sz="900" baseline="0" dirty="0" smtClean="0">
                          <a:solidFill>
                            <a:srgbClr val="FF0000"/>
                          </a:solidFill>
                          <a:latin typeface="+mj-lt"/>
                          <a:cs typeface="Calibri" panose="020F0502020204030204" pitchFamily="34" charset="0"/>
                        </a:rPr>
                        <a:t> TX PWR)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(~2.3%)</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49.02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50.37</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49.48</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49.99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-66</a:t>
                      </a:r>
                    </a:p>
                    <a:p>
                      <a:pPr algn="ctr"/>
                      <a:r>
                        <a:rPr kumimoji="1" lang="en-US" altLang="ja-JP" sz="1400" kern="1200" dirty="0" smtClean="0">
                          <a:solidFill>
                            <a:srgbClr val="00B050"/>
                          </a:solidFill>
                          <a:latin typeface="+mn-lt"/>
                          <a:ea typeface="+mn-ea"/>
                          <a:cs typeface="Calibri" panose="020F0502020204030204" pitchFamily="34" charset="0"/>
                        </a:rPr>
                        <a:t>(~1.0%)</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98.12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98.52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100.90</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96.67</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-56</a:t>
                      </a:r>
                    </a:p>
                    <a:p>
                      <a:pPr algn="ctr"/>
                      <a:r>
                        <a:rPr kumimoji="1" lang="en-US" altLang="ja-JP" sz="1400" kern="1200" dirty="0" smtClean="0">
                          <a:solidFill>
                            <a:srgbClr val="00B050"/>
                          </a:solidFill>
                          <a:latin typeface="+mn-lt"/>
                          <a:ea typeface="+mn-ea"/>
                          <a:cs typeface="Calibri" panose="020F0502020204030204" pitchFamily="34" charset="0"/>
                        </a:rPr>
                        <a:t>(~0.8%)</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100.68</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100.55</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100.73</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100.39</a:t>
                      </a:r>
                      <a:endParaRPr kumimoji="1" lang="ja-JP" altLang="en-US" sz="1400" dirty="0">
                        <a:solidFill>
                          <a:srgbClr val="00B050"/>
                        </a:solidFill>
                        <a:latin typeface="+mj-lt"/>
                        <a:cs typeface="Calibri" panose="020F0502020204030204" pitchFamily="34" charset="0"/>
                      </a:endParaRPr>
                    </a:p>
                  </a:txBody>
                  <a:tcPr marL="0" marR="0" marT="36000" marB="36000" anchor="ctr"/>
                </a:tc>
              </a:tr>
            </a:tbl>
          </a:graphicData>
        </a:graphic>
      </p:graphicFrame>
      <p:sp>
        <p:nvSpPr>
          <p:cNvPr id="6" name="Title 2"/>
          <p:cNvSpPr>
            <a:spLocks noGrp="1"/>
          </p:cNvSpPr>
          <p:nvPr>
            <p:ph type="title"/>
          </p:nvPr>
        </p:nvSpPr>
        <p:spPr>
          <a:xfrm>
            <a:off x="685006" y="478564"/>
            <a:ext cx="7772400" cy="727618"/>
          </a:xfrm>
        </p:spPr>
        <p:txBody>
          <a:bodyPr/>
          <a:lstStyle/>
          <a:p>
            <a:r>
              <a:rPr lang="en-US" dirty="0" smtClean="0"/>
              <a:t>5. Calibration Results (4/4)</a:t>
            </a:r>
            <a:endParaRPr lang="en-US" dirty="0"/>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4245749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676400" y="457200"/>
            <a:ext cx="5829300" cy="800100"/>
          </a:xfrm>
        </p:spPr>
        <p:txBody>
          <a:bodyPr/>
          <a:lstStyle/>
          <a:p>
            <a:pPr eaLnBrk="1" hangingPunct="1"/>
            <a:r>
              <a:rPr lang="en-US" altLang="ca-ES" sz="2400" dirty="0" smtClean="0">
                <a:latin typeface="Times New Roman" panose="02020603050405020304" pitchFamily="18" charset="0"/>
                <a:cs typeface="Times New Roman" panose="02020603050405020304" pitchFamily="18" charset="0"/>
              </a:rPr>
              <a:t>6. Conclusions</a:t>
            </a:r>
            <a:endParaRPr lang="en-US" altLang="ca-ES" sz="2400" dirty="0">
              <a:latin typeface="Times New Roman" panose="02020603050405020304" pitchFamily="18" charset="0"/>
              <a:cs typeface="Times New Roman" panose="02020603050405020304" pitchFamily="18" charset="0"/>
            </a:endParaRPr>
          </a:p>
        </p:txBody>
      </p:sp>
      <p:sp>
        <p:nvSpPr>
          <p:cNvPr id="17411" name="Content Placeholder 2"/>
          <p:cNvSpPr>
            <a:spLocks noGrp="1"/>
          </p:cNvSpPr>
          <p:nvPr>
            <p:ph idx="1"/>
          </p:nvPr>
        </p:nvSpPr>
        <p:spPr>
          <a:xfrm>
            <a:off x="696913" y="1295400"/>
            <a:ext cx="7761287" cy="4953000"/>
          </a:xfrm>
        </p:spPr>
        <p:txBody>
          <a:bodyPr>
            <a:noAutofit/>
          </a:bodyPr>
          <a:lstStyle/>
          <a:p>
            <a:pPr marL="257175" lvl="1" indent="-257175" algn="just">
              <a:lnSpc>
                <a:spcPct val="80000"/>
              </a:lnSpc>
              <a:spcAft>
                <a:spcPts val="450"/>
              </a:spcAft>
              <a:buFont typeface="Arial" charset="0"/>
              <a:buChar char="•"/>
              <a:defRPr/>
            </a:pPr>
            <a:r>
              <a:rPr lang="en-US" sz="1800" dirty="0" smtClean="0">
                <a:latin typeface="Times New Roman" pitchFamily="18" charset="0"/>
                <a:cs typeface="Times New Roman" pitchFamily="18" charset="0"/>
              </a:rPr>
              <a:t>In this presentation, we provide the spatial reuse calibration results of our NS-3 </a:t>
            </a:r>
            <a:r>
              <a:rPr lang="en-US" sz="1800" dirty="0">
                <a:latin typeface="Times New Roman" pitchFamily="18" charset="0"/>
                <a:cs typeface="Times New Roman" pitchFamily="18" charset="0"/>
              </a:rPr>
              <a:t>simulator </a:t>
            </a:r>
            <a:r>
              <a:rPr lang="en-US" sz="1800" dirty="0" smtClean="0">
                <a:latin typeface="Times New Roman" pitchFamily="18" charset="0"/>
                <a:cs typeface="Times New Roman" pitchFamily="18" charset="0"/>
              </a:rPr>
              <a:t>based </a:t>
            </a:r>
            <a:r>
              <a:rPr lang="en-US" sz="1800" dirty="0">
                <a:latin typeface="Times New Roman" pitchFamily="18" charset="0"/>
                <a:cs typeface="Times New Roman" pitchFamily="18" charset="0"/>
              </a:rPr>
              <a:t>on 15/0652r1</a:t>
            </a:r>
          </a:p>
          <a:p>
            <a:pPr marL="600075" lvl="2" indent="-257175" algn="just">
              <a:lnSpc>
                <a:spcPct val="80000"/>
              </a:lnSpc>
              <a:spcAft>
                <a:spcPts val="450"/>
              </a:spcAft>
              <a:buFont typeface="Arial" charset="0"/>
              <a:buChar char="•"/>
              <a:defRPr/>
            </a:pPr>
            <a:r>
              <a:rPr lang="en-US" sz="1600" dirty="0" smtClean="0">
                <a:latin typeface="Times New Roman" pitchFamily="18" charset="0"/>
                <a:cs typeface="Times New Roman" pitchFamily="18" charset="0"/>
              </a:rPr>
              <a:t>A-MPDU implementation is unstable in really dense scenarios (due to OBSS interference) and needs work.</a:t>
            </a:r>
          </a:p>
          <a:p>
            <a:pPr marL="600075" lvl="2" indent="-257175" algn="just">
              <a:lnSpc>
                <a:spcPct val="80000"/>
              </a:lnSpc>
              <a:spcAft>
                <a:spcPts val="450"/>
              </a:spcAft>
              <a:buFont typeface="Arial" charset="0"/>
              <a:buChar char="•"/>
              <a:defRPr/>
            </a:pPr>
            <a:endParaRPr lang="en-US" dirty="0">
              <a:latin typeface="Times New Roman" pitchFamily="18" charset="0"/>
              <a:cs typeface="Times New Roman" pitchFamily="18" charset="0"/>
            </a:endParaRPr>
          </a:p>
          <a:p>
            <a:pPr marL="257175" lvl="1" indent="-257175" algn="just">
              <a:lnSpc>
                <a:spcPct val="80000"/>
              </a:lnSpc>
              <a:spcAft>
                <a:spcPts val="450"/>
              </a:spcAft>
              <a:buFont typeface="Arial" charset="0"/>
              <a:buChar char="•"/>
              <a:defRPr/>
            </a:pPr>
            <a:r>
              <a:rPr lang="en-US" dirty="0" smtClean="0">
                <a:latin typeface="Times New Roman" pitchFamily="18" charset="0"/>
                <a:cs typeface="Times New Roman" pitchFamily="18" charset="0"/>
              </a:rPr>
              <a:t>Results indicate consistency with the work presented in [2] (</a:t>
            </a:r>
            <a:r>
              <a:rPr lang="en-US" dirty="0" err="1" smtClean="0">
                <a:latin typeface="Times New Roman" pitchFamily="18" charset="0"/>
                <a:cs typeface="Times New Roman" pitchFamily="18" charset="0"/>
              </a:rPr>
              <a:t>MediaTek</a:t>
            </a:r>
            <a:r>
              <a:rPr lang="en-US" dirty="0" smtClean="0">
                <a:latin typeface="Times New Roman" pitchFamily="18" charset="0"/>
                <a:cs typeface="Times New Roman" pitchFamily="18" charset="0"/>
              </a:rPr>
              <a:t>).</a:t>
            </a:r>
          </a:p>
          <a:p>
            <a:pPr marL="600075" lvl="2" indent="-257175" algn="just">
              <a:lnSpc>
                <a:spcPct val="80000"/>
              </a:lnSpc>
              <a:spcAft>
                <a:spcPts val="450"/>
              </a:spcAft>
              <a:buFont typeface="Arial" charset="0"/>
              <a:buChar char="•"/>
              <a:defRPr/>
            </a:pPr>
            <a:r>
              <a:rPr lang="en-US" dirty="0" smtClean="0">
                <a:latin typeface="Times New Roman" pitchFamily="18" charset="0"/>
                <a:cs typeface="Times New Roman" pitchFamily="18" charset="0"/>
              </a:rPr>
              <a:t>Calibration needed at cell edges</a:t>
            </a:r>
          </a:p>
          <a:p>
            <a:pPr marL="257175" lvl="1" indent="-257175" algn="just">
              <a:lnSpc>
                <a:spcPct val="80000"/>
              </a:lnSpc>
              <a:spcAft>
                <a:spcPts val="450"/>
              </a:spcAft>
              <a:buFont typeface="Arial" charset="0"/>
              <a:buChar char="•"/>
              <a:defRPr/>
            </a:pPr>
            <a:endParaRPr lang="en-US" dirty="0" smtClean="0">
              <a:latin typeface="Times New Roman" pitchFamily="18" charset="0"/>
              <a:cs typeface="Times New Roman" pitchFamily="18" charset="0"/>
            </a:endParaRPr>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14</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819010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vert="horz" lIns="91440" tIns="45720" rIns="91440" bIns="45720" rtlCol="0" anchor="ctr">
            <a:normAutofit/>
          </a:bodyPr>
          <a:lstStyle/>
          <a:p>
            <a:r>
              <a:rPr lang="en-US" altLang="ca-ES" dirty="0" smtClean="0">
                <a:latin typeface="Times New Roman" pitchFamily="18" charset="0"/>
                <a:cs typeface="Times New Roman" pitchFamily="18" charset="0"/>
              </a:rPr>
              <a:t>7</a:t>
            </a:r>
            <a:r>
              <a:rPr lang="en-US" altLang="ca-ES" sz="3200" b="1" dirty="0" smtClean="0">
                <a:latin typeface="Times New Roman" pitchFamily="18" charset="0"/>
                <a:cs typeface="Times New Roman" pitchFamily="18" charset="0"/>
              </a:rPr>
              <a:t>. References</a:t>
            </a:r>
          </a:p>
        </p:txBody>
      </p:sp>
      <p:sp>
        <p:nvSpPr>
          <p:cNvPr id="3" name="Content Placeholder 2"/>
          <p:cNvSpPr>
            <a:spLocks noGrp="1"/>
          </p:cNvSpPr>
          <p:nvPr>
            <p:ph idx="1"/>
          </p:nvPr>
        </p:nvSpPr>
        <p:spPr/>
        <p:txBody>
          <a:bodyPr/>
          <a:lstStyle/>
          <a:p>
            <a:pPr algn="just"/>
            <a:r>
              <a:rPr lang="en-US" altLang="en-US" sz="1600" dirty="0" smtClean="0">
                <a:latin typeface="Times New Roman" pitchFamily="18" charset="0"/>
                <a:cs typeface="Times New Roman" pitchFamily="18" charset="0"/>
              </a:rPr>
              <a:t>[1]. Masahito Mori, IEEE 802.11-15-0652r1, Reference simulation model for Dynamic CCA/DSC calibration.</a:t>
            </a:r>
          </a:p>
          <a:p>
            <a:pPr algn="just"/>
            <a:endParaRPr lang="en-US" altLang="en-US" sz="1600" dirty="0" smtClean="0">
              <a:latin typeface="Times New Roman" pitchFamily="18" charset="0"/>
              <a:cs typeface="Times New Roman" pitchFamily="18" charset="0"/>
            </a:endParaRPr>
          </a:p>
          <a:p>
            <a:pPr algn="just"/>
            <a:r>
              <a:rPr lang="en-US" altLang="en-US" sz="1600" dirty="0" smtClean="0">
                <a:latin typeface="Times New Roman" pitchFamily="18" charset="0"/>
                <a:cs typeface="Times New Roman" pitchFamily="18" charset="0"/>
              </a:rPr>
              <a:t>[2]. </a:t>
            </a:r>
            <a:r>
              <a:rPr lang="en-US" altLang="en-US" sz="1600" dirty="0" err="1" smtClean="0">
                <a:latin typeface="Times New Roman" pitchFamily="18" charset="0"/>
                <a:cs typeface="Times New Roman" pitchFamily="18" charset="0"/>
              </a:rPr>
              <a:t>Chinghwa</a:t>
            </a:r>
            <a:r>
              <a:rPr lang="en-US" altLang="en-US" sz="1600" dirty="0" smtClean="0">
                <a:latin typeface="Times New Roman" pitchFamily="18" charset="0"/>
                <a:cs typeface="Times New Roman" pitchFamily="18" charset="0"/>
              </a:rPr>
              <a:t> Yu, IEEE 802.11-15-0886r0, DSC calibration results</a:t>
            </a:r>
            <a:r>
              <a:rPr lang="en-US" altLang="ca-ES" sz="1600" dirty="0" smtClean="0">
                <a:latin typeface="Times New Roman" panose="02020603050405020304" pitchFamily="18" charset="0"/>
                <a:cs typeface="Times New Roman" panose="02020603050405020304" pitchFamily="18" charset="0"/>
              </a:rPr>
              <a:t>.</a:t>
            </a:r>
          </a:p>
          <a:p>
            <a:pPr algn="just"/>
            <a:endParaRPr lang="en-US" altLang="ca-ES" sz="1600" dirty="0" smtClean="0">
              <a:latin typeface="Times New Roman" panose="02020603050405020304" pitchFamily="18" charset="0"/>
              <a:cs typeface="Times New Roman" panose="02020603050405020304" pitchFamily="18" charset="0"/>
            </a:endParaRPr>
          </a:p>
          <a:p>
            <a:pPr algn="just"/>
            <a:r>
              <a:rPr lang="en-CA" sz="1600" dirty="0" smtClean="0">
                <a:latin typeface="Times New Roman" pitchFamily="18" charset="0"/>
                <a:cs typeface="Times New Roman" pitchFamily="18" charset="0"/>
              </a:rPr>
              <a:t>[3]. </a:t>
            </a:r>
            <a:r>
              <a:rPr lang="es-ES" sz="1600" dirty="0" err="1"/>
              <a:t>ThreeLogDistancePropagationLossModel</a:t>
            </a:r>
            <a:r>
              <a:rPr lang="es-ES" sz="1600" dirty="0"/>
              <a:t> </a:t>
            </a:r>
            <a:r>
              <a:rPr lang="es-ES" sz="1600" dirty="0" err="1"/>
              <a:t>Class</a:t>
            </a:r>
            <a:r>
              <a:rPr lang="es-ES" sz="1600" dirty="0"/>
              <a:t> </a:t>
            </a:r>
            <a:r>
              <a:rPr lang="en-CA" sz="1600" dirty="0" smtClean="0">
                <a:latin typeface="Times New Roman" pitchFamily="18" charset="0"/>
                <a:cs typeface="Times New Roman" pitchFamily="18" charset="0"/>
              </a:rPr>
              <a:t>: ns-3 design </a:t>
            </a:r>
            <a:r>
              <a:rPr lang="en-CA" sz="1600" dirty="0">
                <a:latin typeface="Times New Roman" pitchFamily="18" charset="0"/>
                <a:cs typeface="Times New Roman" pitchFamily="18" charset="0"/>
              </a:rPr>
              <a:t>document. </a:t>
            </a:r>
            <a:r>
              <a:rPr lang="en-US" sz="1600" dirty="0">
                <a:latin typeface="Times New Roman" pitchFamily="18" charset="0"/>
                <a:cs typeface="Times New Roman" pitchFamily="18" charset="0"/>
              </a:rPr>
              <a:t>[Online]. Available: </a:t>
            </a:r>
            <a:r>
              <a:rPr lang="en-US" sz="1200" dirty="0">
                <a:latin typeface="Times New Roman" pitchFamily="18" charset="0"/>
                <a:cs typeface="Times New Roman" pitchFamily="18" charset="0"/>
              </a:rPr>
              <a:t>https://</a:t>
            </a:r>
            <a:r>
              <a:rPr lang="en-US" sz="1200" dirty="0" smtClean="0">
                <a:latin typeface="Times New Roman" pitchFamily="18" charset="0"/>
                <a:cs typeface="Times New Roman" pitchFamily="18" charset="0"/>
              </a:rPr>
              <a:t>www.nsnam.org/doxygen/classns3_1_1_three_log_distance_propagation_loss_model.html</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ED35F2D-5112-47ED-971A-C452D8032509}" type="slidenum">
              <a:rPr lang="en-US" smtClean="0"/>
              <a:pPr/>
              <a:t>15</a:t>
            </a:fld>
            <a:endParaRPr lang="en-US"/>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896481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p:txBody>
          <a:bodyPr/>
          <a:lstStyle/>
          <a:p>
            <a:pPr marL="457200" indent="-457200">
              <a:buFont typeface="+mj-lt"/>
              <a:buAutoNum type="arabicPeriod"/>
            </a:pPr>
            <a:r>
              <a:rPr lang="en-US" altLang="ca-ES" dirty="0" smtClean="0"/>
              <a:t>Context</a:t>
            </a:r>
          </a:p>
          <a:p>
            <a:pPr marL="457200" indent="-457200">
              <a:buFont typeface="+mj-lt"/>
              <a:buAutoNum type="arabicPeriod"/>
            </a:pPr>
            <a:r>
              <a:rPr lang="en-US" altLang="ca-ES" dirty="0" smtClean="0">
                <a:latin typeface="Times New Roman" panose="02020603050405020304" pitchFamily="18" charset="0"/>
                <a:cs typeface="Times New Roman" panose="02020603050405020304" pitchFamily="18" charset="0"/>
              </a:rPr>
              <a:t>Simulation </a:t>
            </a:r>
            <a:r>
              <a:rPr lang="en-US" altLang="ca-ES" dirty="0">
                <a:latin typeface="Times New Roman" panose="02020603050405020304" pitchFamily="18" charset="0"/>
                <a:cs typeface="Times New Roman" panose="02020603050405020304" pitchFamily="18" charset="0"/>
              </a:rPr>
              <a:t>Environment: NS-3</a:t>
            </a:r>
            <a:endParaRPr lang="en-US" altLang="ca-ES" dirty="0" smtClean="0"/>
          </a:p>
          <a:p>
            <a:pPr marL="457200" indent="-457200">
              <a:buFont typeface="+mj-lt"/>
              <a:buAutoNum type="arabicPeriod"/>
            </a:pPr>
            <a:r>
              <a:rPr lang="en-US" altLang="ca-ES" dirty="0">
                <a:latin typeface="Times New Roman" pitchFamily="18" charset="0"/>
                <a:cs typeface="Times New Roman" pitchFamily="18" charset="0"/>
              </a:rPr>
              <a:t>Simulation scenarios and assumptions </a:t>
            </a:r>
            <a:endParaRPr lang="en-US" altLang="ca-ES" dirty="0" smtClean="0">
              <a:latin typeface="Times New Roman" pitchFamily="18" charset="0"/>
              <a:cs typeface="Times New Roman" pitchFamily="18" charset="0"/>
            </a:endParaRPr>
          </a:p>
          <a:p>
            <a:pPr marL="457200" indent="-457200">
              <a:buFont typeface="+mj-lt"/>
              <a:buAutoNum type="arabicPeriod"/>
            </a:pPr>
            <a:r>
              <a:rPr lang="en-US" dirty="0" smtClean="0"/>
              <a:t>Path loss </a:t>
            </a:r>
            <a:r>
              <a:rPr lang="en-US" dirty="0"/>
              <a:t>model calibration</a:t>
            </a:r>
            <a:endParaRPr lang="en-US" altLang="ca-ES" dirty="0" smtClean="0">
              <a:latin typeface="Times New Roman" pitchFamily="18" charset="0"/>
              <a:cs typeface="Times New Roman" pitchFamily="18" charset="0"/>
            </a:endParaRPr>
          </a:p>
          <a:p>
            <a:pPr marL="457200" indent="-457200">
              <a:buFont typeface="+mj-lt"/>
              <a:buAutoNum type="arabicPeriod"/>
            </a:pPr>
            <a:r>
              <a:rPr lang="en-US" dirty="0" smtClean="0"/>
              <a:t>Throughput calibration </a:t>
            </a:r>
            <a:r>
              <a:rPr lang="en-US" dirty="0"/>
              <a:t>Results </a:t>
            </a:r>
            <a:endParaRPr lang="en-US" dirty="0" smtClean="0"/>
          </a:p>
          <a:p>
            <a:pPr marL="457200" indent="-457200">
              <a:buFont typeface="+mj-lt"/>
              <a:buAutoNum type="arabicPeriod"/>
            </a:pPr>
            <a:r>
              <a:rPr lang="en-US" altLang="ca-ES" dirty="0" smtClean="0">
                <a:latin typeface="Times New Roman" panose="02020603050405020304" pitchFamily="18" charset="0"/>
                <a:cs typeface="Times New Roman" panose="02020603050405020304" pitchFamily="18" charset="0"/>
              </a:rPr>
              <a:t>Conclusions</a:t>
            </a:r>
          </a:p>
          <a:p>
            <a:pPr marL="457200" indent="-457200">
              <a:buFont typeface="+mj-lt"/>
              <a:buAutoNum type="arabicPeriod"/>
            </a:pPr>
            <a:r>
              <a:rPr lang="en-US" altLang="ca-ES" dirty="0" smtClean="0">
                <a:latin typeface="Times New Roman" panose="02020603050405020304" pitchFamily="18" charset="0"/>
                <a:cs typeface="Times New Roman" panose="02020603050405020304" pitchFamily="18" charset="0"/>
              </a:rPr>
              <a:t>References</a:t>
            </a:r>
            <a:endParaRPr lang="en-US" dirty="0" smtClean="0"/>
          </a:p>
          <a:p>
            <a:endParaRPr lang="en-US" altLang="ca-ES" dirty="0" smtClean="0"/>
          </a:p>
          <a:p>
            <a:endParaRPr lang="en-US" altLang="ca-ES" dirty="0" smtClean="0"/>
          </a:p>
          <a:p>
            <a:endParaRPr lang="en-US" altLang="ca-ES" dirty="0" smtClean="0"/>
          </a:p>
          <a:p>
            <a:endParaRPr lang="en-US" altLang="ca-ES" dirty="0" smtClean="0"/>
          </a:p>
        </p:txBody>
      </p:sp>
      <p:sp>
        <p:nvSpPr>
          <p:cNvPr id="7170" name="Title 1"/>
          <p:cNvSpPr>
            <a:spLocks noGrp="1"/>
          </p:cNvSpPr>
          <p:nvPr>
            <p:ph type="title"/>
          </p:nvPr>
        </p:nvSpPr>
        <p:spPr/>
        <p:txBody>
          <a:bodyPr/>
          <a:lstStyle/>
          <a:p>
            <a:r>
              <a:rPr lang="en-US" altLang="ca-ES" smtClean="0"/>
              <a:t>Outline</a:t>
            </a:r>
            <a:endParaRPr lang="en-US" altLang="ca-ES" dirty="0" smtClean="0"/>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4063529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85800" y="1600200"/>
            <a:ext cx="7772400" cy="4800600"/>
          </a:xfrm>
        </p:spPr>
        <p:txBody>
          <a:bodyPr>
            <a:normAutofit/>
          </a:bodyPr>
          <a:lstStyle/>
          <a:p>
            <a:pPr marL="342900" lvl="1" indent="-342900" algn="just">
              <a:buFont typeface="Arial" panose="020B0604020202020204" pitchFamily="34" charset="0"/>
              <a:buChar char="•"/>
              <a:defRPr/>
            </a:pPr>
            <a:r>
              <a:rPr lang="en-CA" altLang="ca-ES" sz="1800" dirty="0" smtClean="0">
                <a:latin typeface="Times New Roman" pitchFamily="18" charset="0"/>
                <a:cs typeface="Times New Roman" pitchFamily="18" charset="0"/>
              </a:rPr>
              <a:t>As highlighted in [1], many simulation results have been presented by </a:t>
            </a:r>
            <a:r>
              <a:rPr lang="en-CA" altLang="ca-ES" sz="1800" dirty="0" err="1" smtClean="0">
                <a:latin typeface="Times New Roman" pitchFamily="18" charset="0"/>
                <a:cs typeface="Times New Roman" pitchFamily="18" charset="0"/>
              </a:rPr>
              <a:t>TGax</a:t>
            </a:r>
            <a:r>
              <a:rPr lang="en-CA" altLang="ca-ES" sz="1800" dirty="0" smtClean="0">
                <a:latin typeface="Times New Roman" pitchFamily="18" charset="0"/>
                <a:cs typeface="Times New Roman" pitchFamily="18" charset="0"/>
              </a:rPr>
              <a:t>,</a:t>
            </a:r>
          </a:p>
          <a:p>
            <a:pPr marL="685800" lvl="2" indent="-342900" algn="just">
              <a:buFont typeface="Arial" panose="020B0604020202020204" pitchFamily="34" charset="0"/>
              <a:buChar char="•"/>
              <a:defRPr/>
            </a:pPr>
            <a:r>
              <a:rPr lang="en-CA" altLang="ca-ES" sz="1600" dirty="0" smtClean="0">
                <a:latin typeface="Times New Roman" pitchFamily="18" charset="0"/>
                <a:cs typeface="Times New Roman" pitchFamily="18" charset="0"/>
              </a:rPr>
              <a:t>However, results are inconsistent due to diverse conditions.</a:t>
            </a:r>
          </a:p>
          <a:p>
            <a:pPr marL="685800" lvl="2" indent="-342900" algn="just">
              <a:buFont typeface="Arial" panose="020B0604020202020204" pitchFamily="34" charset="0"/>
              <a:buChar char="•"/>
              <a:defRPr/>
            </a:pPr>
            <a:r>
              <a:rPr lang="en-CA" altLang="ca-ES" sz="1600" dirty="0" smtClean="0">
                <a:latin typeface="Times New Roman" pitchFamily="18" charset="0"/>
                <a:cs typeface="Times New Roman" pitchFamily="18" charset="0"/>
              </a:rPr>
              <a:t>In addition, there is a need to perform “apples-to-apples” comparison so that different simulation tools could be calibrated based on a reference model.</a:t>
            </a:r>
            <a:endParaRPr lang="en-US" altLang="ca-ES" sz="1600" dirty="0" smtClean="0">
              <a:latin typeface="Times New Roman" pitchFamily="18" charset="0"/>
              <a:cs typeface="Times New Roman" pitchFamily="18" charset="0"/>
            </a:endParaRPr>
          </a:p>
          <a:p>
            <a:pPr marL="0" indent="0" algn="just" eaLnBrk="1" hangingPunct="1">
              <a:buFont typeface="Arial" panose="020B0604020202020204" pitchFamily="34" charset="0"/>
              <a:buNone/>
              <a:defRPr/>
            </a:pPr>
            <a:endParaRPr lang="en-US" altLang="ca-ES" sz="1600" dirty="0" smtClean="0">
              <a:latin typeface="Times New Roman" pitchFamily="18" charset="0"/>
              <a:cs typeface="Times New Roman" pitchFamily="18" charset="0"/>
            </a:endParaRPr>
          </a:p>
          <a:p>
            <a:pPr algn="just" eaLnBrk="1" hangingPunct="1">
              <a:buFont typeface="Arial" panose="020B0604020202020204" pitchFamily="34" charset="0"/>
              <a:buChar char="•"/>
              <a:defRPr/>
            </a:pPr>
            <a:r>
              <a:rPr lang="en-US" altLang="ca-ES" sz="1800" dirty="0" smtClean="0">
                <a:latin typeface="Times New Roman" pitchFamily="18" charset="0"/>
                <a:cs typeface="Times New Roman" pitchFamily="18" charset="0"/>
              </a:rPr>
              <a:t>In this submission we, </a:t>
            </a:r>
          </a:p>
          <a:p>
            <a:pPr lvl="1" algn="just" eaLnBrk="1" hangingPunct="1">
              <a:buFont typeface="Arial" panose="020B0604020202020204" pitchFamily="34" charset="0"/>
              <a:buChar char="–"/>
              <a:defRPr/>
            </a:pPr>
            <a:r>
              <a:rPr lang="en-US" altLang="ca-ES" sz="1600" dirty="0" smtClean="0">
                <a:latin typeface="Times New Roman" pitchFamily="18" charset="0"/>
                <a:cs typeface="Times New Roman" pitchFamily="18" charset="0"/>
              </a:rPr>
              <a:t>Present the calibration results of our spatial reuse implementation in NS-3,</a:t>
            </a:r>
          </a:p>
          <a:p>
            <a:pPr lvl="2" algn="just" eaLnBrk="1" hangingPunct="1">
              <a:buFont typeface="Arial" panose="020B0604020202020204" pitchFamily="34" charset="0"/>
              <a:buChar char="•"/>
              <a:defRPr/>
            </a:pPr>
            <a:r>
              <a:rPr lang="en-US" altLang="ca-ES" sz="1600" dirty="0" smtClean="0">
                <a:latin typeface="Times New Roman" pitchFamily="18" charset="0"/>
                <a:cs typeface="Times New Roman" pitchFamily="18" charset="0"/>
              </a:rPr>
              <a:t>By utilizing the simple scenario presented in [1]</a:t>
            </a:r>
          </a:p>
          <a:p>
            <a:pPr lvl="2" algn="just" eaLnBrk="1" hangingPunct="1">
              <a:buFont typeface="Arial" panose="020B0604020202020204" pitchFamily="34" charset="0"/>
              <a:buChar char="•"/>
              <a:defRPr/>
            </a:pPr>
            <a:r>
              <a:rPr lang="en-US" altLang="ca-ES" sz="1600" dirty="0" smtClean="0">
                <a:latin typeface="Times New Roman" pitchFamily="18" charset="0"/>
                <a:cs typeface="Times New Roman" pitchFamily="18" charset="0"/>
              </a:rPr>
              <a:t>We compare our findings with the results presented in [2]</a:t>
            </a:r>
          </a:p>
        </p:txBody>
      </p:sp>
      <p:sp>
        <p:nvSpPr>
          <p:cNvPr id="8194" name="Title 1"/>
          <p:cNvSpPr>
            <a:spLocks noGrp="1"/>
          </p:cNvSpPr>
          <p:nvPr>
            <p:ph type="title"/>
          </p:nvPr>
        </p:nvSpPr>
        <p:spPr>
          <a:xfrm>
            <a:off x="685800" y="457200"/>
            <a:ext cx="7772400" cy="1066800"/>
          </a:xfrm>
        </p:spPr>
        <p:txBody>
          <a:bodyPr/>
          <a:lstStyle/>
          <a:p>
            <a:pPr eaLnBrk="1" hangingPunct="1"/>
            <a:r>
              <a:rPr lang="en-US" altLang="ca-ES" sz="3200" b="1" dirty="0" smtClean="0">
                <a:latin typeface="Times New Roman" pitchFamily="18" charset="0"/>
                <a:cs typeface="Times New Roman" pitchFamily="18" charset="0"/>
              </a:rPr>
              <a:t>1. Context</a:t>
            </a:r>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4026710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2"/>
          <p:cNvSpPr>
            <a:spLocks noGrp="1"/>
          </p:cNvSpPr>
          <p:nvPr>
            <p:ph type="ftr" sz="quarter" idx="4294967295"/>
          </p:nvPr>
        </p:nvSpPr>
        <p:spPr>
          <a:xfrm>
            <a:off x="6899275" y="6475413"/>
            <a:ext cx="1787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ca-ES" sz="1200" b="0" smtClean="0"/>
              <a:t>M. Shahwaiz Afaqui (UPC)</a:t>
            </a:r>
          </a:p>
        </p:txBody>
      </p:sp>
      <p:sp>
        <p:nvSpPr>
          <p:cNvPr id="10244" name="Slide Number Placeholder 3"/>
          <p:cNvSpPr>
            <a:spLocks noGrp="1"/>
          </p:cNvSpPr>
          <p:nvPr>
            <p:ph type="sldNum" sz="quarter" idx="4294967295"/>
          </p:nvPr>
        </p:nvSpPr>
        <p:spPr>
          <a:xfrm>
            <a:off x="4487863"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ca-ES" sz="1200" b="0" smtClean="0"/>
              <a:t>Slide </a:t>
            </a:r>
            <a:fld id="{0D7CB745-AE01-4E70-A430-C523E6D3A22C}" type="slidenum">
              <a:rPr lang="en-US" altLang="ca-ES" sz="1200" b="0" smtClean="0"/>
              <a:pPr>
                <a:spcBef>
                  <a:spcPct val="0"/>
                </a:spcBef>
                <a:buFontTx/>
                <a:buNone/>
              </a:pPr>
              <a:t>4</a:t>
            </a:fld>
            <a:endParaRPr lang="en-US" altLang="ca-ES" sz="1200" b="0" smtClean="0"/>
          </a:p>
        </p:txBody>
      </p:sp>
      <p:sp>
        <p:nvSpPr>
          <p:cNvPr id="10245" name="Content Placeholder 2"/>
          <p:cNvSpPr>
            <a:spLocks noGrp="1"/>
          </p:cNvSpPr>
          <p:nvPr>
            <p:ph idx="1"/>
          </p:nvPr>
        </p:nvSpPr>
        <p:spPr>
          <a:xfrm>
            <a:off x="685800" y="1295400"/>
            <a:ext cx="7772400" cy="5105400"/>
          </a:xfrm>
        </p:spPr>
        <p:txBody>
          <a:bodyPr/>
          <a:lstStyle/>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NS-3</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Allows the study of protocols and network performance of large-scale systems in a controlled and scalable environment.</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ko-KR" sz="1050" dirty="0" smtClean="0">
              <a:ea typeface="굴림" panose="020B0600000101010101" pitchFamily="34" charset="-127"/>
              <a:cs typeface="Times New Roman" panose="02020603050405020304" pitchFamily="18" charset="0"/>
            </a:endParaRP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Main characteristics,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Discrete event simulator</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Packet level simulator (layer 2 and above)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Layered architecture</a:t>
            </a:r>
          </a:p>
          <a:p>
            <a:pPr lvl="2"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400" dirty="0">
                <a:solidFill>
                  <a:srgbClr val="FF0000"/>
                </a:solidFill>
                <a:ea typeface="굴림" panose="020B0600000101010101" pitchFamily="34" charset="-127"/>
                <a:cs typeface="Times New Roman" panose="02020603050405020304" pitchFamily="18" charset="0"/>
              </a:rPr>
              <a:t>Simplified PHY layer abstraction</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Free and open source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Frequent updates ( latest version ns 3.24- release date Sept. 15</a:t>
            </a:r>
            <a:r>
              <a:rPr lang="en-GB" altLang="ko-KR" sz="1600" baseline="30000" dirty="0" smtClean="0">
                <a:ea typeface="굴림" panose="020B0600000101010101" pitchFamily="34" charset="-127"/>
                <a:cs typeface="Times New Roman" panose="02020603050405020304" pitchFamily="18" charset="0"/>
              </a:rPr>
              <a:t>th</a:t>
            </a:r>
            <a:r>
              <a:rPr lang="en-GB" altLang="ko-KR" sz="1600" dirty="0" smtClean="0">
                <a:ea typeface="굴림" panose="020B0600000101010101" pitchFamily="34" charset="-127"/>
                <a:cs typeface="Times New Roman" panose="02020603050405020304" pitchFamily="18" charset="0"/>
              </a:rPr>
              <a:t>, 2015)</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ko-KR" sz="1050" dirty="0" smtClean="0">
              <a:ea typeface="굴림" panose="020B0600000101010101" pitchFamily="34" charset="-127"/>
              <a:cs typeface="Times New Roman" panose="02020603050405020304" pitchFamily="18" charset="0"/>
            </a:endParaRP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600" dirty="0" smtClean="0">
                <a:ea typeface="新細明體" panose="02020500000000000000" pitchFamily="18" charset="-120"/>
                <a:cs typeface="Times New Roman" panose="02020603050405020304" pitchFamily="18" charset="0"/>
              </a:rPr>
              <a:t>Large number of protocol implementations and models available,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TCP, UDP</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IPV4, IPV6, static routing</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IEEE 802.11 and variants, WiMAX, LTE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IEEE 802 physical layer</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Mobility models and routing protocols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Ability to design indoor, outdoor or hybrid networks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etc.</a:t>
            </a:r>
          </a:p>
          <a:p>
            <a:pPr lvl="1" eaLnBrk="1" hangingPunct="1">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sz="1600" b="1" dirty="0" smtClean="0">
              <a:ea typeface="新細明體" panose="02020500000000000000" pitchFamily="18" charset="-120"/>
            </a:endParaRP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ltLang="ca-ES" sz="1600" dirty="0" smtClean="0">
              <a:cs typeface="Times New Roman" panose="02020603050405020304" pitchFamily="18" charset="0"/>
            </a:endParaRPr>
          </a:p>
        </p:txBody>
      </p:sp>
      <p:sp>
        <p:nvSpPr>
          <p:cNvPr id="10246" name="Title 1"/>
          <p:cNvSpPr>
            <a:spLocks noGrp="1"/>
          </p:cNvSpPr>
          <p:nvPr>
            <p:ph type="title"/>
          </p:nvPr>
        </p:nvSpPr>
        <p:spPr>
          <a:xfrm>
            <a:off x="685800" y="457200"/>
            <a:ext cx="7772400" cy="1066800"/>
          </a:xfrm>
        </p:spPr>
        <p:txBody>
          <a:bodyPr/>
          <a:lstStyle/>
          <a:p>
            <a:pPr eaLnBrk="1" hangingPunct="1"/>
            <a:r>
              <a:rPr lang="en-US" altLang="ca-ES" smtClean="0">
                <a:cs typeface="Times New Roman" panose="02020603050405020304" pitchFamily="18" charset="0"/>
              </a:rPr>
              <a:t>2. Simulation Environment: NS-3</a:t>
            </a:r>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217104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2806" y="304800"/>
            <a:ext cx="8229600" cy="1143000"/>
          </a:xfrm>
        </p:spPr>
        <p:txBody>
          <a:bodyPr/>
          <a:lstStyle/>
          <a:p>
            <a:pPr eaLnBrk="1" hangingPunct="1"/>
            <a:r>
              <a:rPr lang="en-US" altLang="ca-ES" dirty="0" smtClean="0">
                <a:latin typeface="Times New Roman" pitchFamily="18" charset="0"/>
                <a:cs typeface="Times New Roman" pitchFamily="18" charset="0"/>
              </a:rPr>
              <a:t>3</a:t>
            </a:r>
            <a:r>
              <a:rPr lang="en-US" altLang="ca-ES" sz="3200" b="1" dirty="0" smtClean="0">
                <a:latin typeface="Times New Roman" pitchFamily="18" charset="0"/>
                <a:cs typeface="Times New Roman" pitchFamily="18" charset="0"/>
              </a:rPr>
              <a:t>. Simulation scenarios and assumptions (1/4)</a:t>
            </a:r>
          </a:p>
        </p:txBody>
      </p:sp>
      <p:sp>
        <p:nvSpPr>
          <p:cNvPr id="13315" name="Content Placeholder 2"/>
          <p:cNvSpPr>
            <a:spLocks noGrp="1"/>
          </p:cNvSpPr>
          <p:nvPr>
            <p:ph idx="1"/>
          </p:nvPr>
        </p:nvSpPr>
        <p:spPr>
          <a:xfrm>
            <a:off x="381000" y="1219200"/>
            <a:ext cx="8241406" cy="1524000"/>
          </a:xfrm>
        </p:spPr>
        <p:txBody>
          <a:bodyPr/>
          <a:lstStyle/>
          <a:p>
            <a:pPr algn="just" eaLnBrk="1" hangingPunct="1"/>
            <a:r>
              <a:rPr lang="en-US" altLang="ca-ES" sz="1800" dirty="0" smtClean="0">
                <a:latin typeface="Times New Roman" pitchFamily="18" charset="0"/>
                <a:cs typeface="Times New Roman" pitchFamily="18" charset="0"/>
              </a:rPr>
              <a:t>Topology</a:t>
            </a:r>
          </a:p>
          <a:p>
            <a:pPr lvl="1" algn="just" eaLnBrk="1" hangingPunct="1"/>
            <a:r>
              <a:rPr lang="en-US" altLang="ca-ES" sz="1600" dirty="0" smtClean="0">
                <a:latin typeface="+mj-lt"/>
                <a:cs typeface="Times New Roman" pitchFamily="18" charset="0"/>
              </a:rPr>
              <a:t>Two BSS separated with a distance of 30m,</a:t>
            </a:r>
          </a:p>
          <a:p>
            <a:pPr lvl="2" algn="just" eaLnBrk="1" hangingPunct="1"/>
            <a:r>
              <a:rPr lang="en-US" altLang="ca-ES" sz="1600" dirty="0" smtClean="0">
                <a:latin typeface="+mj-lt"/>
                <a:cs typeface="Times New Roman" pitchFamily="18" charset="0"/>
              </a:rPr>
              <a:t>2 stations associated with each AP</a:t>
            </a:r>
          </a:p>
          <a:p>
            <a:pPr lvl="1" algn="just" eaLnBrk="1" hangingPunct="1"/>
            <a:r>
              <a:rPr lang="en-US" altLang="ca-ES" sz="1600" dirty="0" smtClean="0">
                <a:latin typeface="+mj-lt"/>
                <a:cs typeface="Times New Roman" pitchFamily="18" charset="0"/>
              </a:rPr>
              <a:t>AP and stations placed at 1.5m height.</a:t>
            </a:r>
            <a:endParaRPr lang="en-US" altLang="ca-ES" sz="1600" dirty="0">
              <a:latin typeface="+mj-lt"/>
              <a:cs typeface="Times New Roman" pitchFamily="18" charset="0"/>
            </a:endParaRPr>
          </a:p>
          <a:p>
            <a:pPr lvl="1" algn="just" eaLnBrk="1" hangingPunct="1"/>
            <a:endParaRPr lang="en-US" altLang="ca-ES" sz="1400" dirty="0" smtClean="0">
              <a:latin typeface="Times New Roman" pitchFamily="18" charset="0"/>
              <a:cs typeface="Times New Roman" pitchFamily="18" charset="0"/>
            </a:endParaRPr>
          </a:p>
        </p:txBody>
      </p:sp>
      <p:cxnSp>
        <p:nvCxnSpPr>
          <p:cNvPr id="5" name="直線矢印コネクタ 38"/>
          <p:cNvCxnSpPr>
            <a:stCxn id="11" idx="6"/>
            <a:endCxn id="6" idx="2"/>
          </p:cNvCxnSpPr>
          <p:nvPr/>
        </p:nvCxnSpPr>
        <p:spPr>
          <a:xfrm>
            <a:off x="2121792" y="3810000"/>
            <a:ext cx="5110332"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 name="円/楕円 39"/>
          <p:cNvSpPr/>
          <p:nvPr/>
        </p:nvSpPr>
        <p:spPr>
          <a:xfrm>
            <a:off x="7232124" y="3749027"/>
            <a:ext cx="121946" cy="121946"/>
          </a:xfrm>
          <a:prstGeom prst="ellipse">
            <a:avLst/>
          </a:prstGeom>
        </p:spPr>
        <p:style>
          <a:lnRef idx="1">
            <a:schemeClr val="dk1"/>
          </a:lnRef>
          <a:fillRef idx="2">
            <a:schemeClr val="dk1"/>
          </a:fillRef>
          <a:effectRef idx="1">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sp>
        <p:nvSpPr>
          <p:cNvPr id="7" name="円/楕円 40"/>
          <p:cNvSpPr/>
          <p:nvPr/>
        </p:nvSpPr>
        <p:spPr>
          <a:xfrm>
            <a:off x="6702850" y="3226981"/>
            <a:ext cx="1161445" cy="1161445"/>
          </a:xfrm>
          <a:prstGeom prst="ellipse">
            <a:avLst/>
          </a:prstGeom>
          <a:noFill/>
          <a:ln w="9525">
            <a:prstDash val="dash"/>
          </a:ln>
        </p:spPr>
        <p:style>
          <a:lnRef idx="2">
            <a:schemeClr val="dk1"/>
          </a:lnRef>
          <a:fillRef idx="1">
            <a:schemeClr val="lt1"/>
          </a:fillRef>
          <a:effectRef idx="0">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cxnSp>
        <p:nvCxnSpPr>
          <p:cNvPr id="8" name="直線矢印コネクタ 41"/>
          <p:cNvCxnSpPr>
            <a:stCxn id="6" idx="0"/>
            <a:endCxn id="9" idx="4"/>
          </p:cNvCxnSpPr>
          <p:nvPr/>
        </p:nvCxnSpPr>
        <p:spPr>
          <a:xfrm flipH="1" flipV="1">
            <a:off x="7279936" y="3289385"/>
            <a:ext cx="13161" cy="45964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円/楕円 42"/>
          <p:cNvSpPr/>
          <p:nvPr/>
        </p:nvSpPr>
        <p:spPr>
          <a:xfrm>
            <a:off x="7218963" y="3167439"/>
            <a:ext cx="121946" cy="12194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0" name="円/楕円 43"/>
          <p:cNvSpPr/>
          <p:nvPr/>
        </p:nvSpPr>
        <p:spPr>
          <a:xfrm>
            <a:off x="7242569" y="4336020"/>
            <a:ext cx="121946" cy="12194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1" name="円/楕円 44"/>
          <p:cNvSpPr/>
          <p:nvPr/>
        </p:nvSpPr>
        <p:spPr>
          <a:xfrm>
            <a:off x="1999846" y="3749027"/>
            <a:ext cx="121946" cy="121946"/>
          </a:xfrm>
          <a:prstGeom prst="ellipse">
            <a:avLst/>
          </a:prstGeom>
        </p:spPr>
        <p:style>
          <a:lnRef idx="1">
            <a:schemeClr val="dk1"/>
          </a:lnRef>
          <a:fillRef idx="2">
            <a:schemeClr val="dk1"/>
          </a:fillRef>
          <a:effectRef idx="1">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sp>
        <p:nvSpPr>
          <p:cNvPr id="12" name="円/楕円 45"/>
          <p:cNvSpPr/>
          <p:nvPr/>
        </p:nvSpPr>
        <p:spPr>
          <a:xfrm>
            <a:off x="1470572" y="3226981"/>
            <a:ext cx="1161445" cy="1161445"/>
          </a:xfrm>
          <a:prstGeom prst="ellipse">
            <a:avLst/>
          </a:prstGeom>
          <a:noFill/>
          <a:ln w="9525">
            <a:prstDash val="dash"/>
          </a:ln>
        </p:spPr>
        <p:style>
          <a:lnRef idx="2">
            <a:schemeClr val="dk1"/>
          </a:lnRef>
          <a:fillRef idx="1">
            <a:schemeClr val="lt1"/>
          </a:fillRef>
          <a:effectRef idx="0">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sp>
        <p:nvSpPr>
          <p:cNvPr id="13" name="円/楕円 46"/>
          <p:cNvSpPr/>
          <p:nvPr/>
        </p:nvSpPr>
        <p:spPr>
          <a:xfrm>
            <a:off x="1986685" y="3167439"/>
            <a:ext cx="121946" cy="121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4" name="円/楕円 47"/>
          <p:cNvSpPr/>
          <p:nvPr/>
        </p:nvSpPr>
        <p:spPr>
          <a:xfrm>
            <a:off x="2010291" y="4336020"/>
            <a:ext cx="121946" cy="12194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5" name="テキスト ボックス 48"/>
          <p:cNvSpPr txBox="1"/>
          <p:nvPr/>
        </p:nvSpPr>
        <p:spPr>
          <a:xfrm>
            <a:off x="4453174" y="3598293"/>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b="1" dirty="0" smtClean="0">
                <a:solidFill>
                  <a:prstClr val="black"/>
                </a:solidFill>
              </a:rPr>
              <a:t>30m</a:t>
            </a:r>
            <a:endParaRPr lang="ja-JP" altLang="en-US" sz="1100" b="1" dirty="0">
              <a:solidFill>
                <a:prstClr val="black"/>
              </a:solidFill>
            </a:endParaRPr>
          </a:p>
        </p:txBody>
      </p:sp>
      <p:sp>
        <p:nvSpPr>
          <p:cNvPr id="16" name="テキスト ボックス 49"/>
          <p:cNvSpPr txBox="1"/>
          <p:nvPr/>
        </p:nvSpPr>
        <p:spPr>
          <a:xfrm>
            <a:off x="7159490" y="3515824"/>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b="1" dirty="0">
                <a:solidFill>
                  <a:prstClr val="black"/>
                </a:solidFill>
              </a:rPr>
              <a:t>3m</a:t>
            </a:r>
            <a:endParaRPr lang="ja-JP" altLang="en-US" sz="1100" b="1" dirty="0">
              <a:solidFill>
                <a:prstClr val="black"/>
              </a:solidFill>
            </a:endParaRPr>
          </a:p>
        </p:txBody>
      </p:sp>
      <p:cxnSp>
        <p:nvCxnSpPr>
          <p:cNvPr id="17" name="直線矢印コネクタ 50"/>
          <p:cNvCxnSpPr>
            <a:stCxn id="11" idx="0"/>
            <a:endCxn id="13" idx="4"/>
          </p:cNvCxnSpPr>
          <p:nvPr/>
        </p:nvCxnSpPr>
        <p:spPr>
          <a:xfrm flipH="1" flipV="1">
            <a:off x="2047658" y="3289385"/>
            <a:ext cx="13161" cy="45964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テキスト ボックス 51"/>
          <p:cNvSpPr txBox="1"/>
          <p:nvPr/>
        </p:nvSpPr>
        <p:spPr>
          <a:xfrm>
            <a:off x="1681292" y="3498792"/>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b="1" dirty="0">
                <a:solidFill>
                  <a:prstClr val="black"/>
                </a:solidFill>
              </a:rPr>
              <a:t>3m</a:t>
            </a:r>
            <a:endParaRPr lang="ja-JP" altLang="en-US" sz="1100" b="1" dirty="0">
              <a:solidFill>
                <a:prstClr val="black"/>
              </a:solidFill>
            </a:endParaRPr>
          </a:p>
        </p:txBody>
      </p:sp>
      <p:cxnSp>
        <p:nvCxnSpPr>
          <p:cNvPr id="19" name="直線矢印コネクタ 52"/>
          <p:cNvCxnSpPr>
            <a:stCxn id="14" idx="0"/>
            <a:endCxn id="11" idx="4"/>
          </p:cNvCxnSpPr>
          <p:nvPr/>
        </p:nvCxnSpPr>
        <p:spPr>
          <a:xfrm flipH="1" flipV="1">
            <a:off x="2060819" y="3870973"/>
            <a:ext cx="10445" cy="465047"/>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53"/>
          <p:cNvCxnSpPr>
            <a:stCxn id="10" idx="0"/>
            <a:endCxn id="6" idx="4"/>
          </p:cNvCxnSpPr>
          <p:nvPr/>
        </p:nvCxnSpPr>
        <p:spPr>
          <a:xfrm flipH="1" flipV="1">
            <a:off x="7293097" y="3870973"/>
            <a:ext cx="10445" cy="465047"/>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テキスト ボックス 54"/>
          <p:cNvSpPr txBox="1"/>
          <p:nvPr/>
        </p:nvSpPr>
        <p:spPr>
          <a:xfrm>
            <a:off x="1585953" y="3749027"/>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dirty="0">
                <a:solidFill>
                  <a:prstClr val="black"/>
                </a:solidFill>
              </a:rPr>
              <a:t>AP1</a:t>
            </a:r>
            <a:endParaRPr lang="ja-JP" altLang="en-US" sz="1100" dirty="0">
              <a:solidFill>
                <a:prstClr val="black"/>
              </a:solidFill>
            </a:endParaRPr>
          </a:p>
        </p:txBody>
      </p:sp>
      <p:sp>
        <p:nvSpPr>
          <p:cNvPr id="22" name="テキスト ボックス 56"/>
          <p:cNvSpPr txBox="1"/>
          <p:nvPr/>
        </p:nvSpPr>
        <p:spPr>
          <a:xfrm>
            <a:off x="7330365" y="3749027"/>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dirty="0">
                <a:solidFill>
                  <a:prstClr val="black"/>
                </a:solidFill>
              </a:rPr>
              <a:t>AP2</a:t>
            </a:r>
            <a:endParaRPr lang="ja-JP" altLang="en-US" sz="1100" dirty="0">
              <a:solidFill>
                <a:prstClr val="black"/>
              </a:solidFill>
            </a:endParaRPr>
          </a:p>
        </p:txBody>
      </p:sp>
      <p:sp>
        <p:nvSpPr>
          <p:cNvPr id="23" name="テキスト ボックス 57"/>
          <p:cNvSpPr txBox="1"/>
          <p:nvPr/>
        </p:nvSpPr>
        <p:spPr>
          <a:xfrm>
            <a:off x="1354703" y="4388426"/>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a:solidFill>
                  <a:prstClr val="black"/>
                </a:solidFill>
              </a:rPr>
              <a:t>STA3</a:t>
            </a:r>
            <a:endParaRPr lang="ja-JP" altLang="en-US" sz="1200" dirty="0">
              <a:solidFill>
                <a:prstClr val="black"/>
              </a:solidFill>
            </a:endParaRPr>
          </a:p>
        </p:txBody>
      </p:sp>
      <p:sp>
        <p:nvSpPr>
          <p:cNvPr id="24" name="テキスト ボックス 58"/>
          <p:cNvSpPr txBox="1"/>
          <p:nvPr/>
        </p:nvSpPr>
        <p:spPr>
          <a:xfrm>
            <a:off x="7537757" y="4336020"/>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a:solidFill>
                  <a:prstClr val="black"/>
                </a:solidFill>
              </a:rPr>
              <a:t>STA4</a:t>
            </a:r>
            <a:endParaRPr lang="ja-JP" altLang="en-US" sz="1200" dirty="0">
              <a:solidFill>
                <a:prstClr val="black"/>
              </a:solidFill>
            </a:endParaRPr>
          </a:p>
        </p:txBody>
      </p:sp>
      <p:sp>
        <p:nvSpPr>
          <p:cNvPr id="25" name="テキスト ボックス 59"/>
          <p:cNvSpPr txBox="1"/>
          <p:nvPr/>
        </p:nvSpPr>
        <p:spPr>
          <a:xfrm>
            <a:off x="2181244" y="2918566"/>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a:solidFill>
                  <a:prstClr val="black"/>
                </a:solidFill>
              </a:rPr>
              <a:t>STA1</a:t>
            </a:r>
            <a:endParaRPr lang="ja-JP" altLang="en-US" sz="1200" dirty="0">
              <a:solidFill>
                <a:prstClr val="black"/>
              </a:solidFill>
            </a:endParaRPr>
          </a:p>
        </p:txBody>
      </p:sp>
      <p:sp>
        <p:nvSpPr>
          <p:cNvPr id="26" name="テキスト ボックス 60"/>
          <p:cNvSpPr txBox="1"/>
          <p:nvPr/>
        </p:nvSpPr>
        <p:spPr>
          <a:xfrm>
            <a:off x="7531968" y="2922394"/>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smtClean="0">
                <a:solidFill>
                  <a:prstClr val="black"/>
                </a:solidFill>
              </a:rPr>
              <a:t>STA2</a:t>
            </a:r>
            <a:endParaRPr lang="ja-JP" altLang="en-US" sz="1200" dirty="0">
              <a:solidFill>
                <a:prstClr val="black"/>
              </a:solidFill>
            </a:endParaRPr>
          </a:p>
        </p:txBody>
      </p:sp>
      <p:sp>
        <p:nvSpPr>
          <p:cNvPr id="2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2046660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194" name="Content Placeholder 2"/>
              <p:cNvSpPr>
                <a:spLocks noGrp="1"/>
              </p:cNvSpPr>
              <p:nvPr>
                <p:ph idx="1"/>
              </p:nvPr>
            </p:nvSpPr>
            <p:spPr>
              <a:xfrm>
                <a:off x="436808" y="1447800"/>
                <a:ext cx="8382000" cy="4953000"/>
              </a:xfrm>
            </p:spPr>
            <p:txBody>
              <a:bodyPr/>
              <a:lstStyle/>
              <a:p>
                <a:pPr marL="342900" lvl="1" indent="-342900" algn="just" eaLnBrk="1" hangingPunct="1">
                  <a:buFont typeface="Arial" charset="0"/>
                  <a:buChar char="•"/>
                  <a:defRPr/>
                </a:pPr>
                <a:r>
                  <a:rPr lang="en-US" sz="1800" dirty="0" smtClean="0">
                    <a:latin typeface="Times New Roman" pitchFamily="18" charset="0"/>
                    <a:cs typeface="Times New Roman" pitchFamily="18" charset="0"/>
                  </a:rPr>
                  <a:t>Frequency band: </a:t>
                </a:r>
                <a:r>
                  <a:rPr lang="en-US" altLang="zh-TW" sz="1800" dirty="0" smtClean="0">
                    <a:latin typeface="Times New Roman" pitchFamily="18" charset="0"/>
                    <a:ea typeface="굴림" pitchFamily="34" charset="-127"/>
                    <a:cs typeface="Times New Roman" pitchFamily="18" charset="0"/>
                  </a:rPr>
                  <a:t>5GHz,</a:t>
                </a:r>
              </a:p>
              <a:p>
                <a:pPr marL="342900" lvl="1" indent="-342900" algn="just" eaLnBrk="1" hangingPunct="1">
                  <a:spcBef>
                    <a:spcPts val="0"/>
                  </a:spcBef>
                  <a:buFont typeface="Arial" charset="0"/>
                  <a:buChar char="•"/>
                  <a:defRPr/>
                </a:pPr>
                <a:r>
                  <a:rPr lang="en-US" sz="1800" dirty="0" smtClean="0">
                    <a:latin typeface="Times New Roman" pitchFamily="18" charset="0"/>
                    <a:cs typeface="Times New Roman" pitchFamily="18" charset="0"/>
                  </a:rPr>
                  <a:t>Traffic: UDP CBR </a:t>
                </a:r>
                <a:r>
                  <a:rPr lang="en-US" altLang="zh-TW" sz="1800" dirty="0" smtClean="0">
                    <a:latin typeface="Times New Roman" pitchFamily="18" charset="0"/>
                    <a:ea typeface="굴림" pitchFamily="34" charset="-127"/>
                    <a:cs typeface="Times New Roman" pitchFamily="18" charset="0"/>
                  </a:rPr>
                  <a:t>uplink transmission in saturation conditions is considered,</a:t>
                </a:r>
              </a:p>
              <a:p>
                <a:pPr lvl="1" eaLnBrk="1" hangingPunct="1">
                  <a:lnSpc>
                    <a:spcPct val="90000"/>
                  </a:lnSpc>
                  <a:buFont typeface="Arial" charset="0"/>
                  <a:buChar char="•"/>
                  <a:defRPr/>
                </a:pPr>
                <a:r>
                  <a:rPr lang="en-US" sz="1600" dirty="0">
                    <a:latin typeface="Times New Roman" pitchFamily="18" charset="0"/>
                    <a:ea typeface="굴림" pitchFamily="34" charset="-127"/>
                    <a:cs typeface="Times New Roman" pitchFamily="18" charset="0"/>
                  </a:rPr>
                  <a:t>Worst case in terms of contention.</a:t>
                </a:r>
              </a:p>
              <a:p>
                <a:pPr lvl="1" algn="just" eaLnBrk="1" hangingPunct="1">
                  <a:lnSpc>
                    <a:spcPct val="80000"/>
                  </a:lnSpc>
                  <a:buFont typeface="Arial" charset="0"/>
                  <a:buChar char="•"/>
                  <a:defRPr/>
                </a:pPr>
                <a:endParaRPr lang="en-US" sz="1800" dirty="0" smtClean="0">
                  <a:latin typeface="Times New Roman" pitchFamily="18" charset="0"/>
                  <a:cs typeface="Times New Roman" pitchFamily="18" charset="0"/>
                </a:endParaRPr>
              </a:p>
              <a:p>
                <a:pPr algn="just" eaLnBrk="1" hangingPunct="1">
                  <a:lnSpc>
                    <a:spcPct val="80000"/>
                  </a:lnSpc>
                  <a:defRPr/>
                </a:pPr>
                <a:r>
                  <a:rPr lang="en-US" sz="1800" dirty="0" err="1" smtClean="0">
                    <a:latin typeface="Times New Roman" pitchFamily="18" charset="0"/>
                    <a:cs typeface="Times New Roman" pitchFamily="18" charset="0"/>
                  </a:rPr>
                  <a:t>Pathloss</a:t>
                </a:r>
                <a:r>
                  <a:rPr lang="en-US" sz="1800" dirty="0" smtClean="0">
                    <a:latin typeface="Times New Roman" pitchFamily="18" charset="0"/>
                    <a:cs typeface="Times New Roman" pitchFamily="18" charset="0"/>
                  </a:rPr>
                  <a:t> model: </a:t>
                </a:r>
                <a:r>
                  <a:rPr lang="en-US" sz="1800" dirty="0" err="1" smtClean="0">
                    <a:latin typeface="Times New Roman" pitchFamily="18" charset="0"/>
                    <a:cs typeface="Times New Roman" pitchFamily="18" charset="0"/>
                  </a:rPr>
                  <a:t>ThreeLogDistancePropogationLossModel</a:t>
                </a:r>
                <a:r>
                  <a:rPr lang="en-US" sz="1800" dirty="0" smtClean="0">
                    <a:latin typeface="Times New Roman" pitchFamily="18" charset="0"/>
                    <a:cs typeface="Times New Roman" pitchFamily="18" charset="0"/>
                  </a:rPr>
                  <a:t> </a:t>
                </a:r>
                <a:r>
                  <a:rPr lang="en-US" altLang="zh-TW" sz="1800" dirty="0" smtClean="0">
                    <a:latin typeface="Times New Roman" pitchFamily="18" charset="0"/>
                    <a:ea typeface="굴림" pitchFamily="34" charset="-127"/>
                    <a:cs typeface="Times New Roman" pitchFamily="18" charset="0"/>
                  </a:rPr>
                  <a:t>[3],</a:t>
                </a:r>
                <a:endParaRPr lang="en-US" altLang="zh-TW" sz="1800" dirty="0">
                  <a:latin typeface="Times New Roman" pitchFamily="18" charset="0"/>
                  <a:ea typeface="굴림" pitchFamily="34" charset="-127"/>
                  <a:cs typeface="Times New Roman" pitchFamily="18" charset="0"/>
                </a:endParaRPr>
              </a:p>
              <a:p>
                <a:pPr lvl="1" algn="just" eaLnBrk="1" hangingPunct="1">
                  <a:lnSpc>
                    <a:spcPct val="80000"/>
                  </a:lnSpc>
                  <a:defRPr/>
                </a:pPr>
                <a:r>
                  <a:rPr lang="en-US" sz="1600" dirty="0" smtClean="0"/>
                  <a:t>A </a:t>
                </a:r>
                <a:r>
                  <a:rPr lang="en-US" sz="1600" dirty="0"/>
                  <a:t>log distance path loss propagation model with three distance </a:t>
                </a:r>
                <a:r>
                  <a:rPr lang="en-US" sz="1600" dirty="0" smtClean="0"/>
                  <a:t>fields (i.e. near</a:t>
                </a:r>
                <a:r>
                  <a:rPr lang="en-US" sz="1600" dirty="0"/>
                  <a:t>, middle and </a:t>
                </a:r>
                <a:r>
                  <a:rPr lang="en-US" sz="1600" dirty="0" smtClean="0"/>
                  <a:t>far) </a:t>
                </a:r>
                <a:r>
                  <a:rPr lang="en-US" sz="1600" dirty="0"/>
                  <a:t>with different </a:t>
                </a:r>
                <a:r>
                  <a:rPr lang="en-US" sz="1600" dirty="0" smtClean="0"/>
                  <a:t>exponents.</a:t>
                </a:r>
              </a:p>
              <a:p>
                <a:pPr lvl="1" algn="just" eaLnBrk="1" hangingPunct="1">
                  <a:lnSpc>
                    <a:spcPct val="80000"/>
                  </a:lnSpc>
                  <a:defRPr/>
                </a:pPr>
                <a:r>
                  <a:rPr lang="en-US" sz="1600" dirty="0" smtClean="0"/>
                  <a:t>Within </a:t>
                </a:r>
                <a:r>
                  <a:rPr lang="en-US" sz="1600" dirty="0"/>
                  <a:t>each field the reception power is calculated using the log-distance </a:t>
                </a:r>
                <a:r>
                  <a:rPr lang="en-US" sz="1600" dirty="0" smtClean="0"/>
                  <a:t>propagation </a:t>
                </a:r>
                <a:r>
                  <a:rPr lang="en-US" sz="1600" dirty="0"/>
                  <a:t>equation</a:t>
                </a:r>
                <a:r>
                  <a:rPr lang="en-US" sz="1600" dirty="0" smtClean="0"/>
                  <a:t>:</a:t>
                </a:r>
              </a:p>
              <a:p>
                <a:pPr marL="857250" lvl="2" indent="0" algn="ctr" eaLnBrk="1" hangingPunct="1">
                  <a:lnSpc>
                    <a:spcPct val="90000"/>
                  </a:lnSpc>
                  <a:buNone/>
                  <a:defRPr/>
                </a:pPr>
                <a14:m>
                  <m:oMath xmlns:m="http://schemas.openxmlformats.org/officeDocument/2006/math">
                    <m:r>
                      <a:rPr lang="es-ES" altLang="zh-TW" sz="1600" b="0" i="1" smtClean="0">
                        <a:latin typeface="Cambria Math" panose="02040503050406030204" pitchFamily="18" charset="0"/>
                        <a:ea typeface="굴림" pitchFamily="34" charset="-127"/>
                        <a:cs typeface="Times New Roman" pitchFamily="18" charset="0"/>
                      </a:rPr>
                      <m:t>𝐿</m:t>
                    </m:r>
                    <m:r>
                      <a:rPr lang="es-ES" altLang="zh-TW" sz="1600" b="0" i="1" smtClean="0">
                        <a:latin typeface="Cambria Math" panose="02040503050406030204" pitchFamily="18" charset="0"/>
                        <a:ea typeface="굴림" pitchFamily="34" charset="-127"/>
                        <a:cs typeface="Times New Roman" pitchFamily="18" charset="0"/>
                      </a:rPr>
                      <m:t>=</m:t>
                    </m:r>
                    <m:r>
                      <a:rPr lang="es-ES" altLang="zh-TW" sz="1600" b="0" i="1" smtClean="0">
                        <a:latin typeface="Cambria Math" panose="02040503050406030204" pitchFamily="18" charset="0"/>
                        <a:ea typeface="굴림" pitchFamily="34" charset="-127"/>
                        <a:cs typeface="Times New Roman" pitchFamily="18" charset="0"/>
                      </a:rPr>
                      <m:t>𝐿𝑜</m:t>
                    </m:r>
                    <m:r>
                      <a:rPr lang="es-ES" altLang="zh-TW" sz="1600" b="0" i="1" smtClean="0">
                        <a:latin typeface="Cambria Math" panose="02040503050406030204" pitchFamily="18" charset="0"/>
                        <a:ea typeface="굴림" pitchFamily="34" charset="-127"/>
                        <a:cs typeface="Times New Roman" pitchFamily="18" charset="0"/>
                      </a:rPr>
                      <m:t>+ </m:t>
                    </m:r>
                  </m:oMath>
                </a14:m>
                <a:r>
                  <a:rPr lang="en-US" altLang="zh-TW" sz="1600" i="1" dirty="0" smtClean="0">
                    <a:latin typeface="+mj-lt"/>
                    <a:ea typeface="굴림" pitchFamily="34" charset="-127"/>
                    <a:cs typeface="Times New Roman" pitchFamily="18" charset="0"/>
                  </a:rPr>
                  <a:t>10×n</a:t>
                </a:r>
                <a:r>
                  <a:rPr lang="en-US" altLang="zh-TW" sz="1600" i="1" baseline="-25000" dirty="0" smtClean="0">
                    <a:latin typeface="+mj-lt"/>
                    <a:ea typeface="굴림" pitchFamily="34" charset="-127"/>
                    <a:cs typeface="Times New Roman" pitchFamily="18" charset="0"/>
                  </a:rPr>
                  <a:t>o</a:t>
                </a:r>
                <a:r>
                  <a:rPr lang="en-US" altLang="zh-TW" sz="1600" i="1" dirty="0" smtClean="0">
                    <a:latin typeface="+mj-lt"/>
                    <a:ea typeface="굴림" pitchFamily="34" charset="-127"/>
                    <a:cs typeface="Times New Roman" pitchFamily="18" charset="0"/>
                  </a:rPr>
                  <a:t> log</a:t>
                </a:r>
                <a:r>
                  <a:rPr lang="en-US" altLang="zh-TW" sz="1600" i="1" baseline="-25000" dirty="0" smtClean="0">
                    <a:latin typeface="+mj-lt"/>
                    <a:ea typeface="굴림" pitchFamily="34" charset="-127"/>
                    <a:cs typeface="Times New Roman" pitchFamily="18" charset="0"/>
                  </a:rPr>
                  <a:t>10</a:t>
                </a:r>
                <a:r>
                  <a:rPr lang="en-US" altLang="zh-TW" sz="1600" i="1" dirty="0" smtClean="0">
                    <a:latin typeface="+mj-lt"/>
                    <a:ea typeface="굴림" pitchFamily="34" charset="-127"/>
                    <a:cs typeface="Times New Roman" pitchFamily="18" charset="0"/>
                  </a:rPr>
                  <a:t>(</a:t>
                </a:r>
                <a14:m>
                  <m:oMath xmlns:m="http://schemas.openxmlformats.org/officeDocument/2006/math">
                    <m:f>
                      <m:fPr>
                        <m:ctrlPr>
                          <a:rPr lang="en-US" altLang="zh-TW" sz="1600" i="1" smtClean="0">
                            <a:latin typeface="Cambria Math" panose="02040503050406030204" pitchFamily="18" charset="0"/>
                            <a:ea typeface="굴림" pitchFamily="34" charset="-127"/>
                            <a:cs typeface="Times New Roman" pitchFamily="18" charset="0"/>
                          </a:rPr>
                        </m:ctrlPr>
                      </m:fPr>
                      <m:num>
                        <m:r>
                          <a:rPr lang="es-ES" altLang="zh-TW" sz="1600" b="0" i="1" smtClean="0">
                            <a:latin typeface="Cambria Math" panose="02040503050406030204" pitchFamily="18" charset="0"/>
                            <a:ea typeface="굴림" pitchFamily="34" charset="-127"/>
                            <a:cs typeface="Times New Roman" pitchFamily="18" charset="0"/>
                          </a:rPr>
                          <m:t>𝑑</m:t>
                        </m:r>
                      </m:num>
                      <m:den>
                        <m:r>
                          <a:rPr lang="es-ES" altLang="zh-TW" sz="1600" b="0" i="1" smtClean="0">
                            <a:latin typeface="Cambria Math" panose="02040503050406030204" pitchFamily="18" charset="0"/>
                            <a:ea typeface="굴림" pitchFamily="34" charset="-127"/>
                            <a:cs typeface="Times New Roman" pitchFamily="18" charset="0"/>
                          </a:rPr>
                          <m:t>𝑑</m:t>
                        </m:r>
                        <m:r>
                          <a:rPr lang="es-ES" altLang="zh-TW" sz="1600" b="0" i="1" baseline="-25000" smtClean="0">
                            <a:latin typeface="Cambria Math" panose="02040503050406030204" pitchFamily="18" charset="0"/>
                            <a:ea typeface="굴림" pitchFamily="34" charset="-127"/>
                            <a:cs typeface="Times New Roman" pitchFamily="18" charset="0"/>
                          </a:rPr>
                          <m:t>𝑜</m:t>
                        </m:r>
                      </m:den>
                    </m:f>
                    <m:r>
                      <a:rPr lang="es-ES" altLang="zh-TW" sz="1600" b="0" i="1" smtClean="0">
                        <a:latin typeface="Cambria Math" panose="02040503050406030204" pitchFamily="18" charset="0"/>
                        <a:ea typeface="굴림" pitchFamily="34" charset="-127"/>
                        <a:cs typeface="Times New Roman" pitchFamily="18" charset="0"/>
                      </a:rPr>
                      <m:t>)</m:t>
                    </m:r>
                  </m:oMath>
                </a14:m>
                <a:endParaRPr lang="en-US" sz="1800" dirty="0" smtClean="0">
                  <a:latin typeface="Times New Roman" pitchFamily="18" charset="0"/>
                  <a:cs typeface="Times New Roman" pitchFamily="18" charset="0"/>
                </a:endParaRPr>
              </a:p>
              <a:p>
                <a:pPr marL="857250" lvl="2" indent="0" algn="ctr" eaLnBrk="1" hangingPunct="1">
                  <a:lnSpc>
                    <a:spcPct val="90000"/>
                  </a:lnSpc>
                  <a:buNone/>
                  <a:defRPr/>
                </a:pPr>
                <a:endParaRPr lang="en-US" sz="1800" dirty="0" smtClean="0">
                  <a:latin typeface="Times New Roman" pitchFamily="18" charset="0"/>
                  <a:cs typeface="Times New Roman" pitchFamily="18" charset="0"/>
                </a:endParaRPr>
              </a:p>
              <a:p>
                <a:pPr lvl="1" algn="just" eaLnBrk="1" hangingPunct="1">
                  <a:lnSpc>
                    <a:spcPct val="80000"/>
                  </a:lnSpc>
                  <a:defRPr/>
                </a:pPr>
                <a:r>
                  <a:rPr lang="en-US" sz="2000" dirty="0"/>
                  <a:t> </a:t>
                </a:r>
                <a:r>
                  <a:rPr lang="en-US" sz="1600" dirty="0" smtClean="0"/>
                  <a:t>(see details on next slide)</a:t>
                </a:r>
              </a:p>
              <a:p>
                <a:pPr lvl="1" algn="just" eaLnBrk="1" hangingPunct="1">
                  <a:lnSpc>
                    <a:spcPct val="80000"/>
                  </a:lnSpc>
                  <a:defRPr/>
                </a:pPr>
                <a:endParaRPr lang="en-US" sz="1600" dirty="0"/>
              </a:p>
              <a:p>
                <a:pPr algn="just" eaLnBrk="1" hangingPunct="1">
                  <a:lnSpc>
                    <a:spcPct val="80000"/>
                  </a:lnSpc>
                  <a:defRPr/>
                </a:pPr>
                <a:r>
                  <a:rPr lang="en-US" sz="1800" dirty="0" smtClean="0">
                    <a:latin typeface="Times New Roman" pitchFamily="18" charset="0"/>
                    <a:cs typeface="Times New Roman" pitchFamily="18" charset="0"/>
                  </a:rPr>
                  <a:t>Extra loss due to shadowing and fading are not considered </a:t>
                </a:r>
              </a:p>
              <a:p>
                <a:pPr lvl="1" algn="just" eaLnBrk="1" hangingPunct="1">
                  <a:lnSpc>
                    <a:spcPct val="80000"/>
                  </a:lnSpc>
                  <a:defRPr/>
                </a:pPr>
                <a:r>
                  <a:rPr lang="en-US" sz="1600" dirty="0" smtClean="0">
                    <a:latin typeface="Times New Roman" pitchFamily="18" charset="0"/>
                    <a:cs typeface="Times New Roman" pitchFamily="18" charset="0"/>
                  </a:rPr>
                  <a:t>Due to the design constraints presented in [1].</a:t>
                </a:r>
              </a:p>
              <a:p>
                <a:pPr eaLnBrk="1" hangingPunct="1">
                  <a:defRPr/>
                </a:pPr>
                <a:r>
                  <a:rPr lang="en-US" sz="1800" dirty="0" smtClean="0"/>
                  <a:t>The simulation time used was 30 seconds,</a:t>
                </a:r>
              </a:p>
              <a:p>
                <a:pPr lvl="1" eaLnBrk="1" hangingPunct="1">
                  <a:defRPr/>
                </a:pPr>
                <a:r>
                  <a:rPr lang="en-US" sz="1600" dirty="0" smtClean="0"/>
                  <a:t>Start time was after 5 seconds</a:t>
                </a:r>
              </a:p>
            </p:txBody>
          </p:sp>
        </mc:Choice>
        <mc:Fallback xmlns="">
          <p:sp>
            <p:nvSpPr>
              <p:cNvPr id="8194" name="Content Placeholder 2"/>
              <p:cNvSpPr>
                <a:spLocks noGrp="1" noRot="1" noChangeAspect="1" noMove="1" noResize="1" noEditPoints="1" noAdjustHandles="1" noChangeArrowheads="1" noChangeShapeType="1" noTextEdit="1"/>
              </p:cNvSpPr>
              <p:nvPr>
                <p:ph idx="1"/>
              </p:nvPr>
            </p:nvSpPr>
            <p:spPr>
              <a:xfrm>
                <a:off x="436808" y="1447800"/>
                <a:ext cx="8382000" cy="4953000"/>
              </a:xfrm>
              <a:blipFill rotWithShape="0">
                <a:blip r:embed="rId3"/>
                <a:stretch>
                  <a:fillRect l="-509" t="-739" r="-364"/>
                </a:stretch>
              </a:blipFill>
            </p:spPr>
            <p:txBody>
              <a:bodyPr/>
              <a:lstStyle/>
              <a:p>
                <a:r>
                  <a:rPr lang="ca-ES">
                    <a:noFill/>
                  </a:rPr>
                  <a:t> </a:t>
                </a:r>
              </a:p>
            </p:txBody>
          </p:sp>
        </mc:Fallback>
      </mc:AlternateContent>
      <p:sp>
        <p:nvSpPr>
          <p:cNvPr id="14339" name="Title 1"/>
          <p:cNvSpPr>
            <a:spLocks noGrp="1"/>
          </p:cNvSpPr>
          <p:nvPr>
            <p:ph type="title"/>
          </p:nvPr>
        </p:nvSpPr>
        <p:spPr>
          <a:xfrm>
            <a:off x="436808" y="228600"/>
            <a:ext cx="8229600" cy="1143000"/>
          </a:xfrm>
        </p:spPr>
        <p:txBody>
          <a:bodyPr/>
          <a:lstStyle/>
          <a:p>
            <a:pPr eaLnBrk="1" hangingPunct="1"/>
            <a:r>
              <a:rPr lang="en-US" altLang="ca-ES" dirty="0" smtClean="0">
                <a:latin typeface="Times New Roman" pitchFamily="18" charset="0"/>
                <a:cs typeface="Times New Roman" pitchFamily="18" charset="0"/>
              </a:rPr>
              <a:t>3</a:t>
            </a:r>
            <a:r>
              <a:rPr lang="en-US" altLang="ca-ES" sz="3200" b="1" dirty="0" smtClean="0">
                <a:latin typeface="Times New Roman" pitchFamily="18" charset="0"/>
                <a:cs typeface="Times New Roman" pitchFamily="18" charset="0"/>
              </a:rPr>
              <a:t>. Simulation scenarios and assumptions (2/4)</a:t>
            </a:r>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529542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1063283"/>
            <a:ext cx="7772400" cy="1066800"/>
          </a:xfrm>
        </p:spPr>
        <p:txBody>
          <a:bodyPr/>
          <a:lstStyle/>
          <a:p>
            <a:r>
              <a:rPr lang="en-US" dirty="0" smtClean="0"/>
              <a:t>Physical layer parameters</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7</a:t>
            </a:fld>
            <a:endParaRPr lang="en-GB" b="0" kern="0" dirty="0">
              <a:solidFill>
                <a:sysClr val="windowText" lastClr="0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857763093"/>
              </p:ext>
            </p:extLst>
          </p:nvPr>
        </p:nvGraphicFramePr>
        <p:xfrm>
          <a:off x="1828800" y="2133600"/>
          <a:ext cx="5943600" cy="3657600"/>
        </p:xfrm>
        <a:graphic>
          <a:graphicData uri="http://schemas.openxmlformats.org/drawingml/2006/table">
            <a:tbl>
              <a:tblPr firstRow="1" firstCol="1" bandRow="1">
                <a:tableStyleId>{C4B1156A-380E-4F78-BDF5-A606A8083BF9}</a:tableStyleId>
              </a:tblPr>
              <a:tblGrid>
                <a:gridCol w="2389615"/>
                <a:gridCol w="3553985"/>
              </a:tblGrid>
              <a:tr h="215153">
                <a:tc>
                  <a:txBody>
                    <a:bodyPr/>
                    <a:lstStyle/>
                    <a:p>
                      <a:pPr marL="0" marR="0">
                        <a:lnSpc>
                          <a:spcPct val="107000"/>
                        </a:lnSpc>
                        <a:spcBef>
                          <a:spcPts val="0"/>
                        </a:spcBef>
                        <a:spcAft>
                          <a:spcPts val="0"/>
                        </a:spcAft>
                      </a:pPr>
                      <a:r>
                        <a:rPr lang="en-US" sz="1100" dirty="0">
                          <a:effectLst/>
                        </a:rPr>
                        <a:t>Parameter</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Value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0305">
                <a:tc>
                  <a:txBody>
                    <a:bodyPr/>
                    <a:lstStyle/>
                    <a:p>
                      <a:pPr marL="0" marR="0">
                        <a:lnSpc>
                          <a:spcPct val="107000"/>
                        </a:lnSpc>
                        <a:spcBef>
                          <a:spcPts val="0"/>
                        </a:spcBef>
                        <a:spcAft>
                          <a:spcPts val="0"/>
                        </a:spcAft>
                      </a:pPr>
                      <a:r>
                        <a:rPr lang="en-US" sz="1100" dirty="0">
                          <a:effectLst/>
                        </a:rPr>
                        <a:t>Band Width</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All BSSs at 5GHz (Ch 36, 5180) [80MHz, no dynamic bandwidth]</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Shadow fading</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No shadowing</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dirty="0">
                          <a:effectLst/>
                        </a:rPr>
                        <a:t>Data preamble</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IEEE 802.11ac VHT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STA TX Power</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15-10 dBm</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AP TX Power</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20-15 dBm</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800"/>
                        </a:spcAft>
                      </a:pPr>
                      <a:r>
                        <a:rPr lang="en-GB" sz="1100">
                          <a:effectLst/>
                        </a:rPr>
                        <a:t>AP  number of TX/RX antennas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100">
                          <a:effectLst/>
                        </a:rPr>
                        <a:t>1/1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STA number of TX /RX antennas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1/1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AP antenna gain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0 dBi</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STA antenna gain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-2 dBi</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Guard interval</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400ns (short guard interval)</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CCA threshold</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-56/-66/-76 dBm @ 80MHz</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CCA-ED</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-56 dBm</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Link Adaptation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Fixed MCS = 5 (234.0 Mbps)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Channel estimation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ideal</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dirty="0" err="1">
                          <a:effectLst/>
                        </a:rPr>
                        <a:t>Pathloss</a:t>
                      </a:r>
                      <a:r>
                        <a:rPr lang="en-US" sz="1100" dirty="0">
                          <a:effectLst/>
                        </a:rPr>
                        <a:t> Model parameters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d</a:t>
                      </a:r>
                      <a:r>
                        <a:rPr lang="en-US" sz="1100" baseline="-25000" dirty="0">
                          <a:effectLst/>
                        </a:rPr>
                        <a:t>0</a:t>
                      </a:r>
                      <a:r>
                        <a:rPr lang="en-US" sz="1100" dirty="0">
                          <a:effectLst/>
                        </a:rPr>
                        <a:t> = 1, d</a:t>
                      </a:r>
                      <a:r>
                        <a:rPr lang="en-US" sz="1100" baseline="-25000" dirty="0">
                          <a:effectLst/>
                        </a:rPr>
                        <a:t>1</a:t>
                      </a:r>
                      <a:r>
                        <a:rPr lang="en-US" sz="1100" dirty="0">
                          <a:effectLst/>
                        </a:rPr>
                        <a:t>=10, d</a:t>
                      </a:r>
                      <a:r>
                        <a:rPr lang="en-US" sz="1100" baseline="-25000" dirty="0">
                          <a:effectLst/>
                        </a:rPr>
                        <a:t>2</a:t>
                      </a:r>
                      <a:r>
                        <a:rPr lang="en-US" sz="1100" dirty="0">
                          <a:effectLst/>
                        </a:rPr>
                        <a:t>=30, e</a:t>
                      </a:r>
                      <a:r>
                        <a:rPr lang="en-US" sz="1100" baseline="-25000" dirty="0">
                          <a:effectLst/>
                        </a:rPr>
                        <a:t>0</a:t>
                      </a:r>
                      <a:r>
                        <a:rPr lang="en-US" sz="1100" dirty="0">
                          <a:effectLst/>
                        </a:rPr>
                        <a:t>=2, e</a:t>
                      </a:r>
                      <a:r>
                        <a:rPr lang="en-US" sz="1100" baseline="-25000" dirty="0">
                          <a:effectLst/>
                        </a:rPr>
                        <a:t>1</a:t>
                      </a:r>
                      <a:r>
                        <a:rPr lang="en-US" sz="1100" dirty="0">
                          <a:effectLst/>
                        </a:rPr>
                        <a:t>=3.5, e</a:t>
                      </a:r>
                      <a:r>
                        <a:rPr lang="en-US" sz="1100" baseline="-25000" dirty="0">
                          <a:effectLst/>
                        </a:rPr>
                        <a:t>2</a:t>
                      </a:r>
                      <a:r>
                        <a:rPr lang="en-US" sz="1100" dirty="0">
                          <a:effectLst/>
                        </a:rPr>
                        <a:t>=3.5</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1" name="Title 1"/>
          <p:cNvSpPr txBox="1">
            <a:spLocks/>
          </p:cNvSpPr>
          <p:nvPr/>
        </p:nvSpPr>
        <p:spPr bwMode="auto">
          <a:xfrm>
            <a:off x="436808" y="228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eaLnBrk="1" hangingPunct="1"/>
            <a:r>
              <a:rPr lang="en-US" altLang="ca-ES" kern="0" dirty="0" smtClean="0">
                <a:latin typeface="Times New Roman" pitchFamily="18" charset="0"/>
                <a:cs typeface="Times New Roman" pitchFamily="18" charset="0"/>
              </a:rPr>
              <a:t>3. Simulation scenarios and assumptions (3/4)</a:t>
            </a: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618970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1202786"/>
            <a:ext cx="7772400" cy="1066800"/>
          </a:xfrm>
        </p:spPr>
        <p:txBody>
          <a:bodyPr/>
          <a:lstStyle/>
          <a:p>
            <a:r>
              <a:rPr lang="en-US" dirty="0" smtClean="0"/>
              <a:t>MAC layer parameters</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8</a:t>
            </a:fld>
            <a:endParaRPr lang="en-GB" b="0" kern="0" dirty="0">
              <a:solidFill>
                <a:sysClr val="windowText" lastClr="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3006990"/>
              </p:ext>
            </p:extLst>
          </p:nvPr>
        </p:nvGraphicFramePr>
        <p:xfrm>
          <a:off x="1599406" y="2270758"/>
          <a:ext cx="5943600" cy="2377442"/>
        </p:xfrm>
        <a:graphic>
          <a:graphicData uri="http://schemas.openxmlformats.org/drawingml/2006/table">
            <a:tbl>
              <a:tblPr firstRow="1" firstCol="1" bandRow="1">
                <a:tableStyleId>{C4B1156A-380E-4F78-BDF5-A606A8083BF9}</a:tableStyleId>
              </a:tblPr>
              <a:tblGrid>
                <a:gridCol w="2389615"/>
                <a:gridCol w="3553985"/>
              </a:tblGrid>
              <a:tr h="180722">
                <a:tc>
                  <a:txBody>
                    <a:bodyPr/>
                    <a:lstStyle/>
                    <a:p>
                      <a:pPr marL="0" marR="0">
                        <a:lnSpc>
                          <a:spcPct val="107000"/>
                        </a:lnSpc>
                        <a:spcBef>
                          <a:spcPts val="0"/>
                        </a:spcBef>
                        <a:spcAft>
                          <a:spcPts val="0"/>
                        </a:spcAft>
                      </a:pPr>
                      <a:r>
                        <a:rPr lang="en-US" sz="1100" dirty="0">
                          <a:effectLst/>
                        </a:rPr>
                        <a:t>Parameter</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Value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796">
                <a:tc>
                  <a:txBody>
                    <a:bodyPr/>
                    <a:lstStyle/>
                    <a:p>
                      <a:pPr marL="0" marR="0">
                        <a:lnSpc>
                          <a:spcPct val="107000"/>
                        </a:lnSpc>
                        <a:spcBef>
                          <a:spcPts val="0"/>
                        </a:spcBef>
                        <a:spcAft>
                          <a:spcPts val="0"/>
                        </a:spcAft>
                      </a:pPr>
                      <a:r>
                        <a:rPr lang="en-US" sz="1100" dirty="0">
                          <a:effectLst/>
                        </a:rPr>
                        <a:t>Access protocol</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[EDCA, AC_BE  with default parameters] </a:t>
                      </a:r>
                      <a:endParaRPr lang="es-ES" sz="1100" dirty="0">
                        <a:effectLst/>
                      </a:endParaRPr>
                    </a:p>
                    <a:p>
                      <a:pPr marL="0" marR="0">
                        <a:lnSpc>
                          <a:spcPct val="107000"/>
                        </a:lnSpc>
                        <a:spcBef>
                          <a:spcPts val="0"/>
                        </a:spcBef>
                        <a:spcAft>
                          <a:spcPts val="0"/>
                        </a:spcAft>
                      </a:pPr>
                      <a:r>
                        <a:rPr lang="en-US" sz="1100" dirty="0">
                          <a:effectLst/>
                        </a:rPr>
                        <a:t>[</a:t>
                      </a:r>
                      <a:r>
                        <a:rPr lang="en-US" sz="1100" dirty="0" err="1">
                          <a:effectLst/>
                        </a:rPr>
                        <a:t>CWmin</a:t>
                      </a:r>
                      <a:r>
                        <a:rPr lang="en-US" sz="1100" dirty="0">
                          <a:effectLst/>
                        </a:rPr>
                        <a:t>  = 15, </a:t>
                      </a:r>
                      <a:r>
                        <a:rPr lang="en-US" sz="1100" dirty="0" err="1">
                          <a:effectLst/>
                        </a:rPr>
                        <a:t>CWmax</a:t>
                      </a:r>
                      <a:r>
                        <a:rPr lang="en-US" sz="1100" dirty="0">
                          <a:effectLst/>
                        </a:rPr>
                        <a:t> = 1023, </a:t>
                      </a:r>
                      <a:r>
                        <a:rPr lang="en-US" sz="1100" dirty="0" err="1">
                          <a:effectLst/>
                        </a:rPr>
                        <a:t>AIFSn</a:t>
                      </a:r>
                      <a:r>
                        <a:rPr lang="en-US" sz="1100" dirty="0">
                          <a:effectLst/>
                        </a:rPr>
                        <a:t>=3 ]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Traffic type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UDP CBR with rate 200Mbps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Traffic direction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Uplink only</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796">
                <a:tc>
                  <a:txBody>
                    <a:bodyPr/>
                    <a:lstStyle/>
                    <a:p>
                      <a:pPr marL="0" marR="0">
                        <a:lnSpc>
                          <a:spcPct val="107000"/>
                        </a:lnSpc>
                        <a:spcBef>
                          <a:spcPts val="0"/>
                        </a:spcBef>
                        <a:spcAft>
                          <a:spcPts val="0"/>
                        </a:spcAft>
                      </a:pPr>
                      <a:r>
                        <a:rPr lang="en-US" sz="1100">
                          <a:effectLst/>
                        </a:rPr>
                        <a:t>MPDU size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1538 Bytes (1472 Data + 28 IP header + 8 bytes LLC + 30 MAC header)</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Aggregation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32 MPDUs with Block Ack.</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Max number of retries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800"/>
                        </a:spcAft>
                      </a:pPr>
                      <a:r>
                        <a:rPr lang="en-GB" sz="1100">
                          <a:effectLst/>
                        </a:rPr>
                        <a:t>Beacons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100">
                          <a:effectLst/>
                        </a:rPr>
                        <a:t>Disabled</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GB" sz="1100">
                          <a:effectLst/>
                        </a:rPr>
                        <a:t>RTS/CTS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Off</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796">
                <a:tc>
                  <a:txBody>
                    <a:bodyPr/>
                    <a:lstStyle/>
                    <a:p>
                      <a:pPr marL="0" marR="0">
                        <a:lnSpc>
                          <a:spcPct val="107000"/>
                        </a:lnSpc>
                        <a:spcBef>
                          <a:spcPts val="0"/>
                        </a:spcBef>
                        <a:spcAft>
                          <a:spcPts val="0"/>
                        </a:spcAft>
                      </a:pPr>
                      <a:r>
                        <a:rPr lang="en-GB" sz="1100" dirty="0">
                          <a:effectLst/>
                        </a:rPr>
                        <a:t>Throughput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dirty="0">
                          <a:effectLst/>
                        </a:rPr>
                        <a:t>Per non-AP station (received bits/overall simulation time), measured using </a:t>
                      </a:r>
                      <a:r>
                        <a:rPr lang="en-GB" sz="1100" dirty="0" err="1">
                          <a:effectLst/>
                        </a:rPr>
                        <a:t>flowmonitors</a:t>
                      </a:r>
                      <a:r>
                        <a:rPr lang="en-GB" sz="1100" dirty="0">
                          <a:effectLst/>
                        </a:rPr>
                        <a:t> [5]</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Title 2"/>
          <p:cNvSpPr txBox="1">
            <a:spLocks/>
          </p:cNvSpPr>
          <p:nvPr/>
        </p:nvSpPr>
        <p:spPr bwMode="auto">
          <a:xfrm>
            <a:off x="685006" y="4405123"/>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Simulation parameters</a:t>
            </a:r>
            <a:endParaRPr lang="en-US" kern="0" dirty="0"/>
          </a:p>
        </p:txBody>
      </p:sp>
      <p:graphicFrame>
        <p:nvGraphicFramePr>
          <p:cNvPr id="7" name="Table 6"/>
          <p:cNvGraphicFramePr>
            <a:graphicFrameLocks noGrp="1"/>
          </p:cNvGraphicFramePr>
          <p:nvPr>
            <p:extLst>
              <p:ext uri="{D42A27DB-BD31-4B8C-83A1-F6EECF244321}">
                <p14:modId xmlns:p14="http://schemas.microsoft.com/office/powerpoint/2010/main" val="1788270256"/>
              </p:ext>
            </p:extLst>
          </p:nvPr>
        </p:nvGraphicFramePr>
        <p:xfrm>
          <a:off x="1599406" y="5347655"/>
          <a:ext cx="5943600" cy="457200"/>
        </p:xfrm>
        <a:graphic>
          <a:graphicData uri="http://schemas.openxmlformats.org/drawingml/2006/table">
            <a:tbl>
              <a:tblPr firstRow="1" firstCol="1" bandRow="1">
                <a:tableStyleId>{C4B1156A-380E-4F78-BDF5-A606A8083BF9}</a:tableStyleId>
              </a:tblPr>
              <a:tblGrid>
                <a:gridCol w="2389615"/>
                <a:gridCol w="3553985"/>
              </a:tblGrid>
              <a:tr h="228600">
                <a:tc>
                  <a:txBody>
                    <a:bodyPr/>
                    <a:lstStyle/>
                    <a:p>
                      <a:pPr marL="0" marR="0">
                        <a:lnSpc>
                          <a:spcPct val="107000"/>
                        </a:lnSpc>
                        <a:spcBef>
                          <a:spcPts val="0"/>
                        </a:spcBef>
                        <a:spcAft>
                          <a:spcPts val="0"/>
                        </a:spcAft>
                      </a:pPr>
                      <a:r>
                        <a:rPr lang="en-US" sz="1100" dirty="0">
                          <a:effectLst/>
                        </a:rPr>
                        <a:t>Parameter</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Value</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28600">
                <a:tc>
                  <a:txBody>
                    <a:bodyPr/>
                    <a:lstStyle/>
                    <a:p>
                      <a:pPr marL="0" marR="0">
                        <a:lnSpc>
                          <a:spcPct val="107000"/>
                        </a:lnSpc>
                        <a:spcBef>
                          <a:spcPts val="0"/>
                        </a:spcBef>
                        <a:spcAft>
                          <a:spcPts val="0"/>
                        </a:spcAft>
                      </a:pPr>
                      <a:r>
                        <a:rPr lang="en-US" sz="1100">
                          <a:effectLst/>
                        </a:rPr>
                        <a:t>Simulation time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30 seconds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8" name="Title 1"/>
          <p:cNvSpPr txBox="1">
            <a:spLocks/>
          </p:cNvSpPr>
          <p:nvPr/>
        </p:nvSpPr>
        <p:spPr bwMode="auto">
          <a:xfrm>
            <a:off x="436808" y="228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eaLnBrk="1" hangingPunct="1"/>
            <a:r>
              <a:rPr lang="en-US" altLang="ca-ES" kern="0" dirty="0" smtClean="0">
                <a:latin typeface="Times New Roman" pitchFamily="18" charset="0"/>
                <a:cs typeface="Times New Roman" pitchFamily="18" charset="0"/>
              </a:rPr>
              <a:t>3. Simulation scenarios and assumptions (4/4)</a:t>
            </a:r>
          </a:p>
        </p:txBody>
      </p:sp>
      <p:sp>
        <p:nvSpPr>
          <p:cNvPr id="9"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2460428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54147" y="435734"/>
            <a:ext cx="7772400" cy="1066800"/>
          </a:xfrm>
        </p:spPr>
        <p:txBody>
          <a:bodyPr/>
          <a:lstStyle/>
          <a:p>
            <a:r>
              <a:rPr lang="en-US" dirty="0" smtClean="0"/>
              <a:t>4. Path loss model calibration</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9</a:t>
            </a:fld>
            <a:endParaRPr lang="en-GB" b="0" kern="0" dirty="0">
              <a:solidFill>
                <a:sysClr val="windowText" lastClr="000000"/>
              </a:solidFill>
            </a:endParaRPr>
          </a:p>
        </p:txBody>
      </p:sp>
      <p:sp>
        <p:nvSpPr>
          <p:cNvPr id="14" name="Content Placeholder 6"/>
          <p:cNvSpPr>
            <a:spLocks noGrp="1"/>
          </p:cNvSpPr>
          <p:nvPr>
            <p:ph sz="half" idx="1"/>
          </p:nvPr>
        </p:nvSpPr>
        <p:spPr>
          <a:xfrm>
            <a:off x="683455" y="2069417"/>
            <a:ext cx="3808413" cy="633635"/>
          </a:xfrm>
        </p:spPr>
        <p:txBody>
          <a:bodyPr/>
          <a:lstStyle/>
          <a:p>
            <a:r>
              <a:rPr lang="en-US" dirty="0" smtClean="0"/>
              <a:t>MTK [2]</a:t>
            </a:r>
            <a:endParaRPr lang="en-US" dirty="0"/>
          </a:p>
        </p:txBody>
      </p:sp>
      <p:sp>
        <p:nvSpPr>
          <p:cNvPr id="15" name="Content Placeholder 6"/>
          <p:cNvSpPr txBox="1">
            <a:spLocks/>
          </p:cNvSpPr>
          <p:nvPr/>
        </p:nvSpPr>
        <p:spPr bwMode="auto">
          <a:xfrm>
            <a:off x="4700221" y="1981199"/>
            <a:ext cx="3808413" cy="633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NS-3</a:t>
            </a:r>
            <a:endParaRPr lang="en-US" kern="0" dirty="0"/>
          </a:p>
        </p:txBody>
      </p:sp>
      <p:pic>
        <p:nvPicPr>
          <p:cNvPr id="23" name="Picture 2"/>
          <p:cNvPicPr>
            <a:picLocks noChangeAspect="1" noChangeArrowheads="1"/>
          </p:cNvPicPr>
          <p:nvPr/>
        </p:nvPicPr>
        <p:blipFill>
          <a:blip r:embed="rId2" cstate="print"/>
          <a:srcRect/>
          <a:stretch>
            <a:fillRect/>
          </a:stretch>
        </p:blipFill>
        <p:spPr bwMode="auto">
          <a:xfrm>
            <a:off x="228600" y="2526766"/>
            <a:ext cx="4367445" cy="2654834"/>
          </a:xfrm>
          <a:prstGeom prst="rect">
            <a:avLst/>
          </a:prstGeom>
          <a:noFill/>
          <a:ln w="9525">
            <a:noFill/>
            <a:miter lim="800000"/>
            <a:headEnd/>
            <a:tailEnd/>
          </a:ln>
        </p:spPr>
      </p:pic>
      <p:sp>
        <p:nvSpPr>
          <p:cNvPr id="25" name="Content Placeholder 1"/>
          <p:cNvSpPr txBox="1">
            <a:spLocks/>
          </p:cNvSpPr>
          <p:nvPr/>
        </p:nvSpPr>
        <p:spPr bwMode="auto">
          <a:xfrm>
            <a:off x="814021" y="5269668"/>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eaLnBrk="1" hangingPunct="1">
              <a:buFont typeface="Arial" charset="0"/>
              <a:buChar char="•"/>
              <a:defRPr/>
            </a:pPr>
            <a:r>
              <a:rPr lang="en-US" sz="1800" b="0" kern="0" dirty="0" smtClean="0">
                <a:latin typeface="Times New Roman" pitchFamily="18" charset="0"/>
                <a:cs typeface="Times New Roman" pitchFamily="18" charset="0"/>
              </a:rPr>
              <a:t>Path loss model used in NS-3 simulator, where black squares indicate the received power reported in key locations</a:t>
            </a:r>
            <a:endParaRPr lang="en-US" sz="1800" b="0" kern="0" dirty="0">
              <a:latin typeface="Times New Roman" pitchFamily="18" charset="0"/>
              <a:cs typeface="Times New Roman" pitchFamily="18" charset="0"/>
            </a:endParaRPr>
          </a:p>
        </p:txBody>
      </p:sp>
      <p:sp>
        <p:nvSpPr>
          <p:cNvPr id="11"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pic>
        <p:nvPicPr>
          <p:cNvPr id="5" name="Imagen 4"/>
          <p:cNvPicPr>
            <a:picLocks noChangeAspect="1"/>
          </p:cNvPicPr>
          <p:nvPr/>
        </p:nvPicPr>
        <p:blipFill>
          <a:blip r:embed="rId3"/>
          <a:stretch>
            <a:fillRect/>
          </a:stretch>
        </p:blipFill>
        <p:spPr>
          <a:xfrm>
            <a:off x="4267200" y="2602134"/>
            <a:ext cx="4381500" cy="2781300"/>
          </a:xfrm>
          <a:prstGeom prst="rect">
            <a:avLst/>
          </a:prstGeom>
        </p:spPr>
      </p:pic>
    </p:spTree>
    <p:extLst>
      <p:ext uri="{BB962C8B-B14F-4D97-AF65-F5344CB8AC3E}">
        <p14:creationId xmlns:p14="http://schemas.microsoft.com/office/powerpoint/2010/main" val="3089897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80035</TotalTime>
  <Words>1370</Words>
  <Application>Microsoft Office PowerPoint</Application>
  <PresentationFormat>Presentación en pantalla (4:3)</PresentationFormat>
  <Paragraphs>406</Paragraphs>
  <Slides>15</Slides>
  <Notes>3</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23" baseType="lpstr">
      <vt:lpstr>굴림</vt:lpstr>
      <vt:lpstr>新細明體</vt:lpstr>
      <vt:lpstr>Arial</vt:lpstr>
      <vt:lpstr>Calibri</vt:lpstr>
      <vt:lpstr>Cambria Math</vt:lpstr>
      <vt:lpstr>Times New Roman</vt:lpstr>
      <vt:lpstr>Default Design</vt:lpstr>
      <vt:lpstr>Document</vt:lpstr>
      <vt:lpstr>DSC calibration results with NS-3</vt:lpstr>
      <vt:lpstr>Outline</vt:lpstr>
      <vt:lpstr>1. Context</vt:lpstr>
      <vt:lpstr>2. Simulation Environment: NS-3</vt:lpstr>
      <vt:lpstr>3. Simulation scenarios and assumptions (1/4)</vt:lpstr>
      <vt:lpstr>3. Simulation scenarios and assumptions (2/4)</vt:lpstr>
      <vt:lpstr>Physical layer parameters</vt:lpstr>
      <vt:lpstr>MAC layer parameters</vt:lpstr>
      <vt:lpstr>4. Path loss model calibration</vt:lpstr>
      <vt:lpstr>5. Calibration Results (1/4)</vt:lpstr>
      <vt:lpstr>5. Calibration Results (2/4)</vt:lpstr>
      <vt:lpstr>5. Calibration Results (3/4)</vt:lpstr>
      <vt:lpstr>5. Calibration Results (4/4)</vt:lpstr>
      <vt:lpstr>6. Conclusions</vt:lpstr>
      <vt:lpstr>7. 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edu</cp:lastModifiedBy>
  <cp:revision>1604</cp:revision>
  <cp:lastPrinted>1998-02-10T13:28:06Z</cp:lastPrinted>
  <dcterms:created xsi:type="dcterms:W3CDTF">1998-02-10T13:07:52Z</dcterms:created>
  <dcterms:modified xsi:type="dcterms:W3CDTF">2015-11-09T14:58:18Z</dcterms:modified>
</cp:coreProperties>
</file>