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27" r:id="rId2"/>
    <p:sldId id="296" r:id="rId3"/>
    <p:sldId id="297" r:id="rId4"/>
    <p:sldId id="333" r:id="rId5"/>
    <p:sldId id="300" r:id="rId6"/>
    <p:sldId id="301" r:id="rId7"/>
    <p:sldId id="315" r:id="rId8"/>
    <p:sldId id="319" r:id="rId9"/>
    <p:sldId id="320" r:id="rId10"/>
    <p:sldId id="321" r:id="rId11"/>
    <p:sldId id="335" r:id="rId12"/>
    <p:sldId id="334" r:id="rId13"/>
    <p:sldId id="322" r:id="rId14"/>
    <p:sldId id="332" r:id="rId15"/>
    <p:sldId id="309"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86380" autoAdjust="0"/>
  </p:normalViewPr>
  <p:slideViewPr>
    <p:cSldViewPr>
      <p:cViewPr varScale="1">
        <p:scale>
          <a:sx n="92" d="100"/>
          <a:sy n="92" d="100"/>
        </p:scale>
        <p:origin x="1374"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632"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3086437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US" altLang="ca-ES" smtClean="0"/>
              <a:t>Hybrid Building propogation loss model</a:t>
            </a:r>
          </a:p>
          <a:p>
            <a:r>
              <a:rPr lang="en-CA" altLang="ca-ES" smtClean="0"/>
              <a:t>For indoor communication, the model also considers also the type of building in outdoor &lt;-&gt; indoor communication according to some general criteria such as the wall penetration losses of the common materials; moreover it includes some general configuration for the internal walls in indoor communications.</a:t>
            </a:r>
          </a:p>
          <a:p>
            <a:r>
              <a:rPr lang="en-CA" altLang="ca-ES" smtClean="0"/>
              <a:t>Modifications in NS-3:</a:t>
            </a:r>
          </a:p>
          <a:p>
            <a:r>
              <a:rPr lang="en-CA" altLang="ca-ES" smtClean="0"/>
              <a:t>We modified the ns-3 simulation package, a) to allow station to measure the received energy level of each beacon frame received from the relevant AP, b) by improving hybrid building pathloss model to accommodate for floor penetration losses.</a:t>
            </a:r>
            <a:endParaRPr lang="en-US" altLang="ca-ES"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p:spPr>
        <p:txBody>
          <a:bodyPr/>
          <a:lstStyle/>
          <a:p>
            <a:r>
              <a:rPr lang="en-US" altLang="ca-ES"/>
              <a:t>Page </a:t>
            </a:r>
            <a:fld id="{E1860F56-7C28-41C3-901B-E9CC3AF6AA10}" type="slidenum">
              <a:rPr lang="en-US" altLang="ca-ES"/>
              <a:pPr/>
              <a:t>6</a:t>
            </a:fld>
            <a:endParaRPr lang="en-US" altLang="ca-ES"/>
          </a:p>
        </p:txBody>
      </p:sp>
    </p:spTree>
    <p:extLst>
      <p:ext uri="{BB962C8B-B14F-4D97-AF65-F5344CB8AC3E}">
        <p14:creationId xmlns:p14="http://schemas.microsoft.com/office/powerpoint/2010/main" val="388202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14</a:t>
            </a:fld>
            <a:endParaRPr lang="en-US"/>
          </a:p>
        </p:txBody>
      </p:sp>
    </p:spTree>
    <p:extLst>
      <p:ext uri="{BB962C8B-B14F-4D97-AF65-F5344CB8AC3E}">
        <p14:creationId xmlns:p14="http://schemas.microsoft.com/office/powerpoint/2010/main" val="1101206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4864519" y="228600"/>
            <a:ext cx="35809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ca-ES" sz="1600" dirty="0" smtClean="0"/>
              <a:t> 11-15/1316-00-00ax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
        <p:nvSpPr>
          <p:cNvPr id="12"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Documento_de_Microsoft_Word_97-2003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normAutofit/>
          </a:bodyPr>
          <a:lstStyle/>
          <a:p>
            <a:r>
              <a:rPr lang="en-US" altLang="ca-ES" dirty="0">
                <a:latin typeface="Times New Roman" panose="02020603050405020304" pitchFamily="18" charset="0"/>
                <a:cs typeface="Times New Roman" panose="02020603050405020304" pitchFamily="18" charset="0"/>
              </a:rPr>
              <a:t>DSC calibration results </a:t>
            </a:r>
            <a:r>
              <a:rPr lang="en-US" altLang="ca-ES" dirty="0" smtClean="0">
                <a:latin typeface="Times New Roman" panose="02020603050405020304" pitchFamily="18" charset="0"/>
                <a:cs typeface="Times New Roman" panose="02020603050405020304" pitchFamily="18" charset="0"/>
              </a:rPr>
              <a:t>with </a:t>
            </a:r>
            <a:r>
              <a:rPr lang="en-US" altLang="ca-ES" dirty="0">
                <a:latin typeface="Times New Roman" panose="02020603050405020304" pitchFamily="18" charset="0"/>
                <a:cs typeface="Times New Roman" panose="02020603050405020304" pitchFamily="18" charset="0"/>
              </a:rPr>
              <a:t>NS-3</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ext uri="{D42A27DB-BD31-4B8C-83A1-F6EECF244321}">
                <p14:modId xmlns:p14="http://schemas.microsoft.com/office/powerpoint/2010/main" val="3756482857"/>
              </p:ext>
            </p:extLst>
          </p:nvPr>
        </p:nvGraphicFramePr>
        <p:xfrm>
          <a:off x="990600" y="2789238"/>
          <a:ext cx="7331075" cy="3595687"/>
        </p:xfrm>
        <a:graphic>
          <a:graphicData uri="http://schemas.openxmlformats.org/presentationml/2006/ole">
            <mc:AlternateContent xmlns:mc="http://schemas.openxmlformats.org/markup-compatibility/2006">
              <mc:Choice xmlns:v="urn:schemas-microsoft-com:vml" Requires="v">
                <p:oleObj spid="_x0000_s9228" name="Document" r:id="rId4" imgW="8500046" imgH="4157960" progId="Word.Document.8">
                  <p:embed/>
                </p:oleObj>
              </mc:Choice>
              <mc:Fallback>
                <p:oleObj name="Document" r:id="rId4" imgW="8500046" imgH="4157960" progId="Word.Document.8">
                  <p:embed/>
                  <p:pic>
                    <p:nvPicPr>
                      <p:cNvPr id="0" name=""/>
                      <p:cNvPicPr>
                        <a:picLocks noChangeAspect="1" noChangeArrowheads="1"/>
                      </p:cNvPicPr>
                      <p:nvPr/>
                    </p:nvPicPr>
                    <p:blipFill>
                      <a:blip r:embed="rId5"/>
                      <a:srcRect/>
                      <a:stretch>
                        <a:fillRect/>
                      </a:stretch>
                    </p:blipFill>
                    <p:spPr bwMode="auto">
                      <a:xfrm>
                        <a:off x="990600" y="2789238"/>
                        <a:ext cx="7331075" cy="3595687"/>
                      </a:xfrm>
                      <a:prstGeom prst="rect">
                        <a:avLst/>
                      </a:prstGeom>
                      <a:noFill/>
                      <a:extLst/>
                    </p:spPr>
                  </p:pic>
                </p:oleObj>
              </mc:Fallback>
            </mc:AlternateContent>
          </a:graphicData>
        </a:graphic>
      </p:graphicFrame>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22575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(1/4)</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10</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2912900508"/>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MKT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dirty="0" smtClean="0">
                          <a:solidFill>
                            <a:srgbClr val="FF0000"/>
                          </a:solidFill>
                          <a:latin typeface="+mj-lt"/>
                          <a:cs typeface="Calibri" panose="020F0502020204030204" pitchFamily="34" charset="0"/>
                        </a:rPr>
                        <a:t>(~47,8%)</a:t>
                      </a:r>
                      <a:endParaRPr kumimoji="1" lang="ja-JP" altLang="en-US" sz="1400" dirty="0">
                        <a:solidFill>
                          <a:srgbClr val="FF000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50.76</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52.05</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52.77</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52.41</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546743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a:t>
            </a:r>
            <a:r>
              <a:rPr lang="en-US" dirty="0" smtClean="0"/>
              <a:t>(2/4</a:t>
            </a:r>
            <a:r>
              <a:rPr lang="en-US" dirty="0" smtClean="0"/>
              <a:t>)</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11</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438349979"/>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MKT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increased 4dB</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-62</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97.87</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98.54</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98.42</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54399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smtClean="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4dB</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11</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16</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12</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1258409379"/>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MKT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latin typeface="+mj-lt"/>
                          <a:cs typeface="Calibri" panose="020F0502020204030204" pitchFamily="34" charset="0"/>
                        </a:rPr>
                        <a:t>(</a:t>
                      </a:r>
                      <a:r>
                        <a:rPr kumimoji="1" lang="es-ES" altLang="ja-JP" sz="900" baseline="0" dirty="0" err="1" smtClean="0">
                          <a:latin typeface="+mj-lt"/>
                          <a:cs typeface="Calibri" panose="020F0502020204030204" pitchFamily="34" charset="0"/>
                        </a:rPr>
                        <a:t>reduced</a:t>
                      </a:r>
                      <a:r>
                        <a:rPr kumimoji="1" lang="es-ES" altLang="ja-JP" sz="900" baseline="0" dirty="0" smtClean="0">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(~1.8%)</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51.74</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50.60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48.10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49.50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a:t>
                      </a:r>
                      <a:r>
                        <a:rPr kumimoji="1" lang="en-US" altLang="ja-JP" sz="1400" kern="1200" dirty="0" smtClean="0">
                          <a:solidFill>
                            <a:srgbClr val="00B050"/>
                          </a:solidFill>
                          <a:latin typeface="+mn-lt"/>
                          <a:ea typeface="+mn-ea"/>
                          <a:cs typeface="Calibri" panose="020F0502020204030204" pitchFamily="34" charset="0"/>
                        </a:rPr>
                        <a:t>1.7%)</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97.05</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98.88</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97.16</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98.32</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a:t>
                      </a:r>
                      <a:r>
                        <a:rPr kumimoji="1" lang="en-US" altLang="ja-JP" sz="1400" kern="1200" dirty="0" smtClean="0">
                          <a:solidFill>
                            <a:srgbClr val="00B050"/>
                          </a:solidFill>
                          <a:latin typeface="+mn-lt"/>
                          <a:ea typeface="+mn-ea"/>
                          <a:cs typeface="Calibri" panose="020F0502020204030204" pitchFamily="34" charset="0"/>
                        </a:rPr>
                        <a:t>0.5%)</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100.52</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101.58</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99.46</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99.91</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a:t>
            </a:r>
            <a:r>
              <a:rPr lang="en-US" dirty="0" smtClean="0"/>
              <a:t>(3/4</a:t>
            </a:r>
            <a:r>
              <a:rPr lang="en-US" dirty="0" smtClean="0"/>
              <a:t>)</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solidFill>
                  <a:srgbClr val="000000"/>
                </a:solidFill>
              </a:rPr>
              <a:t>Nov. 2015</a:t>
            </a:r>
            <a:endParaRPr lang="en-US" dirty="0">
              <a:solidFill>
                <a:srgbClr val="000000"/>
              </a:solidFill>
            </a:endParaRPr>
          </a:p>
        </p:txBody>
      </p:sp>
    </p:spTree>
    <p:extLst>
      <p:ext uri="{BB962C8B-B14F-4D97-AF65-F5344CB8AC3E}">
        <p14:creationId xmlns:p14="http://schemas.microsoft.com/office/powerpoint/2010/main" val="3502412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5dB</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STA </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10</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13</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540638531"/>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MKT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latin typeface="+mj-lt"/>
                          <a:cs typeface="Calibri" panose="020F0502020204030204" pitchFamily="34" charset="0"/>
                        </a:rPr>
                        <a:t>(</a:t>
                      </a:r>
                      <a:r>
                        <a:rPr kumimoji="1" lang="es-ES" altLang="ja-JP" sz="900" baseline="0" dirty="0" err="1" smtClean="0">
                          <a:latin typeface="+mj-lt"/>
                          <a:cs typeface="Calibri" panose="020F0502020204030204" pitchFamily="34" charset="0"/>
                        </a:rPr>
                        <a:t>reduced</a:t>
                      </a:r>
                      <a:r>
                        <a:rPr kumimoji="1" lang="es-ES" altLang="ja-JP" sz="900" baseline="0" dirty="0" smtClean="0">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(~2.3%)</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49.02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50.37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49.48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49.99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(~1.0%)</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98.12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98.52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100.90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96.67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a:t>
                      </a:r>
                      <a:r>
                        <a:rPr kumimoji="1" lang="en-US" altLang="ja-JP" sz="1400" kern="1200" dirty="0" smtClean="0">
                          <a:solidFill>
                            <a:srgbClr val="00B050"/>
                          </a:solidFill>
                          <a:latin typeface="+mn-lt"/>
                          <a:ea typeface="+mn-ea"/>
                          <a:cs typeface="Calibri" panose="020F0502020204030204" pitchFamily="34" charset="0"/>
                        </a:rPr>
                        <a:t>0.8%)</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100.68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100.55</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100.73</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100.39</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a:t>
            </a:r>
            <a:r>
              <a:rPr lang="en-US" dirty="0" smtClean="0"/>
              <a:t>(4/4</a:t>
            </a:r>
            <a:r>
              <a:rPr lang="en-US" dirty="0" smtClean="0"/>
              <a:t>)</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245749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457200"/>
            <a:ext cx="5829300" cy="800100"/>
          </a:xfrm>
        </p:spPr>
        <p:txBody>
          <a:bodyPr/>
          <a:lstStyle/>
          <a:p>
            <a:pPr eaLnBrk="1" hangingPunct="1"/>
            <a:r>
              <a:rPr lang="en-US" altLang="ca-ES" sz="2400" dirty="0" smtClean="0">
                <a:latin typeface="Times New Roman" panose="02020603050405020304" pitchFamily="18" charset="0"/>
                <a:cs typeface="Times New Roman" panose="02020603050405020304" pitchFamily="18" charset="0"/>
              </a:rPr>
              <a:t>6. Conclusions</a:t>
            </a:r>
            <a:endParaRPr lang="en-US" altLang="ca-ES" sz="2400" dirty="0">
              <a:latin typeface="Times New Roman" panose="02020603050405020304" pitchFamily="18" charset="0"/>
              <a:cs typeface="Times New Roman" panose="02020603050405020304" pitchFamily="18" charset="0"/>
            </a:endParaRPr>
          </a:p>
        </p:txBody>
      </p:sp>
      <p:sp>
        <p:nvSpPr>
          <p:cNvPr id="17411" name="Content Placeholder 2"/>
          <p:cNvSpPr>
            <a:spLocks noGrp="1"/>
          </p:cNvSpPr>
          <p:nvPr>
            <p:ph idx="1"/>
          </p:nvPr>
        </p:nvSpPr>
        <p:spPr>
          <a:xfrm>
            <a:off x="696913" y="1295400"/>
            <a:ext cx="7761287" cy="4953000"/>
          </a:xfrm>
        </p:spPr>
        <p:txBody>
          <a:bodyPr>
            <a:noAutofit/>
          </a:bodyPr>
          <a:lstStyle/>
          <a:p>
            <a:pPr marL="257175" lvl="1" indent="-257175" algn="just">
              <a:lnSpc>
                <a:spcPct val="80000"/>
              </a:lnSpc>
              <a:spcAft>
                <a:spcPts val="450"/>
              </a:spcAft>
              <a:buFont typeface="Arial" charset="0"/>
              <a:buChar char="•"/>
              <a:defRPr/>
            </a:pPr>
            <a:r>
              <a:rPr lang="en-US" sz="1800" dirty="0" smtClean="0">
                <a:latin typeface="Times New Roman" pitchFamily="18" charset="0"/>
                <a:cs typeface="Times New Roman" pitchFamily="18" charset="0"/>
              </a:rPr>
              <a:t>In this presentation, we provide the spatial reuse calibration results of our NS-3 </a:t>
            </a:r>
            <a:r>
              <a:rPr lang="en-US" sz="1800" dirty="0">
                <a:latin typeface="Times New Roman" pitchFamily="18" charset="0"/>
                <a:cs typeface="Times New Roman" pitchFamily="18" charset="0"/>
              </a:rPr>
              <a:t>simulator </a:t>
            </a:r>
            <a:r>
              <a:rPr lang="en-US" sz="1800" dirty="0" smtClean="0">
                <a:latin typeface="Times New Roman" pitchFamily="18" charset="0"/>
                <a:cs typeface="Times New Roman" pitchFamily="18" charset="0"/>
              </a:rPr>
              <a:t>based </a:t>
            </a:r>
            <a:r>
              <a:rPr lang="en-US" sz="1800" dirty="0">
                <a:latin typeface="Times New Roman" pitchFamily="18" charset="0"/>
                <a:cs typeface="Times New Roman" pitchFamily="18" charset="0"/>
              </a:rPr>
              <a:t>on 15/0652r1</a:t>
            </a:r>
          </a:p>
          <a:p>
            <a:pPr marL="600075" lvl="2" indent="-257175" algn="just">
              <a:lnSpc>
                <a:spcPct val="80000"/>
              </a:lnSpc>
              <a:spcAft>
                <a:spcPts val="450"/>
              </a:spcAft>
              <a:buFont typeface="Arial" charset="0"/>
              <a:buChar char="•"/>
              <a:defRPr/>
            </a:pPr>
            <a:r>
              <a:rPr lang="en-US" sz="1600" dirty="0" smtClean="0">
                <a:latin typeface="Times New Roman" pitchFamily="18" charset="0"/>
                <a:cs typeface="Times New Roman" pitchFamily="18" charset="0"/>
              </a:rPr>
              <a:t>A-MPDU implementation is unstable in really dense scenarios (due to OBSS interference) and needs work.</a:t>
            </a:r>
          </a:p>
          <a:p>
            <a:pPr marL="600075" lvl="2" indent="-257175" algn="just">
              <a:lnSpc>
                <a:spcPct val="80000"/>
              </a:lnSpc>
              <a:spcAft>
                <a:spcPts val="450"/>
              </a:spcAft>
              <a:buFont typeface="Arial" charset="0"/>
              <a:buChar char="•"/>
              <a:defRPr/>
            </a:pPr>
            <a:endParaRPr lang="en-US" dirty="0">
              <a:latin typeface="Times New Roman" pitchFamily="18" charset="0"/>
              <a:cs typeface="Times New Roman" pitchFamily="18" charset="0"/>
            </a:endParaRPr>
          </a:p>
          <a:p>
            <a:pPr marL="257175" lvl="1"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Results indicate consistency with the work presented in [2] (</a:t>
            </a:r>
            <a:r>
              <a:rPr lang="en-US" dirty="0" err="1" smtClean="0">
                <a:latin typeface="Times New Roman" pitchFamily="18" charset="0"/>
                <a:cs typeface="Times New Roman" pitchFamily="18" charset="0"/>
              </a:rPr>
              <a:t>MediaTek</a:t>
            </a:r>
            <a:r>
              <a:rPr lang="en-US" dirty="0" smtClean="0">
                <a:latin typeface="Times New Roman" pitchFamily="18" charset="0"/>
                <a:cs typeface="Times New Roman" pitchFamily="18" charset="0"/>
              </a:rPr>
              <a:t>).</a:t>
            </a:r>
          </a:p>
          <a:p>
            <a:pPr marL="600075" lvl="2"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Calibration needed at cell edges</a:t>
            </a:r>
            <a:endParaRPr lang="en-US" dirty="0" smtClean="0">
              <a:latin typeface="Times New Roman" pitchFamily="18" charset="0"/>
              <a:cs typeface="Times New Roman" pitchFamily="18" charset="0"/>
            </a:endParaRPr>
          </a:p>
          <a:p>
            <a:pPr marL="257175" lvl="1" indent="-257175" algn="just">
              <a:lnSpc>
                <a:spcPct val="80000"/>
              </a:lnSpc>
              <a:spcAft>
                <a:spcPts val="450"/>
              </a:spcAft>
              <a:buFont typeface="Arial" charset="0"/>
              <a:buChar char="•"/>
              <a:defRPr/>
            </a:pPr>
            <a:endParaRPr lang="en-US" dirty="0" smtClean="0">
              <a:latin typeface="Times New Roman" pitchFamily="18" charset="0"/>
              <a:cs typeface="Times New Roman"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14</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819010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vert="horz" lIns="91440" tIns="45720" rIns="91440" bIns="45720" rtlCol="0" anchor="ctr">
            <a:normAutofit/>
          </a:bodyPr>
          <a:lstStyle/>
          <a:p>
            <a:r>
              <a:rPr lang="en-US" altLang="ca-ES" dirty="0" smtClean="0">
                <a:latin typeface="Times New Roman" pitchFamily="18" charset="0"/>
                <a:cs typeface="Times New Roman" pitchFamily="18" charset="0"/>
              </a:rPr>
              <a:t>7</a:t>
            </a:r>
            <a:r>
              <a:rPr lang="en-US" altLang="ca-ES" sz="3200" b="1" dirty="0" smtClean="0">
                <a:latin typeface="Times New Roman" pitchFamily="18" charset="0"/>
                <a:cs typeface="Times New Roman" pitchFamily="18" charset="0"/>
              </a:rPr>
              <a:t>. References</a:t>
            </a:r>
          </a:p>
        </p:txBody>
      </p:sp>
      <p:sp>
        <p:nvSpPr>
          <p:cNvPr id="3" name="Content Placeholder 2"/>
          <p:cNvSpPr>
            <a:spLocks noGrp="1"/>
          </p:cNvSpPr>
          <p:nvPr>
            <p:ph idx="1"/>
          </p:nvPr>
        </p:nvSpPr>
        <p:spPr/>
        <p:txBody>
          <a:bodyPr/>
          <a:lstStyle/>
          <a:p>
            <a:pPr algn="just"/>
            <a:r>
              <a:rPr lang="en-US" altLang="en-US" sz="1600" dirty="0" smtClean="0">
                <a:latin typeface="Times New Roman" pitchFamily="18" charset="0"/>
                <a:cs typeface="Times New Roman" pitchFamily="18" charset="0"/>
              </a:rPr>
              <a:t>[1]. Masahito Mori, IEEE 802.11-15-0652r1, Reference simulation model for Dynamic CCA/DSC calibration</a:t>
            </a:r>
            <a:r>
              <a:rPr lang="en-US" altLang="en-US" sz="1600" dirty="0" smtClean="0">
                <a:latin typeface="Times New Roman" pitchFamily="18" charset="0"/>
                <a:cs typeface="Times New Roman" pitchFamily="18" charset="0"/>
              </a:rPr>
              <a:t>.</a:t>
            </a:r>
          </a:p>
          <a:p>
            <a:pPr algn="just"/>
            <a:endParaRPr lang="en-US" altLang="en-US" sz="1600" dirty="0" smtClean="0">
              <a:latin typeface="Times New Roman" pitchFamily="18" charset="0"/>
              <a:cs typeface="Times New Roman" pitchFamily="18" charset="0"/>
            </a:endParaRPr>
          </a:p>
          <a:p>
            <a:pPr algn="just"/>
            <a:r>
              <a:rPr lang="en-US" altLang="en-US" sz="1600" dirty="0" smtClean="0">
                <a:latin typeface="Times New Roman" pitchFamily="18" charset="0"/>
                <a:cs typeface="Times New Roman" pitchFamily="18" charset="0"/>
              </a:rPr>
              <a:t>[2]. </a:t>
            </a:r>
            <a:r>
              <a:rPr lang="en-US" altLang="en-US" sz="1600" dirty="0" err="1" smtClean="0">
                <a:latin typeface="Times New Roman" pitchFamily="18" charset="0"/>
                <a:cs typeface="Times New Roman" pitchFamily="18" charset="0"/>
              </a:rPr>
              <a:t>Chinghwa</a:t>
            </a:r>
            <a:r>
              <a:rPr lang="en-US" altLang="en-US" sz="1600" dirty="0" smtClean="0">
                <a:latin typeface="Times New Roman" pitchFamily="18" charset="0"/>
                <a:cs typeface="Times New Roman" pitchFamily="18" charset="0"/>
              </a:rPr>
              <a:t> Yu, IEEE 802.11-15-0886r0, DSC calibration results</a:t>
            </a:r>
            <a:r>
              <a:rPr lang="en-US" altLang="ca-ES" sz="1600" dirty="0" smtClean="0">
                <a:latin typeface="Times New Roman" panose="02020603050405020304" pitchFamily="18" charset="0"/>
                <a:cs typeface="Times New Roman" panose="02020603050405020304" pitchFamily="18" charset="0"/>
              </a:rPr>
              <a:t>.</a:t>
            </a:r>
          </a:p>
          <a:p>
            <a:pPr algn="just"/>
            <a:endParaRPr lang="en-US" altLang="ca-ES" sz="1600" dirty="0" smtClean="0">
              <a:latin typeface="Times New Roman" panose="02020603050405020304" pitchFamily="18" charset="0"/>
              <a:cs typeface="Times New Roman" panose="02020603050405020304" pitchFamily="18" charset="0"/>
            </a:endParaRPr>
          </a:p>
          <a:p>
            <a:pPr algn="just"/>
            <a:r>
              <a:rPr lang="en-US" altLang="en-US" sz="1600" dirty="0" smtClean="0">
                <a:latin typeface="Times New Roman" panose="02020603050405020304" pitchFamily="18" charset="0"/>
                <a:cs typeface="Times New Roman" panose="02020603050405020304" pitchFamily="18" charset="0"/>
              </a:rPr>
              <a:t>[3].</a:t>
            </a:r>
            <a:r>
              <a:rPr lang="en-US" sz="1600" dirty="0" smtClean="0"/>
              <a:t> </a:t>
            </a:r>
            <a:r>
              <a:rPr lang="en-US" altLang="en-US" sz="1600" dirty="0">
                <a:latin typeface="Times New Roman" pitchFamily="18" charset="0"/>
                <a:cs typeface="Times New Roman" pitchFamily="18" charset="0"/>
              </a:rPr>
              <a:t>Masahito Mori</a:t>
            </a:r>
            <a:r>
              <a:rPr lang="en-US" sz="1600" dirty="0" smtClean="0"/>
              <a:t>,  </a:t>
            </a:r>
            <a:r>
              <a:rPr lang="en-US" altLang="en-US" sz="1600" dirty="0" smtClean="0">
                <a:latin typeface="Times New Roman" pitchFamily="18" charset="0"/>
                <a:cs typeface="Times New Roman" pitchFamily="18" charset="0"/>
              </a:rPr>
              <a:t>IEEE 802.11-15-1101r0, </a:t>
            </a:r>
            <a:r>
              <a:rPr lang="en-CA" altLang="en-US" sz="1600" dirty="0" smtClean="0"/>
              <a:t>DSC/DCCA calibration with </a:t>
            </a:r>
            <a:r>
              <a:rPr lang="en-CA" altLang="en-US" sz="1600" dirty="0" err="1" smtClean="0"/>
              <a:t>TGax</a:t>
            </a:r>
            <a:r>
              <a:rPr lang="en-CA" altLang="en-US" sz="1600" dirty="0" smtClean="0"/>
              <a:t> agreed scenario. </a:t>
            </a:r>
            <a:endParaRPr lang="en-CA" altLang="en-US" sz="1600" dirty="0" smtClean="0"/>
          </a:p>
          <a:p>
            <a:pPr algn="just"/>
            <a:endParaRPr lang="en-CA" altLang="en-US" sz="1600" dirty="0" smtClean="0"/>
          </a:p>
          <a:p>
            <a:pPr algn="just"/>
            <a:r>
              <a:rPr lang="en-CA" sz="1600" dirty="0" smtClean="0">
                <a:latin typeface="Times New Roman" pitchFamily="18" charset="0"/>
                <a:cs typeface="Times New Roman" pitchFamily="18" charset="0"/>
              </a:rPr>
              <a:t>[4]. </a:t>
            </a:r>
            <a:r>
              <a:rPr lang="es-ES" sz="1600" dirty="0" err="1"/>
              <a:t>ThreeLogDistancePropagationLossModel</a:t>
            </a:r>
            <a:r>
              <a:rPr lang="es-ES" sz="1600" dirty="0"/>
              <a:t> </a:t>
            </a:r>
            <a:r>
              <a:rPr lang="es-ES" sz="1600" dirty="0" err="1"/>
              <a:t>Class</a:t>
            </a:r>
            <a:r>
              <a:rPr lang="es-ES" sz="1600" dirty="0"/>
              <a:t> </a:t>
            </a:r>
            <a:r>
              <a:rPr lang="en-CA" sz="1600" dirty="0" smtClean="0">
                <a:latin typeface="Times New Roman" pitchFamily="18" charset="0"/>
                <a:cs typeface="Times New Roman" pitchFamily="18" charset="0"/>
              </a:rPr>
              <a:t>: ns-3 design </a:t>
            </a:r>
            <a:r>
              <a:rPr lang="en-CA" sz="1600" dirty="0">
                <a:latin typeface="Times New Roman" pitchFamily="18" charset="0"/>
                <a:cs typeface="Times New Roman" pitchFamily="18" charset="0"/>
              </a:rPr>
              <a:t>document. </a:t>
            </a:r>
            <a:r>
              <a:rPr lang="en-US" sz="1600" dirty="0">
                <a:latin typeface="Times New Roman" pitchFamily="18" charset="0"/>
                <a:cs typeface="Times New Roman" pitchFamily="18" charset="0"/>
              </a:rPr>
              <a:t>[Online]. Available: </a:t>
            </a:r>
            <a:r>
              <a:rPr lang="en-US" sz="1200" dirty="0">
                <a:latin typeface="Times New Roman" pitchFamily="18" charset="0"/>
                <a:cs typeface="Times New Roman" pitchFamily="18" charset="0"/>
              </a:rPr>
              <a:t>https://</a:t>
            </a:r>
            <a:r>
              <a:rPr lang="en-US" sz="1200" dirty="0" smtClean="0">
                <a:latin typeface="Times New Roman" pitchFamily="18" charset="0"/>
                <a:cs typeface="Times New Roman" pitchFamily="18" charset="0"/>
              </a:rPr>
              <a:t>www.nsnam.org/doxygen/classns3_1_1_three_log_distance_propagation_loss_model.html</a:t>
            </a: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ED35F2D-5112-47ED-971A-C452D8032509}" type="slidenum">
              <a:rPr lang="en-US" smtClean="0"/>
              <a:pPr/>
              <a:t>15</a:t>
            </a:fld>
            <a:endParaRPr lang="en-US"/>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896481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marL="457200" indent="-457200">
              <a:buFont typeface="+mj-lt"/>
              <a:buAutoNum type="arabicPeriod"/>
            </a:pPr>
            <a:r>
              <a:rPr lang="en-US" altLang="ca-ES" dirty="0" smtClean="0"/>
              <a:t>Context</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Simulation </a:t>
            </a:r>
            <a:r>
              <a:rPr lang="en-US" altLang="ca-ES" dirty="0">
                <a:latin typeface="Times New Roman" panose="02020603050405020304" pitchFamily="18" charset="0"/>
                <a:cs typeface="Times New Roman" panose="02020603050405020304" pitchFamily="18" charset="0"/>
              </a:rPr>
              <a:t>Environment: NS-3</a:t>
            </a:r>
            <a:endParaRPr lang="en-US" altLang="ca-ES" dirty="0" smtClean="0"/>
          </a:p>
          <a:p>
            <a:pPr marL="457200" indent="-457200">
              <a:buFont typeface="+mj-lt"/>
              <a:buAutoNum type="arabicPeriod"/>
            </a:pPr>
            <a:r>
              <a:rPr lang="en-US" altLang="ca-ES" dirty="0">
                <a:latin typeface="Times New Roman" pitchFamily="18" charset="0"/>
                <a:cs typeface="Times New Roman" pitchFamily="18" charset="0"/>
              </a:rPr>
              <a:t>Simulation scenarios and assumptions </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Path loss </a:t>
            </a:r>
            <a:r>
              <a:rPr lang="en-US" dirty="0"/>
              <a:t>model calibration</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Throughput calibration </a:t>
            </a:r>
            <a:r>
              <a:rPr lang="en-US" dirty="0"/>
              <a:t>Results </a:t>
            </a:r>
            <a:endParaRPr lang="en-US" dirty="0" smtClean="0"/>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Conclusions</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References</a:t>
            </a:r>
            <a:endParaRPr lang="en-US" dirty="0" smtClean="0"/>
          </a:p>
          <a:p>
            <a:endParaRPr lang="en-US" altLang="ca-ES" dirty="0" smtClean="0"/>
          </a:p>
          <a:p>
            <a:endParaRPr lang="en-US" altLang="ca-ES" dirty="0" smtClean="0"/>
          </a:p>
          <a:p>
            <a:endParaRPr lang="en-US" altLang="ca-ES" dirty="0" smtClean="0"/>
          </a:p>
          <a:p>
            <a:endParaRPr lang="en-US" altLang="ca-ES" dirty="0" smtClean="0"/>
          </a:p>
        </p:txBody>
      </p:sp>
      <p:sp>
        <p:nvSpPr>
          <p:cNvPr id="7170" name="Title 1"/>
          <p:cNvSpPr>
            <a:spLocks noGrp="1"/>
          </p:cNvSpPr>
          <p:nvPr>
            <p:ph type="title"/>
          </p:nvPr>
        </p:nvSpPr>
        <p:spPr/>
        <p:txBody>
          <a:bodyPr/>
          <a:lstStyle/>
          <a:p>
            <a:r>
              <a:rPr lang="en-US" altLang="ca-ES" smtClean="0"/>
              <a:t>Outline</a:t>
            </a:r>
            <a:endParaRPr lang="en-US" altLang="ca-ES" dirty="0" smtClean="0"/>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06352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600200"/>
            <a:ext cx="7772400" cy="4800600"/>
          </a:xfrm>
        </p:spPr>
        <p:txBody>
          <a:bodyPr>
            <a:normAutofit/>
          </a:bodyPr>
          <a:lstStyle/>
          <a:p>
            <a:pPr marL="342900" lvl="1" indent="-342900" algn="just">
              <a:buFont typeface="Arial" panose="020B0604020202020204" pitchFamily="34" charset="0"/>
              <a:buChar char="•"/>
              <a:defRPr/>
            </a:pPr>
            <a:r>
              <a:rPr lang="en-CA" altLang="ca-ES" sz="1800" dirty="0" smtClean="0">
                <a:latin typeface="Times New Roman" pitchFamily="18" charset="0"/>
                <a:cs typeface="Times New Roman" pitchFamily="18" charset="0"/>
              </a:rPr>
              <a:t>As highlighted in [1], many simulation results have been presented by </a:t>
            </a:r>
            <a:r>
              <a:rPr lang="en-CA" altLang="ca-ES" sz="1800" dirty="0" err="1" smtClean="0">
                <a:latin typeface="Times New Roman" pitchFamily="18" charset="0"/>
                <a:cs typeface="Times New Roman" pitchFamily="18" charset="0"/>
              </a:rPr>
              <a:t>TGax</a:t>
            </a:r>
            <a:r>
              <a:rPr lang="en-CA" altLang="ca-ES" sz="1800" dirty="0" smtClean="0">
                <a:latin typeface="Times New Roman" pitchFamily="18" charset="0"/>
                <a:cs typeface="Times New Roman" pitchFamily="18" charset="0"/>
              </a:rPr>
              <a:t>,</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However, results are inconsistent due to diverse conditions.</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In addition, there is a need to perform “apples-to-apples” comparison so that different simulation tools could be calibrated based on a reference model.</a:t>
            </a:r>
            <a:endParaRPr lang="en-US" altLang="ca-ES" sz="1600" dirty="0" smtClean="0">
              <a:latin typeface="Times New Roman" pitchFamily="18" charset="0"/>
              <a:cs typeface="Times New Roman" pitchFamily="18" charset="0"/>
            </a:endParaRPr>
          </a:p>
          <a:p>
            <a:pPr marL="0" indent="0" algn="just" eaLnBrk="1" hangingPunct="1">
              <a:buFont typeface="Arial" panose="020B0604020202020204" pitchFamily="34" charset="0"/>
              <a:buNone/>
              <a:defRPr/>
            </a:pPr>
            <a:endParaRPr lang="en-US" altLang="ca-ES" sz="1600" dirty="0" smtClean="0">
              <a:latin typeface="Times New Roman" pitchFamily="18" charset="0"/>
              <a:cs typeface="Times New Roman" pitchFamily="18" charset="0"/>
            </a:endParaRPr>
          </a:p>
          <a:p>
            <a:pPr algn="just" eaLnBrk="1" hangingPunct="1">
              <a:buFont typeface="Arial" panose="020B0604020202020204" pitchFamily="34" charset="0"/>
              <a:buChar char="•"/>
              <a:defRPr/>
            </a:pPr>
            <a:r>
              <a:rPr lang="en-US" altLang="ca-ES" sz="1800" dirty="0" smtClean="0">
                <a:latin typeface="Times New Roman" pitchFamily="18" charset="0"/>
                <a:cs typeface="Times New Roman" pitchFamily="18" charset="0"/>
              </a:rPr>
              <a:t>In this submission we, </a:t>
            </a:r>
          </a:p>
          <a:p>
            <a:pPr lvl="1"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Present the calibration results of our spatial reuse implementation in NS-3,</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By utilizing the simple scenario presented in [1]</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We compare our findings with the results presented in [2]</a:t>
            </a:r>
          </a:p>
          <a:p>
            <a:pPr lvl="1"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Add to our previous work by comparing DSC with a scenario that utilizes fixed CCA.</a:t>
            </a:r>
          </a:p>
          <a:p>
            <a:pPr lvl="2" algn="just" eaLnBrk="1" hangingPunct="1">
              <a:buFont typeface="Arial" panose="020B0604020202020204" pitchFamily="34" charset="0"/>
              <a:buChar char="•"/>
              <a:defRPr/>
            </a:pPr>
            <a:r>
              <a:rPr lang="en-US" altLang="ca-ES" sz="1600" dirty="0">
                <a:latin typeface="Times New Roman" pitchFamily="18" charset="0"/>
                <a:cs typeface="Times New Roman" pitchFamily="18" charset="0"/>
              </a:rPr>
              <a:t>We indicate the importance of DSC and compare our finding with the results presented in [3</a:t>
            </a:r>
            <a:r>
              <a:rPr lang="en-US" altLang="ca-ES" sz="1600" dirty="0" smtClean="0">
                <a:latin typeface="Times New Roman" pitchFamily="18" charset="0"/>
                <a:cs typeface="Times New Roman" pitchFamily="18" charset="0"/>
              </a:rPr>
              <a:t>].</a:t>
            </a:r>
          </a:p>
          <a:p>
            <a:pPr lvl="1" algn="just" eaLnBrk="1" hangingPunct="1">
              <a:buFont typeface="Arial" panose="020B0604020202020204" pitchFamily="34" charset="0"/>
              <a:buChar char="–"/>
              <a:defRPr/>
            </a:pPr>
            <a:r>
              <a:rPr lang="en-US" altLang="ca-ES" sz="1600" dirty="0">
                <a:latin typeface="Times New Roman" pitchFamily="18" charset="0"/>
                <a:cs typeface="Times New Roman" pitchFamily="18" charset="0"/>
              </a:rPr>
              <a:t>Compare DSC with a scheme that utilizes fixed </a:t>
            </a:r>
            <a:r>
              <a:rPr lang="en-US" altLang="ca-ES" sz="1600" dirty="0" smtClean="0">
                <a:latin typeface="Times New Roman" pitchFamily="18" charset="0"/>
                <a:cs typeface="Times New Roman" pitchFamily="18" charset="0"/>
              </a:rPr>
              <a:t>CCA threshold</a:t>
            </a:r>
            <a:r>
              <a:rPr lang="en-US" altLang="ca-ES" sz="1600" dirty="0">
                <a:latin typeface="Times New Roman" pitchFamily="18" charset="0"/>
                <a:cs typeface="Times New Roman" pitchFamily="18" charset="0"/>
              </a:rPr>
              <a:t>.</a:t>
            </a:r>
          </a:p>
        </p:txBody>
      </p:sp>
      <p:sp>
        <p:nvSpPr>
          <p:cNvPr id="8194" name="Title 1"/>
          <p:cNvSpPr>
            <a:spLocks noGrp="1"/>
          </p:cNvSpPr>
          <p:nvPr>
            <p:ph type="title"/>
          </p:nvPr>
        </p:nvSpPr>
        <p:spPr>
          <a:xfrm>
            <a:off x="685800" y="457200"/>
            <a:ext cx="7772400" cy="1066800"/>
          </a:xfrm>
        </p:spPr>
        <p:txBody>
          <a:bodyPr/>
          <a:lstStyle/>
          <a:p>
            <a:pPr eaLnBrk="1" hangingPunct="1"/>
            <a:r>
              <a:rPr lang="en-US" altLang="ca-ES" sz="3200" b="1" dirty="0" smtClean="0">
                <a:latin typeface="Times New Roman" pitchFamily="18" charset="0"/>
                <a:cs typeface="Times New Roman" pitchFamily="18" charset="0"/>
              </a:rPr>
              <a:t>1. Context</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02671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2"/>
          <p:cNvSpPr>
            <a:spLocks noGrp="1"/>
          </p:cNvSpPr>
          <p:nvPr>
            <p:ph type="ftr" sz="quarter" idx="4294967295"/>
          </p:nvPr>
        </p:nvSpPr>
        <p:spPr>
          <a:xfrm>
            <a:off x="6899275" y="6475413"/>
            <a:ext cx="1787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ca-ES" sz="1200" b="0" smtClean="0"/>
              <a:t>M. Shahwaiz Afaqui (UPC)</a:t>
            </a:r>
          </a:p>
        </p:txBody>
      </p:sp>
      <p:sp>
        <p:nvSpPr>
          <p:cNvPr id="10244" name="Slide Number Placeholder 3"/>
          <p:cNvSpPr>
            <a:spLocks noGrp="1"/>
          </p:cNvSpPr>
          <p:nvPr>
            <p:ph type="sldNum" sz="quarter" idx="4294967295"/>
          </p:nvPr>
        </p:nvSpPr>
        <p:spPr>
          <a:xfrm>
            <a:off x="4487863"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ca-ES" sz="1200" b="0" smtClean="0"/>
              <a:t>Slide </a:t>
            </a:r>
            <a:fld id="{0D7CB745-AE01-4E70-A430-C523E6D3A22C}" type="slidenum">
              <a:rPr lang="en-US" altLang="ca-ES" sz="1200" b="0" smtClean="0"/>
              <a:pPr>
                <a:spcBef>
                  <a:spcPct val="0"/>
                </a:spcBef>
                <a:buFontTx/>
                <a:buNone/>
              </a:pPr>
              <a:t>4</a:t>
            </a:fld>
            <a:endParaRPr lang="en-US" altLang="ca-ES" sz="1200" b="0" smtClean="0"/>
          </a:p>
        </p:txBody>
      </p:sp>
      <p:sp>
        <p:nvSpPr>
          <p:cNvPr id="10245" name="Content Placeholder 2"/>
          <p:cNvSpPr>
            <a:spLocks noGrp="1"/>
          </p:cNvSpPr>
          <p:nvPr>
            <p:ph idx="1"/>
          </p:nvPr>
        </p:nvSpPr>
        <p:spPr>
          <a:xfrm>
            <a:off x="685800" y="1295400"/>
            <a:ext cx="7772400" cy="5105400"/>
          </a:xfrm>
        </p:spPr>
        <p:txBody>
          <a:bodyPr/>
          <a:lstStyle/>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NS-3</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Allows the study of protocols and network performance of large-scale systems in a controlled and scalable environment.</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Main characteristics,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Discrete event simulator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Packet level simulator (layer 2 and above)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Layered architecture</a:t>
            </a:r>
          </a:p>
          <a:p>
            <a:pPr lvl="2"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400" dirty="0">
                <a:solidFill>
                  <a:srgbClr val="FF0000"/>
                </a:solidFill>
                <a:ea typeface="굴림" panose="020B0600000101010101" pitchFamily="34" charset="-127"/>
                <a:cs typeface="Times New Roman" panose="02020603050405020304" pitchFamily="18" charset="0"/>
              </a:rPr>
              <a:t>Simplified PHY layer abstraction</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Free and open source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Frequent updates ( latest version ns 3.24- release date Sept. 15</a:t>
            </a:r>
            <a:r>
              <a:rPr lang="en-GB" altLang="ko-KR" sz="1600" baseline="30000" dirty="0" smtClean="0">
                <a:ea typeface="굴림" panose="020B0600000101010101" pitchFamily="34" charset="-127"/>
                <a:cs typeface="Times New Roman" panose="02020603050405020304" pitchFamily="18" charset="0"/>
              </a:rPr>
              <a:t>th</a:t>
            </a:r>
            <a:r>
              <a:rPr lang="en-GB" altLang="ko-KR" sz="1600" dirty="0" smtClean="0">
                <a:ea typeface="굴림" panose="020B0600000101010101" pitchFamily="34" charset="-127"/>
                <a:cs typeface="Times New Roman" panose="02020603050405020304" pitchFamily="18" charset="0"/>
              </a:rPr>
              <a:t>, 2015)</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600" dirty="0" smtClean="0">
                <a:ea typeface="新細明體" panose="02020500000000000000" pitchFamily="18" charset="-120"/>
                <a:cs typeface="Times New Roman" panose="02020603050405020304" pitchFamily="18" charset="0"/>
              </a:rPr>
              <a:t>Large number of protocol implementations and models available,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TCP, UDP</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IPV4, IPV6, static routing</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802.11 and variants, WiMAX, LTE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 physical layer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Mobility models and routing protocols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Ability to design indoor, outdoor or hybrid networks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etc.</a:t>
            </a:r>
          </a:p>
          <a:p>
            <a:pPr lvl="1" eaLnBrk="1" hangingPunct="1">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1600" b="1" dirty="0" smtClean="0">
              <a:ea typeface="新細明體" panose="02020500000000000000" pitchFamily="18" charset="-12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ca-ES" sz="1600" dirty="0" smtClean="0">
              <a:cs typeface="Times New Roman" panose="02020603050405020304" pitchFamily="18" charset="0"/>
            </a:endParaRPr>
          </a:p>
        </p:txBody>
      </p:sp>
      <p:sp>
        <p:nvSpPr>
          <p:cNvPr id="10246" name="Title 1"/>
          <p:cNvSpPr>
            <a:spLocks noGrp="1"/>
          </p:cNvSpPr>
          <p:nvPr>
            <p:ph type="title"/>
          </p:nvPr>
        </p:nvSpPr>
        <p:spPr>
          <a:xfrm>
            <a:off x="685800" y="457200"/>
            <a:ext cx="7772400" cy="1066800"/>
          </a:xfrm>
        </p:spPr>
        <p:txBody>
          <a:bodyPr/>
          <a:lstStyle/>
          <a:p>
            <a:pPr eaLnBrk="1" hangingPunct="1"/>
            <a:r>
              <a:rPr lang="en-US" altLang="ca-ES" smtClean="0">
                <a:cs typeface="Times New Roman" panose="02020603050405020304" pitchFamily="18" charset="0"/>
              </a:rPr>
              <a:t>2. Simulation Environment: NS-3</a:t>
            </a: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17104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2806" y="3048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(1/4)</a:t>
            </a:r>
          </a:p>
        </p:txBody>
      </p:sp>
      <p:sp>
        <p:nvSpPr>
          <p:cNvPr id="13315" name="Content Placeholder 2"/>
          <p:cNvSpPr>
            <a:spLocks noGrp="1"/>
          </p:cNvSpPr>
          <p:nvPr>
            <p:ph idx="1"/>
          </p:nvPr>
        </p:nvSpPr>
        <p:spPr>
          <a:xfrm>
            <a:off x="381000" y="1219200"/>
            <a:ext cx="8241406" cy="1524000"/>
          </a:xfrm>
        </p:spPr>
        <p:txBody>
          <a:bodyPr/>
          <a:lstStyle/>
          <a:p>
            <a:pPr algn="just" eaLnBrk="1" hangingPunct="1"/>
            <a:r>
              <a:rPr lang="en-US" altLang="ca-ES" sz="1800" dirty="0" smtClean="0">
                <a:latin typeface="Times New Roman" pitchFamily="18" charset="0"/>
                <a:cs typeface="Times New Roman" pitchFamily="18" charset="0"/>
              </a:rPr>
              <a:t>Topology</a:t>
            </a:r>
          </a:p>
          <a:p>
            <a:pPr lvl="1" algn="just" eaLnBrk="1" hangingPunct="1"/>
            <a:r>
              <a:rPr lang="en-US" altLang="ca-ES" sz="1600" dirty="0" smtClean="0">
                <a:latin typeface="+mj-lt"/>
                <a:cs typeface="Times New Roman" pitchFamily="18" charset="0"/>
              </a:rPr>
              <a:t>Two BSS separated with a distance of 30m,</a:t>
            </a:r>
          </a:p>
          <a:p>
            <a:pPr lvl="2" algn="just" eaLnBrk="1" hangingPunct="1"/>
            <a:r>
              <a:rPr lang="en-US" altLang="ca-ES" sz="1600" dirty="0" smtClean="0">
                <a:latin typeface="+mj-lt"/>
                <a:cs typeface="Times New Roman" pitchFamily="18" charset="0"/>
              </a:rPr>
              <a:t>2 stations associated with each AP</a:t>
            </a:r>
          </a:p>
          <a:p>
            <a:pPr lvl="1" algn="just" eaLnBrk="1" hangingPunct="1"/>
            <a:r>
              <a:rPr lang="en-US" altLang="ca-ES" sz="1600" dirty="0" smtClean="0">
                <a:latin typeface="+mj-lt"/>
                <a:cs typeface="Times New Roman" pitchFamily="18" charset="0"/>
              </a:rPr>
              <a:t>AP and stations placed at 1.5m height.</a:t>
            </a:r>
            <a:endParaRPr lang="en-US" altLang="ca-ES" sz="1600" dirty="0">
              <a:latin typeface="+mj-lt"/>
              <a:cs typeface="Times New Roman" pitchFamily="18" charset="0"/>
            </a:endParaRPr>
          </a:p>
          <a:p>
            <a:pPr lvl="1" algn="just" eaLnBrk="1" hangingPunct="1"/>
            <a:endParaRPr lang="en-US" altLang="ca-ES" sz="1400" dirty="0" smtClean="0">
              <a:latin typeface="Times New Roman" pitchFamily="18" charset="0"/>
              <a:cs typeface="Times New Roman" pitchFamily="18" charset="0"/>
            </a:endParaRPr>
          </a:p>
        </p:txBody>
      </p:sp>
      <p:cxnSp>
        <p:nvCxnSpPr>
          <p:cNvPr id="5" name="直線矢印コネクタ 38"/>
          <p:cNvCxnSpPr>
            <a:stCxn id="11" idx="6"/>
            <a:endCxn id="6" idx="2"/>
          </p:cNvCxnSpPr>
          <p:nvPr/>
        </p:nvCxnSpPr>
        <p:spPr>
          <a:xfrm>
            <a:off x="2121792" y="3810000"/>
            <a:ext cx="5110332"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円/楕円 39"/>
          <p:cNvSpPr/>
          <p:nvPr/>
        </p:nvSpPr>
        <p:spPr>
          <a:xfrm>
            <a:off x="7232124"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7" name="円/楕円 40"/>
          <p:cNvSpPr/>
          <p:nvPr/>
        </p:nvSpPr>
        <p:spPr>
          <a:xfrm>
            <a:off x="6702850"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cxnSp>
        <p:nvCxnSpPr>
          <p:cNvPr id="8" name="直線矢印コネクタ 41"/>
          <p:cNvCxnSpPr>
            <a:stCxn id="6" idx="0"/>
            <a:endCxn id="9" idx="4"/>
          </p:cNvCxnSpPr>
          <p:nvPr/>
        </p:nvCxnSpPr>
        <p:spPr>
          <a:xfrm flipH="1" flipV="1">
            <a:off x="7279936"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円/楕円 42"/>
          <p:cNvSpPr/>
          <p:nvPr/>
        </p:nvSpPr>
        <p:spPr>
          <a:xfrm>
            <a:off x="7218963" y="3167439"/>
            <a:ext cx="121946" cy="1219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0" name="円/楕円 43"/>
          <p:cNvSpPr/>
          <p:nvPr/>
        </p:nvSpPr>
        <p:spPr>
          <a:xfrm>
            <a:off x="7242569" y="4336020"/>
            <a:ext cx="121946" cy="1219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1" name="円/楕円 44"/>
          <p:cNvSpPr/>
          <p:nvPr/>
        </p:nvSpPr>
        <p:spPr>
          <a:xfrm>
            <a:off x="1999846"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2" name="円/楕円 45"/>
          <p:cNvSpPr/>
          <p:nvPr/>
        </p:nvSpPr>
        <p:spPr>
          <a:xfrm>
            <a:off x="1470572"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3" name="円/楕円 46"/>
          <p:cNvSpPr/>
          <p:nvPr/>
        </p:nvSpPr>
        <p:spPr>
          <a:xfrm>
            <a:off x="1986685" y="3167439"/>
            <a:ext cx="121946" cy="121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4" name="円/楕円 47"/>
          <p:cNvSpPr/>
          <p:nvPr/>
        </p:nvSpPr>
        <p:spPr>
          <a:xfrm>
            <a:off x="2010291" y="4336020"/>
            <a:ext cx="121946" cy="12194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5" name="テキスト ボックス 48"/>
          <p:cNvSpPr txBox="1"/>
          <p:nvPr/>
        </p:nvSpPr>
        <p:spPr>
          <a:xfrm>
            <a:off x="4453174" y="3598293"/>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smtClean="0">
                <a:solidFill>
                  <a:prstClr val="black"/>
                </a:solidFill>
              </a:rPr>
              <a:t>30m</a:t>
            </a:r>
            <a:endParaRPr lang="ja-JP" altLang="en-US" sz="1100" b="1" dirty="0">
              <a:solidFill>
                <a:prstClr val="black"/>
              </a:solidFill>
            </a:endParaRPr>
          </a:p>
        </p:txBody>
      </p:sp>
      <p:sp>
        <p:nvSpPr>
          <p:cNvPr id="16" name="テキスト ボックス 49"/>
          <p:cNvSpPr txBox="1"/>
          <p:nvPr/>
        </p:nvSpPr>
        <p:spPr>
          <a:xfrm>
            <a:off x="7159490" y="3515824"/>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7" name="直線矢印コネクタ 50"/>
          <p:cNvCxnSpPr>
            <a:stCxn id="11" idx="0"/>
            <a:endCxn id="13" idx="4"/>
          </p:cNvCxnSpPr>
          <p:nvPr/>
        </p:nvCxnSpPr>
        <p:spPr>
          <a:xfrm flipH="1" flipV="1">
            <a:off x="2047658"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テキスト ボックス 51"/>
          <p:cNvSpPr txBox="1"/>
          <p:nvPr/>
        </p:nvSpPr>
        <p:spPr>
          <a:xfrm>
            <a:off x="1681292" y="3498792"/>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9" name="直線矢印コネクタ 52"/>
          <p:cNvCxnSpPr>
            <a:stCxn id="14" idx="0"/>
            <a:endCxn id="11" idx="4"/>
          </p:cNvCxnSpPr>
          <p:nvPr/>
        </p:nvCxnSpPr>
        <p:spPr>
          <a:xfrm flipH="1" flipV="1">
            <a:off x="2060819"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53"/>
          <p:cNvCxnSpPr>
            <a:stCxn id="10" idx="0"/>
            <a:endCxn id="6" idx="4"/>
          </p:cNvCxnSpPr>
          <p:nvPr/>
        </p:nvCxnSpPr>
        <p:spPr>
          <a:xfrm flipH="1" flipV="1">
            <a:off x="7293097"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54"/>
          <p:cNvSpPr txBox="1"/>
          <p:nvPr/>
        </p:nvSpPr>
        <p:spPr>
          <a:xfrm>
            <a:off x="1585953"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AP1</a:t>
            </a:r>
            <a:endParaRPr lang="ja-JP" altLang="en-US" sz="1100" dirty="0">
              <a:solidFill>
                <a:prstClr val="black"/>
              </a:solidFill>
            </a:endParaRPr>
          </a:p>
        </p:txBody>
      </p:sp>
      <p:sp>
        <p:nvSpPr>
          <p:cNvPr id="22" name="テキスト ボックス 56"/>
          <p:cNvSpPr txBox="1"/>
          <p:nvPr/>
        </p:nvSpPr>
        <p:spPr>
          <a:xfrm>
            <a:off x="7330365"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AP2</a:t>
            </a:r>
            <a:endParaRPr lang="ja-JP" altLang="en-US" sz="1100" dirty="0">
              <a:solidFill>
                <a:prstClr val="black"/>
              </a:solidFill>
            </a:endParaRPr>
          </a:p>
        </p:txBody>
      </p:sp>
      <p:sp>
        <p:nvSpPr>
          <p:cNvPr id="23" name="テキスト ボックス 57"/>
          <p:cNvSpPr txBox="1"/>
          <p:nvPr/>
        </p:nvSpPr>
        <p:spPr>
          <a:xfrm>
            <a:off x="1354703" y="438842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STA3</a:t>
            </a:r>
            <a:endParaRPr lang="ja-JP" altLang="en-US" sz="1200" dirty="0">
              <a:solidFill>
                <a:prstClr val="black"/>
              </a:solidFill>
            </a:endParaRPr>
          </a:p>
        </p:txBody>
      </p:sp>
      <p:sp>
        <p:nvSpPr>
          <p:cNvPr id="24" name="テキスト ボックス 58"/>
          <p:cNvSpPr txBox="1"/>
          <p:nvPr/>
        </p:nvSpPr>
        <p:spPr>
          <a:xfrm>
            <a:off x="7537757" y="4336020"/>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STA4</a:t>
            </a:r>
            <a:endParaRPr lang="ja-JP" altLang="en-US" sz="1200" dirty="0">
              <a:solidFill>
                <a:prstClr val="black"/>
              </a:solidFill>
            </a:endParaRPr>
          </a:p>
        </p:txBody>
      </p:sp>
      <p:sp>
        <p:nvSpPr>
          <p:cNvPr id="25" name="テキスト ボックス 59"/>
          <p:cNvSpPr txBox="1"/>
          <p:nvPr/>
        </p:nvSpPr>
        <p:spPr>
          <a:xfrm>
            <a:off x="2181244" y="291856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STA1</a:t>
            </a:r>
            <a:endParaRPr lang="ja-JP" altLang="en-US" sz="1200" dirty="0">
              <a:solidFill>
                <a:prstClr val="black"/>
              </a:solidFill>
            </a:endParaRPr>
          </a:p>
        </p:txBody>
      </p:sp>
      <p:sp>
        <p:nvSpPr>
          <p:cNvPr id="26" name="テキスト ボックス 60"/>
          <p:cNvSpPr txBox="1"/>
          <p:nvPr/>
        </p:nvSpPr>
        <p:spPr>
          <a:xfrm>
            <a:off x="7531968" y="2922394"/>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smtClean="0">
                <a:solidFill>
                  <a:prstClr val="black"/>
                </a:solidFill>
              </a:rPr>
              <a:t>STA2</a:t>
            </a:r>
            <a:endParaRPr lang="ja-JP" altLang="en-US" sz="1200" dirty="0">
              <a:solidFill>
                <a:prstClr val="black"/>
              </a:solidFill>
            </a:endParaRPr>
          </a:p>
        </p:txBody>
      </p:sp>
      <p:sp>
        <p:nvSpPr>
          <p:cNvPr id="2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046660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194" name="Content Placeholder 2"/>
              <p:cNvSpPr>
                <a:spLocks noGrp="1"/>
              </p:cNvSpPr>
              <p:nvPr>
                <p:ph idx="1"/>
              </p:nvPr>
            </p:nvSpPr>
            <p:spPr>
              <a:xfrm>
                <a:off x="436808" y="1447800"/>
                <a:ext cx="8382000" cy="4953000"/>
              </a:xfrm>
            </p:spPr>
            <p:txBody>
              <a:bodyPr/>
              <a:lstStyle/>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Frequency band: </a:t>
                </a:r>
                <a:r>
                  <a:rPr lang="en-US" altLang="zh-TW" sz="1800" dirty="0" smtClean="0">
                    <a:latin typeface="Times New Roman" pitchFamily="18" charset="0"/>
                    <a:ea typeface="굴림" pitchFamily="34" charset="-127"/>
                    <a:cs typeface="Times New Roman" pitchFamily="18" charset="0"/>
                  </a:rPr>
                  <a:t>5GHz,</a:t>
                </a:r>
              </a:p>
              <a:p>
                <a:pPr marL="342900" lvl="1" indent="-342900" algn="just" eaLnBrk="1" hangingPunct="1">
                  <a:spcBef>
                    <a:spcPts val="0"/>
                  </a:spcBef>
                  <a:buFont typeface="Arial" charset="0"/>
                  <a:buChar char="•"/>
                  <a:defRPr/>
                </a:pPr>
                <a:r>
                  <a:rPr lang="en-US" sz="1800" dirty="0" smtClean="0">
                    <a:latin typeface="Times New Roman" pitchFamily="18" charset="0"/>
                    <a:cs typeface="Times New Roman" pitchFamily="18" charset="0"/>
                  </a:rPr>
                  <a:t>Traffic: UDP CBR </a:t>
                </a:r>
                <a:r>
                  <a:rPr lang="en-US" altLang="zh-TW" sz="1800" dirty="0" smtClean="0">
                    <a:latin typeface="Times New Roman" pitchFamily="18" charset="0"/>
                    <a:ea typeface="굴림" pitchFamily="34" charset="-127"/>
                    <a:cs typeface="Times New Roman" pitchFamily="18" charset="0"/>
                  </a:rPr>
                  <a:t>uplink transmission in saturation conditions is considered,</a:t>
                </a:r>
              </a:p>
              <a:p>
                <a:pPr lvl="1" eaLnBrk="1" hangingPunct="1">
                  <a:lnSpc>
                    <a:spcPct val="90000"/>
                  </a:lnSpc>
                  <a:buFont typeface="Arial" charset="0"/>
                  <a:buChar char="•"/>
                  <a:defRPr/>
                </a:pPr>
                <a:r>
                  <a:rPr lang="en-US" sz="1600" dirty="0">
                    <a:latin typeface="Times New Roman" pitchFamily="18" charset="0"/>
                    <a:ea typeface="굴림" pitchFamily="34" charset="-127"/>
                    <a:cs typeface="Times New Roman" pitchFamily="18" charset="0"/>
                  </a:rPr>
                  <a:t>Worst case in terms of contention.</a:t>
                </a:r>
              </a:p>
              <a:p>
                <a:pPr lvl="1" algn="just" eaLnBrk="1" hangingPunct="1">
                  <a:lnSpc>
                    <a:spcPct val="80000"/>
                  </a:lnSpc>
                  <a:buFont typeface="Arial" charset="0"/>
                  <a:buChar char="•"/>
                  <a:defRPr/>
                </a:pPr>
                <a:endParaRPr lang="en-US" sz="1800" dirty="0" smtClean="0">
                  <a:latin typeface="Times New Roman" pitchFamily="18" charset="0"/>
                  <a:cs typeface="Times New Roman" pitchFamily="18" charset="0"/>
                </a:endParaRPr>
              </a:p>
              <a:p>
                <a:pPr algn="just" eaLnBrk="1" hangingPunct="1">
                  <a:lnSpc>
                    <a:spcPct val="80000"/>
                  </a:lnSpc>
                  <a:defRPr/>
                </a:pPr>
                <a:r>
                  <a:rPr lang="en-US" sz="1800" dirty="0" err="1" smtClean="0">
                    <a:latin typeface="Times New Roman" pitchFamily="18" charset="0"/>
                    <a:cs typeface="Times New Roman" pitchFamily="18" charset="0"/>
                  </a:rPr>
                  <a:t>Pathloss</a:t>
                </a:r>
                <a:r>
                  <a:rPr lang="en-US" sz="1800" dirty="0" smtClean="0">
                    <a:latin typeface="Times New Roman" pitchFamily="18" charset="0"/>
                    <a:cs typeface="Times New Roman" pitchFamily="18" charset="0"/>
                  </a:rPr>
                  <a:t> model: ThreeLogDistancePropogationLossModel </a:t>
                </a:r>
                <a:r>
                  <a:rPr lang="en-US" altLang="zh-TW" sz="1800" dirty="0" smtClean="0">
                    <a:latin typeface="Times New Roman" pitchFamily="18" charset="0"/>
                    <a:ea typeface="굴림" pitchFamily="34" charset="-127"/>
                    <a:cs typeface="Times New Roman" pitchFamily="18" charset="0"/>
                  </a:rPr>
                  <a:t>[4],</a:t>
                </a:r>
                <a:endParaRPr lang="en-US" altLang="zh-TW" sz="1800" dirty="0">
                  <a:latin typeface="Times New Roman" pitchFamily="18" charset="0"/>
                  <a:ea typeface="굴림" pitchFamily="34" charset="-127"/>
                  <a:cs typeface="Times New Roman" pitchFamily="18" charset="0"/>
                </a:endParaRPr>
              </a:p>
              <a:p>
                <a:pPr lvl="1" algn="just" eaLnBrk="1" hangingPunct="1">
                  <a:lnSpc>
                    <a:spcPct val="80000"/>
                  </a:lnSpc>
                  <a:defRPr/>
                </a:pPr>
                <a:r>
                  <a:rPr lang="en-US" sz="1600" dirty="0" smtClean="0"/>
                  <a:t>A </a:t>
                </a:r>
                <a:r>
                  <a:rPr lang="en-US" sz="1600" dirty="0"/>
                  <a:t>log distance path loss propagation model with three distance </a:t>
                </a:r>
                <a:r>
                  <a:rPr lang="en-US" sz="1600" dirty="0" smtClean="0"/>
                  <a:t>fields (i.e. near</a:t>
                </a:r>
                <a:r>
                  <a:rPr lang="en-US" sz="1600" dirty="0"/>
                  <a:t>, middle and </a:t>
                </a:r>
                <a:r>
                  <a:rPr lang="en-US" sz="1600" dirty="0" smtClean="0"/>
                  <a:t>far) </a:t>
                </a:r>
                <a:r>
                  <a:rPr lang="en-US" sz="1600" dirty="0"/>
                  <a:t>with different </a:t>
                </a:r>
                <a:r>
                  <a:rPr lang="en-US" sz="1600" dirty="0" smtClean="0"/>
                  <a:t>exponents.</a:t>
                </a:r>
              </a:p>
              <a:p>
                <a:pPr lvl="1" algn="just" eaLnBrk="1" hangingPunct="1">
                  <a:lnSpc>
                    <a:spcPct val="80000"/>
                  </a:lnSpc>
                  <a:defRPr/>
                </a:pPr>
                <a:r>
                  <a:rPr lang="en-US" sz="1600" dirty="0" smtClean="0"/>
                  <a:t>Within </a:t>
                </a:r>
                <a:r>
                  <a:rPr lang="en-US" sz="1600" dirty="0"/>
                  <a:t>each field the reception power is calculated using the log-distance </a:t>
                </a:r>
                <a:r>
                  <a:rPr lang="en-US" sz="1600" dirty="0" smtClean="0"/>
                  <a:t>propagation </a:t>
                </a:r>
                <a:r>
                  <a:rPr lang="en-US" sz="1600" dirty="0"/>
                  <a:t>equation</a:t>
                </a:r>
                <a:r>
                  <a:rPr lang="en-US" sz="1600" dirty="0" smtClean="0"/>
                  <a:t>:</a:t>
                </a:r>
              </a:p>
              <a:p>
                <a:pPr marL="857250" lvl="2" indent="0" algn="ctr" eaLnBrk="1" hangingPunct="1">
                  <a:lnSpc>
                    <a:spcPct val="90000"/>
                  </a:lnSpc>
                  <a:buNone/>
                  <a:defRPr/>
                </a:pPr>
                <a14:m>
                  <m:oMath xmlns:m="http://schemas.openxmlformats.org/officeDocument/2006/math">
                    <m:r>
                      <a:rPr lang="es-ES" altLang="zh-TW" sz="1600" b="0" i="1" smtClean="0">
                        <a:latin typeface="Cambria Math" panose="02040503050406030204" pitchFamily="18" charset="0"/>
                        <a:ea typeface="굴림" pitchFamily="34" charset="-127"/>
                        <a:cs typeface="Times New Roman" pitchFamily="18" charset="0"/>
                      </a:rPr>
                      <m:t>𝐿</m:t>
                    </m:r>
                    <m:r>
                      <a:rPr lang="es-ES" altLang="zh-TW" sz="1600" b="0" i="1" smtClean="0">
                        <a:latin typeface="Cambria Math" panose="02040503050406030204" pitchFamily="18" charset="0"/>
                        <a:ea typeface="굴림" pitchFamily="34" charset="-127"/>
                        <a:cs typeface="Times New Roman" pitchFamily="18" charset="0"/>
                      </a:rPr>
                      <m:t>=</m:t>
                    </m:r>
                    <m:r>
                      <a:rPr lang="es-ES" altLang="zh-TW" sz="1600" b="0" i="1" smtClean="0">
                        <a:latin typeface="Cambria Math" panose="02040503050406030204" pitchFamily="18" charset="0"/>
                        <a:ea typeface="굴림" pitchFamily="34" charset="-127"/>
                        <a:cs typeface="Times New Roman" pitchFamily="18" charset="0"/>
                      </a:rPr>
                      <m:t>𝐿𝑜</m:t>
                    </m:r>
                    <m:r>
                      <a:rPr lang="es-ES" altLang="zh-TW" sz="1600" b="0" i="1" smtClean="0">
                        <a:latin typeface="Cambria Math" panose="02040503050406030204" pitchFamily="18" charset="0"/>
                        <a:ea typeface="굴림" pitchFamily="34" charset="-127"/>
                        <a:cs typeface="Times New Roman" pitchFamily="18" charset="0"/>
                      </a:rPr>
                      <m:t>+ </m:t>
                    </m:r>
                  </m:oMath>
                </a14:m>
                <a:r>
                  <a:rPr lang="en-US" altLang="zh-TW" sz="1600" i="1" dirty="0" smtClean="0">
                    <a:latin typeface="+mj-lt"/>
                    <a:ea typeface="굴림" pitchFamily="34" charset="-127"/>
                    <a:cs typeface="Times New Roman" pitchFamily="18" charset="0"/>
                  </a:rPr>
                  <a:t>10×n</a:t>
                </a:r>
                <a:r>
                  <a:rPr lang="en-US" altLang="zh-TW" sz="1600" i="1" baseline="-25000" dirty="0" smtClean="0">
                    <a:latin typeface="+mj-lt"/>
                    <a:ea typeface="굴림" pitchFamily="34" charset="-127"/>
                    <a:cs typeface="Times New Roman" pitchFamily="18" charset="0"/>
                  </a:rPr>
                  <a:t>o</a:t>
                </a:r>
                <a:r>
                  <a:rPr lang="en-US" altLang="zh-TW" sz="1600" i="1" dirty="0" smtClean="0">
                    <a:latin typeface="+mj-lt"/>
                    <a:ea typeface="굴림" pitchFamily="34" charset="-127"/>
                    <a:cs typeface="Times New Roman" pitchFamily="18" charset="0"/>
                  </a:rPr>
                  <a:t> log</a:t>
                </a:r>
                <a:r>
                  <a:rPr lang="en-US" altLang="zh-TW" sz="1600" i="1" baseline="-25000" dirty="0" smtClean="0">
                    <a:latin typeface="+mj-lt"/>
                    <a:ea typeface="굴림" pitchFamily="34" charset="-127"/>
                    <a:cs typeface="Times New Roman" pitchFamily="18" charset="0"/>
                  </a:rPr>
                  <a:t>10</a:t>
                </a:r>
                <a:r>
                  <a:rPr lang="en-US" altLang="zh-TW" sz="1600" i="1" dirty="0" smtClean="0">
                    <a:latin typeface="+mj-lt"/>
                    <a:ea typeface="굴림" pitchFamily="34" charset="-127"/>
                    <a:cs typeface="Times New Roman" pitchFamily="18" charset="0"/>
                  </a:rPr>
                  <a:t>(</a:t>
                </a:r>
                <a14:m>
                  <m:oMath xmlns:m="http://schemas.openxmlformats.org/officeDocument/2006/math">
                    <m:f>
                      <m:fPr>
                        <m:ctrlPr>
                          <a:rPr lang="en-US" altLang="zh-TW" sz="1600" i="1" smtClean="0">
                            <a:latin typeface="Cambria Math" panose="02040503050406030204" pitchFamily="18" charset="0"/>
                            <a:ea typeface="굴림" pitchFamily="34" charset="-127"/>
                            <a:cs typeface="Times New Roman" pitchFamily="18" charset="0"/>
                          </a:rPr>
                        </m:ctrlPr>
                      </m:fPr>
                      <m:num>
                        <m:r>
                          <a:rPr lang="es-ES" altLang="zh-TW" sz="1600" b="0" i="1" smtClean="0">
                            <a:latin typeface="Cambria Math" panose="02040503050406030204" pitchFamily="18" charset="0"/>
                            <a:ea typeface="굴림" pitchFamily="34" charset="-127"/>
                            <a:cs typeface="Times New Roman" pitchFamily="18" charset="0"/>
                          </a:rPr>
                          <m:t>𝑑</m:t>
                        </m:r>
                      </m:num>
                      <m:den>
                        <m:r>
                          <a:rPr lang="es-ES" altLang="zh-TW" sz="1600" b="0" i="1" smtClean="0">
                            <a:latin typeface="Cambria Math" panose="02040503050406030204" pitchFamily="18" charset="0"/>
                            <a:ea typeface="굴림" pitchFamily="34" charset="-127"/>
                            <a:cs typeface="Times New Roman" pitchFamily="18" charset="0"/>
                          </a:rPr>
                          <m:t>𝑑</m:t>
                        </m:r>
                        <m:r>
                          <a:rPr lang="es-ES" altLang="zh-TW" sz="1600" b="0" i="1" baseline="-25000" smtClean="0">
                            <a:latin typeface="Cambria Math" panose="02040503050406030204" pitchFamily="18" charset="0"/>
                            <a:ea typeface="굴림" pitchFamily="34" charset="-127"/>
                            <a:cs typeface="Times New Roman" pitchFamily="18" charset="0"/>
                          </a:rPr>
                          <m:t>𝑜</m:t>
                        </m:r>
                      </m:den>
                    </m:f>
                    <m:r>
                      <a:rPr lang="es-ES" altLang="zh-TW" sz="1600" b="0" i="1" smtClean="0">
                        <a:latin typeface="Cambria Math" panose="02040503050406030204" pitchFamily="18" charset="0"/>
                        <a:ea typeface="굴림" pitchFamily="34" charset="-127"/>
                        <a:cs typeface="Times New Roman" pitchFamily="18" charset="0"/>
                      </a:rPr>
                      <m:t>)</m:t>
                    </m:r>
                  </m:oMath>
                </a14:m>
                <a:endParaRPr lang="en-US" sz="1800" dirty="0" smtClean="0">
                  <a:latin typeface="Times New Roman" pitchFamily="18" charset="0"/>
                  <a:cs typeface="Times New Roman" pitchFamily="18" charset="0"/>
                </a:endParaRPr>
              </a:p>
              <a:p>
                <a:pPr marL="857250" lvl="2" indent="0" algn="ctr" eaLnBrk="1" hangingPunct="1">
                  <a:lnSpc>
                    <a:spcPct val="90000"/>
                  </a:lnSpc>
                  <a:buNone/>
                  <a:defRPr/>
                </a:pPr>
                <a:endParaRPr lang="en-US" sz="1800" dirty="0" smtClean="0">
                  <a:latin typeface="Times New Roman" pitchFamily="18" charset="0"/>
                  <a:cs typeface="Times New Roman" pitchFamily="18" charset="0"/>
                </a:endParaRPr>
              </a:p>
              <a:p>
                <a:pPr lvl="1" algn="just" eaLnBrk="1" hangingPunct="1">
                  <a:lnSpc>
                    <a:spcPct val="80000"/>
                  </a:lnSpc>
                  <a:defRPr/>
                </a:pPr>
                <a:r>
                  <a:rPr lang="en-US" sz="2000" dirty="0"/>
                  <a:t> </a:t>
                </a:r>
                <a:r>
                  <a:rPr lang="en-US" sz="1600" dirty="0" smtClean="0"/>
                  <a:t>Detail of </a:t>
                </a:r>
                <a:r>
                  <a:rPr lang="en-US" sz="1600" dirty="0"/>
                  <a:t>p</a:t>
                </a:r>
                <a:r>
                  <a:rPr lang="en-US" sz="1600" dirty="0" smtClean="0"/>
                  <a:t>arameter values used for </a:t>
                </a:r>
                <a:r>
                  <a:rPr lang="en-US" sz="1600" dirty="0" err="1" smtClean="0"/>
                  <a:t>pathloss</a:t>
                </a:r>
                <a:r>
                  <a:rPr lang="en-US" sz="1600" dirty="0" smtClean="0"/>
                  <a:t> model are presented in table</a:t>
                </a:r>
              </a:p>
              <a:p>
                <a:pPr lvl="1" algn="just" eaLnBrk="1" hangingPunct="1">
                  <a:lnSpc>
                    <a:spcPct val="80000"/>
                  </a:lnSpc>
                  <a:defRPr/>
                </a:pPr>
                <a:endParaRPr lang="en-US" sz="1600" dirty="0"/>
              </a:p>
              <a:p>
                <a:pPr algn="just" eaLnBrk="1" hangingPunct="1">
                  <a:lnSpc>
                    <a:spcPct val="80000"/>
                  </a:lnSpc>
                  <a:defRPr/>
                </a:pPr>
                <a:r>
                  <a:rPr lang="en-US" sz="1800" dirty="0" smtClean="0">
                    <a:latin typeface="Times New Roman" pitchFamily="18" charset="0"/>
                    <a:cs typeface="Times New Roman" pitchFamily="18" charset="0"/>
                  </a:rPr>
                  <a:t>Extra loss due to shadowing and fading are not considered </a:t>
                </a:r>
              </a:p>
              <a:p>
                <a:pPr lvl="1" algn="just" eaLnBrk="1" hangingPunct="1">
                  <a:lnSpc>
                    <a:spcPct val="80000"/>
                  </a:lnSpc>
                  <a:defRPr/>
                </a:pPr>
                <a:r>
                  <a:rPr lang="en-US" sz="1600" dirty="0" smtClean="0">
                    <a:latin typeface="Times New Roman" pitchFamily="18" charset="0"/>
                    <a:cs typeface="Times New Roman" pitchFamily="18" charset="0"/>
                  </a:rPr>
                  <a:t>Due to the design constraints presented in [1].</a:t>
                </a:r>
              </a:p>
              <a:p>
                <a:pPr eaLnBrk="1" hangingPunct="1">
                  <a:defRPr/>
                </a:pPr>
                <a:r>
                  <a:rPr lang="en-US" sz="1800" dirty="0" smtClean="0"/>
                  <a:t>The simulation time used was 30 seconds,</a:t>
                </a:r>
              </a:p>
              <a:p>
                <a:pPr lvl="1" eaLnBrk="1" hangingPunct="1">
                  <a:defRPr/>
                </a:pPr>
                <a:r>
                  <a:rPr lang="en-US" sz="1600" dirty="0" smtClean="0"/>
                  <a:t>Start time was after 5 seconds</a:t>
                </a:r>
              </a:p>
            </p:txBody>
          </p:sp>
        </mc:Choice>
        <mc:Fallback xmlns="">
          <p:sp>
            <p:nvSpPr>
              <p:cNvPr id="8194" name="Content Placeholder 2"/>
              <p:cNvSpPr>
                <a:spLocks noGrp="1" noRot="1" noChangeAspect="1" noMove="1" noResize="1" noEditPoints="1" noAdjustHandles="1" noChangeArrowheads="1" noChangeShapeType="1" noTextEdit="1"/>
              </p:cNvSpPr>
              <p:nvPr>
                <p:ph idx="1"/>
              </p:nvPr>
            </p:nvSpPr>
            <p:spPr>
              <a:xfrm>
                <a:off x="436808" y="1447800"/>
                <a:ext cx="8382000" cy="4953000"/>
              </a:xfrm>
              <a:blipFill rotWithShape="0">
                <a:blip r:embed="rId3"/>
                <a:stretch>
                  <a:fillRect l="-509" t="-739" r="-364"/>
                </a:stretch>
              </a:blipFill>
            </p:spPr>
            <p:txBody>
              <a:bodyPr/>
              <a:lstStyle/>
              <a:p>
                <a:r>
                  <a:rPr lang="en-US">
                    <a:noFill/>
                  </a:rPr>
                  <a:t> </a:t>
                </a:r>
              </a:p>
            </p:txBody>
          </p:sp>
        </mc:Fallback>
      </mc:AlternateContent>
      <p:sp>
        <p:nvSpPr>
          <p:cNvPr id="14339" name="Title 1"/>
          <p:cNvSpPr>
            <a:spLocks noGrp="1"/>
          </p:cNvSpPr>
          <p:nvPr>
            <p:ph type="title"/>
          </p:nvPr>
        </p:nvSpPr>
        <p:spPr>
          <a:xfrm>
            <a:off x="436808" y="2286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(2/4)</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529542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063283"/>
            <a:ext cx="7772400" cy="1066800"/>
          </a:xfrm>
        </p:spPr>
        <p:txBody>
          <a:bodyPr/>
          <a:lstStyle/>
          <a:p>
            <a:r>
              <a:rPr lang="en-US" dirty="0" smtClean="0"/>
              <a:t>Physical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7</a:t>
            </a:fld>
            <a:endParaRPr lang="en-GB" b="0" kern="0" dirty="0">
              <a:solidFill>
                <a:sysClr val="windowText" lastClr="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57763093"/>
              </p:ext>
            </p:extLst>
          </p:nvPr>
        </p:nvGraphicFramePr>
        <p:xfrm>
          <a:off x="1828800" y="2133600"/>
          <a:ext cx="5943600" cy="3657600"/>
        </p:xfrm>
        <a:graphic>
          <a:graphicData uri="http://schemas.openxmlformats.org/drawingml/2006/table">
            <a:tbl>
              <a:tblPr firstRow="1" firstCol="1" bandRow="1">
                <a:tableStyleId>{C4B1156A-380E-4F78-BDF5-A606A8083BF9}</a:tableStyleId>
              </a:tblPr>
              <a:tblGrid>
                <a:gridCol w="2389615"/>
                <a:gridCol w="3553985"/>
              </a:tblGrid>
              <a:tr h="215153">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0305">
                <a:tc>
                  <a:txBody>
                    <a:bodyPr/>
                    <a:lstStyle/>
                    <a:p>
                      <a:pPr marL="0" marR="0">
                        <a:lnSpc>
                          <a:spcPct val="107000"/>
                        </a:lnSpc>
                        <a:spcBef>
                          <a:spcPts val="0"/>
                        </a:spcBef>
                        <a:spcAft>
                          <a:spcPts val="0"/>
                        </a:spcAft>
                      </a:pPr>
                      <a:r>
                        <a:rPr lang="en-US" sz="1100" dirty="0">
                          <a:effectLst/>
                        </a:rPr>
                        <a:t>Band Width</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All BSSs at 5GHz (Ch 36, 5180) [80MHz, no dynamic bandwidth]</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Shadow fading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No shadowing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a:effectLst/>
                        </a:rPr>
                        <a:t>Data preamble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IEEE 802.11ac VHT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STA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15-10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AP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20-15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800"/>
                        </a:spcAft>
                      </a:pPr>
                      <a:r>
                        <a:rPr lang="en-GB" sz="1100">
                          <a:effectLst/>
                        </a:rPr>
                        <a:t>AP  number of TX/RX antennas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number of TX /RX antennas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AP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0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-2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400ns (short 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 threshold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-56/-66/-76 dBm @ 80MHz</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Link Adaptation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Fixed MCS = 5 (234.0 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Channel estimation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ideal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err="1">
                          <a:effectLst/>
                        </a:rPr>
                        <a:t>Pathloss</a:t>
                      </a:r>
                      <a:r>
                        <a:rPr lang="en-US" sz="1100" dirty="0">
                          <a:effectLst/>
                        </a:rPr>
                        <a:t> Model parameters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d</a:t>
                      </a:r>
                      <a:r>
                        <a:rPr lang="en-US" sz="1100" baseline="-25000" dirty="0">
                          <a:effectLst/>
                        </a:rPr>
                        <a:t>0</a:t>
                      </a:r>
                      <a:r>
                        <a:rPr lang="en-US" sz="1100" dirty="0">
                          <a:effectLst/>
                        </a:rPr>
                        <a:t> = 1, d</a:t>
                      </a:r>
                      <a:r>
                        <a:rPr lang="en-US" sz="1100" baseline="-25000" dirty="0">
                          <a:effectLst/>
                        </a:rPr>
                        <a:t>1</a:t>
                      </a:r>
                      <a:r>
                        <a:rPr lang="en-US" sz="1100" dirty="0">
                          <a:effectLst/>
                        </a:rPr>
                        <a:t>=10, d</a:t>
                      </a:r>
                      <a:r>
                        <a:rPr lang="en-US" sz="1100" baseline="-25000" dirty="0">
                          <a:effectLst/>
                        </a:rPr>
                        <a:t>2</a:t>
                      </a:r>
                      <a:r>
                        <a:rPr lang="en-US" sz="1100" dirty="0">
                          <a:effectLst/>
                        </a:rPr>
                        <a:t>=30, e</a:t>
                      </a:r>
                      <a:r>
                        <a:rPr lang="en-US" sz="1100" baseline="-25000" dirty="0">
                          <a:effectLst/>
                        </a:rPr>
                        <a:t>0</a:t>
                      </a:r>
                      <a:r>
                        <a:rPr lang="en-US" sz="1100" dirty="0">
                          <a:effectLst/>
                        </a:rPr>
                        <a:t>=2, e</a:t>
                      </a:r>
                      <a:r>
                        <a:rPr lang="en-US" sz="1100" baseline="-25000" dirty="0">
                          <a:effectLst/>
                        </a:rPr>
                        <a:t>1</a:t>
                      </a:r>
                      <a:r>
                        <a:rPr lang="en-US" sz="1100" dirty="0">
                          <a:effectLst/>
                        </a:rPr>
                        <a:t>=3.5, e</a:t>
                      </a:r>
                      <a:r>
                        <a:rPr lang="en-US" sz="1100" baseline="-25000" dirty="0">
                          <a:effectLst/>
                        </a:rPr>
                        <a:t>2</a:t>
                      </a:r>
                      <a:r>
                        <a:rPr lang="en-US" sz="1100" dirty="0">
                          <a:effectLst/>
                        </a:rPr>
                        <a:t>=3.5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1"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(3/4)</a:t>
            </a: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61897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202786"/>
            <a:ext cx="7772400" cy="1066800"/>
          </a:xfrm>
        </p:spPr>
        <p:txBody>
          <a:bodyPr/>
          <a:lstStyle/>
          <a:p>
            <a:r>
              <a:rPr lang="en-US" dirty="0" smtClean="0"/>
              <a:t>MAC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8</a:t>
            </a:fld>
            <a:endParaRPr lang="en-GB" b="0" kern="0" dirty="0">
              <a:solidFill>
                <a:sysClr val="windowText" lastClr="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006990"/>
              </p:ext>
            </p:extLst>
          </p:nvPr>
        </p:nvGraphicFramePr>
        <p:xfrm>
          <a:off x="1599406" y="2270758"/>
          <a:ext cx="5943600" cy="2377442"/>
        </p:xfrm>
        <a:graphic>
          <a:graphicData uri="http://schemas.openxmlformats.org/drawingml/2006/table">
            <a:tbl>
              <a:tblPr firstRow="1" firstCol="1" bandRow="1">
                <a:tableStyleId>{C4B1156A-380E-4F78-BDF5-A606A8083BF9}</a:tableStyleId>
              </a:tblPr>
              <a:tblGrid>
                <a:gridCol w="2389615"/>
                <a:gridCol w="3553985"/>
              </a:tblGrid>
              <a:tr h="180722">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dirty="0">
                          <a:effectLst/>
                        </a:rPr>
                        <a:t>Access protocol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[EDCA, AC_BE  with default parameters] </a:t>
                      </a:r>
                      <a:endParaRPr lang="es-ES" sz="1100" dirty="0">
                        <a:effectLst/>
                      </a:endParaRPr>
                    </a:p>
                    <a:p>
                      <a:pPr marL="0" marR="0">
                        <a:lnSpc>
                          <a:spcPct val="107000"/>
                        </a:lnSpc>
                        <a:spcBef>
                          <a:spcPts val="0"/>
                        </a:spcBef>
                        <a:spcAft>
                          <a:spcPts val="0"/>
                        </a:spcAft>
                      </a:pPr>
                      <a:r>
                        <a:rPr lang="en-US" sz="1100" dirty="0">
                          <a:effectLst/>
                        </a:rPr>
                        <a:t>[</a:t>
                      </a:r>
                      <a:r>
                        <a:rPr lang="en-US" sz="1100" dirty="0" err="1">
                          <a:effectLst/>
                        </a:rPr>
                        <a:t>CWmin</a:t>
                      </a:r>
                      <a:r>
                        <a:rPr lang="en-US" sz="1100" dirty="0">
                          <a:effectLst/>
                        </a:rPr>
                        <a:t>  = 15, </a:t>
                      </a:r>
                      <a:r>
                        <a:rPr lang="en-US" sz="1100" dirty="0" err="1">
                          <a:effectLst/>
                        </a:rPr>
                        <a:t>CWmax</a:t>
                      </a:r>
                      <a:r>
                        <a:rPr lang="en-US" sz="1100" dirty="0">
                          <a:effectLst/>
                        </a:rPr>
                        <a:t> = 1023, </a:t>
                      </a:r>
                      <a:r>
                        <a:rPr lang="en-US" sz="1100" dirty="0" err="1">
                          <a:effectLst/>
                        </a:rPr>
                        <a:t>AIFSn</a:t>
                      </a:r>
                      <a:r>
                        <a:rPr lang="en-US" sz="1100" dirty="0">
                          <a:effectLst/>
                        </a:rPr>
                        <a:t>=3 ]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type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UDP CBR with rate 200Mbps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direction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Uplink only</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a:effectLst/>
                        </a:rPr>
                        <a:t>MPDU size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1538 Bytes (1472 Data + 28 IP header + 8 bytes LLC + 30 MAC header)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Aggregation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32 MPDUs with Block Ack.</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Max number of retries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800"/>
                        </a:spcAft>
                      </a:pPr>
                      <a:r>
                        <a:rPr lang="en-GB" sz="1100">
                          <a:effectLst/>
                        </a:rPr>
                        <a:t>Beacons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Disabled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GB" sz="1100">
                          <a:effectLst/>
                        </a:rPr>
                        <a:t>RTS/CTS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Off</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GB" sz="1100" dirty="0">
                          <a:effectLst/>
                        </a:rPr>
                        <a:t>Throughput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dirty="0">
                          <a:effectLst/>
                        </a:rPr>
                        <a:t>Per non-AP station (received bits/overall simulation time), measured using </a:t>
                      </a:r>
                      <a:r>
                        <a:rPr lang="en-GB" sz="1100" dirty="0" err="1">
                          <a:effectLst/>
                        </a:rPr>
                        <a:t>flowmonitors</a:t>
                      </a:r>
                      <a:r>
                        <a:rPr lang="en-GB" sz="1100" dirty="0">
                          <a:effectLst/>
                        </a:rPr>
                        <a:t> [5]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Title 2"/>
          <p:cNvSpPr txBox="1">
            <a:spLocks/>
          </p:cNvSpPr>
          <p:nvPr/>
        </p:nvSpPr>
        <p:spPr bwMode="auto">
          <a:xfrm>
            <a:off x="685006" y="4405123"/>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Simulation parameters</a:t>
            </a:r>
            <a:endParaRPr lang="en-US" kern="0" dirty="0"/>
          </a:p>
        </p:txBody>
      </p:sp>
      <p:graphicFrame>
        <p:nvGraphicFramePr>
          <p:cNvPr id="7" name="Table 6"/>
          <p:cNvGraphicFramePr>
            <a:graphicFrameLocks noGrp="1"/>
          </p:cNvGraphicFramePr>
          <p:nvPr>
            <p:extLst>
              <p:ext uri="{D42A27DB-BD31-4B8C-83A1-F6EECF244321}">
                <p14:modId xmlns:p14="http://schemas.microsoft.com/office/powerpoint/2010/main" val="1788270256"/>
              </p:ext>
            </p:extLst>
          </p:nvPr>
        </p:nvGraphicFramePr>
        <p:xfrm>
          <a:off x="1599406" y="5347655"/>
          <a:ext cx="5943600" cy="457200"/>
        </p:xfrm>
        <a:graphic>
          <a:graphicData uri="http://schemas.openxmlformats.org/drawingml/2006/table">
            <a:tbl>
              <a:tblPr firstRow="1" firstCol="1" bandRow="1">
                <a:tableStyleId>{C4B1156A-380E-4F78-BDF5-A606A8083BF9}</a:tableStyleId>
              </a:tblPr>
              <a:tblGrid>
                <a:gridCol w="2389615"/>
                <a:gridCol w="3553985"/>
              </a:tblGrid>
              <a:tr h="228600">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Value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8600">
                <a:tc>
                  <a:txBody>
                    <a:bodyPr/>
                    <a:lstStyle/>
                    <a:p>
                      <a:pPr marL="0" marR="0">
                        <a:lnSpc>
                          <a:spcPct val="107000"/>
                        </a:lnSpc>
                        <a:spcBef>
                          <a:spcPts val="0"/>
                        </a:spcBef>
                        <a:spcAft>
                          <a:spcPts val="0"/>
                        </a:spcAft>
                      </a:pPr>
                      <a:r>
                        <a:rPr lang="en-US" sz="1100">
                          <a:effectLst/>
                        </a:rPr>
                        <a:t>Simulation time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30 seconds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(4/4)</a:t>
            </a:r>
          </a:p>
        </p:txBody>
      </p:sp>
      <p:sp>
        <p:nvSpPr>
          <p:cNvPr id="9"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460428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54147" y="435734"/>
            <a:ext cx="7772400" cy="1066800"/>
          </a:xfrm>
        </p:spPr>
        <p:txBody>
          <a:bodyPr/>
          <a:lstStyle/>
          <a:p>
            <a:r>
              <a:rPr lang="en-US" dirty="0" smtClean="0"/>
              <a:t>4. </a:t>
            </a:r>
            <a:r>
              <a:rPr lang="en-US" dirty="0" smtClean="0"/>
              <a:t>Path loss </a:t>
            </a:r>
            <a:r>
              <a:rPr lang="en-US" dirty="0" smtClean="0"/>
              <a:t>model calibration</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9</a:t>
            </a:fld>
            <a:endParaRPr lang="en-GB" b="0" kern="0" dirty="0">
              <a:solidFill>
                <a:sysClr val="windowText" lastClr="000000"/>
              </a:solidFill>
            </a:endParaRPr>
          </a:p>
        </p:txBody>
      </p:sp>
      <p:sp>
        <p:nvSpPr>
          <p:cNvPr id="14" name="Content Placeholder 6"/>
          <p:cNvSpPr>
            <a:spLocks noGrp="1"/>
          </p:cNvSpPr>
          <p:nvPr>
            <p:ph sz="half" idx="1"/>
          </p:nvPr>
        </p:nvSpPr>
        <p:spPr>
          <a:xfrm>
            <a:off x="683455" y="2069417"/>
            <a:ext cx="3808413" cy="633635"/>
          </a:xfrm>
        </p:spPr>
        <p:txBody>
          <a:bodyPr/>
          <a:lstStyle/>
          <a:p>
            <a:r>
              <a:rPr lang="en-US" dirty="0" smtClean="0"/>
              <a:t>MKT [2]</a:t>
            </a:r>
            <a:endParaRPr lang="en-US" dirty="0"/>
          </a:p>
        </p:txBody>
      </p:sp>
      <p:sp>
        <p:nvSpPr>
          <p:cNvPr id="15" name="Content Placeholder 6"/>
          <p:cNvSpPr txBox="1">
            <a:spLocks/>
          </p:cNvSpPr>
          <p:nvPr/>
        </p:nvSpPr>
        <p:spPr bwMode="auto">
          <a:xfrm>
            <a:off x="4700221" y="1981199"/>
            <a:ext cx="3808413" cy="633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NS-3</a:t>
            </a:r>
            <a:endParaRPr lang="en-US" kern="0" dirty="0"/>
          </a:p>
        </p:txBody>
      </p:sp>
      <p:pic>
        <p:nvPicPr>
          <p:cNvPr id="23" name="Picture 2"/>
          <p:cNvPicPr>
            <a:picLocks noChangeAspect="1" noChangeArrowheads="1"/>
          </p:cNvPicPr>
          <p:nvPr/>
        </p:nvPicPr>
        <p:blipFill>
          <a:blip r:embed="rId2" cstate="print"/>
          <a:srcRect/>
          <a:stretch>
            <a:fillRect/>
          </a:stretch>
        </p:blipFill>
        <p:spPr bwMode="auto">
          <a:xfrm>
            <a:off x="228600" y="2526766"/>
            <a:ext cx="4367445" cy="2654834"/>
          </a:xfrm>
          <a:prstGeom prst="rect">
            <a:avLst/>
          </a:prstGeom>
          <a:noFill/>
          <a:ln w="9525">
            <a:noFill/>
            <a:miter lim="800000"/>
            <a:headEnd/>
            <a:tailEnd/>
          </a:ln>
        </p:spPr>
      </p:pic>
      <p:sp>
        <p:nvSpPr>
          <p:cNvPr id="25" name="Content Placeholder 1"/>
          <p:cNvSpPr txBox="1">
            <a:spLocks/>
          </p:cNvSpPr>
          <p:nvPr/>
        </p:nvSpPr>
        <p:spPr bwMode="auto">
          <a:xfrm>
            <a:off x="814021" y="5269668"/>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eaLnBrk="1" hangingPunct="1">
              <a:buFont typeface="Arial" charset="0"/>
              <a:buChar char="•"/>
              <a:defRPr/>
            </a:pPr>
            <a:r>
              <a:rPr lang="en-US" sz="1800" b="0" kern="0" dirty="0" smtClean="0">
                <a:latin typeface="Times New Roman" pitchFamily="18" charset="0"/>
                <a:cs typeface="Times New Roman" pitchFamily="18" charset="0"/>
              </a:rPr>
              <a:t>Path loss </a:t>
            </a:r>
            <a:r>
              <a:rPr lang="en-US" sz="1800" b="0" kern="0" dirty="0" smtClean="0">
                <a:latin typeface="Times New Roman" pitchFamily="18" charset="0"/>
                <a:cs typeface="Times New Roman" pitchFamily="18" charset="0"/>
              </a:rPr>
              <a:t>model used in NS-3 simulator, where red dots indicate the received power calculated through simulations </a:t>
            </a:r>
            <a:endParaRPr lang="en-US" sz="1800" b="0" kern="0" dirty="0">
              <a:latin typeface="Times New Roman" pitchFamily="18" charset="0"/>
              <a:cs typeface="Times New Roman" pitchFamily="18" charset="0"/>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pic>
        <p:nvPicPr>
          <p:cNvPr id="5" name="Imagen 4"/>
          <p:cNvPicPr>
            <a:picLocks noChangeAspect="1"/>
          </p:cNvPicPr>
          <p:nvPr/>
        </p:nvPicPr>
        <p:blipFill>
          <a:blip r:embed="rId3"/>
          <a:stretch>
            <a:fillRect/>
          </a:stretch>
        </p:blipFill>
        <p:spPr>
          <a:xfrm>
            <a:off x="4267200" y="2602134"/>
            <a:ext cx="4381500" cy="2781300"/>
          </a:xfrm>
          <a:prstGeom prst="rect">
            <a:avLst/>
          </a:prstGeom>
        </p:spPr>
      </p:pic>
    </p:spTree>
    <p:extLst>
      <p:ext uri="{BB962C8B-B14F-4D97-AF65-F5344CB8AC3E}">
        <p14:creationId xmlns:p14="http://schemas.microsoft.com/office/powerpoint/2010/main" val="3089897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80018</TotalTime>
  <Words>1430</Words>
  <Application>Microsoft Office PowerPoint</Application>
  <PresentationFormat>Presentación en pantalla (4:3)</PresentationFormat>
  <Paragraphs>411</Paragraphs>
  <Slides>15</Slides>
  <Notes>3</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3" baseType="lpstr">
      <vt:lpstr>굴림</vt:lpstr>
      <vt:lpstr>新細明體</vt:lpstr>
      <vt:lpstr>Arial</vt:lpstr>
      <vt:lpstr>Calibri</vt:lpstr>
      <vt:lpstr>Cambria Math</vt:lpstr>
      <vt:lpstr>Times New Roman</vt:lpstr>
      <vt:lpstr>Default Design</vt:lpstr>
      <vt:lpstr>Document</vt:lpstr>
      <vt:lpstr>DSC calibration results with NS-3</vt:lpstr>
      <vt:lpstr>Outline</vt:lpstr>
      <vt:lpstr>1. Context</vt:lpstr>
      <vt:lpstr>2. Simulation Environment: NS-3</vt:lpstr>
      <vt:lpstr>3. Simulation scenarios and assumptions (1/4)</vt:lpstr>
      <vt:lpstr>3. Simulation scenarios and assumptions (2/4)</vt:lpstr>
      <vt:lpstr>Physical layer parameters</vt:lpstr>
      <vt:lpstr>MAC layer parameters</vt:lpstr>
      <vt:lpstr>4. Path loss model calibration</vt:lpstr>
      <vt:lpstr>5. Calibration Results (1/4)</vt:lpstr>
      <vt:lpstr>5. Calibration Results (2/4)</vt:lpstr>
      <vt:lpstr>5. Calibration Results (3/4)</vt:lpstr>
      <vt:lpstr>5. Calibration Results (4/4)</vt:lpstr>
      <vt:lpstr>6. Conclusions</vt:lpstr>
      <vt:lpstr>7. 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1601</cp:revision>
  <cp:lastPrinted>1998-02-10T13:28:06Z</cp:lastPrinted>
  <dcterms:created xsi:type="dcterms:W3CDTF">1998-02-10T13:07:52Z</dcterms:created>
  <dcterms:modified xsi:type="dcterms:W3CDTF">2015-11-09T13:29:39Z</dcterms:modified>
</cp:coreProperties>
</file>