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87" r:id="rId3"/>
    <p:sldId id="295" r:id="rId4"/>
    <p:sldId id="302" r:id="rId5"/>
    <p:sldId id="304" r:id="rId6"/>
    <p:sldId id="306" r:id="rId7"/>
    <p:sldId id="314" r:id="rId8"/>
    <p:sldId id="308" r:id="rId9"/>
    <p:sldId id="310" r:id="rId10"/>
    <p:sldId id="315" r:id="rId11"/>
    <p:sldId id="311" r:id="rId12"/>
    <p:sldId id="318" r:id="rId13"/>
    <p:sldId id="323" r:id="rId14"/>
    <p:sldId id="312" r:id="rId15"/>
    <p:sldId id="321" r:id="rId16"/>
    <p:sldId id="320" r:id="rId17"/>
    <p:sldId id="316"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0000"/>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89" d="100"/>
          <a:sy n="89" d="100"/>
        </p:scale>
        <p:origin x="17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802.11-15/1313r1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latin typeface="Calibri" panose="020F0502020204030204" pitchFamily="34" charset="0"/>
              </a:rPr>
              <a:t>November 2015</a:t>
            </a:r>
            <a:endParaRPr lang="en-US" dirty="0">
              <a:latin typeface="Calibri" panose="020F0502020204030204" pitchFamily="34" charset="0"/>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Considerations for Spatial Reuse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2015-11-08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12143773"/>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enhances spatial reuse is when </a:t>
            </a:r>
          </a:p>
          <a:p>
            <a:pPr lvl="1">
              <a:buFont typeface="Arial"/>
              <a:buChar char="•"/>
            </a:pPr>
            <a:r>
              <a:rPr lang="en-US" altLang="ko-KR" sz="1600" b="0" dirty="0" smtClean="0">
                <a:latin typeface="Calibri" panose="020F0502020204030204" pitchFamily="34" charset="0"/>
              </a:rPr>
              <a:t>RSSI_AC is larger than RSSI_BC plus a TBD delta</a:t>
            </a:r>
          </a:p>
          <a:p>
            <a:pPr lvl="2">
              <a:buFont typeface="Arial"/>
              <a:buChar char="•"/>
            </a:pPr>
            <a:r>
              <a:rPr lang="en-US" altLang="ko-KR" sz="1400" dirty="0" smtClean="0">
                <a:latin typeface="Calibri" panose="020F0502020204030204" pitchFamily="34" charset="0"/>
              </a:rPr>
              <a:t>i.e. STA B is farther from STA C compared to STA A to STA C</a:t>
            </a:r>
            <a:endParaRPr lang="en-US" altLang="ko-KR" sz="14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_AC and RSSI_BC are lower than a threshold </a:t>
            </a:r>
          </a:p>
          <a:p>
            <a:pPr lvl="2">
              <a:buFont typeface="Arial"/>
              <a:buChar char="•"/>
            </a:pPr>
            <a:r>
              <a:rPr lang="en-US" altLang="ko-KR" sz="1400" dirty="0" smtClean="0">
                <a:latin typeface="Calibri" panose="020F0502020204030204" pitchFamily="34" charset="0"/>
              </a:rPr>
              <a:t>i.e. STAs A and B are far enough from STA C</a:t>
            </a:r>
            <a:endParaRPr lang="en-US" altLang="ko-KR" sz="14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If some combination of above condition is met STA </a:t>
            </a:r>
            <a:r>
              <a:rPr lang="en-US" altLang="ko-KR" sz="2000" b="0" dirty="0">
                <a:latin typeface="Calibri" panose="020F0502020204030204" pitchFamily="34" charset="0"/>
              </a:rPr>
              <a:t>C </a:t>
            </a:r>
            <a:r>
              <a:rPr lang="en-US" altLang="ko-KR" sz="2000" b="0" dirty="0" smtClean="0">
                <a:latin typeface="Calibri" panose="020F0502020204030204" pitchFamily="34" charset="0"/>
              </a:rPr>
              <a:t>may reevaluate the medium status, and/or reset the NAV status</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Various combinations of above conditions can be used to allow more spatial reuse</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6248401" cy="2083737"/>
          </a:xfrm>
        </p:spPr>
        <p:txBody>
          <a:bodyPr/>
          <a:lstStyle/>
          <a:p>
            <a:pPr>
              <a:buFont typeface="Arial"/>
              <a:buChar char="•"/>
            </a:pPr>
            <a:r>
              <a:rPr lang="en-US" altLang="ko-KR" sz="2000" b="0" dirty="0" smtClean="0">
                <a:latin typeface="Calibri" panose="020F0502020204030204" pitchFamily="34" charset="0"/>
              </a:rPr>
              <a:t>Spatial reuse topics always brings up the issue of protecting the response frames at the transmitter side</a:t>
            </a:r>
          </a:p>
          <a:p>
            <a:pPr lvl="1">
              <a:buFont typeface="Arial"/>
              <a:buChar char="•"/>
            </a:pPr>
            <a:r>
              <a:rPr lang="en-US" altLang="ko-KR" sz="1600" b="0" dirty="0" smtClean="0">
                <a:latin typeface="Calibri" panose="020F0502020204030204" pitchFamily="34" charset="0"/>
              </a:rPr>
              <a:t>For instance, referring to the previous example, a fair and robust spatial reuse need to make sure that the response frames (such as ACK, BA) </a:t>
            </a:r>
            <a:r>
              <a:rPr lang="en-US" altLang="ko-KR" sz="1600" dirty="0" smtClean="0">
                <a:latin typeface="Calibri" panose="020F0502020204030204" pitchFamily="34" charset="0"/>
              </a:rPr>
              <a:t>at STA A side is affected minimally</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533400" y="3323796"/>
            <a:ext cx="4655844"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endParaRPr lang="en-US" altLang="ko-KR" sz="2000" b="0" kern="0" dirty="0" smtClean="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grpSp>
        <p:nvGrpSpPr>
          <p:cNvPr id="3" name="Group 2"/>
          <p:cNvGrpSpPr/>
          <p:nvPr/>
        </p:nvGrpSpPr>
        <p:grpSpPr>
          <a:xfrm>
            <a:off x="5345112" y="2502827"/>
            <a:ext cx="3722688" cy="3897973"/>
            <a:chOff x="5345112" y="2502827"/>
            <a:chExt cx="3722688" cy="3897973"/>
          </a:xfrm>
        </p:grpSpPr>
        <p:sp>
          <p:nvSpPr>
            <p:cNvPr id="9" name="TextBox 3"/>
            <p:cNvSpPr txBox="1">
              <a:spLocks noChangeArrowheads="1"/>
            </p:cNvSpPr>
            <p:nvPr/>
          </p:nvSpPr>
          <p:spPr bwMode="auto">
            <a:xfrm>
              <a:off x="6663872"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959288"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402153"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345112"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6142231"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8123073"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5" name="Straight Arrow Connector 2"/>
            <p:cNvCxnSpPr>
              <a:cxnSpLocks noChangeShapeType="1"/>
              <a:endCxn id="10" idx="2"/>
            </p:cNvCxnSpPr>
            <p:nvPr/>
          </p:nvCxnSpPr>
          <p:spPr bwMode="auto">
            <a:xfrm flipH="1" flipV="1">
              <a:off x="6225942"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5"/>
            <p:cNvCxnSpPr>
              <a:cxnSpLocks noChangeShapeType="1"/>
            </p:cNvCxnSpPr>
            <p:nvPr/>
          </p:nvCxnSpPr>
          <p:spPr bwMode="auto">
            <a:xfrm>
              <a:off x="7668806"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392469">
              <a:off x="5730979" y="3731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25" name="TextBox 29"/>
            <p:cNvSpPr txBox="1">
              <a:spLocks noChangeArrowheads="1"/>
            </p:cNvSpPr>
            <p:nvPr/>
          </p:nvSpPr>
          <p:spPr bwMode="auto">
            <a:xfrm rot="2392469">
              <a:off x="6303624" y="3521087"/>
              <a:ext cx="6130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21" name="Straight Arrow Connector 2"/>
            <p:cNvCxnSpPr>
              <a:cxnSpLocks noChangeShapeType="1"/>
            </p:cNvCxnSpPr>
            <p:nvPr/>
          </p:nvCxnSpPr>
          <p:spPr bwMode="auto">
            <a:xfrm flipH="1" flipV="1">
              <a:off x="6218237"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a:t>
            </a:r>
            <a:r>
              <a:rPr lang="en-US" altLang="ko-KR" sz="2800" dirty="0" smtClean="0">
                <a:latin typeface="Calibri" panose="020F0502020204030204" pitchFamily="34" charset="0"/>
              </a:rPr>
              <a:t>Setup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51" name="내용 개체 틀 2"/>
          <p:cNvSpPr>
            <a:spLocks noGrp="1"/>
          </p:cNvSpPr>
          <p:nvPr>
            <p:ph idx="1"/>
          </p:nvPr>
        </p:nvSpPr>
        <p:spPr>
          <a:xfrm>
            <a:off x="380999" y="1676399"/>
            <a:ext cx="8186949" cy="4798498"/>
          </a:xfrm>
        </p:spPr>
        <p:txBody>
          <a:bodyPr/>
          <a:lstStyle/>
          <a:p>
            <a:pPr>
              <a:buFont typeface="Arial"/>
              <a:buChar char="•"/>
            </a:pPr>
            <a:r>
              <a:rPr lang="en-US" altLang="ko-KR" sz="1800" b="0" dirty="0" smtClean="0">
                <a:latin typeface="Calibri" panose="020F0502020204030204" pitchFamily="34" charset="0"/>
              </a:rPr>
              <a:t>Consider an OBSS situation with BSS1 (STA A, STA B) and BSS2 (STA C, </a:t>
            </a:r>
            <a:r>
              <a:rPr lang="en-US" altLang="ko-KR" sz="1800" b="0" dirty="0">
                <a:latin typeface="Calibri" panose="020F0502020204030204" pitchFamily="34" charset="0"/>
              </a:rPr>
              <a:t>STA </a:t>
            </a:r>
            <a:r>
              <a:rPr lang="en-US" altLang="ko-KR" sz="1800" b="0" dirty="0" smtClean="0">
                <a:latin typeface="Calibri" panose="020F0502020204030204" pitchFamily="34" charset="0"/>
              </a:rPr>
              <a:t>D), where STA A and STA C are always within coverage of each other. </a:t>
            </a:r>
          </a:p>
          <a:p>
            <a:pPr>
              <a:buFont typeface="Arial"/>
              <a:buChar char="•"/>
            </a:pPr>
            <a:r>
              <a:rPr lang="en-US" altLang="ko-KR" sz="1800" b="0" dirty="0" smtClean="0">
                <a:latin typeface="Calibri" panose="020F0502020204030204" pitchFamily="34" charset="0"/>
              </a:rPr>
              <a:t>Considering </a:t>
            </a:r>
            <a:r>
              <a:rPr lang="en-US" altLang="ko-KR" sz="1800" b="0" dirty="0">
                <a:latin typeface="Calibri" panose="020F0502020204030204" pitchFamily="34" charset="0"/>
              </a:rPr>
              <a:t>STA B’s RSSI into account, </a:t>
            </a:r>
            <a:r>
              <a:rPr lang="en-US" altLang="ko-KR" sz="1800" b="0" dirty="0" smtClean="0">
                <a:latin typeface="Calibri" panose="020F0502020204030204" pitchFamily="34" charset="0"/>
              </a:rPr>
              <a:t>we simulate in what percentage of STA A’s coverage, both STA A and STA C can simultaneously utilize the medium </a:t>
            </a:r>
          </a:p>
          <a:p>
            <a:pPr>
              <a:buFont typeface="Arial"/>
              <a:buChar char="•"/>
            </a:pPr>
            <a:r>
              <a:rPr lang="en-US" altLang="ko-KR" sz="1800" b="0" dirty="0" smtClean="0">
                <a:latin typeface="Calibri" panose="020F0502020204030204" pitchFamily="34" charset="0"/>
              </a:rPr>
              <a:t>Simulation parameters</a:t>
            </a:r>
          </a:p>
          <a:p>
            <a:pPr lvl="1">
              <a:buFont typeface="Arial"/>
              <a:buChar char="•"/>
            </a:pPr>
            <a:r>
              <a:rPr lang="en-US" altLang="ko-KR" sz="1400" dirty="0" smtClean="0">
                <a:latin typeface="Calibri" panose="020F0502020204030204" pitchFamily="34" charset="0"/>
              </a:rPr>
              <a:t>Path-loss exponent =  2 and after 5-meter breakpoint 3.5</a:t>
            </a:r>
          </a:p>
          <a:p>
            <a:pPr lvl="1">
              <a:buFont typeface="Arial"/>
              <a:buChar char="•"/>
            </a:pPr>
            <a:r>
              <a:rPr lang="en-US" altLang="ko-KR" sz="1400" b="0" dirty="0" smtClean="0">
                <a:latin typeface="Calibri" panose="020F0502020204030204" pitchFamily="34" charset="0"/>
              </a:rPr>
              <a:t>TX power = 15dBm</a:t>
            </a:r>
          </a:p>
          <a:p>
            <a:pPr lvl="1">
              <a:buFont typeface="Arial"/>
              <a:buChar char="•"/>
            </a:pPr>
            <a:r>
              <a:rPr lang="en-US" altLang="ko-KR" sz="1400" b="0" dirty="0" smtClean="0">
                <a:latin typeface="Calibri" panose="020F0502020204030204" pitchFamily="34" charset="0"/>
              </a:rPr>
              <a:t>Antenna loss = 2dBi</a:t>
            </a:r>
          </a:p>
          <a:p>
            <a:pPr lvl="1">
              <a:buFont typeface="Arial"/>
              <a:buChar char="•"/>
            </a:pPr>
            <a:r>
              <a:rPr lang="en-US" altLang="ko-KR" sz="1400" dirty="0" smtClean="0">
                <a:latin typeface="Calibri" panose="020F0502020204030204" pitchFamily="34" charset="0"/>
              </a:rPr>
              <a:t>-82dBm coverage = 40 meter</a:t>
            </a:r>
          </a:p>
          <a:p>
            <a:pPr>
              <a:buFont typeface="Arial"/>
              <a:buChar char="•"/>
            </a:pPr>
            <a:r>
              <a:rPr lang="en-US" altLang="ko-KR" sz="1800" b="0" dirty="0" smtClean="0">
                <a:latin typeface="Calibri" panose="020F0502020204030204" pitchFamily="34" charset="0"/>
              </a:rPr>
              <a:t>Location of STA C is anywhere within STA A’s coverage</a:t>
            </a:r>
          </a:p>
          <a:p>
            <a:pPr>
              <a:buFont typeface="Arial"/>
              <a:buChar char="•"/>
            </a:pPr>
            <a:r>
              <a:rPr lang="en-US" altLang="ko-KR" sz="1800" b="0" dirty="0" smtClean="0">
                <a:latin typeface="Calibri" panose="020F0502020204030204" pitchFamily="34" charset="0"/>
              </a:rPr>
              <a:t>Location of STA D is </a:t>
            </a:r>
            <a:r>
              <a:rPr lang="en-US" altLang="ko-KR" sz="1800" b="0" dirty="0">
                <a:latin typeface="Calibri" panose="020F0502020204030204" pitchFamily="34" charset="0"/>
              </a:rPr>
              <a:t>anywhere within STA </a:t>
            </a:r>
            <a:r>
              <a:rPr lang="en-US" altLang="ko-KR" sz="1800" b="0" dirty="0" smtClean="0">
                <a:latin typeface="Calibri" panose="020F0502020204030204" pitchFamily="34" charset="0"/>
              </a:rPr>
              <a:t>C’s </a:t>
            </a:r>
            <a:r>
              <a:rPr lang="en-US" altLang="ko-KR" sz="1800" b="0" dirty="0">
                <a:latin typeface="Calibri" panose="020F0502020204030204" pitchFamily="34" charset="0"/>
              </a:rPr>
              <a:t>coverage</a:t>
            </a:r>
            <a:endParaRPr lang="en-US" altLang="ko-KR" sz="18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measures</a:t>
            </a:r>
          </a:p>
          <a:p>
            <a:pPr lvl="1">
              <a:buFont typeface="Arial"/>
              <a:buChar char="•"/>
            </a:pPr>
            <a:r>
              <a:rPr lang="en-US" altLang="ko-KR" sz="1400" dirty="0" smtClean="0">
                <a:latin typeface="Calibri" panose="020F0502020204030204" pitchFamily="34" charset="0"/>
              </a:rPr>
              <a:t>Average spectral efficiency without spatial reuse (A and B)</a:t>
            </a:r>
          </a:p>
          <a:p>
            <a:pPr lvl="1">
              <a:buFont typeface="Arial"/>
              <a:buChar char="•"/>
            </a:pPr>
            <a:r>
              <a:rPr lang="en-US" altLang="ko-KR" sz="1400" dirty="0" smtClean="0">
                <a:latin typeface="Calibri" panose="020F0502020204030204" pitchFamily="34" charset="0"/>
              </a:rPr>
              <a:t>Average spectral </a:t>
            </a:r>
            <a:r>
              <a:rPr lang="en-US" altLang="ko-KR" sz="1400" dirty="0">
                <a:latin typeface="Calibri" panose="020F0502020204030204" pitchFamily="34" charset="0"/>
              </a:rPr>
              <a:t>efficiency </a:t>
            </a:r>
            <a:r>
              <a:rPr lang="en-US" altLang="ko-KR" sz="1400" dirty="0" smtClean="0">
                <a:latin typeface="Calibri" panose="020F0502020204030204" pitchFamily="34" charset="0"/>
              </a:rPr>
              <a:t>with </a:t>
            </a:r>
            <a:r>
              <a:rPr lang="en-US" altLang="ko-KR" sz="1400" dirty="0">
                <a:latin typeface="Calibri" panose="020F0502020204030204" pitchFamily="34" charset="0"/>
              </a:rPr>
              <a:t>spatial </a:t>
            </a:r>
            <a:r>
              <a:rPr lang="en-US" altLang="ko-KR" sz="1400" dirty="0" smtClean="0">
                <a:latin typeface="Calibri" panose="020F0502020204030204" pitchFamily="34" charset="0"/>
              </a:rPr>
              <a:t>reuse (A, B and B+D)</a:t>
            </a:r>
          </a:p>
          <a:p>
            <a:pPr lvl="1">
              <a:buFont typeface="Arial"/>
              <a:buChar char="•"/>
            </a:pPr>
            <a:r>
              <a:rPr lang="en-US" altLang="ko-KR" sz="1400" dirty="0" smtClean="0">
                <a:latin typeface="Calibri" panose="020F0502020204030204" pitchFamily="34" charset="0"/>
              </a:rPr>
              <a:t>Percentage of STA A’s coverage that would be allowed to do spatial reuse</a:t>
            </a:r>
            <a:endParaRPr lang="en-US" altLang="ko-KR" sz="1400" dirty="0">
              <a:latin typeface="Calibri" panose="020F0502020204030204" pitchFamily="34" charset="0"/>
            </a:endParaRPr>
          </a:p>
          <a:p>
            <a:pPr lvl="1">
              <a:buFont typeface="Arial"/>
              <a:buChar char="•"/>
            </a:pPr>
            <a:endParaRPr lang="en-US" altLang="ko-KR" sz="1400" b="0" dirty="0">
              <a:latin typeface="Calibri" panose="020F0502020204030204" pitchFamily="34" charset="0"/>
            </a:endParaRPr>
          </a:p>
        </p:txBody>
      </p:sp>
      <p:grpSp>
        <p:nvGrpSpPr>
          <p:cNvPr id="65" name="Group 64"/>
          <p:cNvGrpSpPr/>
          <p:nvPr/>
        </p:nvGrpSpPr>
        <p:grpSpPr>
          <a:xfrm>
            <a:off x="5345112" y="2502827"/>
            <a:ext cx="3722688" cy="3897973"/>
            <a:chOff x="5345112" y="2502827"/>
            <a:chExt cx="3722688" cy="3897973"/>
          </a:xfrm>
        </p:grpSpPr>
        <p:sp>
          <p:nvSpPr>
            <p:cNvPr id="66" name="TextBox 3"/>
            <p:cNvSpPr txBox="1">
              <a:spLocks noChangeArrowheads="1"/>
            </p:cNvSpPr>
            <p:nvPr/>
          </p:nvSpPr>
          <p:spPr bwMode="auto">
            <a:xfrm>
              <a:off x="6663872"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67" name="TextBox 30"/>
            <p:cNvSpPr txBox="1">
              <a:spLocks noChangeArrowheads="1"/>
            </p:cNvSpPr>
            <p:nvPr/>
          </p:nvSpPr>
          <p:spPr bwMode="auto">
            <a:xfrm>
              <a:off x="5959288"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68" name="TextBox 34"/>
            <p:cNvSpPr txBox="1">
              <a:spLocks noChangeArrowheads="1"/>
            </p:cNvSpPr>
            <p:nvPr/>
          </p:nvSpPr>
          <p:spPr bwMode="auto">
            <a:xfrm>
              <a:off x="7402153"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69" name="Oval 4"/>
            <p:cNvSpPr>
              <a:spLocks noChangeArrowheads="1"/>
            </p:cNvSpPr>
            <p:nvPr/>
          </p:nvSpPr>
          <p:spPr bwMode="auto">
            <a:xfrm>
              <a:off x="5345112"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0" name="Oval 39"/>
            <p:cNvSpPr>
              <a:spLocks noChangeArrowheads="1"/>
            </p:cNvSpPr>
            <p:nvPr/>
          </p:nvSpPr>
          <p:spPr bwMode="auto">
            <a:xfrm>
              <a:off x="6142231"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 name="TextBox 41"/>
            <p:cNvSpPr txBox="1">
              <a:spLocks noChangeArrowheads="1"/>
            </p:cNvSpPr>
            <p:nvPr/>
          </p:nvSpPr>
          <p:spPr bwMode="auto">
            <a:xfrm>
              <a:off x="8123073"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72" name="Straight Arrow Connector 2"/>
            <p:cNvCxnSpPr>
              <a:cxnSpLocks noChangeShapeType="1"/>
              <a:endCxn id="67" idx="2"/>
            </p:cNvCxnSpPr>
            <p:nvPr/>
          </p:nvCxnSpPr>
          <p:spPr bwMode="auto">
            <a:xfrm flipH="1" flipV="1">
              <a:off x="6225942"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73" name="Straight Arrow Connector 25"/>
            <p:cNvCxnSpPr>
              <a:cxnSpLocks noChangeShapeType="1"/>
            </p:cNvCxnSpPr>
            <p:nvPr/>
          </p:nvCxnSpPr>
          <p:spPr bwMode="auto">
            <a:xfrm>
              <a:off x="7668806"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cxnSp>
          <p:nvCxnSpPr>
            <p:cNvPr id="76" name="Straight Arrow Connector 2"/>
            <p:cNvCxnSpPr>
              <a:cxnSpLocks noChangeShapeType="1"/>
            </p:cNvCxnSpPr>
            <p:nvPr/>
          </p:nvCxnSpPr>
          <p:spPr bwMode="auto">
            <a:xfrm flipH="1" flipV="1">
              <a:off x="6218237"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505644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52425" y="2928610"/>
            <a:ext cx="7648575" cy="3457575"/>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2590800" y="2471410"/>
            <a:ext cx="1521026"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4114799" y="2471410"/>
            <a:ext cx="1511661"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1129614" y="2471410"/>
            <a:ext cx="1461186" cy="39538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6463614" y="2479994"/>
            <a:ext cx="1461186" cy="3953816"/>
          </a:xfrm>
          <a:prstGeom prst="rect">
            <a:avLst/>
          </a:prstGeom>
          <a:solidFill>
            <a:srgbClr val="FF99CC">
              <a:alpha val="37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246291" y="2209800"/>
            <a:ext cx="7678509" cy="699254"/>
            <a:chOff x="246291" y="2024390"/>
            <a:chExt cx="7678509"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a:t>
              </a:r>
              <a:r>
                <a:rPr lang="en-US" sz="1100" dirty="0" smtClean="0">
                  <a:latin typeface="Calibri" panose="020F0502020204030204" pitchFamily="34" charset="0"/>
                </a:rPr>
                <a:t>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t>
              </a:r>
              <a:r>
                <a:rPr lang="en-US" sz="1100" dirty="0" smtClean="0">
                  <a:latin typeface="Calibri" panose="020F0502020204030204" pitchFamily="34" charset="0"/>
                </a:rPr>
                <a:t>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sp>
          <p:nvSpPr>
            <p:cNvPr id="42" name="TextBox 41"/>
            <p:cNvSpPr txBox="1"/>
            <p:nvPr/>
          </p:nvSpPr>
          <p:spPr>
            <a:xfrm>
              <a:off x="6935162" y="2024390"/>
              <a:ext cx="518091" cy="261610"/>
            </a:xfrm>
            <a:prstGeom prst="rect">
              <a:avLst/>
            </a:prstGeom>
            <a:noFill/>
          </p:spPr>
          <p:txBody>
            <a:bodyPr wrap="none" rtlCol="0">
              <a:spAutoFit/>
            </a:bodyPr>
            <a:lstStyle/>
            <a:p>
              <a:pPr algn="ctr"/>
              <a:r>
                <a:rPr lang="en-US" sz="1100" dirty="0" smtClean="0">
                  <a:latin typeface="Calibri" panose="020F0502020204030204" pitchFamily="34" charset="0"/>
                </a:rPr>
                <a:t>STA </a:t>
              </a:r>
              <a:r>
                <a:rPr lang="en-US" sz="1100" dirty="0" smtClean="0">
                  <a:latin typeface="Calibri" panose="020F0502020204030204" pitchFamily="34" charset="0"/>
                </a:rPr>
                <a:t>D</a:t>
              </a:r>
              <a:endParaRPr lang="en-US" sz="1100" dirty="0">
                <a:latin typeface="Calibri" panose="020F0502020204030204" pitchFamily="34" charset="0"/>
              </a:endParaRPr>
            </a:p>
          </p:txBody>
        </p:sp>
        <p:sp>
          <p:nvSpPr>
            <p:cNvPr id="43" name="TextBox 42"/>
            <p:cNvSpPr txBox="1"/>
            <p:nvPr/>
          </p:nvSpPr>
          <p:spPr>
            <a:xfrm>
              <a:off x="64305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44" name="TextBox 43"/>
            <p:cNvSpPr txBox="1"/>
            <p:nvPr/>
          </p:nvSpPr>
          <p:spPr>
            <a:xfrm>
              <a:off x="7054048"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a:latin typeface="Calibri" panose="020F0502020204030204" pitchFamily="34" charset="0"/>
                </a:rPr>
                <a:t>with SR</a:t>
              </a:r>
            </a:p>
          </p:txBody>
        </p:sp>
      </p:grpSp>
      <p:sp>
        <p:nvSpPr>
          <p:cNvPr id="41" name="내용 개체 틀 2"/>
          <p:cNvSpPr>
            <a:spLocks noGrp="1"/>
          </p:cNvSpPr>
          <p:nvPr>
            <p:ph idx="1"/>
          </p:nvPr>
        </p:nvSpPr>
        <p:spPr>
          <a:xfrm>
            <a:off x="380999" y="1447800"/>
            <a:ext cx="7974565" cy="631339"/>
          </a:xfrm>
        </p:spPr>
        <p:txBody>
          <a:bodyPr/>
          <a:lstStyle/>
          <a:p>
            <a:pPr>
              <a:buFont typeface="Arial"/>
              <a:buChar char="•"/>
            </a:pPr>
            <a:r>
              <a:rPr lang="en-US" altLang="ko-KR" sz="1800" b="0" dirty="0" smtClean="0">
                <a:latin typeface="Calibri" panose="020F0502020204030204" pitchFamily="34" charset="0"/>
              </a:rPr>
              <a:t>Condition to allow SR: </a:t>
            </a:r>
            <a:r>
              <a:rPr lang="en-US" altLang="ko-KR" sz="1800" b="0" dirty="0" smtClean="0">
                <a:latin typeface="Calibri" panose="020F0502020204030204" pitchFamily="34" charset="0"/>
              </a:rPr>
              <a:t>RSSI(CTS)&lt;-72dBm and RSSI(RTS)&lt;-72dBm</a:t>
            </a:r>
          </a:p>
          <a:p>
            <a:pPr>
              <a:buFont typeface="Arial"/>
              <a:buChar char="•"/>
            </a:pPr>
            <a:r>
              <a:rPr lang="en-US" altLang="ko-KR" sz="1800" b="0" dirty="0" smtClean="0">
                <a:latin typeface="Calibri" panose="020F0502020204030204" pitchFamily="34" charset="0"/>
              </a:rPr>
              <a:t>Reported metrics: average spectral efficiency and averaged increased SR</a:t>
            </a:r>
            <a:endParaRPr lang="en-US" altLang="ko-KR" sz="1800" b="0" dirty="0" smtClean="0">
              <a:latin typeface="Calibri" panose="020F0502020204030204" pitchFamily="34" charset="0"/>
            </a:endParaRPr>
          </a:p>
        </p:txBody>
      </p:sp>
    </p:spTree>
    <p:extLst>
      <p:ext uri="{BB962C8B-B14F-4D97-AF65-F5344CB8AC3E}">
        <p14:creationId xmlns:p14="http://schemas.microsoft.com/office/powerpoint/2010/main" val="70358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to be </a:t>
            </a:r>
            <a:r>
              <a:rPr lang="en-US" altLang="ko-KR" sz="2000" b="0" dirty="0" smtClean="0">
                <a:latin typeface="Calibri" panose="020F0502020204030204" pitchFamily="34" charset="0"/>
              </a:rPr>
              <a:t>added to 11ax </a:t>
            </a:r>
            <a:r>
              <a:rPr lang="en-US" altLang="ko-KR" sz="2000" b="0" dirty="0" smtClean="0">
                <a:latin typeface="Calibri" panose="020F0502020204030204" pitchFamily="34" charset="0"/>
              </a:rPr>
              <a:t>SFD:</a:t>
            </a:r>
          </a:p>
          <a:p>
            <a:pPr marL="0" indent="0">
              <a:buNone/>
            </a:pPr>
            <a:endParaRPr lang="en-US" altLang="ko-KR" sz="2000" b="0" dirty="0" smtClean="0">
              <a:latin typeface="Calibri" panose="020F0502020204030204" pitchFamily="34" charset="0"/>
            </a:endParaRPr>
          </a:p>
          <a:p>
            <a:pPr marL="0" indent="0">
              <a:buNone/>
            </a:pPr>
            <a:r>
              <a:rPr lang="en-US" altLang="ko-KR" sz="2000" dirty="0" smtClean="0">
                <a:latin typeface="Calibri" panose="020F0502020204030204" pitchFamily="34" charset="0"/>
              </a:rPr>
              <a:t>5.1: Features </a:t>
            </a:r>
            <a:r>
              <a:rPr lang="en-US" altLang="ko-KR" sz="2000" dirty="0">
                <a:latin typeface="Calibri" panose="020F0502020204030204" pitchFamily="34" charset="0"/>
              </a:rPr>
              <a:t>for operation in dense </a:t>
            </a:r>
            <a:r>
              <a:rPr lang="en-US" altLang="ko-KR" sz="2000" dirty="0" smtClean="0">
                <a:latin typeface="Calibri" panose="020F0502020204030204" pitchFamily="34" charset="0"/>
              </a:rPr>
              <a:t>environments</a:t>
            </a: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a:t>
            </a:r>
            <a:r>
              <a:rPr lang="en-US" altLang="ko-KR" sz="2000" b="0" dirty="0" smtClean="0">
                <a:latin typeface="Calibri" panose="020F0502020204030204" pitchFamily="34" charset="0"/>
              </a:rPr>
              <a:t>NAV depending </a:t>
            </a:r>
            <a:r>
              <a:rPr lang="en-US" altLang="ko-KR" sz="2000" b="0" dirty="0">
                <a:latin typeface="Calibri" panose="020F0502020204030204" pitchFamily="34" charset="0"/>
              </a:rPr>
              <a:t>on TBD conditions at the recipient of the ongoing OBSS frame</a:t>
            </a:r>
            <a:r>
              <a:rPr lang="en-US" altLang="ko-KR" sz="2000" b="0" dirty="0" smtClean="0">
                <a:latin typeface="Calibri" panose="020F0502020204030204" pitchFamily="34" charset="0"/>
              </a:rPr>
              <a:t>.</a:t>
            </a:r>
          </a:p>
          <a:p>
            <a:r>
              <a:rPr lang="en-US" altLang="ko-KR" sz="2000" b="0" u="sng" dirty="0" smtClean="0">
                <a:latin typeface="Calibri" panose="020F0502020204030204" pitchFamily="34" charset="0"/>
              </a:rPr>
              <a:t>A STA that receives an OBSS </a:t>
            </a:r>
            <a:r>
              <a:rPr lang="en-US" altLang="ko-KR" sz="2000" b="0" u="sng" dirty="0" smtClean="0">
                <a:latin typeface="Calibri" panose="020F0502020204030204" pitchFamily="34" charset="0"/>
              </a:rPr>
              <a:t>RTS frame and its CTS response frame may avoid </a:t>
            </a:r>
            <a:r>
              <a:rPr lang="en-US" altLang="ko-KR" sz="2000" b="0" u="sng" dirty="0" smtClean="0">
                <a:latin typeface="Calibri" panose="020F0502020204030204" pitchFamily="34" charset="0"/>
              </a:rPr>
              <a:t>updating the </a:t>
            </a:r>
            <a:r>
              <a:rPr lang="en-US" altLang="ko-KR" sz="2000" b="0" u="sng" dirty="0">
                <a:latin typeface="Calibri" panose="020F0502020204030204" pitchFamily="34" charset="0"/>
              </a:rPr>
              <a:t>NAV </a:t>
            </a:r>
            <a:r>
              <a:rPr lang="en-US" altLang="ko-KR" sz="2000" b="0" u="sng" dirty="0" smtClean="0">
                <a:latin typeface="Calibri" panose="020F0502020204030204" pitchFamily="34" charset="0"/>
              </a:rPr>
              <a:t>if </a:t>
            </a:r>
            <a:r>
              <a:rPr lang="en-US" altLang="ko-KR" sz="2000" b="0" u="sng" dirty="0" smtClean="0">
                <a:latin typeface="Calibri" panose="020F0502020204030204" pitchFamily="34" charset="0"/>
              </a:rPr>
              <a:t>the measured RSSI of the </a:t>
            </a:r>
            <a:r>
              <a:rPr lang="en-US" altLang="ko-KR" sz="2000" b="0" u="sng" dirty="0" smtClean="0">
                <a:latin typeface="Calibri" panose="020F0502020204030204" pitchFamily="34" charset="0"/>
              </a:rPr>
              <a:t>RTS and CTS </a:t>
            </a:r>
            <a:r>
              <a:rPr lang="en-US" altLang="ko-KR" sz="2000" b="0" u="sng" dirty="0" smtClean="0">
                <a:latin typeface="Calibri" panose="020F0502020204030204" pitchFamily="34" charset="0"/>
              </a:rPr>
              <a:t>frames </a:t>
            </a:r>
            <a:r>
              <a:rPr lang="en-US" altLang="ko-KR" sz="2000" b="0" u="sng" dirty="0" smtClean="0">
                <a:latin typeface="Calibri" panose="020F0502020204030204" pitchFamily="34" charset="0"/>
              </a:rPr>
              <a:t>are less than TBD threshold values.</a:t>
            </a:r>
            <a:endParaRPr lang="en-US" altLang="ko-KR" sz="2000" b="0" u="sng"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NAV Update Based on Response Frame RSSI</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9" name="Group 38"/>
          <p:cNvGrpSpPr/>
          <p:nvPr/>
        </p:nvGrpSpPr>
        <p:grpSpPr>
          <a:xfrm>
            <a:off x="1447800" y="3962400"/>
            <a:ext cx="6477000" cy="2270450"/>
            <a:chOff x="152400" y="4114800"/>
            <a:chExt cx="6477000" cy="2270450"/>
          </a:xfrm>
        </p:grpSpPr>
        <p:cxnSp>
          <p:nvCxnSpPr>
            <p:cNvPr id="49" name="Straight Connector 48"/>
            <p:cNvCxnSpPr/>
            <p:nvPr/>
          </p:nvCxnSpPr>
          <p:spPr bwMode="auto">
            <a:xfrm>
              <a:off x="685800" y="4657559"/>
              <a:ext cx="548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ectangle 49"/>
            <p:cNvSpPr/>
            <p:nvPr/>
          </p:nvSpPr>
          <p:spPr bwMode="auto">
            <a:xfrm>
              <a:off x="2723963" y="43527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1" name="Rectangle 50"/>
            <p:cNvSpPr/>
            <p:nvPr/>
          </p:nvSpPr>
          <p:spPr bwMode="auto">
            <a:xfrm>
              <a:off x="152400" y="44196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52" name="Straight Connector 51"/>
            <p:cNvCxnSpPr/>
            <p:nvPr/>
          </p:nvCxnSpPr>
          <p:spPr bwMode="auto">
            <a:xfrm flipV="1">
              <a:off x="685800" y="5166050"/>
              <a:ext cx="5501734" cy="155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3642876" y="486593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167734" y="49280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55" name="Straight Connector 54"/>
            <p:cNvCxnSpPr/>
            <p:nvPr/>
          </p:nvCxnSpPr>
          <p:spPr bwMode="auto">
            <a:xfrm>
              <a:off x="685800" y="5785009"/>
              <a:ext cx="550173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6" name="Rectangle 55"/>
            <p:cNvSpPr/>
            <p:nvPr/>
          </p:nvSpPr>
          <p:spPr bwMode="auto">
            <a:xfrm>
              <a:off x="167734" y="55470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57" name="Straight Arrow Connector 56"/>
            <p:cNvCxnSpPr/>
            <p:nvPr/>
          </p:nvCxnSpPr>
          <p:spPr bwMode="auto">
            <a:xfrm>
              <a:off x="2765153" y="47244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8" name="Rectangle 57"/>
            <p:cNvSpPr/>
            <p:nvPr/>
          </p:nvSpPr>
          <p:spPr bwMode="auto">
            <a:xfrm>
              <a:off x="2438400" y="52328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59" name="Straight Arrow Connector 58"/>
            <p:cNvCxnSpPr/>
            <p:nvPr/>
          </p:nvCxnSpPr>
          <p:spPr bwMode="auto">
            <a:xfrm flipH="1">
              <a:off x="3657600" y="51816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0" name="Rectangle 59"/>
            <p:cNvSpPr/>
            <p:nvPr/>
          </p:nvSpPr>
          <p:spPr bwMode="auto">
            <a:xfrm>
              <a:off x="3352800" y="53852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61" name="Straight Arrow Connector 60"/>
            <p:cNvCxnSpPr/>
            <p:nvPr/>
          </p:nvCxnSpPr>
          <p:spPr bwMode="auto">
            <a:xfrm>
              <a:off x="2568847" y="60804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62" name="Straight Arrow Connector 61"/>
            <p:cNvCxnSpPr/>
            <p:nvPr/>
          </p:nvCxnSpPr>
          <p:spPr bwMode="auto">
            <a:xfrm>
              <a:off x="167734" y="4267200"/>
              <a:ext cx="6461666" cy="4206"/>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3" name="Rectangle 62"/>
            <p:cNvSpPr/>
            <p:nvPr/>
          </p:nvSpPr>
          <p:spPr bwMode="auto">
            <a:xfrm>
              <a:off x="1752600" y="41148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64" name="Rectangle 63"/>
            <p:cNvSpPr/>
            <p:nvPr/>
          </p:nvSpPr>
          <p:spPr bwMode="auto">
            <a:xfrm>
              <a:off x="2743200" y="58603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65" name="Straight Arrow Connector 64"/>
            <p:cNvCxnSpPr/>
            <p:nvPr/>
          </p:nvCxnSpPr>
          <p:spPr bwMode="auto">
            <a:xfrm>
              <a:off x="3755753" y="60652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6" name="Rectangle 65"/>
            <p:cNvSpPr/>
            <p:nvPr/>
          </p:nvSpPr>
          <p:spPr bwMode="auto">
            <a:xfrm>
              <a:off x="4114994" y="58518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b="1" dirty="0">
                  <a:solidFill>
                    <a:srgbClr val="0070C0"/>
                  </a:solidFill>
                  <a:latin typeface="Calibri" panose="020F0502020204030204" pitchFamily="34" charset="0"/>
                </a:rPr>
                <a:t>Given RSSI AC and BC, Update NAV?</a:t>
              </a:r>
            </a:p>
          </p:txBody>
        </p:sp>
        <p:sp>
          <p:nvSpPr>
            <p:cNvPr id="86" name="Rectangle 85"/>
            <p:cNvSpPr/>
            <p:nvPr/>
          </p:nvSpPr>
          <p:spPr bwMode="auto">
            <a:xfrm>
              <a:off x="762000" y="435194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87" name="Rectangle 86"/>
            <p:cNvSpPr/>
            <p:nvPr/>
          </p:nvSpPr>
          <p:spPr bwMode="auto">
            <a:xfrm>
              <a:off x="1586716" y="4875593"/>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90" name="Rectangle 89"/>
            <p:cNvSpPr/>
            <p:nvPr/>
          </p:nvSpPr>
          <p:spPr bwMode="auto">
            <a:xfrm>
              <a:off x="2209800" y="4267200"/>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sp>
          <p:nvSpPr>
            <p:cNvPr id="91" name="Rectangle 90"/>
            <p:cNvSpPr/>
            <p:nvPr/>
          </p:nvSpPr>
          <p:spPr bwMode="auto">
            <a:xfrm>
              <a:off x="1676400" y="5852661"/>
              <a:ext cx="935346" cy="53258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STA C starts sensing the medium</a:t>
              </a:r>
            </a:p>
          </p:txBody>
        </p:sp>
      </p:grpSp>
      <p:sp>
        <p:nvSpPr>
          <p:cNvPr id="93" name="내용 개체 틀 2"/>
          <p:cNvSpPr>
            <a:spLocks noGrp="1"/>
          </p:cNvSpPr>
          <p:nvPr>
            <p:ph idx="1"/>
          </p:nvPr>
        </p:nvSpPr>
        <p:spPr>
          <a:xfrm>
            <a:off x="380998" y="1676400"/>
            <a:ext cx="7848601" cy="1747997"/>
          </a:xfrm>
        </p:spPr>
        <p:txBody>
          <a:bodyPr/>
          <a:lstStyle/>
          <a:p>
            <a:pPr>
              <a:buFont typeface="Arial"/>
              <a:buChar char="•"/>
            </a:pPr>
            <a:r>
              <a:rPr lang="en-US" altLang="ko-KR" sz="2000" b="0" dirty="0" smtClean="0">
                <a:latin typeface="Calibri" panose="020F0502020204030204" pitchFamily="34" charset="0"/>
              </a:rPr>
              <a:t>Revising the medium status or NAV duration could happen in the middle of a TXOP, when a STA observes the RSSI of a frame and its response frame and checks for the right condition </a:t>
            </a: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Tree>
    <p:extLst>
      <p:ext uri="{BB962C8B-B14F-4D97-AF65-F5344CB8AC3E}">
        <p14:creationId xmlns:p14="http://schemas.microsoft.com/office/powerpoint/2010/main" val="2763447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instead focuses on over-protection that current CCA rule has and proposes how to minimize it </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What is optimum CCA level; -82dBm, -</a:t>
            </a:r>
            <a:r>
              <a:rPr lang="en-US" altLang="ko-KR" sz="2800" dirty="0" smtClean="0">
                <a:latin typeface="Calibri" panose="020F0502020204030204" pitchFamily="34" charset="0"/>
              </a:rPr>
              <a:t>72dBm, </a:t>
            </a:r>
            <a:r>
              <a:rPr lang="en-US" altLang="ko-KR" sz="2800" dirty="0" err="1">
                <a:latin typeface="Calibri" panose="020F0502020204030204" pitchFamily="34" charset="0"/>
              </a:rPr>
              <a:t>etc</a:t>
            </a:r>
            <a:r>
              <a:rPr lang="en-US" altLang="ko-KR" sz="2800" dirty="0">
                <a:latin typeface="Calibri" panose="020F0502020204030204" pitchFamily="34" charset="0"/>
              </a:rPr>
              <a:t>?</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343400"/>
          </a:xfrm>
        </p:spPr>
        <p:txBody>
          <a:bodyPr/>
          <a:lstStyle/>
          <a:p>
            <a:pPr algn="just">
              <a:buFont typeface="Arial"/>
              <a:buChar char="•"/>
            </a:pPr>
            <a:r>
              <a:rPr lang="en-US" altLang="ko-KR" sz="2000" b="0" dirty="0">
                <a:latin typeface="Calibri" panose="020F0502020204030204" pitchFamily="34" charset="0"/>
              </a:rPr>
              <a:t>One dominating perspective in majority of </a:t>
            </a:r>
            <a:r>
              <a:rPr lang="en-US" altLang="ko-KR" sz="2000" b="0" dirty="0" smtClean="0">
                <a:latin typeface="Calibri" panose="020F0502020204030204" pitchFamily="34" charset="0"/>
              </a:rPr>
              <a:t>spatial reuse contributions </a:t>
            </a:r>
            <a:r>
              <a:rPr lang="en-US" altLang="ko-KR" sz="2000" b="0" dirty="0">
                <a:latin typeface="Calibri" panose="020F0502020204030204" pitchFamily="34" charset="0"/>
              </a:rPr>
              <a:t>is the topic of </a:t>
            </a:r>
            <a:r>
              <a:rPr lang="en-US" altLang="ko-KR" sz="2000" b="0" dirty="0" smtClean="0">
                <a:latin typeface="Calibri" panose="020F0502020204030204" pitchFamily="34" charset="0"/>
              </a:rPr>
              <a:t>optimum </a:t>
            </a:r>
            <a:r>
              <a:rPr lang="en-US" altLang="ko-KR" sz="2000" b="0" dirty="0">
                <a:latin typeface="Calibri" panose="020F0502020204030204" pitchFamily="34" charset="0"/>
              </a:rPr>
              <a:t>CCA </a:t>
            </a:r>
            <a:r>
              <a:rPr lang="en-US" altLang="ko-KR" sz="2000" b="0" dirty="0" smtClean="0">
                <a:latin typeface="Calibri" panose="020F0502020204030204" pitchFamily="34" charset="0"/>
              </a:rPr>
              <a:t>level</a:t>
            </a:r>
          </a:p>
          <a:p>
            <a:pPr algn="just">
              <a:buFont typeface="Arial"/>
              <a:buChar char="•"/>
            </a:pPr>
            <a:endParaRPr lang="en-US" sz="2000" b="0" dirty="0">
              <a:latin typeface="Calibri" panose="020F0502020204030204" pitchFamily="34" charset="0"/>
            </a:endParaRPr>
          </a:p>
          <a:p>
            <a:pPr algn="just">
              <a:buFont typeface="Arial"/>
              <a:buChar char="•"/>
            </a:pPr>
            <a:r>
              <a:rPr lang="en-US" sz="2000" b="0" dirty="0" smtClean="0">
                <a:latin typeface="Calibri" panose="020F0502020204030204" pitchFamily="34" charset="0"/>
              </a:rPr>
              <a:t>As it’s been identified by some contributions, optimum CCA depends on multiple factors: frequency reuse, topology of BSS/OBSSs deployment, TX power, </a:t>
            </a:r>
            <a:r>
              <a:rPr lang="en-US" sz="2000" b="0" dirty="0" err="1" smtClean="0">
                <a:latin typeface="Calibri" panose="020F0502020204030204" pitchFamily="34" charset="0"/>
              </a:rPr>
              <a:t>etc</a:t>
            </a:r>
            <a:endParaRPr lang="en-US" sz="2000" b="0" dirty="0" smtClean="0">
              <a:latin typeface="Calibri" panose="020F0502020204030204" pitchFamily="34" charset="0"/>
            </a:endParaRP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While there have been so many contributions dedicated on this question, there has not been a unique answer, mostly due to differences in deployment setup and system modeling</a:t>
            </a: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In this contribution, we do not focus on the optimum CCA level. However the method provided here works with any CCA threshold  </a:t>
            </a: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306345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If the detected frame is an inter-BSS frame, under TBD condition, uses TBD OBSS PD level that is greater than the minimum receive sensitivity </a:t>
            </a:r>
            <a:r>
              <a:rPr lang="en-US" altLang="ko-KR" sz="1400" dirty="0" smtClean="0">
                <a:latin typeface="Calibri" panose="020F0502020204030204" pitchFamily="34" charset="0"/>
              </a:rPr>
              <a:t>level. 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a:t>
            </a:r>
          </a:p>
          <a:p>
            <a:pPr lvl="1">
              <a:buFont typeface="Arial"/>
              <a:buChar char="•"/>
            </a:pPr>
            <a:r>
              <a:rPr lang="en-US" altLang="ko-KR" sz="1400" dirty="0">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if the RXPWR of the received PPDU is below the OBSS_PD threshold and TBD conditions are met, noting that the OBSS_PD threshold is accompanied by a TXPWR value and a reduction in the TXPWR may be accompanied by an TBD increase in the OBSS_PD threshold value.”</a:t>
            </a: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724400"/>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frames, where the STA may apply a less sensitive CCA threshold (OBSS PD) to OBSS frames</a:t>
            </a: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a:t>
            </a:r>
            <a:r>
              <a:rPr lang="en-US" altLang="ko-KR" sz="2000" b="0" dirty="0" smtClean="0">
                <a:latin typeface="Calibri" panose="020F0502020204030204" pitchFamily="34" charset="0"/>
              </a:rPr>
              <a:t>overlap minimally and boundary </a:t>
            </a:r>
            <a:r>
              <a:rPr lang="en-US" altLang="ko-KR" sz="2000" b="0" dirty="0">
                <a:latin typeface="Calibri" panose="020F0502020204030204" pitchFamily="34" charset="0"/>
              </a:rPr>
              <a:t>STAs back off often </a:t>
            </a:r>
            <a:r>
              <a:rPr lang="en-US" altLang="ko-KR" sz="2000" b="0" dirty="0" smtClean="0">
                <a:latin typeface="Calibri" panose="020F0502020204030204" pitchFamily="34" charset="0"/>
              </a:rPr>
              <a:t>unnecessarily</a:t>
            </a:r>
          </a:p>
          <a:p>
            <a:pPr>
              <a:buFont typeface="Arial"/>
              <a:buChar char="•"/>
            </a:pPr>
            <a:r>
              <a:rPr lang="en-US" altLang="ko-KR" sz="2000" b="0" dirty="0" smtClean="0">
                <a:latin typeface="Calibri" panose="020F0502020204030204" pitchFamily="34" charset="0"/>
              </a:rPr>
              <a:t>If overlap of the two OBSS is significant, applying less sensitive CCA thresholds (OBSS PD) may cause additional interference </a:t>
            </a:r>
          </a:p>
          <a:p>
            <a:pPr lvl="1">
              <a:buFont typeface="Arial"/>
              <a:buChar char="•"/>
            </a:pPr>
            <a:r>
              <a:rPr lang="en-US" altLang="ko-KR" sz="1600" b="0" dirty="0" smtClean="0">
                <a:latin typeface="Calibri" panose="020F0502020204030204" pitchFamily="34" charset="0"/>
              </a:rPr>
              <a:t>STAs from one OBSS </a:t>
            </a:r>
            <a:r>
              <a:rPr lang="en-US" altLang="ko-KR" sz="1600" b="0" dirty="0" smtClean="0">
                <a:latin typeface="Calibri" panose="020F0502020204030204" pitchFamily="34" charset="0"/>
              </a:rPr>
              <a:t>ignore </a:t>
            </a:r>
            <a:r>
              <a:rPr lang="en-US" altLang="ko-KR" sz="1600" b="0" dirty="0" smtClean="0">
                <a:latin typeface="Calibri" panose="020F0502020204030204" pitchFamily="34" charset="0"/>
              </a:rPr>
              <a:t>frames from </a:t>
            </a:r>
            <a:r>
              <a:rPr lang="en-US" altLang="ko-KR" sz="1600" b="0" dirty="0" smtClean="0">
                <a:latin typeface="Calibri" panose="020F0502020204030204" pitchFamily="34" charset="0"/>
              </a:rPr>
              <a:t>the other </a:t>
            </a:r>
            <a:r>
              <a:rPr lang="en-US" altLang="ko-KR" sz="1600" b="0" dirty="0" smtClean="0">
                <a:latin typeface="Calibri" panose="020F0502020204030204" pitchFamily="34" charset="0"/>
              </a:rPr>
              <a:t>OBSS while they are in close vicinity, hence adding interference to and receiving more interference from </a:t>
            </a:r>
            <a:r>
              <a:rPr lang="en-US" altLang="ko-KR" sz="1600" b="0" dirty="0" smtClean="0">
                <a:latin typeface="Calibri" panose="020F0502020204030204" pitchFamily="34" charset="0"/>
              </a:rPr>
              <a:t>the OBSS </a:t>
            </a:r>
            <a:endParaRPr lang="en-US" altLang="ko-KR" sz="16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That is why in the recent spatial reuse motions there is a consistent reference to a TBD condition </a:t>
            </a:r>
            <a:r>
              <a:rPr lang="en-US" altLang="ko-KR" sz="2000" b="0" dirty="0" smtClean="0">
                <a:latin typeface="Calibri" panose="020F0502020204030204" pitchFamily="34" charset="0"/>
              </a:rPr>
              <a:t>under which applying </a:t>
            </a:r>
            <a:r>
              <a:rPr lang="en-US" altLang="ko-KR" sz="2000" b="0" dirty="0" smtClean="0">
                <a:latin typeface="Calibri" panose="020F0502020204030204" pitchFamily="34" charset="0"/>
              </a:rPr>
              <a:t>OBSS PD should be allowed</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relative location of the BSS1 (AP A, STA B; Blue color) and BSS2 (AP C, STA D; Red color) shown in this figure, we realize that the current CCA rule offers: </a:t>
            </a:r>
          </a:p>
          <a:p>
            <a:pPr lvl="1">
              <a:buFont typeface="Arial"/>
              <a:buChar char="•"/>
            </a:pPr>
            <a:r>
              <a:rPr lang="en-US" altLang="ko-KR" sz="1800" b="0" dirty="0" smtClean="0">
                <a:latin typeface="Calibri" panose="020F0502020204030204" pitchFamily="34" charset="0"/>
              </a:rPr>
              <a:t>Right protection for the cases where OBSS STAs are within vicinity of each other, e.g. the cross-coverage areas</a:t>
            </a:r>
          </a:p>
          <a:p>
            <a:pPr lvl="2">
              <a:buFont typeface="Arial"/>
              <a:buChar char="•"/>
            </a:pPr>
            <a:r>
              <a:rPr lang="en-US" altLang="ko-KR" sz="1400" b="0" dirty="0" smtClean="0">
                <a:latin typeface="Calibri" panose="020F0502020204030204" pitchFamily="34" charset="0"/>
              </a:rPr>
              <a:t>This is the area where both colors are present</a:t>
            </a:r>
          </a:p>
          <a:p>
            <a:pPr lvl="1">
              <a:buFont typeface="Arial"/>
              <a:buChar char="•"/>
            </a:pPr>
            <a:endParaRPr lang="en-US" altLang="ko-KR" sz="18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Overprotection for the cases where an OBSS receiver is far from the transmitter</a:t>
            </a:r>
            <a:r>
              <a:rPr lang="en-US" altLang="ko-KR" sz="1800" dirty="0" smtClean="0">
                <a:latin typeface="Calibri" panose="020F0502020204030204" pitchFamily="34" charset="0"/>
              </a:rPr>
              <a:t> of the other STAs</a:t>
            </a:r>
            <a:r>
              <a:rPr lang="en-US" altLang="ko-KR" sz="1800" b="0" dirty="0" smtClean="0">
                <a:latin typeface="Calibri" panose="020F0502020204030204" pitchFamily="34" charset="0"/>
              </a:rPr>
              <a:t> </a:t>
            </a:r>
          </a:p>
          <a:p>
            <a:pPr lvl="2">
              <a:buFont typeface="Arial"/>
              <a:buChar char="•"/>
            </a:pPr>
            <a:r>
              <a:rPr lang="en-US" altLang="ko-KR" sz="1400" dirty="0" smtClean="0">
                <a:latin typeface="Calibri" panose="020F0502020204030204" pitchFamily="34" charset="0"/>
              </a:rPr>
              <a:t>This is the area where one color is present</a:t>
            </a:r>
            <a:endParaRPr lang="en-US" altLang="ko-KR" sz="14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19" name="TextBox 3"/>
          <p:cNvSpPr txBox="1">
            <a:spLocks noChangeArrowheads="1"/>
          </p:cNvSpPr>
          <p:nvPr/>
        </p:nvSpPr>
        <p:spPr bwMode="auto">
          <a:xfrm>
            <a:off x="6465435"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6579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4282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94200" y="290089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348203" y="421572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11223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How to consider potential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Currently the measured RSSI of a frame offers an approximate level of interference that a STA would make to the transmitter of the frame if the STA were to send a frame </a:t>
            </a:r>
          </a:p>
          <a:p>
            <a:pPr>
              <a:buFont typeface="Arial"/>
              <a:buChar char="•"/>
            </a:pPr>
            <a:r>
              <a:rPr lang="en-US" altLang="ko-KR" sz="2000" b="0" dirty="0" smtClean="0">
                <a:latin typeface="Calibri" panose="020F0502020204030204" pitchFamily="34" charset="0"/>
              </a:rPr>
              <a:t>With a single frame exchange, there is no way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concept, in the past IEEE meeting the following motion was passed:</a:t>
            </a:r>
          </a:p>
          <a:p>
            <a:pPr lvl="1">
              <a:buFont typeface="Arial"/>
              <a:buChar char="•"/>
            </a:pPr>
            <a:r>
              <a:rPr lang="en-US" altLang="ko-KR" sz="1800" dirty="0" smtClean="0">
                <a:latin typeface="Calibri" panose="020F0502020204030204" pitchFamily="34" charset="0"/>
              </a:rPr>
              <a:t>“The </a:t>
            </a:r>
            <a:r>
              <a:rPr lang="en-US" altLang="ko-KR" sz="1800" dirty="0">
                <a:latin typeface="Calibri" panose="020F0502020204030204" pitchFamily="34" charset="0"/>
              </a:rPr>
              <a:t>specification to consider a procedure that may revise the NAV depending on TBD conditions at the recipient of the ongoing OBSS frame</a:t>
            </a:r>
            <a:r>
              <a:rPr lang="en-US" altLang="ko-KR" sz="1800" dirty="0" smtClean="0">
                <a:latin typeface="Calibri" panose="020F0502020204030204" pitchFamily="34" charset="0"/>
              </a:rPr>
              <a:t>.”</a:t>
            </a:r>
            <a:endParaRPr lang="en-US" altLang="ko-KR" sz="18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NAV Update During </a:t>
            </a:r>
            <a:r>
              <a:rPr lang="en-US" altLang="ko-KR" sz="2800" dirty="0" smtClean="0">
                <a:latin typeface="Calibri" panose="020F0502020204030204" pitchFamily="34" charset="0"/>
              </a:rPr>
              <a:t>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057059"/>
          </a:xfrm>
        </p:spPr>
        <p:txBody>
          <a:bodyPr/>
          <a:lstStyle/>
          <a:p>
            <a:pPr>
              <a:buFont typeface="Arial"/>
              <a:buChar char="•"/>
            </a:pPr>
            <a:r>
              <a:rPr lang="en-US" altLang="ko-KR" sz="2000" b="0" dirty="0">
                <a:latin typeface="Calibri" panose="020F0502020204030204" pitchFamily="34" charset="0"/>
              </a:rPr>
              <a:t>STA A 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frames, e.g. 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and TA/RA </a:t>
            </a:r>
            <a:r>
              <a:rPr lang="en-US" altLang="ko-KR" sz="2000" b="0" dirty="0" smtClean="0">
                <a:latin typeface="Calibri" panose="020F0502020204030204" pitchFamily="34" charset="0"/>
              </a:rPr>
              <a:t>from the frame exchange </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short frame exchange, e.g. RTS/CTS, STA C may observe the legacy CCA rules and sets the NAV accordingly</a:t>
            </a:r>
          </a:p>
          <a:p>
            <a:pPr>
              <a:buFont typeface="Arial"/>
              <a:buChar char="•"/>
            </a:pPr>
            <a:r>
              <a:rPr lang="en-US" altLang="ko-KR" sz="2000" b="0" dirty="0" smtClean="0">
                <a:latin typeface="Calibri" panose="020F0502020204030204" pitchFamily="34" charset="0"/>
              </a:rPr>
              <a:t>Given RSSI AC/BC, STA C may reset the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800" y="51566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34" name="Straight Arrow Connector 33"/>
            <p:cNvCxnSpPr/>
            <p:nvPr/>
          </p:nvCxnSpPr>
          <p:spPr bwMode="auto">
            <a:xfrm flipH="1">
              <a:off x="1578247" y="51054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090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70C0"/>
                  </a:solidFill>
                  <a:effectLst/>
                  <a:latin typeface="Calibri" panose="020F0502020204030204" pitchFamily="34" charset="0"/>
                </a:rPr>
                <a:t>Legacy CCA rules</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362394" y="57756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200" b="1" i="0" u="none" strike="noStrike" cap="none" normalizeH="0" baseline="0" dirty="0" smtClean="0">
                  <a:ln>
                    <a:noFill/>
                  </a:ln>
                  <a:solidFill>
                    <a:srgbClr val="0070C0"/>
                  </a:solidFill>
                  <a:effectLst/>
                  <a:latin typeface="Calibri" panose="020F0502020204030204" pitchFamily="34" charset="0"/>
                </a:rPr>
                <a:t>Given RSSI</a:t>
              </a:r>
              <a:r>
                <a:rPr kumimoji="0" lang="en-US" sz="1200" b="1" i="0" u="none" strike="noStrike" cap="none" normalizeH="0" dirty="0" smtClean="0">
                  <a:ln>
                    <a:noFill/>
                  </a:ln>
                  <a:solidFill>
                    <a:srgbClr val="0070C0"/>
                  </a:solidFill>
                  <a:effectLst/>
                  <a:latin typeface="Calibri" panose="020F0502020204030204" pitchFamily="34" charset="0"/>
                </a:rPr>
                <a:t> AC and BC, </a:t>
              </a:r>
              <a:r>
                <a:rPr lang="en-US" b="1" dirty="0" smtClean="0">
                  <a:solidFill>
                    <a:srgbClr val="0070C0"/>
                  </a:solidFill>
                  <a:latin typeface="Calibri" panose="020F0502020204030204" pitchFamily="34" charset="0"/>
                </a:rPr>
                <a:t>Update NAV</a:t>
              </a:r>
              <a:r>
                <a:rPr kumimoji="0" lang="en-US" sz="1200" b="1" i="0" u="none" strike="noStrike" cap="none" normalizeH="0" dirty="0" smtClean="0">
                  <a:ln>
                    <a:noFill/>
                  </a:ln>
                  <a:solidFill>
                    <a:srgbClr val="0070C0"/>
                  </a:solidFill>
                  <a:effectLst/>
                  <a:latin typeface="Calibri" panose="020F0502020204030204" pitchFamily="34" charset="0"/>
                </a:rPr>
                <a:t>?</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22106" y="3576953"/>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AC</a:t>
              </a: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t>
              </a:r>
              <a:r>
                <a:rPr lang="en-US" altLang="en-US" sz="1200" dirty="0" smtClean="0">
                  <a:ea typeface="SimSun" panose="02010600030101010101" pitchFamily="2" charset="-122"/>
                </a:rPr>
                <a:t>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096000" y="2667000"/>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50" name="TextBox 49"/>
            <p:cNvSpPr txBox="1"/>
            <p:nvPr/>
          </p:nvSpPr>
          <p:spPr>
            <a:xfrm>
              <a:off x="7139957" y="5089850"/>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51" name="TextBox 29"/>
            <p:cNvSpPr txBox="1">
              <a:spLocks noChangeArrowheads="1"/>
            </p:cNvSpPr>
            <p:nvPr/>
          </p:nvSpPr>
          <p:spPr bwMode="auto">
            <a:xfrm rot="2392469">
              <a:off x="5484244" y="3350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139926</TotalTime>
  <Words>1946</Words>
  <Application>Microsoft Office PowerPoint</Application>
  <PresentationFormat>On-screen Show (4:3)</PresentationFormat>
  <Paragraphs>256</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Gulim</vt:lpstr>
      <vt:lpstr>Gulim</vt:lpstr>
      <vt:lpstr>SimSun</vt:lpstr>
      <vt:lpstr>SimSun</vt:lpstr>
      <vt:lpstr>Arial</vt:lpstr>
      <vt:lpstr>Calibri</vt:lpstr>
      <vt:lpstr>Times New Roman</vt:lpstr>
      <vt:lpstr>802-11-Submission</vt:lpstr>
      <vt:lpstr>Considerations for Spatial Reuse</vt:lpstr>
      <vt:lpstr>Outline</vt:lpstr>
      <vt:lpstr>What is optimum CCA level; -82dBm, -72dBm, etc?</vt:lpstr>
      <vt:lpstr>Background on Color field and OBSS PD</vt:lpstr>
      <vt:lpstr>CCA Threshold based in Presence of OBSS</vt:lpstr>
      <vt:lpstr>Current CCA Rule</vt:lpstr>
      <vt:lpstr>Current CCA Rule</vt:lpstr>
      <vt:lpstr>How to consider potential interference to frames’ recipients?</vt:lpstr>
      <vt:lpstr>NAV Update During TXOP</vt:lpstr>
      <vt:lpstr>Revising NAV During TXOP</vt:lpstr>
      <vt:lpstr>Protection of Response Frames</vt:lpstr>
      <vt:lpstr>Simulation Setup</vt:lpstr>
      <vt:lpstr>Simulation Results</vt:lpstr>
      <vt:lpstr>Conclusion</vt:lpstr>
      <vt:lpstr>Strawpoll</vt:lpstr>
      <vt:lpstr>Appendix</vt:lpstr>
      <vt:lpstr>NAV Update Based on Response Frame RSSI</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1287</cp:revision>
  <cp:lastPrinted>1998-02-10T13:28:06Z</cp:lastPrinted>
  <dcterms:created xsi:type="dcterms:W3CDTF">2007-05-21T21:00:37Z</dcterms:created>
  <dcterms:modified xsi:type="dcterms:W3CDTF">2015-11-11T19:24:45Z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