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87" r:id="rId3"/>
    <p:sldId id="295" r:id="rId4"/>
    <p:sldId id="302" r:id="rId5"/>
    <p:sldId id="304" r:id="rId6"/>
    <p:sldId id="306" r:id="rId7"/>
    <p:sldId id="314" r:id="rId8"/>
    <p:sldId id="308" r:id="rId9"/>
    <p:sldId id="310" r:id="rId10"/>
    <p:sldId id="315" r:id="rId11"/>
    <p:sldId id="311" r:id="rId12"/>
    <p:sldId id="318" r:id="rId13"/>
    <p:sldId id="322" r:id="rId14"/>
    <p:sldId id="323" r:id="rId15"/>
    <p:sldId id="312" r:id="rId16"/>
    <p:sldId id="321" r:id="rId17"/>
    <p:sldId id="320" r:id="rId18"/>
    <p:sldId id="316"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FF0000"/>
    <a:srgbClr val="CC3300"/>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9548" autoAdjust="0"/>
  </p:normalViewPr>
  <p:slideViewPr>
    <p:cSldViewPr>
      <p:cViewPr varScale="1">
        <p:scale>
          <a:sx n="89" d="100"/>
          <a:sy n="89" d="100"/>
        </p:scale>
        <p:origin x="171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smtClean="0"/>
              <a:t>November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smtClean="0"/>
              <a:t>November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2015</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802.11-15/1313r0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dirty="0" smtClean="0">
                <a:latin typeface="Calibri" panose="020F0502020204030204" pitchFamily="34" charset="0"/>
              </a:rPr>
              <a:t>November 2015</a:t>
            </a:r>
            <a:endParaRPr lang="en-US" dirty="0">
              <a:latin typeface="Calibri" panose="020F0502020204030204" pitchFamily="34" charset="0"/>
            </a:endParaRPr>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Considerations for Spatial Reuse</a:t>
            </a:r>
            <a:endParaRPr lang="en-US" altLang="ko-KR" dirty="0">
              <a:latin typeface="Calibri" panose="020F0502020204030204" pitchFamily="34" charset="0"/>
              <a:ea typeface="굴림" pitchFamily="50" charset="-127"/>
            </a:endParaRP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2015-11-08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3812143773"/>
              </p:ext>
            </p:extLst>
          </p:nvPr>
        </p:nvGraphicFramePr>
        <p:xfrm>
          <a:off x="609600" y="2590800"/>
          <a:ext cx="8048625" cy="210914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 Jafarian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amin.jafarian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Revising NAV During TXOP</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648201"/>
          </a:xfrm>
        </p:spPr>
        <p:txBody>
          <a:bodyPr/>
          <a:lstStyle/>
          <a:p>
            <a:pPr>
              <a:buFont typeface="Arial"/>
              <a:buChar char="•"/>
            </a:pPr>
            <a:r>
              <a:rPr lang="en-US" altLang="ko-KR" sz="2000" b="0" dirty="0" smtClean="0">
                <a:latin typeface="Calibri" panose="020F0502020204030204" pitchFamily="34" charset="0"/>
              </a:rPr>
              <a:t>The condition that allows for enhances spatial reuse is when </a:t>
            </a:r>
          </a:p>
          <a:p>
            <a:pPr lvl="1">
              <a:buFont typeface="Arial"/>
              <a:buChar char="•"/>
            </a:pPr>
            <a:r>
              <a:rPr lang="en-US" altLang="ko-KR" sz="1600" b="0" dirty="0" smtClean="0">
                <a:latin typeface="Calibri" panose="020F0502020204030204" pitchFamily="34" charset="0"/>
              </a:rPr>
              <a:t>RSSI_AC is larger than RSSI_BC plus a TBD delta</a:t>
            </a:r>
          </a:p>
          <a:p>
            <a:pPr lvl="2">
              <a:buFont typeface="Arial"/>
              <a:buChar char="•"/>
            </a:pPr>
            <a:r>
              <a:rPr lang="en-US" altLang="ko-KR" sz="1400" dirty="0" smtClean="0">
                <a:latin typeface="Calibri" panose="020F0502020204030204" pitchFamily="34" charset="0"/>
              </a:rPr>
              <a:t>i.e. STA B is farther from STA C compared to STA A to STA C</a:t>
            </a:r>
            <a:endParaRPr lang="en-US" altLang="ko-KR" sz="1400" b="0" dirty="0" smtClean="0">
              <a:latin typeface="Calibri" panose="020F0502020204030204" pitchFamily="34" charset="0"/>
            </a:endParaRPr>
          </a:p>
          <a:p>
            <a:pPr lvl="1">
              <a:buFont typeface="Arial"/>
              <a:buChar char="•"/>
            </a:pPr>
            <a:r>
              <a:rPr lang="en-US" altLang="ko-KR" sz="1600" dirty="0" smtClean="0">
                <a:latin typeface="Calibri" panose="020F0502020204030204" pitchFamily="34" charset="0"/>
              </a:rPr>
              <a:t>RSSI _AC and RSSI_BC are lower than a threshold </a:t>
            </a:r>
          </a:p>
          <a:p>
            <a:pPr lvl="2">
              <a:buFont typeface="Arial"/>
              <a:buChar char="•"/>
            </a:pPr>
            <a:r>
              <a:rPr lang="en-US" altLang="ko-KR" sz="1400" dirty="0" smtClean="0">
                <a:latin typeface="Calibri" panose="020F0502020204030204" pitchFamily="34" charset="0"/>
              </a:rPr>
              <a:t>i.e. STAs A and B are far enough from STA C</a:t>
            </a:r>
            <a:endParaRPr lang="en-US" altLang="ko-KR" sz="14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If some combination of above condition is met STA </a:t>
            </a:r>
            <a:r>
              <a:rPr lang="en-US" altLang="ko-KR" sz="2000" b="0" dirty="0">
                <a:latin typeface="Calibri" panose="020F0502020204030204" pitchFamily="34" charset="0"/>
              </a:rPr>
              <a:t>C </a:t>
            </a:r>
            <a:r>
              <a:rPr lang="en-US" altLang="ko-KR" sz="2000" b="0" dirty="0" smtClean="0">
                <a:latin typeface="Calibri" panose="020F0502020204030204" pitchFamily="34" charset="0"/>
              </a:rPr>
              <a:t>may reevaluate the medium status, and/or reset the NAV status</a:t>
            </a:r>
            <a:endParaRPr lang="en-US" altLang="ko-KR" sz="2000" b="0" dirty="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Various combinations of above conditions can be used to allow more spatial reuse</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10</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4225956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Protection of Response Frames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6248401" cy="2083737"/>
          </a:xfrm>
        </p:spPr>
        <p:txBody>
          <a:bodyPr/>
          <a:lstStyle/>
          <a:p>
            <a:pPr>
              <a:buFont typeface="Arial"/>
              <a:buChar char="•"/>
            </a:pPr>
            <a:r>
              <a:rPr lang="en-US" altLang="ko-KR" sz="2000" b="0" dirty="0" smtClean="0">
                <a:latin typeface="Calibri" panose="020F0502020204030204" pitchFamily="34" charset="0"/>
              </a:rPr>
              <a:t>Spatial reuse topics always brings up the issue of protecting the response frames at the transmitter side</a:t>
            </a:r>
          </a:p>
          <a:p>
            <a:pPr lvl="1">
              <a:buFont typeface="Arial"/>
              <a:buChar char="•"/>
            </a:pPr>
            <a:r>
              <a:rPr lang="en-US" altLang="ko-KR" sz="1600" b="0" dirty="0" smtClean="0">
                <a:latin typeface="Calibri" panose="020F0502020204030204" pitchFamily="34" charset="0"/>
              </a:rPr>
              <a:t>For instance, referring to the previous example, a fair and robust spatial reuse need to make sure that the response frames (such as ACK, BA) </a:t>
            </a:r>
            <a:r>
              <a:rPr lang="en-US" altLang="ko-KR" sz="1600" dirty="0" smtClean="0">
                <a:latin typeface="Calibri" panose="020F0502020204030204" pitchFamily="34" charset="0"/>
              </a:rPr>
              <a:t>at STA A side is affected minimally</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11</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4" name="내용 개체 틀 2"/>
          <p:cNvSpPr txBox="1">
            <a:spLocks/>
          </p:cNvSpPr>
          <p:nvPr/>
        </p:nvSpPr>
        <p:spPr bwMode="auto">
          <a:xfrm>
            <a:off x="533400" y="3323796"/>
            <a:ext cx="4655844" cy="315320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a:buChar char="•"/>
            </a:pPr>
            <a:r>
              <a:rPr lang="en-US" altLang="ko-KR" sz="2000" b="0" kern="0" dirty="0" smtClean="0">
                <a:latin typeface="Calibri" panose="020F0502020204030204" pitchFamily="34" charset="0"/>
              </a:rPr>
              <a:t>One solution is to use transmit power control (TPC) to reduce the amount of interference to STA A (and to STA B)</a:t>
            </a:r>
          </a:p>
          <a:p>
            <a:pPr>
              <a:buFont typeface="Arial"/>
              <a:buChar char="•"/>
            </a:pPr>
            <a:endParaRPr lang="en-US" altLang="ko-KR" sz="2000" b="0" kern="0" dirty="0" smtClean="0">
              <a:latin typeface="Calibri" panose="020F0502020204030204" pitchFamily="34" charset="0"/>
            </a:endParaRPr>
          </a:p>
          <a:p>
            <a:pPr>
              <a:buFont typeface="Arial"/>
              <a:buChar char="•"/>
            </a:pPr>
            <a:r>
              <a:rPr lang="en-US" altLang="ko-KR" sz="2000" b="0" kern="0" dirty="0" smtClean="0">
                <a:latin typeface="Calibri" panose="020F0502020204030204" pitchFamily="34" charset="0"/>
              </a:rPr>
              <a:t>Another solution is to use </a:t>
            </a:r>
            <a:r>
              <a:rPr lang="en-US" altLang="ko-KR" sz="2000" b="0" kern="0" dirty="0">
                <a:latin typeface="Calibri" panose="020F0502020204030204" pitchFamily="34" charset="0"/>
              </a:rPr>
              <a:t>r</a:t>
            </a:r>
            <a:r>
              <a:rPr lang="en-US" altLang="ko-KR" sz="2000" b="0" kern="0" dirty="0" smtClean="0">
                <a:latin typeface="Calibri" panose="020F0502020204030204" pitchFamily="34" charset="0"/>
              </a:rPr>
              <a:t>obust MCS for response frames (e.g. CTS, ACK, BA </a:t>
            </a:r>
            <a:r>
              <a:rPr lang="en-US" altLang="ko-KR" sz="2000" b="0" kern="0" dirty="0" err="1" smtClean="0">
                <a:latin typeface="Calibri" panose="020F0502020204030204" pitchFamily="34" charset="0"/>
              </a:rPr>
              <a:t>etc</a:t>
            </a:r>
            <a:r>
              <a:rPr lang="en-US" altLang="ko-KR" sz="2000" b="0" kern="0" dirty="0" smtClean="0">
                <a:latin typeface="Calibri" panose="020F0502020204030204" pitchFamily="34" charset="0"/>
              </a:rPr>
              <a:t>) which is a common practice </a:t>
            </a:r>
          </a:p>
          <a:p>
            <a:pPr lvl="1">
              <a:buFont typeface="Arial"/>
              <a:buChar char="•"/>
            </a:pPr>
            <a:r>
              <a:rPr lang="en-US" altLang="ko-KR" sz="1600" kern="0" dirty="0" smtClean="0">
                <a:latin typeface="Calibri" panose="020F0502020204030204" pitchFamily="34" charset="0"/>
              </a:rPr>
              <a:t>E.g. MCS 0-2 offer larger than 10dB interference tolerance compared to MCS 6-9 </a:t>
            </a:r>
            <a:endParaRPr lang="en-US" altLang="ko-KR" sz="1600" b="0" kern="0" dirty="0">
              <a:latin typeface="Calibri" panose="020F0502020204030204" pitchFamily="34" charset="0"/>
            </a:endParaRPr>
          </a:p>
        </p:txBody>
      </p:sp>
      <p:grpSp>
        <p:nvGrpSpPr>
          <p:cNvPr id="3" name="Group 2"/>
          <p:cNvGrpSpPr/>
          <p:nvPr/>
        </p:nvGrpSpPr>
        <p:grpSpPr>
          <a:xfrm>
            <a:off x="5345112" y="2502827"/>
            <a:ext cx="3722688" cy="3897973"/>
            <a:chOff x="5345112" y="2502827"/>
            <a:chExt cx="3722688" cy="3897973"/>
          </a:xfrm>
        </p:grpSpPr>
        <p:sp>
          <p:nvSpPr>
            <p:cNvPr id="9" name="TextBox 3"/>
            <p:cNvSpPr txBox="1">
              <a:spLocks noChangeArrowheads="1"/>
            </p:cNvSpPr>
            <p:nvPr/>
          </p:nvSpPr>
          <p:spPr bwMode="auto">
            <a:xfrm>
              <a:off x="6663872" y="3837454"/>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chemeClr val="accent2"/>
                  </a:solidFill>
                  <a:ea typeface="SimSun" panose="02010600030101010101" pitchFamily="2" charset="-122"/>
                </a:rPr>
                <a:t>A</a:t>
              </a:r>
            </a:p>
          </p:txBody>
        </p:sp>
        <p:sp>
          <p:nvSpPr>
            <p:cNvPr id="10" name="TextBox 30"/>
            <p:cNvSpPr txBox="1">
              <a:spLocks noChangeArrowheads="1"/>
            </p:cNvSpPr>
            <p:nvPr/>
          </p:nvSpPr>
          <p:spPr bwMode="auto">
            <a:xfrm>
              <a:off x="5959288" y="3197061"/>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rgbClr val="2F05E1"/>
                  </a:solidFill>
                  <a:ea typeface="SimSun" panose="02010600030101010101" pitchFamily="2" charset="-122"/>
                </a:rPr>
                <a:t>B</a:t>
              </a:r>
            </a:p>
          </p:txBody>
        </p:sp>
        <p:sp>
          <p:nvSpPr>
            <p:cNvPr id="11" name="TextBox 34"/>
            <p:cNvSpPr txBox="1">
              <a:spLocks noChangeArrowheads="1"/>
            </p:cNvSpPr>
            <p:nvPr/>
          </p:nvSpPr>
          <p:spPr bwMode="auto">
            <a:xfrm>
              <a:off x="7402153" y="4809679"/>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12" name="Oval 4"/>
            <p:cNvSpPr>
              <a:spLocks noChangeArrowheads="1"/>
            </p:cNvSpPr>
            <p:nvPr/>
          </p:nvSpPr>
          <p:spPr bwMode="auto">
            <a:xfrm>
              <a:off x="5345112" y="2502827"/>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6142231" y="3474378"/>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TextBox 41"/>
            <p:cNvSpPr txBox="1">
              <a:spLocks noChangeArrowheads="1"/>
            </p:cNvSpPr>
            <p:nvPr/>
          </p:nvSpPr>
          <p:spPr bwMode="auto">
            <a:xfrm>
              <a:off x="8123073" y="5486275"/>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cxnSp>
          <p:nvCxnSpPr>
            <p:cNvPr id="15" name="Straight Arrow Connector 2"/>
            <p:cNvCxnSpPr>
              <a:cxnSpLocks noChangeShapeType="1"/>
              <a:endCxn id="10" idx="2"/>
            </p:cNvCxnSpPr>
            <p:nvPr/>
          </p:nvCxnSpPr>
          <p:spPr bwMode="auto">
            <a:xfrm flipH="1" flipV="1">
              <a:off x="6225942" y="3474092"/>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16" name="Straight Arrow Connector 25"/>
            <p:cNvCxnSpPr>
              <a:cxnSpLocks noChangeShapeType="1"/>
            </p:cNvCxnSpPr>
            <p:nvPr/>
          </p:nvCxnSpPr>
          <p:spPr bwMode="auto">
            <a:xfrm>
              <a:off x="7668806" y="5062152"/>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0" name="TextBox 29"/>
            <p:cNvSpPr txBox="1">
              <a:spLocks noChangeArrowheads="1"/>
            </p:cNvSpPr>
            <p:nvPr/>
          </p:nvSpPr>
          <p:spPr bwMode="auto">
            <a:xfrm rot="2392469">
              <a:off x="5730979" y="3731407"/>
              <a:ext cx="1281577" cy="2769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Response Frame</a:t>
              </a:r>
              <a:endParaRPr lang="en-US" altLang="en-US" sz="1200" b="0" dirty="0">
                <a:ea typeface="SimSun" panose="02010600030101010101" pitchFamily="2" charset="-122"/>
              </a:endParaRPr>
            </a:p>
          </p:txBody>
        </p:sp>
        <p:sp>
          <p:nvSpPr>
            <p:cNvPr id="25" name="TextBox 29"/>
            <p:cNvSpPr txBox="1">
              <a:spLocks noChangeArrowheads="1"/>
            </p:cNvSpPr>
            <p:nvPr/>
          </p:nvSpPr>
          <p:spPr bwMode="auto">
            <a:xfrm rot="2392469">
              <a:off x="6303624" y="3521087"/>
              <a:ext cx="6130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Frame</a:t>
              </a:r>
              <a:endParaRPr lang="en-US" altLang="en-US" sz="1200" b="0" dirty="0">
                <a:ea typeface="SimSun" panose="02010600030101010101" pitchFamily="2" charset="-122"/>
              </a:endParaRPr>
            </a:p>
          </p:txBody>
        </p:sp>
        <p:cxnSp>
          <p:nvCxnSpPr>
            <p:cNvPr id="21" name="Straight Arrow Connector 2"/>
            <p:cNvCxnSpPr>
              <a:cxnSpLocks noChangeShapeType="1"/>
            </p:cNvCxnSpPr>
            <p:nvPr/>
          </p:nvCxnSpPr>
          <p:spPr bwMode="auto">
            <a:xfrm flipH="1" flipV="1">
              <a:off x="6218237" y="3551410"/>
              <a:ext cx="485618" cy="410990"/>
            </a:xfrm>
            <a:prstGeom prst="straightConnector1">
              <a:avLst/>
            </a:prstGeom>
            <a:noFill/>
            <a:ln w="6350" algn="ctr">
              <a:solidFill>
                <a:srgbClr val="2F05E1"/>
              </a:solidFill>
              <a:round/>
              <a:headEnd type="arrow" w="med" len="med"/>
              <a:tailEnd type="non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7224282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Simulation </a:t>
            </a:r>
            <a:r>
              <a:rPr lang="en-US" altLang="ko-KR" sz="2800" dirty="0" smtClean="0">
                <a:latin typeface="Calibri" panose="020F0502020204030204" pitchFamily="34" charset="0"/>
              </a:rPr>
              <a:t>Setup</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51" name="내용 개체 틀 2"/>
          <p:cNvSpPr>
            <a:spLocks noGrp="1"/>
          </p:cNvSpPr>
          <p:nvPr>
            <p:ph idx="1"/>
          </p:nvPr>
        </p:nvSpPr>
        <p:spPr>
          <a:xfrm>
            <a:off x="380999" y="1676399"/>
            <a:ext cx="8186949" cy="4572001"/>
          </a:xfrm>
        </p:spPr>
        <p:txBody>
          <a:bodyPr/>
          <a:lstStyle/>
          <a:p>
            <a:pPr>
              <a:buFont typeface="Arial"/>
              <a:buChar char="•"/>
            </a:pPr>
            <a:r>
              <a:rPr lang="en-US" altLang="ko-KR" sz="1800" b="0" dirty="0" smtClean="0">
                <a:latin typeface="Calibri" panose="020F0502020204030204" pitchFamily="34" charset="0"/>
              </a:rPr>
              <a:t>Consider OBSS situation in previous slide, BSS1 (AP A, STA B) and BSS2 </a:t>
            </a:r>
            <a:r>
              <a:rPr lang="en-US" altLang="ko-KR" sz="1800" b="0" dirty="0">
                <a:latin typeface="Calibri" panose="020F0502020204030204" pitchFamily="34" charset="0"/>
              </a:rPr>
              <a:t>(AP </a:t>
            </a:r>
            <a:r>
              <a:rPr lang="en-US" altLang="ko-KR" sz="1800" b="0" dirty="0" smtClean="0">
                <a:latin typeface="Calibri" panose="020F0502020204030204" pitchFamily="34" charset="0"/>
              </a:rPr>
              <a:t>C, </a:t>
            </a:r>
            <a:r>
              <a:rPr lang="en-US" altLang="ko-KR" sz="1800" b="0" dirty="0">
                <a:latin typeface="Calibri" panose="020F0502020204030204" pitchFamily="34" charset="0"/>
              </a:rPr>
              <a:t>STA </a:t>
            </a:r>
            <a:r>
              <a:rPr lang="en-US" altLang="ko-KR" sz="1800" b="0" dirty="0" smtClean="0">
                <a:latin typeface="Calibri" panose="020F0502020204030204" pitchFamily="34" charset="0"/>
              </a:rPr>
              <a:t>D), where AP A and AP C are within coverage of each other</a:t>
            </a: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Considering </a:t>
            </a:r>
            <a:r>
              <a:rPr lang="en-US" altLang="ko-KR" sz="1800" b="0" dirty="0">
                <a:latin typeface="Calibri" panose="020F0502020204030204" pitchFamily="34" charset="0"/>
              </a:rPr>
              <a:t>STA B’s RSSI into account, </a:t>
            </a:r>
            <a:r>
              <a:rPr lang="en-US" altLang="ko-KR" sz="1800" b="0" dirty="0" smtClean="0">
                <a:latin typeface="Calibri" panose="020F0502020204030204" pitchFamily="34" charset="0"/>
              </a:rPr>
              <a:t>we simulate in what percentage of AP A’s coverage, both APs can simultaneously send frames</a:t>
            </a: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Simulation parameters</a:t>
            </a:r>
          </a:p>
          <a:p>
            <a:pPr lvl="1">
              <a:buFont typeface="Arial"/>
              <a:buChar char="•"/>
            </a:pPr>
            <a:r>
              <a:rPr lang="en-US" altLang="ko-KR" sz="1400" dirty="0" smtClean="0">
                <a:latin typeface="Calibri" panose="020F0502020204030204" pitchFamily="34" charset="0"/>
              </a:rPr>
              <a:t>Path-loss exponent =  2 and after 5-meter breakpoint 3.5</a:t>
            </a:r>
          </a:p>
          <a:p>
            <a:pPr lvl="1">
              <a:buFont typeface="Arial"/>
              <a:buChar char="•"/>
            </a:pPr>
            <a:r>
              <a:rPr lang="en-US" altLang="ko-KR" sz="1400" b="0" dirty="0" smtClean="0">
                <a:latin typeface="Calibri" panose="020F0502020204030204" pitchFamily="34" charset="0"/>
              </a:rPr>
              <a:t>TX power = 15dBm</a:t>
            </a:r>
          </a:p>
          <a:p>
            <a:pPr lvl="1">
              <a:buFont typeface="Arial"/>
              <a:buChar char="•"/>
            </a:pPr>
            <a:r>
              <a:rPr lang="en-US" altLang="ko-KR" sz="1400" b="0" dirty="0" smtClean="0">
                <a:latin typeface="Calibri" panose="020F0502020204030204" pitchFamily="34" charset="0"/>
              </a:rPr>
              <a:t>Antenna loss = 2dBi</a:t>
            </a:r>
          </a:p>
          <a:p>
            <a:pPr lvl="1">
              <a:buFont typeface="Arial"/>
              <a:buChar char="•"/>
            </a:pPr>
            <a:r>
              <a:rPr lang="en-US" altLang="ko-KR" sz="1400" dirty="0" smtClean="0">
                <a:latin typeface="Calibri" panose="020F0502020204030204" pitchFamily="34" charset="0"/>
              </a:rPr>
              <a:t>-82dBm coverage = 40 meter</a:t>
            </a: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Reported measures</a:t>
            </a:r>
          </a:p>
          <a:p>
            <a:pPr lvl="1">
              <a:buFont typeface="Arial"/>
              <a:buChar char="•"/>
            </a:pPr>
            <a:r>
              <a:rPr lang="en-US" altLang="ko-KR" sz="1400" dirty="0" smtClean="0">
                <a:latin typeface="Calibri" panose="020F0502020204030204" pitchFamily="34" charset="0"/>
              </a:rPr>
              <a:t>Spectral efficiency without spatial reuse (A and B)</a:t>
            </a:r>
          </a:p>
          <a:p>
            <a:pPr lvl="1">
              <a:buFont typeface="Arial"/>
              <a:buChar char="•"/>
            </a:pPr>
            <a:r>
              <a:rPr lang="en-US" altLang="ko-KR" sz="1400" dirty="0">
                <a:latin typeface="Calibri" panose="020F0502020204030204" pitchFamily="34" charset="0"/>
              </a:rPr>
              <a:t>Spectral efficiency </a:t>
            </a:r>
            <a:r>
              <a:rPr lang="en-US" altLang="ko-KR" sz="1400" dirty="0" smtClean="0">
                <a:latin typeface="Calibri" panose="020F0502020204030204" pitchFamily="34" charset="0"/>
              </a:rPr>
              <a:t>with </a:t>
            </a:r>
            <a:r>
              <a:rPr lang="en-US" altLang="ko-KR" sz="1400" dirty="0">
                <a:latin typeface="Calibri" panose="020F0502020204030204" pitchFamily="34" charset="0"/>
              </a:rPr>
              <a:t>spatial </a:t>
            </a:r>
            <a:r>
              <a:rPr lang="en-US" altLang="ko-KR" sz="1400" dirty="0" smtClean="0">
                <a:latin typeface="Calibri" panose="020F0502020204030204" pitchFamily="34" charset="0"/>
              </a:rPr>
              <a:t>reuse (A, B and B+D)</a:t>
            </a:r>
          </a:p>
          <a:p>
            <a:pPr lvl="1">
              <a:buFont typeface="Arial"/>
              <a:buChar char="•"/>
            </a:pPr>
            <a:r>
              <a:rPr lang="en-US" altLang="ko-KR" sz="1400" dirty="0" smtClean="0">
                <a:latin typeface="Calibri" panose="020F0502020204030204" pitchFamily="34" charset="0"/>
              </a:rPr>
              <a:t>Percentage of STA A’s coverage that would be allowed to do spatial reuse</a:t>
            </a:r>
            <a:endParaRPr lang="en-US" altLang="ko-KR" sz="1400" dirty="0">
              <a:latin typeface="Calibri" panose="020F0502020204030204" pitchFamily="34" charset="0"/>
            </a:endParaRPr>
          </a:p>
          <a:p>
            <a:pPr lvl="1">
              <a:buFont typeface="Arial"/>
              <a:buChar char="•"/>
            </a:pPr>
            <a:endParaRPr lang="en-US" altLang="ko-KR" sz="1400" b="0" dirty="0">
              <a:latin typeface="Calibri" panose="020F0502020204030204" pitchFamily="34" charset="0"/>
            </a:endParaRPr>
          </a:p>
        </p:txBody>
      </p:sp>
    </p:spTree>
    <p:extLst>
      <p:ext uri="{BB962C8B-B14F-4D97-AF65-F5344CB8AC3E}">
        <p14:creationId xmlns:p14="http://schemas.microsoft.com/office/powerpoint/2010/main" val="505644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37501" y="2771775"/>
            <a:ext cx="7572375" cy="3476625"/>
          </a:xfrm>
          <a:prstGeom prst="rect">
            <a:avLst/>
          </a:prstGeom>
        </p:spPr>
      </p:pic>
      <p:sp>
        <p:nvSpPr>
          <p:cNvPr id="5122" name="제목 1"/>
          <p:cNvSpPr>
            <a:spLocks noGrp="1"/>
          </p:cNvSpPr>
          <p:nvPr>
            <p:ph type="title"/>
          </p:nvPr>
        </p:nvSpPr>
        <p:spPr/>
        <p:txBody>
          <a:bodyPr/>
          <a:lstStyle/>
          <a:p>
            <a:r>
              <a:rPr lang="en-US" altLang="ko-KR" sz="2800" dirty="0" smtClean="0">
                <a:latin typeface="Calibri" panose="020F0502020204030204" pitchFamily="34" charset="0"/>
              </a:rPr>
              <a:t>Simulation Results</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2" name="Rectangle 21"/>
          <p:cNvSpPr/>
          <p:nvPr/>
        </p:nvSpPr>
        <p:spPr bwMode="auto">
          <a:xfrm>
            <a:off x="2590800" y="2286000"/>
            <a:ext cx="1521026" cy="3953816"/>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ectangle 34"/>
          <p:cNvSpPr/>
          <p:nvPr/>
        </p:nvSpPr>
        <p:spPr bwMode="auto">
          <a:xfrm>
            <a:off x="4114799" y="2286000"/>
            <a:ext cx="1511661" cy="3953816"/>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1129614" y="2286000"/>
            <a:ext cx="1461186" cy="395381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6463614" y="2294584"/>
            <a:ext cx="1461186" cy="3953816"/>
          </a:xfrm>
          <a:prstGeom prst="rect">
            <a:avLst/>
          </a:prstGeom>
          <a:solidFill>
            <a:srgbClr val="FF99CC">
              <a:alpha val="37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4" name="Group 3"/>
          <p:cNvGrpSpPr/>
          <p:nvPr/>
        </p:nvGrpSpPr>
        <p:grpSpPr>
          <a:xfrm>
            <a:off x="246291" y="2024390"/>
            <a:ext cx="7678509" cy="699254"/>
            <a:chOff x="246291" y="2024390"/>
            <a:chExt cx="7678509" cy="699254"/>
          </a:xfrm>
        </p:grpSpPr>
        <p:sp>
          <p:nvSpPr>
            <p:cNvPr id="19" name="TextBox 18"/>
            <p:cNvSpPr txBox="1"/>
            <p:nvPr/>
          </p:nvSpPr>
          <p:spPr>
            <a:xfrm>
              <a:off x="246291" y="2286000"/>
              <a:ext cx="811441" cy="430887"/>
            </a:xfrm>
            <a:prstGeom prst="rect">
              <a:avLst/>
            </a:prstGeom>
            <a:noFill/>
          </p:spPr>
          <p:txBody>
            <a:bodyPr wrap="none" rtlCol="0">
              <a:spAutoFit/>
            </a:bodyPr>
            <a:lstStyle/>
            <a:p>
              <a:pPr algn="ctr"/>
              <a:r>
                <a:rPr lang="en-US" sz="1100" dirty="0" smtClean="0">
                  <a:latin typeface="Calibri" panose="020F0502020204030204" pitchFamily="34" charset="0"/>
                </a:rPr>
                <a:t>distance </a:t>
              </a:r>
            </a:p>
            <a:p>
              <a:pPr algn="ctr"/>
              <a:r>
                <a:rPr lang="en-US" sz="1100" dirty="0" smtClean="0">
                  <a:latin typeface="Calibri" panose="020F0502020204030204" pitchFamily="34" charset="0"/>
                </a:rPr>
                <a:t>AB (meter)</a:t>
              </a:r>
              <a:endParaRPr lang="en-US" sz="1100" dirty="0">
                <a:latin typeface="Calibri" panose="020F0502020204030204" pitchFamily="34" charset="0"/>
              </a:endParaRPr>
            </a:p>
          </p:txBody>
        </p:sp>
        <p:sp>
          <p:nvSpPr>
            <p:cNvPr id="27" name="TextBox 26"/>
            <p:cNvSpPr txBox="1"/>
            <p:nvPr/>
          </p:nvSpPr>
          <p:spPr>
            <a:xfrm>
              <a:off x="1139130" y="2286000"/>
              <a:ext cx="532518" cy="430887"/>
            </a:xfrm>
            <a:prstGeom prst="rect">
              <a:avLst/>
            </a:prstGeom>
            <a:noFill/>
          </p:spPr>
          <p:txBody>
            <a:bodyPr wrap="none" rtlCol="0">
              <a:spAutoFit/>
            </a:bodyPr>
            <a:lstStyle/>
            <a:p>
              <a:pPr algn="ctr"/>
              <a:r>
                <a:rPr lang="en-US" sz="1100" dirty="0" smtClean="0">
                  <a:latin typeface="Calibri" panose="020F0502020204030204" pitchFamily="34" charset="0"/>
                </a:rPr>
                <a:t>SNR</a:t>
              </a:r>
            </a:p>
            <a:p>
              <a:pPr algn="ctr"/>
              <a:r>
                <a:rPr lang="en-US" sz="1100" dirty="0" smtClean="0">
                  <a:latin typeface="Calibri" panose="020F0502020204030204" pitchFamily="34" charset="0"/>
                </a:rPr>
                <a:t>wo SR</a:t>
              </a:r>
              <a:endParaRPr lang="en-US" sz="1100" dirty="0">
                <a:latin typeface="Calibri" panose="020F0502020204030204" pitchFamily="34" charset="0"/>
              </a:endParaRPr>
            </a:p>
          </p:txBody>
        </p:sp>
        <p:sp>
          <p:nvSpPr>
            <p:cNvPr id="28" name="TextBox 27"/>
            <p:cNvSpPr txBox="1"/>
            <p:nvPr/>
          </p:nvSpPr>
          <p:spPr>
            <a:xfrm>
              <a:off x="1723394" y="2286000"/>
              <a:ext cx="870751" cy="430887"/>
            </a:xfrm>
            <a:prstGeom prst="rect">
              <a:avLst/>
            </a:prstGeom>
            <a:noFill/>
          </p:spPr>
          <p:txBody>
            <a:bodyPr wrap="none" rtlCol="0">
              <a:spAutoFit/>
            </a:bodyPr>
            <a:lstStyle/>
            <a:p>
              <a:pPr algn="ctr"/>
              <a:r>
                <a:rPr lang="en-US" sz="1100" dirty="0" smtClean="0">
                  <a:latin typeface="Calibri" panose="020F0502020204030204" pitchFamily="34" charset="0"/>
                </a:rPr>
                <a:t>Spectral Eff.</a:t>
              </a:r>
              <a:endParaRPr lang="en-US" sz="1100" dirty="0">
                <a:latin typeface="Calibri" panose="020F0502020204030204" pitchFamily="34" charset="0"/>
              </a:endParaRPr>
            </a:p>
            <a:p>
              <a:pPr algn="ctr"/>
              <a:r>
                <a:rPr lang="en-US" sz="1100" dirty="0">
                  <a:latin typeface="Calibri" panose="020F0502020204030204" pitchFamily="34" charset="0"/>
                </a:rPr>
                <a:t>wo SR</a:t>
              </a:r>
            </a:p>
          </p:txBody>
        </p:sp>
        <p:sp>
          <p:nvSpPr>
            <p:cNvPr id="29" name="TextBox 28"/>
            <p:cNvSpPr txBox="1"/>
            <p:nvPr/>
          </p:nvSpPr>
          <p:spPr>
            <a:xfrm>
              <a:off x="5626461" y="2292757"/>
              <a:ext cx="771365" cy="430887"/>
            </a:xfrm>
            <a:prstGeom prst="rect">
              <a:avLst/>
            </a:prstGeom>
            <a:noFill/>
          </p:spPr>
          <p:txBody>
            <a:bodyPr wrap="none" rtlCol="0">
              <a:spAutoFit/>
            </a:bodyPr>
            <a:lstStyle/>
            <a:p>
              <a:pPr algn="ctr"/>
              <a:r>
                <a:rPr lang="en-US" sz="1100" dirty="0" smtClean="0">
                  <a:latin typeface="Calibri" panose="020F0502020204030204" pitchFamily="34" charset="0"/>
                </a:rPr>
                <a:t>Increased </a:t>
              </a:r>
            </a:p>
            <a:p>
              <a:pPr algn="ctr"/>
              <a:r>
                <a:rPr lang="en-US" sz="1100" dirty="0" smtClean="0">
                  <a:latin typeface="Calibri" panose="020F0502020204030204" pitchFamily="34" charset="0"/>
                </a:rPr>
                <a:t>SR (%)</a:t>
              </a:r>
              <a:endParaRPr lang="en-US" sz="1100" dirty="0">
                <a:latin typeface="Calibri" panose="020F0502020204030204" pitchFamily="34" charset="0"/>
              </a:endParaRPr>
            </a:p>
          </p:txBody>
        </p:sp>
        <p:sp>
          <p:nvSpPr>
            <p:cNvPr id="30" name="TextBox 29"/>
            <p:cNvSpPr txBox="1"/>
            <p:nvPr/>
          </p:nvSpPr>
          <p:spPr>
            <a:xfrm>
              <a:off x="2713953" y="2286000"/>
              <a:ext cx="611066"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1" name="TextBox 30"/>
            <p:cNvSpPr txBox="1"/>
            <p:nvPr/>
          </p:nvSpPr>
          <p:spPr>
            <a:xfrm>
              <a:off x="3337490" y="2286000"/>
              <a:ext cx="870752" cy="430887"/>
            </a:xfrm>
            <a:prstGeom prst="rect">
              <a:avLst/>
            </a:prstGeom>
            <a:noFill/>
          </p:spPr>
          <p:txBody>
            <a:bodyPr wrap="none" rtlCol="0">
              <a:spAutoFit/>
            </a:bodyPr>
            <a:lstStyle/>
            <a:p>
              <a:pPr algn="ctr"/>
              <a:r>
                <a:rPr lang="en-US" sz="1100" dirty="0">
                  <a:latin typeface="Calibri" panose="020F0502020204030204" pitchFamily="34" charset="0"/>
                </a:rPr>
                <a:t>Spectral Eff.</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2" name="TextBox 31"/>
            <p:cNvSpPr txBox="1"/>
            <p:nvPr/>
          </p:nvSpPr>
          <p:spPr>
            <a:xfrm>
              <a:off x="4220712" y="2286000"/>
              <a:ext cx="611065"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a:latin typeface="Calibri" panose="020F0502020204030204" pitchFamily="34" charset="0"/>
                </a:rPr>
                <a:t>with SR</a:t>
              </a:r>
            </a:p>
          </p:txBody>
        </p:sp>
        <p:sp>
          <p:nvSpPr>
            <p:cNvPr id="33" name="TextBox 32"/>
            <p:cNvSpPr txBox="1"/>
            <p:nvPr/>
          </p:nvSpPr>
          <p:spPr>
            <a:xfrm>
              <a:off x="4844248" y="2286000"/>
              <a:ext cx="870752" cy="430887"/>
            </a:xfrm>
            <a:prstGeom prst="rect">
              <a:avLst/>
            </a:prstGeom>
            <a:noFill/>
          </p:spPr>
          <p:txBody>
            <a:bodyPr wrap="none" rtlCol="0">
              <a:spAutoFit/>
            </a:bodyPr>
            <a:lstStyle/>
            <a:p>
              <a:pPr algn="ctr"/>
              <a:r>
                <a:rPr lang="en-US" sz="1100" dirty="0">
                  <a:latin typeface="Calibri" panose="020F0502020204030204" pitchFamily="34" charset="0"/>
                </a:rPr>
                <a:t>Spectral Eff.</a:t>
              </a:r>
            </a:p>
            <a:p>
              <a:pPr algn="ctr"/>
              <a:r>
                <a:rPr lang="en-US" sz="1100" dirty="0">
                  <a:latin typeface="Calibri" panose="020F0502020204030204" pitchFamily="34" charset="0"/>
                </a:rPr>
                <a:t>with SR</a:t>
              </a:r>
            </a:p>
          </p:txBody>
        </p:sp>
        <p:sp>
          <p:nvSpPr>
            <p:cNvPr id="36" name="TextBox 35"/>
            <p:cNvSpPr txBox="1"/>
            <p:nvPr/>
          </p:nvSpPr>
          <p:spPr>
            <a:xfrm>
              <a:off x="3084870" y="2024390"/>
              <a:ext cx="513282" cy="261610"/>
            </a:xfrm>
            <a:prstGeom prst="rect">
              <a:avLst/>
            </a:prstGeom>
            <a:noFill/>
          </p:spPr>
          <p:txBody>
            <a:bodyPr wrap="none" rtlCol="0">
              <a:spAutoFit/>
            </a:bodyPr>
            <a:lstStyle/>
            <a:p>
              <a:pPr algn="ctr"/>
              <a:r>
                <a:rPr lang="en-US" sz="1100" dirty="0" smtClean="0">
                  <a:latin typeface="Calibri" panose="020F0502020204030204" pitchFamily="34" charset="0"/>
                </a:rPr>
                <a:t>STA A</a:t>
              </a:r>
              <a:endParaRPr lang="en-US" sz="1100" dirty="0">
                <a:latin typeface="Calibri" panose="020F0502020204030204" pitchFamily="34" charset="0"/>
              </a:endParaRPr>
            </a:p>
          </p:txBody>
        </p:sp>
        <p:sp>
          <p:nvSpPr>
            <p:cNvPr id="37" name="TextBox 36"/>
            <p:cNvSpPr txBox="1"/>
            <p:nvPr/>
          </p:nvSpPr>
          <p:spPr>
            <a:xfrm>
              <a:off x="4592118" y="2024390"/>
              <a:ext cx="513282" cy="261610"/>
            </a:xfrm>
            <a:prstGeom prst="rect">
              <a:avLst/>
            </a:prstGeom>
            <a:noFill/>
          </p:spPr>
          <p:txBody>
            <a:bodyPr wrap="none" rtlCol="0">
              <a:spAutoFit/>
            </a:bodyPr>
            <a:lstStyle/>
            <a:p>
              <a:pPr algn="ctr"/>
              <a:r>
                <a:rPr lang="en-US" sz="1100" dirty="0" smtClean="0">
                  <a:latin typeface="Calibri" panose="020F0502020204030204" pitchFamily="34" charset="0"/>
                </a:rPr>
                <a:t>STA B</a:t>
              </a:r>
              <a:endParaRPr lang="en-US" sz="1100" dirty="0">
                <a:latin typeface="Calibri" panose="020F0502020204030204" pitchFamily="34" charset="0"/>
              </a:endParaRPr>
            </a:p>
          </p:txBody>
        </p:sp>
        <p:sp>
          <p:nvSpPr>
            <p:cNvPr id="39" name="TextBox 38"/>
            <p:cNvSpPr txBox="1"/>
            <p:nvPr/>
          </p:nvSpPr>
          <p:spPr>
            <a:xfrm>
              <a:off x="1254531" y="2046128"/>
              <a:ext cx="1024640" cy="261610"/>
            </a:xfrm>
            <a:prstGeom prst="rect">
              <a:avLst/>
            </a:prstGeom>
            <a:noFill/>
          </p:spPr>
          <p:txBody>
            <a:bodyPr wrap="none" rtlCol="0">
              <a:spAutoFit/>
            </a:bodyPr>
            <a:lstStyle/>
            <a:p>
              <a:pPr algn="ctr"/>
              <a:r>
                <a:rPr lang="en-US" sz="1100" dirty="0" smtClean="0">
                  <a:latin typeface="Calibri" panose="020F0502020204030204" pitchFamily="34" charset="0"/>
                </a:rPr>
                <a:t>STA A or STA B</a:t>
              </a:r>
              <a:endParaRPr lang="en-US" sz="1100" dirty="0">
                <a:latin typeface="Calibri" panose="020F0502020204030204" pitchFamily="34" charset="0"/>
              </a:endParaRPr>
            </a:p>
          </p:txBody>
        </p:sp>
        <p:sp>
          <p:nvSpPr>
            <p:cNvPr id="42" name="TextBox 41"/>
            <p:cNvSpPr txBox="1"/>
            <p:nvPr/>
          </p:nvSpPr>
          <p:spPr>
            <a:xfrm>
              <a:off x="6935162" y="2024390"/>
              <a:ext cx="518091" cy="261610"/>
            </a:xfrm>
            <a:prstGeom prst="rect">
              <a:avLst/>
            </a:prstGeom>
            <a:noFill/>
          </p:spPr>
          <p:txBody>
            <a:bodyPr wrap="none" rtlCol="0">
              <a:spAutoFit/>
            </a:bodyPr>
            <a:lstStyle/>
            <a:p>
              <a:pPr algn="ctr"/>
              <a:r>
                <a:rPr lang="en-US" sz="1100" dirty="0" smtClean="0">
                  <a:latin typeface="Calibri" panose="020F0502020204030204" pitchFamily="34" charset="0"/>
                </a:rPr>
                <a:t>STA </a:t>
              </a:r>
              <a:r>
                <a:rPr lang="en-US" sz="1100" dirty="0" smtClean="0">
                  <a:latin typeface="Calibri" panose="020F0502020204030204" pitchFamily="34" charset="0"/>
                </a:rPr>
                <a:t>D</a:t>
              </a:r>
              <a:endParaRPr lang="en-US" sz="1100" dirty="0">
                <a:latin typeface="Calibri" panose="020F0502020204030204" pitchFamily="34" charset="0"/>
              </a:endParaRPr>
            </a:p>
          </p:txBody>
        </p:sp>
        <p:sp>
          <p:nvSpPr>
            <p:cNvPr id="43" name="TextBox 42"/>
            <p:cNvSpPr txBox="1"/>
            <p:nvPr/>
          </p:nvSpPr>
          <p:spPr>
            <a:xfrm>
              <a:off x="6430512" y="2286000"/>
              <a:ext cx="611065"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a:latin typeface="Calibri" panose="020F0502020204030204" pitchFamily="34" charset="0"/>
                </a:rPr>
                <a:t>with SR</a:t>
              </a:r>
            </a:p>
          </p:txBody>
        </p:sp>
        <p:sp>
          <p:nvSpPr>
            <p:cNvPr id="44" name="TextBox 43"/>
            <p:cNvSpPr txBox="1"/>
            <p:nvPr/>
          </p:nvSpPr>
          <p:spPr>
            <a:xfrm>
              <a:off x="7054048" y="2286000"/>
              <a:ext cx="870752" cy="430887"/>
            </a:xfrm>
            <a:prstGeom prst="rect">
              <a:avLst/>
            </a:prstGeom>
            <a:noFill/>
          </p:spPr>
          <p:txBody>
            <a:bodyPr wrap="none" rtlCol="0">
              <a:spAutoFit/>
            </a:bodyPr>
            <a:lstStyle/>
            <a:p>
              <a:pPr algn="ctr"/>
              <a:r>
                <a:rPr lang="en-US" sz="1100" dirty="0">
                  <a:latin typeface="Calibri" panose="020F0502020204030204" pitchFamily="34" charset="0"/>
                </a:rPr>
                <a:t>Spectral Eff.</a:t>
              </a:r>
            </a:p>
            <a:p>
              <a:pPr algn="ctr"/>
              <a:r>
                <a:rPr lang="en-US" sz="1100" dirty="0">
                  <a:latin typeface="Calibri" panose="020F0502020204030204" pitchFamily="34" charset="0"/>
                </a:rPr>
                <a:t>with SR</a:t>
              </a:r>
            </a:p>
          </p:txBody>
        </p:sp>
      </p:grpSp>
    </p:spTree>
    <p:extLst>
      <p:ext uri="{BB962C8B-B14F-4D97-AF65-F5344CB8AC3E}">
        <p14:creationId xmlns:p14="http://schemas.microsoft.com/office/powerpoint/2010/main" val="560134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352425" y="2743200"/>
            <a:ext cx="7648575" cy="3457575"/>
          </a:xfrm>
          <a:prstGeom prst="rect">
            <a:avLst/>
          </a:prstGeom>
        </p:spPr>
      </p:pic>
      <p:sp>
        <p:nvSpPr>
          <p:cNvPr id="5122" name="제목 1"/>
          <p:cNvSpPr>
            <a:spLocks noGrp="1"/>
          </p:cNvSpPr>
          <p:nvPr>
            <p:ph type="title"/>
          </p:nvPr>
        </p:nvSpPr>
        <p:spPr/>
        <p:txBody>
          <a:bodyPr/>
          <a:lstStyle/>
          <a:p>
            <a:r>
              <a:rPr lang="en-US" altLang="ko-KR" sz="2800" dirty="0" smtClean="0">
                <a:latin typeface="Calibri" panose="020F0502020204030204" pitchFamily="34" charset="0"/>
              </a:rPr>
              <a:t>Simulation Results</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2" name="Rectangle 21"/>
          <p:cNvSpPr/>
          <p:nvPr/>
        </p:nvSpPr>
        <p:spPr bwMode="auto">
          <a:xfrm>
            <a:off x="2590800" y="2286000"/>
            <a:ext cx="1521026" cy="3953816"/>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ectangle 34"/>
          <p:cNvSpPr/>
          <p:nvPr/>
        </p:nvSpPr>
        <p:spPr bwMode="auto">
          <a:xfrm>
            <a:off x="4114799" y="2286000"/>
            <a:ext cx="1511661" cy="3953816"/>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1129614" y="2286000"/>
            <a:ext cx="1461186" cy="395381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6463614" y="2294584"/>
            <a:ext cx="1461186" cy="3953816"/>
          </a:xfrm>
          <a:prstGeom prst="rect">
            <a:avLst/>
          </a:prstGeom>
          <a:solidFill>
            <a:srgbClr val="FF99CC">
              <a:alpha val="37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4" name="Group 3"/>
          <p:cNvGrpSpPr/>
          <p:nvPr/>
        </p:nvGrpSpPr>
        <p:grpSpPr>
          <a:xfrm>
            <a:off x="246291" y="2024390"/>
            <a:ext cx="7678509" cy="699254"/>
            <a:chOff x="246291" y="2024390"/>
            <a:chExt cx="7678509" cy="699254"/>
          </a:xfrm>
        </p:grpSpPr>
        <p:sp>
          <p:nvSpPr>
            <p:cNvPr id="19" name="TextBox 18"/>
            <p:cNvSpPr txBox="1"/>
            <p:nvPr/>
          </p:nvSpPr>
          <p:spPr>
            <a:xfrm>
              <a:off x="246291" y="2286000"/>
              <a:ext cx="811441" cy="430887"/>
            </a:xfrm>
            <a:prstGeom prst="rect">
              <a:avLst/>
            </a:prstGeom>
            <a:noFill/>
          </p:spPr>
          <p:txBody>
            <a:bodyPr wrap="none" rtlCol="0">
              <a:spAutoFit/>
            </a:bodyPr>
            <a:lstStyle/>
            <a:p>
              <a:pPr algn="ctr"/>
              <a:r>
                <a:rPr lang="en-US" sz="1100" dirty="0" smtClean="0">
                  <a:latin typeface="Calibri" panose="020F0502020204030204" pitchFamily="34" charset="0"/>
                </a:rPr>
                <a:t>distance </a:t>
              </a:r>
            </a:p>
            <a:p>
              <a:pPr algn="ctr"/>
              <a:r>
                <a:rPr lang="en-US" sz="1100" dirty="0" smtClean="0">
                  <a:latin typeface="Calibri" panose="020F0502020204030204" pitchFamily="34" charset="0"/>
                </a:rPr>
                <a:t>AB (meter)</a:t>
              </a:r>
              <a:endParaRPr lang="en-US" sz="1100" dirty="0">
                <a:latin typeface="Calibri" panose="020F0502020204030204" pitchFamily="34" charset="0"/>
              </a:endParaRPr>
            </a:p>
          </p:txBody>
        </p:sp>
        <p:sp>
          <p:nvSpPr>
            <p:cNvPr id="27" name="TextBox 26"/>
            <p:cNvSpPr txBox="1"/>
            <p:nvPr/>
          </p:nvSpPr>
          <p:spPr>
            <a:xfrm>
              <a:off x="1139130" y="2286000"/>
              <a:ext cx="532518" cy="430887"/>
            </a:xfrm>
            <a:prstGeom prst="rect">
              <a:avLst/>
            </a:prstGeom>
            <a:noFill/>
          </p:spPr>
          <p:txBody>
            <a:bodyPr wrap="none" rtlCol="0">
              <a:spAutoFit/>
            </a:bodyPr>
            <a:lstStyle/>
            <a:p>
              <a:pPr algn="ctr"/>
              <a:r>
                <a:rPr lang="en-US" sz="1100" dirty="0" smtClean="0">
                  <a:latin typeface="Calibri" panose="020F0502020204030204" pitchFamily="34" charset="0"/>
                </a:rPr>
                <a:t>SNR</a:t>
              </a:r>
            </a:p>
            <a:p>
              <a:pPr algn="ctr"/>
              <a:r>
                <a:rPr lang="en-US" sz="1100" dirty="0" smtClean="0">
                  <a:latin typeface="Calibri" panose="020F0502020204030204" pitchFamily="34" charset="0"/>
                </a:rPr>
                <a:t>wo SR</a:t>
              </a:r>
              <a:endParaRPr lang="en-US" sz="1100" dirty="0">
                <a:latin typeface="Calibri" panose="020F0502020204030204" pitchFamily="34" charset="0"/>
              </a:endParaRPr>
            </a:p>
          </p:txBody>
        </p:sp>
        <p:sp>
          <p:nvSpPr>
            <p:cNvPr id="28" name="TextBox 27"/>
            <p:cNvSpPr txBox="1"/>
            <p:nvPr/>
          </p:nvSpPr>
          <p:spPr>
            <a:xfrm>
              <a:off x="1723394" y="2286000"/>
              <a:ext cx="870751" cy="430887"/>
            </a:xfrm>
            <a:prstGeom prst="rect">
              <a:avLst/>
            </a:prstGeom>
            <a:noFill/>
          </p:spPr>
          <p:txBody>
            <a:bodyPr wrap="none" rtlCol="0">
              <a:spAutoFit/>
            </a:bodyPr>
            <a:lstStyle/>
            <a:p>
              <a:pPr algn="ctr"/>
              <a:r>
                <a:rPr lang="en-US" sz="1100" dirty="0" smtClean="0">
                  <a:latin typeface="Calibri" panose="020F0502020204030204" pitchFamily="34" charset="0"/>
                </a:rPr>
                <a:t>Spectral Eff.</a:t>
              </a:r>
              <a:endParaRPr lang="en-US" sz="1100" dirty="0">
                <a:latin typeface="Calibri" panose="020F0502020204030204" pitchFamily="34" charset="0"/>
              </a:endParaRPr>
            </a:p>
            <a:p>
              <a:pPr algn="ctr"/>
              <a:r>
                <a:rPr lang="en-US" sz="1100" dirty="0">
                  <a:latin typeface="Calibri" panose="020F0502020204030204" pitchFamily="34" charset="0"/>
                </a:rPr>
                <a:t>wo SR</a:t>
              </a:r>
            </a:p>
          </p:txBody>
        </p:sp>
        <p:sp>
          <p:nvSpPr>
            <p:cNvPr id="29" name="TextBox 28"/>
            <p:cNvSpPr txBox="1"/>
            <p:nvPr/>
          </p:nvSpPr>
          <p:spPr>
            <a:xfrm>
              <a:off x="5626461" y="2292757"/>
              <a:ext cx="771365" cy="430887"/>
            </a:xfrm>
            <a:prstGeom prst="rect">
              <a:avLst/>
            </a:prstGeom>
            <a:noFill/>
          </p:spPr>
          <p:txBody>
            <a:bodyPr wrap="none" rtlCol="0">
              <a:spAutoFit/>
            </a:bodyPr>
            <a:lstStyle/>
            <a:p>
              <a:pPr algn="ctr"/>
              <a:r>
                <a:rPr lang="en-US" sz="1100" dirty="0" smtClean="0">
                  <a:latin typeface="Calibri" panose="020F0502020204030204" pitchFamily="34" charset="0"/>
                </a:rPr>
                <a:t>Increased </a:t>
              </a:r>
            </a:p>
            <a:p>
              <a:pPr algn="ctr"/>
              <a:r>
                <a:rPr lang="en-US" sz="1100" dirty="0" smtClean="0">
                  <a:latin typeface="Calibri" panose="020F0502020204030204" pitchFamily="34" charset="0"/>
                </a:rPr>
                <a:t>SR (%)</a:t>
              </a:r>
              <a:endParaRPr lang="en-US" sz="1100" dirty="0">
                <a:latin typeface="Calibri" panose="020F0502020204030204" pitchFamily="34" charset="0"/>
              </a:endParaRPr>
            </a:p>
          </p:txBody>
        </p:sp>
        <p:sp>
          <p:nvSpPr>
            <p:cNvPr id="30" name="TextBox 29"/>
            <p:cNvSpPr txBox="1"/>
            <p:nvPr/>
          </p:nvSpPr>
          <p:spPr>
            <a:xfrm>
              <a:off x="2713953" y="2286000"/>
              <a:ext cx="611066"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1" name="TextBox 30"/>
            <p:cNvSpPr txBox="1"/>
            <p:nvPr/>
          </p:nvSpPr>
          <p:spPr>
            <a:xfrm>
              <a:off x="3337490" y="2286000"/>
              <a:ext cx="870752" cy="430887"/>
            </a:xfrm>
            <a:prstGeom prst="rect">
              <a:avLst/>
            </a:prstGeom>
            <a:noFill/>
          </p:spPr>
          <p:txBody>
            <a:bodyPr wrap="none" rtlCol="0">
              <a:spAutoFit/>
            </a:bodyPr>
            <a:lstStyle/>
            <a:p>
              <a:pPr algn="ctr"/>
              <a:r>
                <a:rPr lang="en-US" sz="1100" dirty="0">
                  <a:latin typeface="Calibri" panose="020F0502020204030204" pitchFamily="34" charset="0"/>
                </a:rPr>
                <a:t>Spectral Eff.</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2" name="TextBox 31"/>
            <p:cNvSpPr txBox="1"/>
            <p:nvPr/>
          </p:nvSpPr>
          <p:spPr>
            <a:xfrm>
              <a:off x="4220712" y="2286000"/>
              <a:ext cx="611065"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a:latin typeface="Calibri" panose="020F0502020204030204" pitchFamily="34" charset="0"/>
                </a:rPr>
                <a:t>with SR</a:t>
              </a:r>
            </a:p>
          </p:txBody>
        </p:sp>
        <p:sp>
          <p:nvSpPr>
            <p:cNvPr id="33" name="TextBox 32"/>
            <p:cNvSpPr txBox="1"/>
            <p:nvPr/>
          </p:nvSpPr>
          <p:spPr>
            <a:xfrm>
              <a:off x="4844248" y="2286000"/>
              <a:ext cx="870752" cy="430887"/>
            </a:xfrm>
            <a:prstGeom prst="rect">
              <a:avLst/>
            </a:prstGeom>
            <a:noFill/>
          </p:spPr>
          <p:txBody>
            <a:bodyPr wrap="none" rtlCol="0">
              <a:spAutoFit/>
            </a:bodyPr>
            <a:lstStyle/>
            <a:p>
              <a:pPr algn="ctr"/>
              <a:r>
                <a:rPr lang="en-US" sz="1100" dirty="0">
                  <a:latin typeface="Calibri" panose="020F0502020204030204" pitchFamily="34" charset="0"/>
                </a:rPr>
                <a:t>Spectral Eff.</a:t>
              </a:r>
            </a:p>
            <a:p>
              <a:pPr algn="ctr"/>
              <a:r>
                <a:rPr lang="en-US" sz="1100" dirty="0">
                  <a:latin typeface="Calibri" panose="020F0502020204030204" pitchFamily="34" charset="0"/>
                </a:rPr>
                <a:t>with SR</a:t>
              </a:r>
            </a:p>
          </p:txBody>
        </p:sp>
        <p:sp>
          <p:nvSpPr>
            <p:cNvPr id="36" name="TextBox 35"/>
            <p:cNvSpPr txBox="1"/>
            <p:nvPr/>
          </p:nvSpPr>
          <p:spPr>
            <a:xfrm>
              <a:off x="3084870" y="2024390"/>
              <a:ext cx="513282" cy="261610"/>
            </a:xfrm>
            <a:prstGeom prst="rect">
              <a:avLst/>
            </a:prstGeom>
            <a:noFill/>
          </p:spPr>
          <p:txBody>
            <a:bodyPr wrap="none" rtlCol="0">
              <a:spAutoFit/>
            </a:bodyPr>
            <a:lstStyle/>
            <a:p>
              <a:pPr algn="ctr"/>
              <a:r>
                <a:rPr lang="en-US" sz="1100" dirty="0" smtClean="0">
                  <a:latin typeface="Calibri" panose="020F0502020204030204" pitchFamily="34" charset="0"/>
                </a:rPr>
                <a:t>STA A</a:t>
              </a:r>
              <a:endParaRPr lang="en-US" sz="1100" dirty="0">
                <a:latin typeface="Calibri" panose="020F0502020204030204" pitchFamily="34" charset="0"/>
              </a:endParaRPr>
            </a:p>
          </p:txBody>
        </p:sp>
        <p:sp>
          <p:nvSpPr>
            <p:cNvPr id="37" name="TextBox 36"/>
            <p:cNvSpPr txBox="1"/>
            <p:nvPr/>
          </p:nvSpPr>
          <p:spPr>
            <a:xfrm>
              <a:off x="4592118" y="2024390"/>
              <a:ext cx="513282" cy="261610"/>
            </a:xfrm>
            <a:prstGeom prst="rect">
              <a:avLst/>
            </a:prstGeom>
            <a:noFill/>
          </p:spPr>
          <p:txBody>
            <a:bodyPr wrap="none" rtlCol="0">
              <a:spAutoFit/>
            </a:bodyPr>
            <a:lstStyle/>
            <a:p>
              <a:pPr algn="ctr"/>
              <a:r>
                <a:rPr lang="en-US" sz="1100" dirty="0" smtClean="0">
                  <a:latin typeface="Calibri" panose="020F0502020204030204" pitchFamily="34" charset="0"/>
                </a:rPr>
                <a:t>STA B</a:t>
              </a:r>
              <a:endParaRPr lang="en-US" sz="1100" dirty="0">
                <a:latin typeface="Calibri" panose="020F0502020204030204" pitchFamily="34" charset="0"/>
              </a:endParaRPr>
            </a:p>
          </p:txBody>
        </p:sp>
        <p:sp>
          <p:nvSpPr>
            <p:cNvPr id="39" name="TextBox 38"/>
            <p:cNvSpPr txBox="1"/>
            <p:nvPr/>
          </p:nvSpPr>
          <p:spPr>
            <a:xfrm>
              <a:off x="1254531" y="2046128"/>
              <a:ext cx="1024640" cy="261610"/>
            </a:xfrm>
            <a:prstGeom prst="rect">
              <a:avLst/>
            </a:prstGeom>
            <a:noFill/>
          </p:spPr>
          <p:txBody>
            <a:bodyPr wrap="none" rtlCol="0">
              <a:spAutoFit/>
            </a:bodyPr>
            <a:lstStyle/>
            <a:p>
              <a:pPr algn="ctr"/>
              <a:r>
                <a:rPr lang="en-US" sz="1100" dirty="0" smtClean="0">
                  <a:latin typeface="Calibri" panose="020F0502020204030204" pitchFamily="34" charset="0"/>
                </a:rPr>
                <a:t>STA A or STA B</a:t>
              </a:r>
              <a:endParaRPr lang="en-US" sz="1100" dirty="0">
                <a:latin typeface="Calibri" panose="020F0502020204030204" pitchFamily="34" charset="0"/>
              </a:endParaRPr>
            </a:p>
          </p:txBody>
        </p:sp>
        <p:sp>
          <p:nvSpPr>
            <p:cNvPr id="42" name="TextBox 41"/>
            <p:cNvSpPr txBox="1"/>
            <p:nvPr/>
          </p:nvSpPr>
          <p:spPr>
            <a:xfrm>
              <a:off x="6935162" y="2024390"/>
              <a:ext cx="518091" cy="261610"/>
            </a:xfrm>
            <a:prstGeom prst="rect">
              <a:avLst/>
            </a:prstGeom>
            <a:noFill/>
          </p:spPr>
          <p:txBody>
            <a:bodyPr wrap="none" rtlCol="0">
              <a:spAutoFit/>
            </a:bodyPr>
            <a:lstStyle/>
            <a:p>
              <a:pPr algn="ctr"/>
              <a:r>
                <a:rPr lang="en-US" sz="1100" dirty="0" smtClean="0">
                  <a:latin typeface="Calibri" panose="020F0502020204030204" pitchFamily="34" charset="0"/>
                </a:rPr>
                <a:t>STA </a:t>
              </a:r>
              <a:r>
                <a:rPr lang="en-US" sz="1100" dirty="0" smtClean="0">
                  <a:latin typeface="Calibri" panose="020F0502020204030204" pitchFamily="34" charset="0"/>
                </a:rPr>
                <a:t>D</a:t>
              </a:r>
              <a:endParaRPr lang="en-US" sz="1100" dirty="0">
                <a:latin typeface="Calibri" panose="020F0502020204030204" pitchFamily="34" charset="0"/>
              </a:endParaRPr>
            </a:p>
          </p:txBody>
        </p:sp>
        <p:sp>
          <p:nvSpPr>
            <p:cNvPr id="43" name="TextBox 42"/>
            <p:cNvSpPr txBox="1"/>
            <p:nvPr/>
          </p:nvSpPr>
          <p:spPr>
            <a:xfrm>
              <a:off x="6430512" y="2286000"/>
              <a:ext cx="611065"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a:latin typeface="Calibri" panose="020F0502020204030204" pitchFamily="34" charset="0"/>
                </a:rPr>
                <a:t>with SR</a:t>
              </a:r>
            </a:p>
          </p:txBody>
        </p:sp>
        <p:sp>
          <p:nvSpPr>
            <p:cNvPr id="44" name="TextBox 43"/>
            <p:cNvSpPr txBox="1"/>
            <p:nvPr/>
          </p:nvSpPr>
          <p:spPr>
            <a:xfrm>
              <a:off x="7054048" y="2286000"/>
              <a:ext cx="870752" cy="430887"/>
            </a:xfrm>
            <a:prstGeom prst="rect">
              <a:avLst/>
            </a:prstGeom>
            <a:noFill/>
          </p:spPr>
          <p:txBody>
            <a:bodyPr wrap="none" rtlCol="0">
              <a:spAutoFit/>
            </a:bodyPr>
            <a:lstStyle/>
            <a:p>
              <a:pPr algn="ctr"/>
              <a:r>
                <a:rPr lang="en-US" sz="1100" dirty="0">
                  <a:latin typeface="Calibri" panose="020F0502020204030204" pitchFamily="34" charset="0"/>
                </a:rPr>
                <a:t>Spectral Eff.</a:t>
              </a:r>
            </a:p>
            <a:p>
              <a:pPr algn="ctr"/>
              <a:r>
                <a:rPr lang="en-US" sz="1100" dirty="0">
                  <a:latin typeface="Calibri" panose="020F0502020204030204" pitchFamily="34" charset="0"/>
                </a:rPr>
                <a:t>with SR</a:t>
              </a:r>
            </a:p>
          </p:txBody>
        </p:sp>
      </p:grpSp>
    </p:spTree>
    <p:extLst>
      <p:ext uri="{BB962C8B-B14F-4D97-AF65-F5344CB8AC3E}">
        <p14:creationId xmlns:p14="http://schemas.microsoft.com/office/powerpoint/2010/main" val="703587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Conclusion</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798497"/>
          </a:xfrm>
        </p:spPr>
        <p:txBody>
          <a:bodyPr/>
          <a:lstStyle/>
          <a:p>
            <a:pPr>
              <a:buFont typeface="Arial"/>
              <a:buChar char="•"/>
            </a:pPr>
            <a:r>
              <a:rPr lang="en-US" altLang="ko-KR" sz="2000" b="0" dirty="0" smtClean="0">
                <a:latin typeface="Calibri" panose="020F0502020204030204" pitchFamily="34" charset="0"/>
              </a:rPr>
              <a:t>The optimum CCA level has been debated within </a:t>
            </a:r>
            <a:r>
              <a:rPr lang="en-US" altLang="ko-KR" sz="2000" b="0" dirty="0" err="1" smtClean="0">
                <a:latin typeface="Calibri" panose="020F0502020204030204" pitchFamily="34" charset="0"/>
              </a:rPr>
              <a:t>TGax</a:t>
            </a:r>
            <a:r>
              <a:rPr lang="en-US" altLang="ko-KR" sz="2000" b="0" dirty="0" smtClean="0">
                <a:latin typeface="Calibri" panose="020F0502020204030204" pitchFamily="34" charset="0"/>
              </a:rPr>
              <a:t> extensively and it seems it’d depend on the topology of the BSS and presence of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 different treatment of OBSS frames vs BSS frames, e.g. based on Color field, might be a good solution but it’d also depend on topology and over of BSS and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Current CCA rule offers needed protection when a set of STAs are within reach of each  of each other. But it offers overprotection when some of the recipient STAs are farther from the rest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This contribution proposes to evaluate the status of the medium based on RSSI from a frame and its response frame and revise the status of the medium or NAV</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260054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err="1" smtClean="0">
                <a:latin typeface="Calibri" panose="020F0502020204030204" pitchFamily="34" charset="0"/>
              </a:rPr>
              <a:t>Strawpoll</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572001"/>
          </a:xfrm>
        </p:spPr>
        <p:txBody>
          <a:bodyPr/>
          <a:lstStyle/>
          <a:p>
            <a:pPr>
              <a:buFont typeface="Arial"/>
              <a:buChar char="•"/>
            </a:pPr>
            <a:r>
              <a:rPr lang="en-US" altLang="ko-KR" sz="2000" b="0" dirty="0" smtClean="0">
                <a:latin typeface="Calibri" panose="020F0502020204030204" pitchFamily="34" charset="0"/>
              </a:rPr>
              <a:t>Do you agree that the following to be added to 11ax SFD:</a:t>
            </a:r>
          </a:p>
          <a:p>
            <a:pPr marL="0" indent="0">
              <a:buNone/>
            </a:pPr>
            <a:endParaRPr lang="en-US" altLang="ko-KR" sz="2000" b="0" dirty="0" smtClean="0">
              <a:latin typeface="Calibri" panose="020F0502020204030204" pitchFamily="34" charset="0"/>
            </a:endParaRPr>
          </a:p>
          <a:p>
            <a:pPr marL="0" indent="0">
              <a:buNone/>
            </a:pPr>
            <a:r>
              <a:rPr lang="en-US" altLang="ko-KR" sz="2000" b="0" dirty="0" smtClean="0">
                <a:latin typeface="Calibri" panose="020F0502020204030204" pitchFamily="34" charset="0"/>
              </a:rPr>
              <a:t>The </a:t>
            </a:r>
            <a:r>
              <a:rPr lang="en-US" altLang="ko-KR" sz="2000" b="0" dirty="0">
                <a:latin typeface="Calibri" panose="020F0502020204030204" pitchFamily="34" charset="0"/>
              </a:rPr>
              <a:t>specification to consider a procedure </a:t>
            </a:r>
            <a:r>
              <a:rPr lang="en-US" altLang="ko-KR" sz="2000" b="0" dirty="0" smtClean="0">
                <a:latin typeface="Calibri" panose="020F0502020204030204" pitchFamily="34" charset="0"/>
              </a:rPr>
              <a:t>based on received RSSI of a pair of RTS and CTS </a:t>
            </a:r>
            <a:r>
              <a:rPr lang="en-US" altLang="ko-KR" sz="2000" b="0" dirty="0" smtClean="0">
                <a:latin typeface="Calibri" panose="020F0502020204030204" pitchFamily="34" charset="0"/>
              </a:rPr>
              <a:t>frames </a:t>
            </a:r>
            <a:r>
              <a:rPr lang="en-US" altLang="ko-KR" sz="2000" b="0" dirty="0" smtClean="0">
                <a:latin typeface="Calibri" panose="020F0502020204030204" pitchFamily="34" charset="0"/>
              </a:rPr>
              <a:t>to avoid updating the </a:t>
            </a:r>
            <a:r>
              <a:rPr lang="en-US" altLang="ko-KR" sz="2000" b="0" dirty="0">
                <a:latin typeface="Calibri" panose="020F0502020204030204" pitchFamily="34" charset="0"/>
              </a:rPr>
              <a:t>NAV </a:t>
            </a:r>
            <a:r>
              <a:rPr lang="en-US" altLang="ko-KR" sz="2000" b="0" dirty="0" smtClean="0">
                <a:latin typeface="Calibri" panose="020F0502020204030204" pitchFamily="34" charset="0"/>
              </a:rPr>
              <a:t>after receiving the CTS frame if the measured RSSI of the RTS/CTS frames meet a TBD condition</a:t>
            </a:r>
            <a:r>
              <a:rPr lang="en-US" altLang="ko-KR" sz="2000" b="0" dirty="0" smtClean="0">
                <a:latin typeface="Calibri" panose="020F0502020204030204" pitchFamily="34" charset="0"/>
              </a:rPr>
              <a:t>.</a:t>
            </a:r>
            <a:endParaRPr lang="en-US" altLang="ko-KR" sz="20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1449101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Appendix</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5711835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Revising NAV During TXOP</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39" name="Group 38"/>
          <p:cNvGrpSpPr/>
          <p:nvPr/>
        </p:nvGrpSpPr>
        <p:grpSpPr>
          <a:xfrm>
            <a:off x="1447800" y="3962400"/>
            <a:ext cx="6477000" cy="2270450"/>
            <a:chOff x="152400" y="4114800"/>
            <a:chExt cx="6477000" cy="2270450"/>
          </a:xfrm>
        </p:grpSpPr>
        <p:cxnSp>
          <p:nvCxnSpPr>
            <p:cNvPr id="49" name="Straight Connector 48"/>
            <p:cNvCxnSpPr/>
            <p:nvPr/>
          </p:nvCxnSpPr>
          <p:spPr bwMode="auto">
            <a:xfrm>
              <a:off x="685800" y="4657559"/>
              <a:ext cx="548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Rectangle 49"/>
            <p:cNvSpPr/>
            <p:nvPr/>
          </p:nvSpPr>
          <p:spPr bwMode="auto">
            <a:xfrm>
              <a:off x="2723963" y="4352759"/>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51" name="Rectangle 50"/>
            <p:cNvSpPr/>
            <p:nvPr/>
          </p:nvSpPr>
          <p:spPr bwMode="auto">
            <a:xfrm>
              <a:off x="152400" y="441960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A</a:t>
              </a:r>
            </a:p>
          </p:txBody>
        </p:sp>
        <p:cxnSp>
          <p:nvCxnSpPr>
            <p:cNvPr id="52" name="Straight Connector 51"/>
            <p:cNvCxnSpPr/>
            <p:nvPr/>
          </p:nvCxnSpPr>
          <p:spPr bwMode="auto">
            <a:xfrm flipV="1">
              <a:off x="685800" y="5166050"/>
              <a:ext cx="5501734" cy="1555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3" name="Rectangle 52"/>
            <p:cNvSpPr/>
            <p:nvPr/>
          </p:nvSpPr>
          <p:spPr bwMode="auto">
            <a:xfrm>
              <a:off x="3642876" y="4865930"/>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54" name="Rectangle 53"/>
            <p:cNvSpPr/>
            <p:nvPr/>
          </p:nvSpPr>
          <p:spPr bwMode="auto">
            <a:xfrm>
              <a:off x="167734" y="4928091"/>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B</a:t>
              </a:r>
            </a:p>
          </p:txBody>
        </p:sp>
        <p:cxnSp>
          <p:nvCxnSpPr>
            <p:cNvPr id="55" name="Straight Connector 54"/>
            <p:cNvCxnSpPr/>
            <p:nvPr/>
          </p:nvCxnSpPr>
          <p:spPr bwMode="auto">
            <a:xfrm>
              <a:off x="685800" y="5785009"/>
              <a:ext cx="5501734"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6" name="Rectangle 55"/>
            <p:cNvSpPr/>
            <p:nvPr/>
          </p:nvSpPr>
          <p:spPr bwMode="auto">
            <a:xfrm>
              <a:off x="167734" y="554705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C</a:t>
              </a:r>
            </a:p>
          </p:txBody>
        </p:sp>
        <p:cxnSp>
          <p:nvCxnSpPr>
            <p:cNvPr id="57" name="Straight Arrow Connector 56"/>
            <p:cNvCxnSpPr/>
            <p:nvPr/>
          </p:nvCxnSpPr>
          <p:spPr bwMode="auto">
            <a:xfrm>
              <a:off x="2765153" y="4724400"/>
              <a:ext cx="0" cy="10606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58" name="Rectangle 57"/>
            <p:cNvSpPr/>
            <p:nvPr/>
          </p:nvSpPr>
          <p:spPr bwMode="auto">
            <a:xfrm>
              <a:off x="2438400" y="52328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AC</a:t>
              </a:r>
            </a:p>
          </p:txBody>
        </p:sp>
        <p:cxnSp>
          <p:nvCxnSpPr>
            <p:cNvPr id="59" name="Straight Arrow Connector 58"/>
            <p:cNvCxnSpPr/>
            <p:nvPr/>
          </p:nvCxnSpPr>
          <p:spPr bwMode="auto">
            <a:xfrm flipH="1">
              <a:off x="3657600" y="5181600"/>
              <a:ext cx="21953" cy="6034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0" name="Rectangle 59"/>
            <p:cNvSpPr/>
            <p:nvPr/>
          </p:nvSpPr>
          <p:spPr bwMode="auto">
            <a:xfrm>
              <a:off x="3352800" y="53852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BC</a:t>
              </a:r>
            </a:p>
          </p:txBody>
        </p:sp>
        <p:cxnSp>
          <p:nvCxnSpPr>
            <p:cNvPr id="61" name="Straight Arrow Connector 60"/>
            <p:cNvCxnSpPr/>
            <p:nvPr/>
          </p:nvCxnSpPr>
          <p:spPr bwMode="auto">
            <a:xfrm>
              <a:off x="2568847" y="6080450"/>
              <a:ext cx="116495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62" name="Straight Arrow Connector 61"/>
            <p:cNvCxnSpPr/>
            <p:nvPr/>
          </p:nvCxnSpPr>
          <p:spPr bwMode="auto">
            <a:xfrm>
              <a:off x="167734" y="4267200"/>
              <a:ext cx="6461666" cy="4206"/>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3" name="Rectangle 62"/>
            <p:cNvSpPr/>
            <p:nvPr/>
          </p:nvSpPr>
          <p:spPr bwMode="auto">
            <a:xfrm>
              <a:off x="1752600" y="4114800"/>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TXOP</a:t>
              </a:r>
            </a:p>
          </p:txBody>
        </p:sp>
        <p:sp>
          <p:nvSpPr>
            <p:cNvPr id="64" name="Rectangle 63"/>
            <p:cNvSpPr/>
            <p:nvPr/>
          </p:nvSpPr>
          <p:spPr bwMode="auto">
            <a:xfrm>
              <a:off x="2743200" y="5860362"/>
              <a:ext cx="819803" cy="52488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0C0"/>
                  </a:solidFill>
                  <a:effectLst/>
                  <a:latin typeface="Calibri" panose="020F0502020204030204" pitchFamily="34" charset="0"/>
                </a:rPr>
                <a:t>Legacy CCA rules applies</a:t>
              </a:r>
            </a:p>
          </p:txBody>
        </p:sp>
        <p:cxnSp>
          <p:nvCxnSpPr>
            <p:cNvPr id="65" name="Straight Arrow Connector 64"/>
            <p:cNvCxnSpPr/>
            <p:nvPr/>
          </p:nvCxnSpPr>
          <p:spPr bwMode="auto">
            <a:xfrm>
              <a:off x="3755753" y="6065210"/>
              <a:ext cx="287364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6" name="Rectangle 65"/>
            <p:cNvSpPr/>
            <p:nvPr/>
          </p:nvSpPr>
          <p:spPr bwMode="auto">
            <a:xfrm>
              <a:off x="4114994" y="5851850"/>
              <a:ext cx="1904806" cy="42997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0C0"/>
                  </a:solidFill>
                  <a:effectLst/>
                  <a:latin typeface="Calibri" panose="020F0502020204030204" pitchFamily="34" charset="0"/>
                </a:rPr>
                <a:t>Revise NAV based on RSSI</a:t>
              </a:r>
              <a:r>
                <a:rPr kumimoji="0" lang="en-US" sz="1200" b="1" i="0" u="none" strike="noStrike" cap="none" normalizeH="0" dirty="0" smtClean="0">
                  <a:ln>
                    <a:noFill/>
                  </a:ln>
                  <a:solidFill>
                    <a:srgbClr val="0070C0"/>
                  </a:solidFill>
                  <a:effectLst/>
                  <a:latin typeface="Calibri" panose="020F0502020204030204" pitchFamily="34" charset="0"/>
                </a:rPr>
                <a:t> AC and RSSI BC?</a:t>
              </a:r>
              <a:endParaRPr kumimoji="0" lang="en-US" sz="1200" b="1" i="0" u="none" strike="noStrike" cap="none" normalizeH="0" baseline="0" dirty="0" smtClean="0">
                <a:ln>
                  <a:noFill/>
                </a:ln>
                <a:solidFill>
                  <a:srgbClr val="0070C0"/>
                </a:solidFill>
                <a:effectLst/>
                <a:latin typeface="Calibri" panose="020F0502020204030204" pitchFamily="34" charset="0"/>
              </a:endParaRPr>
            </a:p>
          </p:txBody>
        </p:sp>
        <p:sp>
          <p:nvSpPr>
            <p:cNvPr id="86" name="Rectangle 85"/>
            <p:cNvSpPr/>
            <p:nvPr/>
          </p:nvSpPr>
          <p:spPr bwMode="auto">
            <a:xfrm>
              <a:off x="762000" y="4351949"/>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87" name="Rectangle 86"/>
            <p:cNvSpPr/>
            <p:nvPr/>
          </p:nvSpPr>
          <p:spPr bwMode="auto">
            <a:xfrm>
              <a:off x="1586716" y="4875593"/>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90" name="Rectangle 89"/>
            <p:cNvSpPr/>
            <p:nvPr/>
          </p:nvSpPr>
          <p:spPr bwMode="auto">
            <a:xfrm>
              <a:off x="2209800" y="4267200"/>
              <a:ext cx="670466" cy="23795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anose="020F0502020204030204" pitchFamily="34" charset="0"/>
                </a:rPr>
                <a:t>…</a:t>
              </a:r>
            </a:p>
          </p:txBody>
        </p:sp>
        <p:sp>
          <p:nvSpPr>
            <p:cNvPr id="91" name="Rectangle 90"/>
            <p:cNvSpPr/>
            <p:nvPr/>
          </p:nvSpPr>
          <p:spPr bwMode="auto">
            <a:xfrm>
              <a:off x="1676400" y="5852661"/>
              <a:ext cx="935346" cy="53258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anose="020F0502020204030204" pitchFamily="34" charset="0"/>
                </a:rPr>
                <a:t>STA C starts sensing the medium</a:t>
              </a:r>
            </a:p>
          </p:txBody>
        </p:sp>
      </p:grpSp>
      <p:sp>
        <p:nvSpPr>
          <p:cNvPr id="93" name="내용 개체 틀 2"/>
          <p:cNvSpPr>
            <a:spLocks noGrp="1"/>
          </p:cNvSpPr>
          <p:nvPr>
            <p:ph idx="1"/>
          </p:nvPr>
        </p:nvSpPr>
        <p:spPr>
          <a:xfrm>
            <a:off x="380998" y="1676400"/>
            <a:ext cx="7848601" cy="1747997"/>
          </a:xfrm>
        </p:spPr>
        <p:txBody>
          <a:bodyPr/>
          <a:lstStyle/>
          <a:p>
            <a:pPr>
              <a:buFont typeface="Arial"/>
              <a:buChar char="•"/>
            </a:pPr>
            <a:r>
              <a:rPr lang="en-US" altLang="ko-KR" sz="2000" b="0" dirty="0" smtClean="0">
                <a:latin typeface="Calibri" panose="020F0502020204030204" pitchFamily="34" charset="0"/>
              </a:rPr>
              <a:t>Revising the medium status or NAV duration could happen in the middle of a TXOP, when a STA observes the RSSI of a frame and its response frame and checks for the right condition </a:t>
            </a:r>
            <a:endParaRPr lang="en-US" altLang="ko-KR" sz="1600" b="0" dirty="0">
              <a:latin typeface="Calibri" panose="020F0502020204030204" pitchFamily="34" charset="0"/>
            </a:endParaRPr>
          </a:p>
          <a:p>
            <a:pPr>
              <a:buFont typeface="Arial"/>
              <a:buChar char="•"/>
            </a:pPr>
            <a:endParaRPr lang="en-US" altLang="ko-KR" sz="1600" b="0" dirty="0">
              <a:latin typeface="Calibri" panose="020F0502020204030204" pitchFamily="34" charset="0"/>
            </a:endParaRPr>
          </a:p>
        </p:txBody>
      </p:sp>
    </p:spTree>
    <p:extLst>
      <p:ext uri="{BB962C8B-B14F-4D97-AF65-F5344CB8AC3E}">
        <p14:creationId xmlns:p14="http://schemas.microsoft.com/office/powerpoint/2010/main" val="2763447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ea typeface="굴림" pitchFamily="50" charset="-127"/>
              </a:rPr>
              <a:t>Outline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400"/>
            <a:ext cx="8305800" cy="4648200"/>
          </a:xfrm>
        </p:spPr>
        <p:txBody>
          <a:bodyPr/>
          <a:lstStyle/>
          <a:p>
            <a:pPr>
              <a:buFont typeface="Arial"/>
              <a:buChar char="•"/>
            </a:pPr>
            <a:r>
              <a:rPr lang="en-US" sz="2000" b="0" dirty="0" smtClean="0">
                <a:latin typeface="Calibri" panose="020F0502020204030204" pitchFamily="34" charset="0"/>
              </a:rPr>
              <a:t>The spatial reuse debate has focused mostly on </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	(a) altering the CCA threshold, </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(b) special treatment of OBSS frames, …</a:t>
            </a:r>
          </a:p>
          <a:p>
            <a:pPr>
              <a:buFont typeface="Arial"/>
              <a:buChar char="•"/>
            </a:pPr>
            <a:endParaRPr lang="en-US" sz="2000" b="0" dirty="0">
              <a:latin typeface="Calibri" panose="020F0502020204030204" pitchFamily="34" charset="0"/>
            </a:endParaRPr>
          </a:p>
          <a:p>
            <a:pPr>
              <a:buFont typeface="Arial"/>
              <a:buChar char="•"/>
            </a:pPr>
            <a:r>
              <a:rPr lang="en-US" sz="2000" b="0" dirty="0" smtClean="0">
                <a:latin typeface="Calibri" panose="020F0502020204030204" pitchFamily="34" charset="0"/>
              </a:rPr>
              <a:t>This contribution instead focuses on over-protection that current CCA rule has and proposes how to minimize it </a:t>
            </a:r>
          </a:p>
          <a:p>
            <a:pPr>
              <a:buFont typeface="Arial"/>
              <a:buChar char="•"/>
            </a:pPr>
            <a:endParaRPr lang="en-US" sz="2000" b="0" dirty="0">
              <a:latin typeface="Calibri" panose="020F0502020204030204" pitchFamily="34" charset="0"/>
            </a:endParaRPr>
          </a:p>
          <a:p>
            <a:pPr>
              <a:buFont typeface="Arial"/>
              <a:buChar char="•"/>
            </a:pPr>
            <a:endParaRPr lang="en-US"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796308"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83424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What is optimum CCA level; -82dBm, -</a:t>
            </a:r>
            <a:r>
              <a:rPr lang="en-US" altLang="ko-KR" sz="2800" dirty="0" smtClean="0">
                <a:latin typeface="Calibri" panose="020F0502020204030204" pitchFamily="34" charset="0"/>
              </a:rPr>
              <a:t>72dBm, </a:t>
            </a:r>
            <a:r>
              <a:rPr lang="en-US" altLang="ko-KR" sz="2800" dirty="0" err="1">
                <a:latin typeface="Calibri" panose="020F0502020204030204" pitchFamily="34" charset="0"/>
              </a:rPr>
              <a:t>etc</a:t>
            </a:r>
            <a:r>
              <a:rPr lang="en-US" altLang="ko-KR" sz="2800" dirty="0">
                <a:latin typeface="Calibri" panose="020F0502020204030204" pitchFamily="34" charset="0"/>
              </a:rPr>
              <a:t>?</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343400"/>
          </a:xfrm>
        </p:spPr>
        <p:txBody>
          <a:bodyPr/>
          <a:lstStyle/>
          <a:p>
            <a:pPr algn="just">
              <a:buFont typeface="Arial"/>
              <a:buChar char="•"/>
            </a:pPr>
            <a:r>
              <a:rPr lang="en-US" altLang="ko-KR" sz="2000" b="0" dirty="0">
                <a:latin typeface="Calibri" panose="020F0502020204030204" pitchFamily="34" charset="0"/>
              </a:rPr>
              <a:t>One dominating perspective in majority of </a:t>
            </a:r>
            <a:r>
              <a:rPr lang="en-US" altLang="ko-KR" sz="2000" b="0" dirty="0" smtClean="0">
                <a:latin typeface="Calibri" panose="020F0502020204030204" pitchFamily="34" charset="0"/>
              </a:rPr>
              <a:t>spatial reuse contributions </a:t>
            </a:r>
            <a:r>
              <a:rPr lang="en-US" altLang="ko-KR" sz="2000" b="0" dirty="0">
                <a:latin typeface="Calibri" panose="020F0502020204030204" pitchFamily="34" charset="0"/>
              </a:rPr>
              <a:t>is the topic of </a:t>
            </a:r>
            <a:r>
              <a:rPr lang="en-US" altLang="ko-KR" sz="2000" b="0" dirty="0" smtClean="0">
                <a:latin typeface="Calibri" panose="020F0502020204030204" pitchFamily="34" charset="0"/>
              </a:rPr>
              <a:t>optimum </a:t>
            </a:r>
            <a:r>
              <a:rPr lang="en-US" altLang="ko-KR" sz="2000" b="0" dirty="0">
                <a:latin typeface="Calibri" panose="020F0502020204030204" pitchFamily="34" charset="0"/>
              </a:rPr>
              <a:t>CCA </a:t>
            </a:r>
            <a:r>
              <a:rPr lang="en-US" altLang="ko-KR" sz="2000" b="0" dirty="0" smtClean="0">
                <a:latin typeface="Calibri" panose="020F0502020204030204" pitchFamily="34" charset="0"/>
              </a:rPr>
              <a:t>level</a:t>
            </a:r>
          </a:p>
          <a:p>
            <a:pPr algn="just">
              <a:buFont typeface="Arial"/>
              <a:buChar char="•"/>
            </a:pPr>
            <a:endParaRPr lang="en-US" sz="2000" b="0" dirty="0">
              <a:latin typeface="Calibri" panose="020F0502020204030204" pitchFamily="34" charset="0"/>
            </a:endParaRPr>
          </a:p>
          <a:p>
            <a:pPr algn="just">
              <a:buFont typeface="Arial"/>
              <a:buChar char="•"/>
            </a:pPr>
            <a:r>
              <a:rPr lang="en-US" sz="2000" b="0" dirty="0" smtClean="0">
                <a:latin typeface="Calibri" panose="020F0502020204030204" pitchFamily="34" charset="0"/>
              </a:rPr>
              <a:t>As it’s been identified by some contributions, optimum CCA depends on multiple factors: frequency reuse, topology of BSS/OBSSs deployment, TX power, </a:t>
            </a:r>
            <a:r>
              <a:rPr lang="en-US" sz="2000" b="0" dirty="0" err="1" smtClean="0">
                <a:latin typeface="Calibri" panose="020F0502020204030204" pitchFamily="34" charset="0"/>
              </a:rPr>
              <a:t>etc</a:t>
            </a:r>
            <a:endParaRPr lang="en-US" sz="2000" b="0" dirty="0" smtClean="0">
              <a:latin typeface="Calibri" panose="020F0502020204030204" pitchFamily="34" charset="0"/>
            </a:endParaRPr>
          </a:p>
          <a:p>
            <a:pPr algn="just">
              <a:buFont typeface="Arial"/>
              <a:buChar char="•"/>
            </a:pPr>
            <a:endParaRPr lang="en-US" sz="2000" b="0" dirty="0" smtClean="0">
              <a:latin typeface="Calibri" panose="020F0502020204030204" pitchFamily="34" charset="0"/>
            </a:endParaRPr>
          </a:p>
          <a:p>
            <a:pPr algn="just">
              <a:buFont typeface="Arial"/>
              <a:buChar char="•"/>
            </a:pPr>
            <a:r>
              <a:rPr lang="en-US" sz="2000" b="0" dirty="0" smtClean="0">
                <a:latin typeface="Calibri" panose="020F0502020204030204" pitchFamily="34" charset="0"/>
              </a:rPr>
              <a:t>While there have been so many contributions dedicated on this question, there has not been a unique answer, mostly due to differences in deployment setup and system modeling</a:t>
            </a:r>
          </a:p>
          <a:p>
            <a:pPr algn="just">
              <a:buFont typeface="Arial"/>
              <a:buChar char="•"/>
            </a:pPr>
            <a:endParaRPr lang="en-US" sz="2000" b="0" dirty="0" smtClean="0">
              <a:latin typeface="Calibri" panose="020F0502020204030204" pitchFamily="34" charset="0"/>
            </a:endParaRPr>
          </a:p>
          <a:p>
            <a:pPr algn="just">
              <a:buFont typeface="Arial"/>
              <a:buChar char="•"/>
            </a:pPr>
            <a:r>
              <a:rPr lang="en-US" sz="2000" b="0" dirty="0" smtClean="0">
                <a:latin typeface="Calibri" panose="020F0502020204030204" pitchFamily="34" charset="0"/>
              </a:rPr>
              <a:t>In this contribution, we do not focus on the optimum CCA level. However the method provided here works with any CCA threshold  </a:t>
            </a:r>
            <a:endParaRPr lang="en-US"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306345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Background on Color field and OBSS PD</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648200"/>
          </a:xfrm>
        </p:spPr>
        <p:txBody>
          <a:bodyPr/>
          <a:lstStyle/>
          <a:p>
            <a:pPr>
              <a:buFont typeface="Arial"/>
              <a:buChar char="•"/>
            </a:pPr>
            <a:r>
              <a:rPr lang="en-US" altLang="ko-KR" sz="1800" b="0" dirty="0" smtClean="0">
                <a:latin typeface="Calibri" panose="020F0502020204030204" pitchFamily="34" charset="0"/>
              </a:rPr>
              <a:t>Spatial reuse motions passed in September 2015 meeting:</a:t>
            </a:r>
          </a:p>
          <a:p>
            <a:pPr lvl="1">
              <a:buFont typeface="Arial"/>
              <a:buChar char="•"/>
            </a:pPr>
            <a:r>
              <a:rPr lang="en-US" altLang="ko-KR" sz="1400" dirty="0" smtClean="0">
                <a:latin typeface="Calibri" panose="020F0502020204030204" pitchFamily="34" charset="0"/>
              </a:rPr>
              <a:t>“The </a:t>
            </a:r>
            <a:r>
              <a:rPr lang="en-US" altLang="ko-KR" sz="1400" dirty="0">
                <a:latin typeface="Calibri" panose="020F0502020204030204" pitchFamily="34" charset="0"/>
              </a:rPr>
              <a:t>STA determines whether the detected frame is an inter-BSS or an intra-BSS frame by using BSS color or MAC address in the MAC header. If the detected frame is an inter-BSS frame, under TBD condition, uses TBD OBSS PD level that is greater than the minimum receive sensitivity </a:t>
            </a:r>
            <a:r>
              <a:rPr lang="en-US" altLang="ko-KR" sz="1400" dirty="0" smtClean="0">
                <a:latin typeface="Calibri" panose="020F0502020204030204" pitchFamily="34" charset="0"/>
              </a:rPr>
              <a:t>level. NOTE–Maybe </a:t>
            </a:r>
            <a:r>
              <a:rPr lang="en-US" altLang="ko-KR" sz="1400" dirty="0">
                <a:latin typeface="Calibri" panose="020F0502020204030204" pitchFamily="34" charset="0"/>
              </a:rPr>
              <a:t>extra rules need to be added to ensure that all 11ax STAs can make the decision in a consistent manner</a:t>
            </a:r>
            <a:r>
              <a:rPr lang="en-US" altLang="ko-KR" sz="1400" dirty="0" smtClean="0">
                <a:latin typeface="Calibri" panose="020F0502020204030204" pitchFamily="34" charset="0"/>
              </a:rPr>
              <a:t>.”</a:t>
            </a:r>
          </a:p>
          <a:p>
            <a:pPr lvl="1">
              <a:buFont typeface="Arial"/>
              <a:buChar char="•"/>
            </a:pPr>
            <a:r>
              <a:rPr lang="en-US" altLang="ko-KR" sz="1400" dirty="0">
                <a:latin typeface="Calibri" panose="020F0502020204030204" pitchFamily="34" charset="0"/>
              </a:rPr>
              <a:t>“A STA should regard an Inter-BSS PPDU with a valid PHY header and that has a receive power/RSSI below the OBSS PD level used by the receiving STA and that meets additional TBD conditions,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 The OBSS PD level is greater than the minimum receive sensitivity level</a:t>
            </a:r>
            <a:r>
              <a:rPr lang="en-US" altLang="ko-KR" sz="1400" dirty="0" smtClean="0">
                <a:latin typeface="Calibri" panose="020F0502020204030204" pitchFamily="34" charset="0"/>
              </a:rPr>
              <a:t>.”</a:t>
            </a:r>
          </a:p>
          <a:p>
            <a:pPr lvl="1">
              <a:buFont typeface="Arial"/>
              <a:buChar char="•"/>
            </a:pPr>
            <a:r>
              <a:rPr lang="en-US" altLang="ko-KR" sz="1400" dirty="0">
                <a:latin typeface="Calibri" panose="020F0502020204030204" pitchFamily="34" charset="0"/>
              </a:rPr>
              <a:t>“An 11ax STA regards a valid OBSS PPDU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  if the RXPWR of the received PPDU is below the OBSS_PD threshold and TBD conditions are met, noting that the OBSS_PD threshold is accompanied by a TXPWR value and a reduction in the TXPWR may be accompanied by an TBD increase in the OBSS_PD threshold value.”</a:t>
            </a:r>
          </a:p>
          <a:p>
            <a:pPr lvl="1">
              <a:buFont typeface="Arial"/>
              <a:buChar char="•"/>
            </a:pPr>
            <a:endParaRPr lang="en-US" altLang="ko-KR" sz="14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934517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CCA Threshold based in Presence of OBSS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724400"/>
          </a:xfrm>
        </p:spPr>
        <p:txBody>
          <a:bodyPr/>
          <a:lstStyle/>
          <a:p>
            <a:pPr>
              <a:buFont typeface="Arial"/>
              <a:buChar char="•"/>
            </a:pPr>
            <a:r>
              <a:rPr lang="en-US" altLang="ko-KR" sz="2000" b="0" dirty="0" smtClean="0">
                <a:latin typeface="Calibri" panose="020F0502020204030204" pitchFamily="34" charset="0"/>
              </a:rPr>
              <a:t>Recently 11ax SFD adopted presence of a Color field in HE SIG-A where STAs can use it to distinguish BSS and OBSS frames, where the STA may apply a less sensitive CCA threshold (OBSS PD) to OBSS frames</a:t>
            </a:r>
          </a:p>
          <a:p>
            <a:pPr>
              <a:buFont typeface="Arial"/>
              <a:buChar char="•"/>
            </a:pPr>
            <a:r>
              <a:rPr lang="en-US" altLang="ko-KR" sz="2000" b="0" dirty="0" smtClean="0">
                <a:latin typeface="Calibri" panose="020F0502020204030204" pitchFamily="34" charset="0"/>
              </a:rPr>
              <a:t>Above procedure is </a:t>
            </a:r>
            <a:r>
              <a:rPr lang="en-US" altLang="ko-KR" sz="2000" b="0" dirty="0">
                <a:latin typeface="Calibri" panose="020F0502020204030204" pitchFamily="34" charset="0"/>
              </a:rPr>
              <a:t>most effective when </a:t>
            </a:r>
            <a:r>
              <a:rPr lang="en-US" altLang="ko-KR" sz="2000" b="0" dirty="0" smtClean="0">
                <a:latin typeface="Calibri" panose="020F0502020204030204" pitchFamily="34" charset="0"/>
              </a:rPr>
              <a:t>coverage </a:t>
            </a:r>
            <a:r>
              <a:rPr lang="en-US" altLang="ko-KR" sz="2000" b="0" dirty="0">
                <a:latin typeface="Calibri" panose="020F0502020204030204" pitchFamily="34" charset="0"/>
              </a:rPr>
              <a:t>of </a:t>
            </a:r>
            <a:r>
              <a:rPr lang="en-US" altLang="ko-KR" sz="2000" b="0" dirty="0" smtClean="0">
                <a:latin typeface="Calibri" panose="020F0502020204030204" pitchFamily="34" charset="0"/>
              </a:rPr>
              <a:t>OBSSs </a:t>
            </a:r>
            <a:r>
              <a:rPr lang="en-US" altLang="ko-KR" sz="2000" b="0" dirty="0">
                <a:latin typeface="Calibri" panose="020F0502020204030204" pitchFamily="34" charset="0"/>
              </a:rPr>
              <a:t>overlap minimally (such as apartment complex, simulation scenario 1), where in such cases boundary STAs back off often </a:t>
            </a:r>
            <a:r>
              <a:rPr lang="en-US" altLang="ko-KR" sz="2000" b="0" dirty="0" smtClean="0">
                <a:latin typeface="Calibri" panose="020F0502020204030204" pitchFamily="34" charset="0"/>
              </a:rPr>
              <a:t>unnecessarily</a:t>
            </a:r>
          </a:p>
          <a:p>
            <a:pPr>
              <a:buFont typeface="Arial"/>
              <a:buChar char="•"/>
            </a:pPr>
            <a:r>
              <a:rPr lang="en-US" altLang="ko-KR" sz="2000" b="0" dirty="0" smtClean="0">
                <a:latin typeface="Calibri" panose="020F0502020204030204" pitchFamily="34" charset="0"/>
              </a:rPr>
              <a:t>If overlap of the two OBSS is significant, applying less sensitive CCA thresholds (OBSS PD) may cause additional interference </a:t>
            </a:r>
          </a:p>
          <a:p>
            <a:pPr lvl="1">
              <a:buFont typeface="Arial"/>
              <a:buChar char="•"/>
            </a:pPr>
            <a:r>
              <a:rPr lang="en-US" altLang="ko-KR" sz="1600" b="0" dirty="0" smtClean="0">
                <a:latin typeface="Calibri" panose="020F0502020204030204" pitchFamily="34" charset="0"/>
              </a:rPr>
              <a:t>STAs from one OBSS </a:t>
            </a:r>
            <a:r>
              <a:rPr lang="en-US" altLang="ko-KR" sz="1600" b="0" dirty="0" smtClean="0">
                <a:latin typeface="Calibri" panose="020F0502020204030204" pitchFamily="34" charset="0"/>
              </a:rPr>
              <a:t>ignore </a:t>
            </a:r>
            <a:r>
              <a:rPr lang="en-US" altLang="ko-KR" sz="1600" b="0" dirty="0" smtClean="0">
                <a:latin typeface="Calibri" panose="020F0502020204030204" pitchFamily="34" charset="0"/>
              </a:rPr>
              <a:t>frames from </a:t>
            </a:r>
            <a:r>
              <a:rPr lang="en-US" altLang="ko-KR" sz="1600" b="0" dirty="0" smtClean="0">
                <a:latin typeface="Calibri" panose="020F0502020204030204" pitchFamily="34" charset="0"/>
              </a:rPr>
              <a:t>the other </a:t>
            </a:r>
            <a:r>
              <a:rPr lang="en-US" altLang="ko-KR" sz="1600" b="0" dirty="0" smtClean="0">
                <a:latin typeface="Calibri" panose="020F0502020204030204" pitchFamily="34" charset="0"/>
              </a:rPr>
              <a:t>OBSS while they are in close vicinity, hence adding interference to and receiving more interference from </a:t>
            </a:r>
            <a:r>
              <a:rPr lang="en-US" altLang="ko-KR" sz="1600" b="0" dirty="0" smtClean="0">
                <a:latin typeface="Calibri" panose="020F0502020204030204" pitchFamily="34" charset="0"/>
              </a:rPr>
              <a:t>the OBSS </a:t>
            </a:r>
            <a:endParaRPr lang="en-US" altLang="ko-KR" sz="16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That is why in the recent spatial reuse motions there is a consistent reference to a TBD condition </a:t>
            </a:r>
            <a:r>
              <a:rPr lang="en-US" altLang="ko-KR" sz="2000" b="0" dirty="0" smtClean="0">
                <a:latin typeface="Calibri" panose="020F0502020204030204" pitchFamily="34" charset="0"/>
              </a:rPr>
              <a:t>under which applying </a:t>
            </a:r>
            <a:r>
              <a:rPr lang="en-US" altLang="ko-KR" sz="2000" b="0" dirty="0" smtClean="0">
                <a:latin typeface="Calibri" panose="020F0502020204030204" pitchFamily="34" charset="0"/>
              </a:rPr>
              <a:t>OBSS PD should be allowed</a:t>
            </a: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625095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4"/>
          <p:cNvSpPr>
            <a:spLocks noChangeArrowheads="1"/>
          </p:cNvSpPr>
          <p:nvPr/>
        </p:nvSpPr>
        <p:spPr bwMode="auto">
          <a:xfrm>
            <a:off x="5146675" y="2140846"/>
            <a:ext cx="3018104" cy="3017872"/>
          </a:xfrm>
          <a:prstGeom prst="ellipse">
            <a:avLst/>
          </a:prstGeom>
          <a:solidFill>
            <a:srgbClr val="0070C0">
              <a:alpha val="40000"/>
            </a:srgb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39"/>
          <p:cNvSpPr>
            <a:spLocks noChangeArrowheads="1"/>
          </p:cNvSpPr>
          <p:nvPr/>
        </p:nvSpPr>
        <p:spPr bwMode="auto">
          <a:xfrm>
            <a:off x="5943794" y="3112397"/>
            <a:ext cx="2925569" cy="2926422"/>
          </a:xfrm>
          <a:prstGeom prst="ellipse">
            <a:avLst/>
          </a:prstGeom>
          <a:solidFill>
            <a:srgbClr val="FF0000">
              <a:alpha val="40000"/>
            </a:srgbClr>
          </a:solid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5122" name="제목 1"/>
          <p:cNvSpPr>
            <a:spLocks noGrp="1"/>
          </p:cNvSpPr>
          <p:nvPr>
            <p:ph type="title"/>
          </p:nvPr>
        </p:nvSpPr>
        <p:spPr/>
        <p:txBody>
          <a:bodyPr/>
          <a:lstStyle/>
          <a:p>
            <a:r>
              <a:rPr lang="en-US" altLang="ko-KR" sz="2800" dirty="0" smtClean="0">
                <a:latin typeface="Calibri" panose="020F0502020204030204" pitchFamily="34" charset="0"/>
              </a:rPr>
              <a:t>Current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4765676" cy="4572000"/>
          </a:xfrm>
        </p:spPr>
        <p:txBody>
          <a:bodyPr/>
          <a:lstStyle/>
          <a:p>
            <a:pPr>
              <a:buFont typeface="Arial"/>
              <a:buChar char="•"/>
            </a:pPr>
            <a:r>
              <a:rPr lang="en-US" altLang="ko-KR" sz="2000" b="0" dirty="0" smtClean="0">
                <a:latin typeface="Calibri" panose="020F0502020204030204" pitchFamily="34" charset="0"/>
              </a:rPr>
              <a:t>Considering  relative location of the BSS1 (AP A, STA B; Blue color) and BSS2 (AP C, STA D; Red color) shown in this figure, we realize that the current CCA rule offers: </a:t>
            </a:r>
          </a:p>
          <a:p>
            <a:pPr lvl="1">
              <a:buFont typeface="Arial"/>
              <a:buChar char="•"/>
            </a:pPr>
            <a:r>
              <a:rPr lang="en-US" altLang="ko-KR" sz="1800" b="0" dirty="0" smtClean="0">
                <a:latin typeface="Calibri" panose="020F0502020204030204" pitchFamily="34" charset="0"/>
              </a:rPr>
              <a:t>Right protection for the cases where OBSS STAs are within vicinity of each other, e.g. the cross-coverage areas</a:t>
            </a:r>
          </a:p>
          <a:p>
            <a:pPr lvl="2">
              <a:buFont typeface="Arial"/>
              <a:buChar char="•"/>
            </a:pPr>
            <a:r>
              <a:rPr lang="en-US" altLang="ko-KR" sz="1400" b="0" dirty="0" smtClean="0">
                <a:latin typeface="Calibri" panose="020F0502020204030204" pitchFamily="34" charset="0"/>
              </a:rPr>
              <a:t>This is the area where both colors are present</a:t>
            </a:r>
          </a:p>
          <a:p>
            <a:pPr lvl="1">
              <a:buFont typeface="Arial"/>
              <a:buChar char="•"/>
            </a:pPr>
            <a:endParaRPr lang="en-US" altLang="ko-KR" sz="1800" b="0" dirty="0" smtClean="0">
              <a:latin typeface="Calibri" panose="020F0502020204030204" pitchFamily="34" charset="0"/>
            </a:endParaRPr>
          </a:p>
          <a:p>
            <a:pPr lvl="1">
              <a:buFont typeface="Arial"/>
              <a:buChar char="•"/>
            </a:pPr>
            <a:r>
              <a:rPr lang="en-US" altLang="ko-KR" sz="1800" b="0" dirty="0" smtClean="0">
                <a:latin typeface="Calibri" panose="020F0502020204030204" pitchFamily="34" charset="0"/>
              </a:rPr>
              <a:t>Overprotection for the cases where an OBSS receiver is far from the transmitter</a:t>
            </a:r>
            <a:r>
              <a:rPr lang="en-US" altLang="ko-KR" sz="1800" dirty="0" smtClean="0">
                <a:latin typeface="Calibri" panose="020F0502020204030204" pitchFamily="34" charset="0"/>
              </a:rPr>
              <a:t> of the other STAs</a:t>
            </a:r>
            <a:r>
              <a:rPr lang="en-US" altLang="ko-KR" sz="1800" b="0" dirty="0" smtClean="0">
                <a:latin typeface="Calibri" panose="020F0502020204030204" pitchFamily="34" charset="0"/>
              </a:rPr>
              <a:t> </a:t>
            </a:r>
          </a:p>
          <a:p>
            <a:pPr lvl="2">
              <a:buFont typeface="Arial"/>
              <a:buChar char="•"/>
            </a:pPr>
            <a:r>
              <a:rPr lang="en-US" altLang="ko-KR" sz="1400" dirty="0" smtClean="0">
                <a:latin typeface="Calibri" panose="020F0502020204030204" pitchFamily="34" charset="0"/>
              </a:rPr>
              <a:t>This is the area where one color is present</a:t>
            </a:r>
            <a:endParaRPr lang="en-US" altLang="ko-KR" sz="14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19" name="TextBox 3"/>
          <p:cNvSpPr txBox="1">
            <a:spLocks noChangeArrowheads="1"/>
          </p:cNvSpPr>
          <p:nvPr/>
        </p:nvSpPr>
        <p:spPr bwMode="auto">
          <a:xfrm>
            <a:off x="6465435" y="347547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A</a:t>
            </a:r>
          </a:p>
        </p:txBody>
      </p:sp>
      <p:sp>
        <p:nvSpPr>
          <p:cNvPr id="20" name="TextBox 30"/>
          <p:cNvSpPr txBox="1">
            <a:spLocks noChangeArrowheads="1"/>
          </p:cNvSpPr>
          <p:nvPr/>
        </p:nvSpPr>
        <p:spPr bwMode="auto">
          <a:xfrm>
            <a:off x="5791418" y="2865796"/>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B</a:t>
            </a:r>
            <a:endParaRPr lang="en-US" altLang="en-US" sz="1200" dirty="0">
              <a:ea typeface="SimSun" panose="02010600030101010101" pitchFamily="2" charset="-122"/>
            </a:endParaRPr>
          </a:p>
        </p:txBody>
      </p:sp>
      <p:sp>
        <p:nvSpPr>
          <p:cNvPr id="21" name="TextBox 34"/>
          <p:cNvSpPr txBox="1">
            <a:spLocks noChangeArrowheads="1"/>
          </p:cNvSpPr>
          <p:nvPr/>
        </p:nvSpPr>
        <p:spPr bwMode="auto">
          <a:xfrm>
            <a:off x="7203716" y="444769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C</a:t>
            </a:r>
          </a:p>
        </p:txBody>
      </p:sp>
      <p:sp>
        <p:nvSpPr>
          <p:cNvPr id="24" name="TextBox 41"/>
          <p:cNvSpPr txBox="1">
            <a:spLocks noChangeArrowheads="1"/>
          </p:cNvSpPr>
          <p:nvPr/>
        </p:nvSpPr>
        <p:spPr bwMode="auto">
          <a:xfrm>
            <a:off x="7924636" y="512429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D</a:t>
            </a:r>
          </a:p>
        </p:txBody>
      </p:sp>
      <p:sp>
        <p:nvSpPr>
          <p:cNvPr id="25" name="TextBox 73"/>
          <p:cNvSpPr txBox="1">
            <a:spLocks noChangeArrowheads="1"/>
          </p:cNvSpPr>
          <p:nvPr/>
        </p:nvSpPr>
        <p:spPr bwMode="auto">
          <a:xfrm>
            <a:off x="6060916" y="1905000"/>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A’s coverage</a:t>
            </a:r>
          </a:p>
        </p:txBody>
      </p:sp>
      <p:sp>
        <p:nvSpPr>
          <p:cNvPr id="26" name="TextBox 74"/>
          <p:cNvSpPr txBox="1">
            <a:spLocks noChangeArrowheads="1"/>
          </p:cNvSpPr>
          <p:nvPr/>
        </p:nvSpPr>
        <p:spPr bwMode="auto">
          <a:xfrm>
            <a:off x="7009833" y="5990419"/>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C’s coverage</a:t>
            </a:r>
          </a:p>
        </p:txBody>
      </p:sp>
      <p:cxnSp>
        <p:nvCxnSpPr>
          <p:cNvPr id="27" name="Straight Arrow Connector 2"/>
          <p:cNvCxnSpPr>
            <a:cxnSpLocks noChangeShapeType="1"/>
            <a:endCxn id="20" idx="2"/>
          </p:cNvCxnSpPr>
          <p:nvPr/>
        </p:nvCxnSpPr>
        <p:spPr bwMode="auto">
          <a:xfrm flipH="1" flipV="1">
            <a:off x="6058072" y="3142827"/>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28" name="Straight Arrow Connector 25"/>
          <p:cNvCxnSpPr>
            <a:cxnSpLocks noChangeShapeType="1"/>
          </p:cNvCxnSpPr>
          <p:nvPr/>
        </p:nvCxnSpPr>
        <p:spPr bwMode="auto">
          <a:xfrm>
            <a:off x="7470369" y="470017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9" name="TextBox 28"/>
          <p:cNvSpPr txBox="1"/>
          <p:nvPr/>
        </p:nvSpPr>
        <p:spPr>
          <a:xfrm>
            <a:off x="6394200" y="2900895"/>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30" name="TextBox 29"/>
          <p:cNvSpPr txBox="1"/>
          <p:nvPr/>
        </p:nvSpPr>
        <p:spPr>
          <a:xfrm>
            <a:off x="7348203" y="4215725"/>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spTree>
    <p:extLst>
      <p:ext uri="{BB962C8B-B14F-4D97-AF65-F5344CB8AC3E}">
        <p14:creationId xmlns:p14="http://schemas.microsoft.com/office/powerpoint/2010/main" val="2953466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3810000" y="1710474"/>
            <a:ext cx="5275321" cy="4690326"/>
            <a:chOff x="3830320" y="1465118"/>
            <a:chExt cx="5275321" cy="4690326"/>
          </a:xfrm>
        </p:grpSpPr>
        <p:pic>
          <p:nvPicPr>
            <p:cNvPr id="27" name="Pictur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0320" y="1465118"/>
              <a:ext cx="5275321" cy="4690326"/>
            </a:xfrm>
            <a:prstGeom prst="rect">
              <a:avLst/>
            </a:prstGeom>
          </p:spPr>
        </p:pic>
        <p:sp>
          <p:nvSpPr>
            <p:cNvPr id="28" name="TextBox 27"/>
            <p:cNvSpPr txBox="1"/>
            <p:nvPr/>
          </p:nvSpPr>
          <p:spPr>
            <a:xfrm>
              <a:off x="5059682" y="5750561"/>
              <a:ext cx="2885021"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STAs</a:t>
              </a:r>
              <a:endParaRPr lang="en-US" sz="1200" dirty="0">
                <a:latin typeface="Calibri" panose="020F0502020204030204" pitchFamily="34" charset="0"/>
              </a:endParaRPr>
            </a:p>
          </p:txBody>
        </p:sp>
        <p:sp>
          <p:nvSpPr>
            <p:cNvPr id="29" name="TextBox 28"/>
            <p:cNvSpPr txBox="1"/>
            <p:nvPr/>
          </p:nvSpPr>
          <p:spPr>
            <a:xfrm rot="16200000">
              <a:off x="2727298" y="3586016"/>
              <a:ext cx="3027175"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prevents</a:t>
              </a:r>
              <a:endParaRPr lang="en-US" sz="1200" dirty="0">
                <a:latin typeface="Calibri" panose="020F0502020204030204" pitchFamily="34" charset="0"/>
              </a:endParaRPr>
            </a:p>
          </p:txBody>
        </p:sp>
      </p:grpSp>
      <p:sp>
        <p:nvSpPr>
          <p:cNvPr id="5122" name="제목 1"/>
          <p:cNvSpPr>
            <a:spLocks noGrp="1"/>
          </p:cNvSpPr>
          <p:nvPr>
            <p:ph type="title"/>
          </p:nvPr>
        </p:nvSpPr>
        <p:spPr/>
        <p:txBody>
          <a:bodyPr/>
          <a:lstStyle/>
          <a:p>
            <a:r>
              <a:rPr lang="en-US" altLang="ko-KR" sz="2800" dirty="0" smtClean="0">
                <a:latin typeface="Calibri" panose="020F0502020204030204" pitchFamily="34" charset="0"/>
              </a:rPr>
              <a:t>Current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3810001" cy="4798497"/>
          </a:xfrm>
        </p:spPr>
        <p:txBody>
          <a:bodyPr/>
          <a:lstStyle/>
          <a:p>
            <a:pPr>
              <a:buFont typeface="Arial"/>
              <a:buChar char="•"/>
            </a:pPr>
            <a:r>
              <a:rPr lang="en-US" altLang="ko-KR" sz="2000" b="0" dirty="0" smtClean="0">
                <a:latin typeface="Calibri" panose="020F0502020204030204" pitchFamily="34" charset="0"/>
              </a:rPr>
              <a:t>Our previous contribution, 15/588r0, shows that there is a large percentage of reuse that current CCA rule prevents </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Even with CCA=-72dBm, there is </a:t>
            </a:r>
            <a:r>
              <a:rPr lang="en-US" altLang="ko-KR" sz="2000" b="0" dirty="0">
                <a:latin typeface="Calibri" panose="020F0502020204030204" pitchFamily="34" charset="0"/>
              </a:rPr>
              <a:t>significant </a:t>
            </a:r>
            <a:r>
              <a:rPr lang="en-US" altLang="ko-KR" sz="2000" b="0" dirty="0" smtClean="0">
                <a:latin typeface="Calibri" panose="020F0502020204030204" pitchFamily="34" charset="0"/>
              </a:rPr>
              <a:t>spatial reuse that due to current CCA rule (being based on the received RSSI from the transmitter) is left unachieved</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3311223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How to consider potential interference to frames’ recipients?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495800"/>
          </a:xfrm>
        </p:spPr>
        <p:txBody>
          <a:bodyPr/>
          <a:lstStyle/>
          <a:p>
            <a:pPr>
              <a:buFont typeface="Arial"/>
              <a:buChar char="•"/>
            </a:pPr>
            <a:r>
              <a:rPr lang="en-US" altLang="ko-KR" sz="2000" b="0" dirty="0" smtClean="0">
                <a:latin typeface="Calibri" panose="020F0502020204030204" pitchFamily="34" charset="0"/>
              </a:rPr>
              <a:t>Currently the measured RSSI of a frame offers an approximate level of interference that a STA would make to the transmitter of the frame if the STA were to send a frame </a:t>
            </a:r>
          </a:p>
          <a:p>
            <a:pPr>
              <a:buFont typeface="Arial"/>
              <a:buChar char="•"/>
            </a:pPr>
            <a:r>
              <a:rPr lang="en-US" altLang="ko-KR" sz="2000" b="0" dirty="0" smtClean="0">
                <a:latin typeface="Calibri" panose="020F0502020204030204" pitchFamily="34" charset="0"/>
              </a:rPr>
              <a:t>With a single frame exchange, there is no way to obtain any info about the interference made to the recipient of the frame</a:t>
            </a:r>
          </a:p>
          <a:p>
            <a:pPr>
              <a:buFont typeface="Arial"/>
              <a:buChar char="•"/>
            </a:pPr>
            <a:r>
              <a:rPr lang="en-US" altLang="ko-KR" sz="2000" b="0" dirty="0" smtClean="0">
                <a:latin typeface="Calibri" panose="020F0502020204030204" pitchFamily="34" charset="0"/>
              </a:rPr>
              <a:t>However, considering a frame and its response frame it is possible to measure the RSSI of both frames and infer the potential interference made to the recipient of a frame</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Based on above concept, in the past IEEE meeting the following motion was passed:</a:t>
            </a:r>
          </a:p>
          <a:p>
            <a:pPr lvl="1">
              <a:buFont typeface="Arial"/>
              <a:buChar char="•"/>
            </a:pPr>
            <a:r>
              <a:rPr lang="en-US" altLang="ko-KR" sz="1800" dirty="0" smtClean="0">
                <a:latin typeface="Calibri" panose="020F0502020204030204" pitchFamily="34" charset="0"/>
              </a:rPr>
              <a:t>“The </a:t>
            </a:r>
            <a:r>
              <a:rPr lang="en-US" altLang="ko-KR" sz="1800" dirty="0">
                <a:latin typeface="Calibri" panose="020F0502020204030204" pitchFamily="34" charset="0"/>
              </a:rPr>
              <a:t>specification to consider a procedure that may revise the NAV depending on TBD conditions at the recipient of the ongoing OBSS frame</a:t>
            </a:r>
            <a:r>
              <a:rPr lang="en-US" altLang="ko-KR" sz="1800" dirty="0" smtClean="0">
                <a:latin typeface="Calibri" panose="020F0502020204030204" pitchFamily="34" charset="0"/>
              </a:rPr>
              <a:t>.”</a:t>
            </a:r>
            <a:endParaRPr lang="en-US" altLang="ko-KR" sz="18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48380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Revising NAV During TXOP</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5237526" cy="2057059"/>
          </a:xfrm>
        </p:spPr>
        <p:txBody>
          <a:bodyPr/>
          <a:lstStyle/>
          <a:p>
            <a:pPr>
              <a:buFont typeface="Arial"/>
              <a:buChar char="•"/>
            </a:pPr>
            <a:r>
              <a:rPr lang="en-US" altLang="ko-KR" sz="2000" b="0" dirty="0">
                <a:latin typeface="Calibri" panose="020F0502020204030204" pitchFamily="34" charset="0"/>
              </a:rPr>
              <a:t>STA A and </a:t>
            </a:r>
            <a:r>
              <a:rPr lang="en-US" altLang="ko-KR" sz="2000" b="0" dirty="0" smtClean="0">
                <a:latin typeface="Calibri" panose="020F0502020204030204" pitchFamily="34" charset="0"/>
              </a:rPr>
              <a:t>B </a:t>
            </a:r>
            <a:r>
              <a:rPr lang="en-US" altLang="ko-KR" sz="2000" b="0" dirty="0">
                <a:latin typeface="Calibri" panose="020F0502020204030204" pitchFamily="34" charset="0"/>
              </a:rPr>
              <a:t>exchange </a:t>
            </a:r>
            <a:r>
              <a:rPr lang="en-US" altLang="ko-KR" sz="2000" b="0" dirty="0" smtClean="0">
                <a:latin typeface="Calibri" panose="020F0502020204030204" pitchFamily="34" charset="0"/>
              </a:rPr>
              <a:t>frames, e.g. RTS </a:t>
            </a:r>
            <a:r>
              <a:rPr lang="en-US" altLang="ko-KR" sz="2000" b="0" dirty="0">
                <a:latin typeface="Calibri" panose="020F0502020204030204" pitchFamily="34" charset="0"/>
              </a:rPr>
              <a:t>and CTS. </a:t>
            </a:r>
            <a:r>
              <a:rPr lang="en-US" altLang="ko-KR" sz="2000" b="0" dirty="0" smtClean="0">
                <a:latin typeface="Calibri" panose="020F0502020204030204" pitchFamily="34" charset="0"/>
              </a:rPr>
              <a:t>STA </a:t>
            </a:r>
            <a:r>
              <a:rPr lang="en-US" altLang="ko-KR" sz="2000" b="0" dirty="0">
                <a:latin typeface="Calibri" panose="020F0502020204030204" pitchFamily="34" charset="0"/>
              </a:rPr>
              <a:t>C receives the </a:t>
            </a:r>
            <a:r>
              <a:rPr lang="en-US" altLang="ko-KR" sz="2000" b="0" dirty="0" smtClean="0">
                <a:latin typeface="Calibri" panose="020F0502020204030204" pitchFamily="34" charset="0"/>
              </a:rPr>
              <a:t>frames </a:t>
            </a:r>
            <a:r>
              <a:rPr lang="en-US" altLang="ko-KR" sz="2000" b="0" dirty="0">
                <a:latin typeface="Calibri" panose="020F0502020204030204" pitchFamily="34" charset="0"/>
              </a:rPr>
              <a:t>and record the RSSI and TA/RA </a:t>
            </a:r>
            <a:r>
              <a:rPr lang="en-US" altLang="ko-KR" sz="2000" b="0" dirty="0" smtClean="0">
                <a:latin typeface="Calibri" panose="020F0502020204030204" pitchFamily="34" charset="0"/>
              </a:rPr>
              <a:t>from the frame exchange </a:t>
            </a:r>
            <a:endParaRPr lang="en-US" altLang="ko-KR" sz="2000" b="0" dirty="0">
              <a:latin typeface="Calibri" panose="020F0502020204030204" pitchFamily="34" charset="0"/>
            </a:endParaRPr>
          </a:p>
          <a:p>
            <a:pPr lvl="1">
              <a:buFont typeface="Arial"/>
              <a:buChar char="•"/>
            </a:pPr>
            <a:r>
              <a:rPr lang="en-US" altLang="ko-KR" sz="1600" b="0" dirty="0" smtClean="0">
                <a:latin typeface="Calibri" panose="020F0502020204030204" pitchFamily="34" charset="0"/>
              </a:rPr>
              <a:t>During the short frame exchange, e.g. RTS/CTS, STA C may observe the legacy CCA rules and sets the NAV accordingly</a:t>
            </a:r>
          </a:p>
          <a:p>
            <a:pPr>
              <a:buFont typeface="Arial"/>
              <a:buChar char="•"/>
            </a:pPr>
            <a:r>
              <a:rPr lang="en-US" altLang="ko-KR" sz="2000" b="0" dirty="0" smtClean="0">
                <a:latin typeface="Calibri" panose="020F0502020204030204" pitchFamily="34" charset="0"/>
              </a:rPr>
              <a:t>Given RSSI AC/BC, STA C may reset the NAV</a:t>
            </a:r>
            <a:endParaRPr lang="en-US" altLang="ko-KR" b="0" dirty="0">
              <a:latin typeface="Calibri" panose="020F0502020204030204" pitchFamily="34" charset="0"/>
            </a:endParaRPr>
          </a:p>
          <a:p>
            <a:pPr>
              <a:buFont typeface="Arial"/>
              <a:buChar char="•"/>
            </a:pP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9</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smtClean="0"/>
              <a:t>November 2015</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47" name="Group 46"/>
          <p:cNvGrpSpPr/>
          <p:nvPr/>
        </p:nvGrpSpPr>
        <p:grpSpPr>
          <a:xfrm>
            <a:off x="441866" y="4038600"/>
            <a:ext cx="4968334" cy="2270450"/>
            <a:chOff x="137066" y="4038600"/>
            <a:chExt cx="4968334" cy="2270450"/>
          </a:xfrm>
        </p:grpSpPr>
        <p:cxnSp>
          <p:nvCxnSpPr>
            <p:cNvPr id="3" name="Straight Connector 2"/>
            <p:cNvCxnSpPr/>
            <p:nvPr/>
          </p:nvCxnSpPr>
          <p:spPr bwMode="auto">
            <a:xfrm>
              <a:off x="762000" y="458135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 name="Rectangle 3"/>
            <p:cNvSpPr/>
            <p:nvPr/>
          </p:nvSpPr>
          <p:spPr bwMode="auto">
            <a:xfrm>
              <a:off x="971363" y="4276559"/>
              <a:ext cx="45943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RTS</a:t>
              </a:r>
            </a:p>
          </p:txBody>
        </p:sp>
        <p:sp>
          <p:nvSpPr>
            <p:cNvPr id="23" name="Rectangle 22"/>
            <p:cNvSpPr/>
            <p:nvPr/>
          </p:nvSpPr>
          <p:spPr bwMode="auto">
            <a:xfrm>
              <a:off x="137066" y="434340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A</a:t>
              </a:r>
            </a:p>
          </p:txBody>
        </p:sp>
        <p:cxnSp>
          <p:nvCxnSpPr>
            <p:cNvPr id="24" name="Straight Connector 23"/>
            <p:cNvCxnSpPr/>
            <p:nvPr/>
          </p:nvCxnSpPr>
          <p:spPr bwMode="auto">
            <a:xfrm>
              <a:off x="777334" y="5089850"/>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p:cNvSpPr/>
            <p:nvPr/>
          </p:nvSpPr>
          <p:spPr bwMode="auto">
            <a:xfrm>
              <a:off x="1549592" y="4783510"/>
              <a:ext cx="466881"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CTS</a:t>
              </a:r>
            </a:p>
          </p:txBody>
        </p:sp>
        <p:sp>
          <p:nvSpPr>
            <p:cNvPr id="27" name="Rectangle 26"/>
            <p:cNvSpPr/>
            <p:nvPr/>
          </p:nvSpPr>
          <p:spPr bwMode="auto">
            <a:xfrm>
              <a:off x="152400" y="4851891"/>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B</a:t>
              </a:r>
            </a:p>
          </p:txBody>
        </p:sp>
        <p:cxnSp>
          <p:nvCxnSpPr>
            <p:cNvPr id="28" name="Straight Connector 27"/>
            <p:cNvCxnSpPr/>
            <p:nvPr/>
          </p:nvCxnSpPr>
          <p:spPr bwMode="auto">
            <a:xfrm>
              <a:off x="777334" y="570880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Rectangle 29"/>
            <p:cNvSpPr/>
            <p:nvPr/>
          </p:nvSpPr>
          <p:spPr bwMode="auto">
            <a:xfrm>
              <a:off x="152400" y="547085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C</a:t>
              </a:r>
            </a:p>
          </p:txBody>
        </p:sp>
        <p:cxnSp>
          <p:nvCxnSpPr>
            <p:cNvPr id="16" name="Straight Arrow Connector 15"/>
            <p:cNvCxnSpPr/>
            <p:nvPr/>
          </p:nvCxnSpPr>
          <p:spPr bwMode="auto">
            <a:xfrm>
              <a:off x="1012553" y="4648200"/>
              <a:ext cx="0" cy="10606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3" name="Rectangle 32"/>
            <p:cNvSpPr/>
            <p:nvPr/>
          </p:nvSpPr>
          <p:spPr bwMode="auto">
            <a:xfrm>
              <a:off x="685800" y="51566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AC</a:t>
              </a:r>
            </a:p>
          </p:txBody>
        </p:sp>
        <p:cxnSp>
          <p:nvCxnSpPr>
            <p:cNvPr id="34" name="Straight Arrow Connector 33"/>
            <p:cNvCxnSpPr/>
            <p:nvPr/>
          </p:nvCxnSpPr>
          <p:spPr bwMode="auto">
            <a:xfrm flipH="1">
              <a:off x="1578247" y="5105400"/>
              <a:ext cx="21953" cy="6034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5" name="Rectangle 34"/>
            <p:cNvSpPr/>
            <p:nvPr/>
          </p:nvSpPr>
          <p:spPr bwMode="auto">
            <a:xfrm>
              <a:off x="1447800" y="53090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BC</a:t>
              </a:r>
            </a:p>
          </p:txBody>
        </p:sp>
        <p:cxnSp>
          <p:nvCxnSpPr>
            <p:cNvPr id="36" name="Straight Arrow Connector 35"/>
            <p:cNvCxnSpPr/>
            <p:nvPr/>
          </p:nvCxnSpPr>
          <p:spPr bwMode="auto">
            <a:xfrm flipV="1">
              <a:off x="816247" y="5989010"/>
              <a:ext cx="93654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40" name="Straight Arrow Connector 39"/>
            <p:cNvCxnSpPr/>
            <p:nvPr/>
          </p:nvCxnSpPr>
          <p:spPr bwMode="auto">
            <a:xfrm>
              <a:off x="938167" y="4174812"/>
              <a:ext cx="393863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2" name="Rectangle 41"/>
            <p:cNvSpPr/>
            <p:nvPr/>
          </p:nvSpPr>
          <p:spPr bwMode="auto">
            <a:xfrm>
              <a:off x="1447800" y="4038600"/>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TXOP</a:t>
              </a:r>
            </a:p>
          </p:txBody>
        </p:sp>
        <p:sp>
          <p:nvSpPr>
            <p:cNvPr id="43" name="Rectangle 42"/>
            <p:cNvSpPr/>
            <p:nvPr/>
          </p:nvSpPr>
          <p:spPr bwMode="auto">
            <a:xfrm>
              <a:off x="932797" y="5784162"/>
              <a:ext cx="667403" cy="52488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70C0"/>
                  </a:solidFill>
                  <a:effectLst/>
                  <a:latin typeface="Calibri" panose="020F0502020204030204" pitchFamily="34" charset="0"/>
                </a:rPr>
                <a:t>Legacy CCA rules</a:t>
              </a:r>
            </a:p>
          </p:txBody>
        </p:sp>
        <p:cxnSp>
          <p:nvCxnSpPr>
            <p:cNvPr id="44" name="Straight Arrow Connector 43"/>
            <p:cNvCxnSpPr/>
            <p:nvPr/>
          </p:nvCxnSpPr>
          <p:spPr bwMode="auto">
            <a:xfrm>
              <a:off x="1783143" y="5989010"/>
              <a:ext cx="309365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6" name="Rectangle 45"/>
            <p:cNvSpPr/>
            <p:nvPr/>
          </p:nvSpPr>
          <p:spPr bwMode="auto">
            <a:xfrm>
              <a:off x="2362394" y="5775650"/>
              <a:ext cx="1904806" cy="42997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kumimoji="0" lang="en-US" sz="1200" b="1" i="0" u="none" strike="noStrike" cap="none" normalizeH="0" baseline="0" dirty="0" smtClean="0">
                  <a:ln>
                    <a:noFill/>
                  </a:ln>
                  <a:solidFill>
                    <a:srgbClr val="0070C0"/>
                  </a:solidFill>
                  <a:effectLst/>
                  <a:latin typeface="Calibri" panose="020F0502020204030204" pitchFamily="34" charset="0"/>
                </a:rPr>
                <a:t>Given RSSI</a:t>
              </a:r>
              <a:r>
                <a:rPr kumimoji="0" lang="en-US" sz="1200" b="1" i="0" u="none" strike="noStrike" cap="none" normalizeH="0" dirty="0" smtClean="0">
                  <a:ln>
                    <a:noFill/>
                  </a:ln>
                  <a:solidFill>
                    <a:srgbClr val="0070C0"/>
                  </a:solidFill>
                  <a:effectLst/>
                  <a:latin typeface="Calibri" panose="020F0502020204030204" pitchFamily="34" charset="0"/>
                </a:rPr>
                <a:t> AC and BC, </a:t>
              </a:r>
              <a:r>
                <a:rPr lang="en-US" b="1" dirty="0">
                  <a:solidFill>
                    <a:srgbClr val="0070C0"/>
                  </a:solidFill>
                  <a:latin typeface="Calibri" panose="020F0502020204030204" pitchFamily="34" charset="0"/>
                </a:rPr>
                <a:t>Reset </a:t>
              </a:r>
              <a:r>
                <a:rPr lang="en-US" b="1" dirty="0" smtClean="0">
                  <a:solidFill>
                    <a:srgbClr val="0070C0"/>
                  </a:solidFill>
                  <a:latin typeface="Calibri" panose="020F0502020204030204" pitchFamily="34" charset="0"/>
                </a:rPr>
                <a:t>NAV</a:t>
              </a:r>
              <a:r>
                <a:rPr kumimoji="0" lang="en-US" sz="1200" b="1" i="0" u="none" strike="noStrike" cap="none" normalizeH="0" dirty="0" smtClean="0">
                  <a:ln>
                    <a:noFill/>
                  </a:ln>
                  <a:solidFill>
                    <a:srgbClr val="0070C0"/>
                  </a:solidFill>
                  <a:effectLst/>
                  <a:latin typeface="Calibri" panose="020F0502020204030204" pitchFamily="34" charset="0"/>
                </a:rPr>
                <a:t>?</a:t>
              </a:r>
              <a:endParaRPr kumimoji="0" lang="en-US" sz="1200" b="1" i="0" u="none" strike="noStrike" cap="none" normalizeH="0" baseline="0" dirty="0" smtClean="0">
                <a:ln>
                  <a:noFill/>
                </a:ln>
                <a:solidFill>
                  <a:srgbClr val="0070C0"/>
                </a:solidFill>
                <a:effectLst/>
                <a:latin typeface="Calibri" panose="020F0502020204030204" pitchFamily="34" charset="0"/>
              </a:endParaRPr>
            </a:p>
          </p:txBody>
        </p:sp>
        <p:sp>
          <p:nvSpPr>
            <p:cNvPr id="52" name="Rectangle 51"/>
            <p:cNvSpPr/>
            <p:nvPr/>
          </p:nvSpPr>
          <p:spPr bwMode="auto">
            <a:xfrm>
              <a:off x="2118266" y="4272771"/>
              <a:ext cx="1769323"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53" name="Rectangle 52"/>
            <p:cNvSpPr/>
            <p:nvPr/>
          </p:nvSpPr>
          <p:spPr bwMode="auto">
            <a:xfrm>
              <a:off x="4038600" y="4781969"/>
              <a:ext cx="67511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54" name="Rectangle 53"/>
            <p:cNvSpPr/>
            <p:nvPr/>
          </p:nvSpPr>
          <p:spPr bwMode="auto">
            <a:xfrm>
              <a:off x="4434934" y="4189449"/>
              <a:ext cx="670466" cy="23795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anose="020F0502020204030204" pitchFamily="34" charset="0"/>
                </a:rPr>
                <a:t>…</a:t>
              </a:r>
            </a:p>
          </p:txBody>
        </p:sp>
      </p:grpSp>
      <p:grpSp>
        <p:nvGrpSpPr>
          <p:cNvPr id="2" name="Group 1"/>
          <p:cNvGrpSpPr/>
          <p:nvPr/>
        </p:nvGrpSpPr>
        <p:grpSpPr>
          <a:xfrm>
            <a:off x="5146675" y="2121796"/>
            <a:ext cx="3722688" cy="3897973"/>
            <a:chOff x="5146675" y="2121796"/>
            <a:chExt cx="3722688" cy="3897973"/>
          </a:xfrm>
        </p:grpSpPr>
        <p:sp>
          <p:nvSpPr>
            <p:cNvPr id="9"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chemeClr val="accent2"/>
                  </a:solidFill>
                  <a:ea typeface="SimSun" panose="02010600030101010101" pitchFamily="2" charset="-122"/>
                </a:rPr>
                <a:t>A</a:t>
              </a:r>
            </a:p>
          </p:txBody>
        </p:sp>
        <p:sp>
          <p:nvSpPr>
            <p:cNvPr id="10" name="TextBox 30"/>
            <p:cNvSpPr txBox="1">
              <a:spLocks noChangeArrowheads="1"/>
            </p:cNvSpPr>
            <p:nvPr/>
          </p:nvSpPr>
          <p:spPr bwMode="auto">
            <a:xfrm>
              <a:off x="5760851" y="2816030"/>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rgbClr val="2F05E1"/>
                  </a:solidFill>
                  <a:ea typeface="SimSun" panose="02010600030101010101" pitchFamily="2" charset="-122"/>
                </a:rPr>
                <a:t>B</a:t>
              </a:r>
            </a:p>
          </p:txBody>
        </p:sp>
        <p:sp>
          <p:nvSpPr>
            <p:cNvPr id="11" name="TextBox 34"/>
            <p:cNvSpPr txBox="1">
              <a:spLocks noChangeArrowheads="1"/>
            </p:cNvSpPr>
            <p:nvPr/>
          </p:nvSpPr>
          <p:spPr bwMode="auto">
            <a:xfrm>
              <a:off x="7203716" y="442864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12" name="Oval 4"/>
            <p:cNvSpPr>
              <a:spLocks noChangeArrowheads="1"/>
            </p:cNvSpPr>
            <p:nvPr/>
          </p:nvSpPr>
          <p:spPr bwMode="auto">
            <a:xfrm>
              <a:off x="5146675" y="2121796"/>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5943794" y="3093347"/>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TextBox 41"/>
            <p:cNvSpPr txBox="1">
              <a:spLocks noChangeArrowheads="1"/>
            </p:cNvSpPr>
            <p:nvPr/>
          </p:nvSpPr>
          <p:spPr bwMode="auto">
            <a:xfrm>
              <a:off x="7924636" y="510524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cxnSp>
          <p:nvCxnSpPr>
            <p:cNvPr id="17" name="Straight Arrow Connector 2"/>
            <p:cNvCxnSpPr>
              <a:cxnSpLocks noChangeShapeType="1"/>
              <a:endCxn id="10" idx="2"/>
            </p:cNvCxnSpPr>
            <p:nvPr/>
          </p:nvCxnSpPr>
          <p:spPr bwMode="auto">
            <a:xfrm flipH="1" flipV="1">
              <a:off x="6027505" y="3093061"/>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25"/>
            <p:cNvCxnSpPr>
              <a:cxnSpLocks noChangeShapeType="1"/>
            </p:cNvCxnSpPr>
            <p:nvPr/>
          </p:nvCxnSpPr>
          <p:spPr bwMode="auto">
            <a:xfrm>
              <a:off x="7470369" y="468112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0" name="TextBox 29"/>
            <p:cNvSpPr txBox="1">
              <a:spLocks noChangeArrowheads="1"/>
            </p:cNvSpPr>
            <p:nvPr/>
          </p:nvSpPr>
          <p:spPr bwMode="auto">
            <a:xfrm rot="2463170">
              <a:off x="7022106" y="3576953"/>
              <a:ext cx="663832" cy="27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RSSI AC</a:t>
              </a:r>
            </a:p>
          </p:txBody>
        </p:sp>
        <p:sp>
          <p:nvSpPr>
            <p:cNvPr id="22" name="TextBox 29"/>
            <p:cNvSpPr txBox="1">
              <a:spLocks noChangeArrowheads="1"/>
            </p:cNvSpPr>
            <p:nvPr/>
          </p:nvSpPr>
          <p:spPr bwMode="auto">
            <a:xfrm rot="2463170">
              <a:off x="5861420" y="4186365"/>
              <a:ext cx="788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RSSI </a:t>
              </a:r>
              <a:r>
                <a:rPr lang="en-US" altLang="en-US" sz="1200" dirty="0" smtClean="0">
                  <a:ea typeface="SimSun" panose="02010600030101010101" pitchFamily="2" charset="-122"/>
                </a:rPr>
                <a:t>BC</a:t>
              </a:r>
              <a:endParaRPr lang="en-US" altLang="en-US" sz="1200" dirty="0">
                <a:ea typeface="SimSun" panose="02010600030101010101" pitchFamily="2" charset="-122"/>
              </a:endParaRPr>
            </a:p>
          </p:txBody>
        </p:sp>
        <p:sp>
          <p:nvSpPr>
            <p:cNvPr id="5" name="Left Brace 4"/>
            <p:cNvSpPr/>
            <p:nvPr/>
          </p:nvSpPr>
          <p:spPr bwMode="auto">
            <a:xfrm rot="7961499">
              <a:off x="7050668" y="3245499"/>
              <a:ext cx="267164" cy="1199326"/>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Left Brace 24"/>
            <p:cNvSpPr/>
            <p:nvPr/>
          </p:nvSpPr>
          <p:spPr bwMode="auto">
            <a:xfrm rot="18735642">
              <a:off x="6253268" y="3118262"/>
              <a:ext cx="267164" cy="1984657"/>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TextBox 48"/>
            <p:cNvSpPr txBox="1"/>
            <p:nvPr/>
          </p:nvSpPr>
          <p:spPr>
            <a:xfrm>
              <a:off x="6096000" y="2667000"/>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50" name="TextBox 49"/>
            <p:cNvSpPr txBox="1"/>
            <p:nvPr/>
          </p:nvSpPr>
          <p:spPr>
            <a:xfrm>
              <a:off x="7139957" y="5089850"/>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sp>
          <p:nvSpPr>
            <p:cNvPr id="51" name="TextBox 29"/>
            <p:cNvSpPr txBox="1">
              <a:spLocks noChangeArrowheads="1"/>
            </p:cNvSpPr>
            <p:nvPr/>
          </p:nvSpPr>
          <p:spPr bwMode="auto">
            <a:xfrm rot="2392469">
              <a:off x="5484244" y="3350407"/>
              <a:ext cx="1281577" cy="2769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Response Frame</a:t>
              </a:r>
              <a:endParaRPr lang="en-US" altLang="en-US" sz="1200" b="0" dirty="0">
                <a:ea typeface="SimSun" panose="02010600030101010101" pitchFamily="2" charset="-122"/>
              </a:endParaRPr>
            </a:p>
          </p:txBody>
        </p:sp>
        <p:sp>
          <p:nvSpPr>
            <p:cNvPr id="55" name="TextBox 29"/>
            <p:cNvSpPr txBox="1">
              <a:spLocks noChangeArrowheads="1"/>
            </p:cNvSpPr>
            <p:nvPr/>
          </p:nvSpPr>
          <p:spPr bwMode="auto">
            <a:xfrm rot="2422860">
              <a:off x="6106825" y="3218536"/>
              <a:ext cx="8373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Frame</a:t>
              </a:r>
              <a:endParaRPr lang="en-US" altLang="en-US" sz="1200" b="0" dirty="0">
                <a:ea typeface="SimSun" panose="02010600030101010101" pitchFamily="2" charset="-122"/>
              </a:endParaRPr>
            </a:p>
          </p:txBody>
        </p:sp>
        <p:cxnSp>
          <p:nvCxnSpPr>
            <p:cNvPr id="48" name="Straight Arrow Connector 2"/>
            <p:cNvCxnSpPr>
              <a:cxnSpLocks noChangeShapeType="1"/>
            </p:cNvCxnSpPr>
            <p:nvPr/>
          </p:nvCxnSpPr>
          <p:spPr bwMode="auto">
            <a:xfrm flipH="1" flipV="1">
              <a:off x="6019800" y="3200400"/>
              <a:ext cx="485618" cy="410990"/>
            </a:xfrm>
            <a:prstGeom prst="straightConnector1">
              <a:avLst/>
            </a:prstGeom>
            <a:noFill/>
            <a:ln w="6350" algn="ctr">
              <a:solidFill>
                <a:srgbClr val="2F05E1"/>
              </a:solidFill>
              <a:round/>
              <a:headEnd type="arrow" w="med" len="med"/>
              <a:tailEnd type="non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069575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136278</TotalTime>
  <Words>1931</Words>
  <Application>Microsoft Office PowerPoint</Application>
  <PresentationFormat>On-screen Show (4:3)</PresentationFormat>
  <Paragraphs>276</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굴림</vt:lpstr>
      <vt:lpstr>굴림</vt:lpstr>
      <vt:lpstr>宋体</vt:lpstr>
      <vt:lpstr>宋体</vt:lpstr>
      <vt:lpstr>Arial</vt:lpstr>
      <vt:lpstr>Calibri</vt:lpstr>
      <vt:lpstr>Times New Roman</vt:lpstr>
      <vt:lpstr>802-11-Submission</vt:lpstr>
      <vt:lpstr>Considerations for Spatial Reuse</vt:lpstr>
      <vt:lpstr>Outline</vt:lpstr>
      <vt:lpstr>What is optimum CCA level; -82dBm, -72dBm, etc?</vt:lpstr>
      <vt:lpstr>Background on Color field and OBSS PD</vt:lpstr>
      <vt:lpstr>CCA Threshold based in Presence of OBSS</vt:lpstr>
      <vt:lpstr>Current CCA Rule</vt:lpstr>
      <vt:lpstr>Current CCA Rule</vt:lpstr>
      <vt:lpstr>How to consider potential interference to frames’ recipients?</vt:lpstr>
      <vt:lpstr>Revising NAV During TXOP</vt:lpstr>
      <vt:lpstr>Revising NAV During TXOP</vt:lpstr>
      <vt:lpstr>Protection of Response Frames</vt:lpstr>
      <vt:lpstr>Simulation Setup</vt:lpstr>
      <vt:lpstr>Simulation Results</vt:lpstr>
      <vt:lpstr>Simulation Results</vt:lpstr>
      <vt:lpstr>Conclusion</vt:lpstr>
      <vt:lpstr>Strawpoll</vt:lpstr>
      <vt:lpstr>Appendix</vt:lpstr>
      <vt:lpstr>Revising NAV During TXOP</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Reza Hedayat</dc:creator>
  <cp:lastModifiedBy>Reza</cp:lastModifiedBy>
  <cp:revision>1266</cp:revision>
  <cp:lastPrinted>1998-02-10T13:28:06Z</cp:lastPrinted>
  <dcterms:created xsi:type="dcterms:W3CDTF">2007-05-21T21:00:37Z</dcterms:created>
  <dcterms:modified xsi:type="dcterms:W3CDTF">2015-11-09T06:36:19Z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