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06" r:id="rId3"/>
    <p:sldId id="307" r:id="rId4"/>
    <p:sldId id="321" r:id="rId5"/>
    <p:sldId id="311" r:id="rId6"/>
    <p:sldId id="313" r:id="rId7"/>
    <p:sldId id="318" r:id="rId8"/>
    <p:sldId id="319" r:id="rId9"/>
    <p:sldId id="309" r:id="rId10"/>
    <p:sldId id="312" r:id="rId11"/>
    <p:sldId id="314" r:id="rId12"/>
    <p:sldId id="320" r:id="rId13"/>
    <p:sldId id="315" r:id="rId14"/>
    <p:sldId id="316"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4660"/>
  </p:normalViewPr>
  <p:slideViewPr>
    <p:cSldViewPr>
      <p:cViewPr varScale="1">
        <p:scale>
          <a:sx n="89" d="100"/>
          <a:sy n="89" d="100"/>
        </p:scale>
        <p:origin x="142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 </a:t>
            </a:r>
            <a:endParaRPr lang="en-GB" dirty="0"/>
          </a:p>
        </p:txBody>
      </p:sp>
      <p:sp>
        <p:nvSpPr>
          <p:cNvPr id="5" name="Footer Placeholder 4"/>
          <p:cNvSpPr>
            <a:spLocks noGrp="1"/>
          </p:cNvSpPr>
          <p:nvPr>
            <p:ph type="ftr" idx="11"/>
          </p:nvPr>
        </p:nvSpPr>
        <p:spPr/>
        <p:txBody>
          <a:bodyPr/>
          <a:lstStyle>
            <a:lvl1pPr>
              <a:defRPr/>
            </a:lvl1pPr>
          </a:lstStyle>
          <a:p>
            <a:r>
              <a:rPr lang="en-GB" dirty="0" smtClean="0"/>
              <a:t>Reza Hedayat, Newracom</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Reza Hedayat, Newracom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 </a:t>
            </a:r>
            <a:endParaRPr lang="en-GB" dirty="0"/>
          </a:p>
        </p:txBody>
      </p:sp>
      <p:sp>
        <p:nvSpPr>
          <p:cNvPr id="5" name="Footer Placeholder 4"/>
          <p:cNvSpPr>
            <a:spLocks noGrp="1"/>
          </p:cNvSpPr>
          <p:nvPr>
            <p:ph type="ftr" idx="11"/>
          </p:nvPr>
        </p:nvSpPr>
        <p:spPr/>
        <p:txBody>
          <a:bodyPr/>
          <a:lstStyle>
            <a:lvl1pPr>
              <a:defRPr/>
            </a:lvl1pPr>
          </a:lstStyle>
          <a:p>
            <a:r>
              <a:rPr lang="en-GB" dirty="0" smtClean="0"/>
              <a:t>Reza Hedayat, Newracom</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 </a:t>
            </a:r>
            <a:endParaRPr lang="en-GB" dirty="0"/>
          </a:p>
        </p:txBody>
      </p:sp>
      <p:sp>
        <p:nvSpPr>
          <p:cNvPr id="6" name="Footer Placeholder 5"/>
          <p:cNvSpPr>
            <a:spLocks noGrp="1"/>
          </p:cNvSpPr>
          <p:nvPr>
            <p:ph type="ftr" idx="11"/>
          </p:nvPr>
        </p:nvSpPr>
        <p:spPr/>
        <p:txBody>
          <a:bodyPr/>
          <a:lstStyle>
            <a:lvl1pPr>
              <a:defRPr/>
            </a:lvl1pPr>
          </a:lstStyle>
          <a:p>
            <a:r>
              <a:rPr lang="en-GB" dirty="0" smtClean="0"/>
              <a:t>Reza Hedayat, Newracom</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 </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Reza Hedayat, Newracom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 </a:t>
            </a:r>
            <a:endParaRPr lang="en-GB" dirty="0"/>
          </a:p>
        </p:txBody>
      </p:sp>
      <p:sp>
        <p:nvSpPr>
          <p:cNvPr id="4" name="Footer Placeholder 3"/>
          <p:cNvSpPr>
            <a:spLocks noGrp="1"/>
          </p:cNvSpPr>
          <p:nvPr>
            <p:ph type="ftr" idx="11"/>
          </p:nvPr>
        </p:nvSpPr>
        <p:spPr/>
        <p:txBody>
          <a:bodyPr/>
          <a:lstStyle>
            <a:lvl1pPr>
              <a:defRPr/>
            </a:lvl1pPr>
          </a:lstStyle>
          <a:p>
            <a:r>
              <a:rPr lang="en-GB" dirty="0" smtClean="0"/>
              <a:t>Reza Hedayat, Newracom</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 </a:t>
            </a:r>
            <a:endParaRPr lang="en-GB" dirty="0"/>
          </a:p>
        </p:txBody>
      </p:sp>
      <p:sp>
        <p:nvSpPr>
          <p:cNvPr id="3" name="Footer Placeholder 2"/>
          <p:cNvSpPr>
            <a:spLocks noGrp="1"/>
          </p:cNvSpPr>
          <p:nvPr>
            <p:ph type="ftr" idx="11"/>
          </p:nvPr>
        </p:nvSpPr>
        <p:spPr/>
        <p:txBody>
          <a:bodyPr/>
          <a:lstStyle>
            <a:lvl1pPr>
              <a:defRPr/>
            </a:lvl1pPr>
          </a:lstStyle>
          <a:p>
            <a:r>
              <a:rPr lang="en-GB" dirty="0" smtClean="0"/>
              <a:t>Reza Hedayat, Newracom</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 </a:t>
            </a:r>
            <a:endParaRPr lang="en-GB" dirty="0"/>
          </a:p>
        </p:txBody>
      </p:sp>
      <p:sp>
        <p:nvSpPr>
          <p:cNvPr id="5" name="Footer Placeholder 4"/>
          <p:cNvSpPr>
            <a:spLocks noGrp="1"/>
          </p:cNvSpPr>
          <p:nvPr>
            <p:ph type="ftr" idx="11"/>
          </p:nvPr>
        </p:nvSpPr>
        <p:spPr/>
        <p:txBody>
          <a:bodyPr/>
          <a:lstStyle>
            <a:lvl1pPr>
              <a:defRPr/>
            </a:lvl1pPr>
          </a:lstStyle>
          <a:p>
            <a:r>
              <a:rPr lang="en-GB" dirty="0" smtClean="0"/>
              <a:t>Reza Hedayat, Newracom</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 </a:t>
            </a:r>
            <a:endParaRPr lang="en-GB" dirty="0"/>
          </a:p>
        </p:txBody>
      </p:sp>
      <p:sp>
        <p:nvSpPr>
          <p:cNvPr id="5" name="Footer Placeholder 4"/>
          <p:cNvSpPr>
            <a:spLocks noGrp="1"/>
          </p:cNvSpPr>
          <p:nvPr>
            <p:ph type="ftr" idx="11"/>
          </p:nvPr>
        </p:nvSpPr>
        <p:spPr/>
        <p:txBody>
          <a:bodyPr/>
          <a:lstStyle>
            <a:lvl1pPr>
              <a:defRPr/>
            </a:lvl1pPr>
          </a:lstStyle>
          <a:p>
            <a:r>
              <a:rPr lang="en-GB" dirty="0" smtClean="0"/>
              <a:t>Reza Hedayat, Newracom</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4127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baseline="0">
                <a:solidFill>
                  <a:srgbClr val="000000"/>
                </a:solidFill>
                <a:latin typeface="Calibri" panose="020F0502020204030204" pitchFamily="34" charset="0"/>
                <a:cs typeface="Arial Unicode MS" charset="0"/>
              </a:defRPr>
            </a:lvl1pPr>
          </a:lstStyle>
          <a:p>
            <a:r>
              <a:rPr lang="en-US" dirty="0" smtClean="0"/>
              <a:t> </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aseline="0">
                <a:solidFill>
                  <a:srgbClr val="000000"/>
                </a:solidFill>
                <a:latin typeface="Calibri" panose="020F0502020204030204" pitchFamily="34" charset="0"/>
                <a:cs typeface="Arial Unicode MS" charset="0"/>
              </a:defRPr>
            </a:lvl1pPr>
          </a:lstStyle>
          <a:p>
            <a:r>
              <a:rPr lang="en-GB" dirty="0" smtClean="0"/>
              <a:t>Reza Hedayat, Newracom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aseline="0">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 doc.: IEEE 802.11-15/1312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Calibri" panose="020F0502020204030204" pitchFamily="34" charset="0"/>
              </a:rPr>
              <a:t>MU BAR Frame Format</a:t>
            </a:r>
            <a:endParaRPr lang="en-GB" dirty="0">
              <a:latin typeface="Calibri" panose="020F0502020204030204" pitchFamily="34" charset="0"/>
            </a:endParaRPr>
          </a:p>
        </p:txBody>
      </p:sp>
      <p:sp>
        <p:nvSpPr>
          <p:cNvPr id="11"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Calibri" pitchFamily="34" charset="0"/>
                <a:ea typeface="Calibri" pitchFamily="34" charset="0"/>
                <a:cs typeface="Calibri" pitchFamily="34" charset="0"/>
              </a:defRPr>
            </a:lvl1pPr>
            <a:lvl2pPr marL="457200" indent="0" algn="ctr" rtl="0" eaLnBrk="0" fontAlgn="base" hangingPunct="0">
              <a:spcBef>
                <a:spcPct val="20000"/>
              </a:spcBef>
              <a:spcAft>
                <a:spcPct val="0"/>
              </a:spcAft>
              <a:buNone/>
              <a:defRPr sz="2000">
                <a:solidFill>
                  <a:schemeClr val="tx1"/>
                </a:solidFill>
                <a:latin typeface="Calibri" pitchFamily="34" charset="0"/>
                <a:ea typeface="Calibri" pitchFamily="34" charset="0"/>
                <a:cs typeface="Calibri" pitchFamily="34" charset="0"/>
              </a:defRPr>
            </a:lvl2pPr>
            <a:lvl3pPr marL="914400" indent="0" algn="ctr" rtl="0" eaLnBrk="0" fontAlgn="base" hangingPunct="0">
              <a:spcBef>
                <a:spcPct val="20000"/>
              </a:spcBef>
              <a:spcAft>
                <a:spcPct val="0"/>
              </a:spcAft>
              <a:buNone/>
              <a:defRPr>
                <a:solidFill>
                  <a:schemeClr val="tx1"/>
                </a:solidFill>
                <a:latin typeface="Calibri" pitchFamily="34" charset="0"/>
                <a:ea typeface="Calibri" pitchFamily="34" charset="0"/>
                <a:cs typeface="Calibri" pitchFamily="34" charset="0"/>
              </a:defRPr>
            </a:lvl3pPr>
            <a:lvl4pPr marL="1371600" indent="0" algn="ctr" rtl="0" eaLnBrk="0" fontAlgn="base" hangingPunct="0">
              <a:spcBef>
                <a:spcPct val="20000"/>
              </a:spcBef>
              <a:spcAft>
                <a:spcPct val="0"/>
              </a:spcAft>
              <a:buNone/>
              <a:defRPr sz="1600">
                <a:solidFill>
                  <a:schemeClr val="tx1"/>
                </a:solidFill>
                <a:latin typeface="Calibri" pitchFamily="34" charset="0"/>
                <a:ea typeface="Calibri" pitchFamily="34" charset="0"/>
                <a:cs typeface="Calibri" pitchFamily="34" charset="0"/>
              </a:defRPr>
            </a:lvl4pPr>
            <a:lvl5pPr marL="1828800" indent="0" algn="ctr" rtl="0" eaLnBrk="0" fontAlgn="base" hangingPunct="0">
              <a:spcBef>
                <a:spcPct val="20000"/>
              </a:spcBef>
              <a:spcAft>
                <a:spcPct val="0"/>
              </a:spcAft>
              <a:buNone/>
              <a:defRPr sz="1600">
                <a:solidFill>
                  <a:schemeClr val="tx1"/>
                </a:solidFill>
                <a:latin typeface="Calibri" pitchFamily="34" charset="0"/>
                <a:ea typeface="Calibri" pitchFamily="34" charset="0"/>
                <a:cs typeface="Calibri" pitchFamily="34" charset="0"/>
              </a:defRPr>
            </a:lvl5pPr>
            <a:lvl6pPr marL="2286000" indent="0" algn="ctr" rtl="0" eaLnBrk="1" fontAlgn="base" hangingPunct="1">
              <a:spcBef>
                <a:spcPct val="20000"/>
              </a:spcBef>
              <a:spcAft>
                <a:spcPct val="0"/>
              </a:spcAft>
              <a:buNone/>
              <a:defRPr sz="1600">
                <a:solidFill>
                  <a:schemeClr val="tx1"/>
                </a:solidFill>
                <a:latin typeface="+mn-lt"/>
              </a:defRPr>
            </a:lvl6pPr>
            <a:lvl7pPr marL="2743200" indent="0" algn="ctr" rtl="0" eaLnBrk="1" fontAlgn="base" hangingPunct="1">
              <a:spcBef>
                <a:spcPct val="20000"/>
              </a:spcBef>
              <a:spcAft>
                <a:spcPct val="0"/>
              </a:spcAft>
              <a:buNone/>
              <a:defRPr sz="1600">
                <a:solidFill>
                  <a:schemeClr val="tx1"/>
                </a:solidFill>
                <a:latin typeface="+mn-lt"/>
              </a:defRPr>
            </a:lvl7pPr>
            <a:lvl8pPr marL="3200400" indent="0" algn="ctr" rtl="0" eaLnBrk="1" fontAlgn="base" hangingPunct="1">
              <a:spcBef>
                <a:spcPct val="20000"/>
              </a:spcBef>
              <a:spcAft>
                <a:spcPct val="0"/>
              </a:spcAft>
              <a:buNone/>
              <a:defRPr sz="1600">
                <a:solidFill>
                  <a:schemeClr val="tx1"/>
                </a:solidFill>
                <a:latin typeface="+mn-lt"/>
              </a:defRPr>
            </a:lvl8pPr>
            <a:lvl9pPr marL="3657600" indent="0" algn="ctr" rtl="0" eaLnBrk="1" fontAlgn="base" hangingPunct="1">
              <a:spcBef>
                <a:spcPct val="20000"/>
              </a:spcBef>
              <a:spcAft>
                <a:spcPct val="0"/>
              </a:spcAft>
              <a:buNone/>
              <a:defRPr sz="1600">
                <a:solidFill>
                  <a:schemeClr val="tx1"/>
                </a:solidFill>
                <a:latin typeface="+mn-lt"/>
              </a:defRPr>
            </a:lvl9pPr>
          </a:lstStyle>
          <a:p>
            <a:pPr>
              <a:defRPr/>
            </a:pPr>
            <a:r>
              <a:rPr lang="en-US" altLang="ko-KR" sz="2000" kern="0" dirty="0" smtClean="0">
                <a:ea typeface="굴림" pitchFamily="50" charset="-127"/>
              </a:rPr>
              <a:t>Date:</a:t>
            </a:r>
            <a:r>
              <a:rPr lang="en-US" altLang="ko-KR" sz="2000" b="0" kern="0" dirty="0" smtClean="0">
                <a:ea typeface="굴림" pitchFamily="50" charset="-127"/>
              </a:rPr>
              <a:t> 2015-11-08</a:t>
            </a:r>
          </a:p>
        </p:txBody>
      </p:sp>
      <p:sp>
        <p:nvSpPr>
          <p:cNvPr id="1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buFontTx/>
              <a:buNone/>
            </a:pPr>
            <a:r>
              <a:rPr lang="en-US" altLang="ko-KR" sz="2000" dirty="0">
                <a:latin typeface="Times New Roman" panose="02020603050405020304" pitchFamily="18" charset="0"/>
                <a:ea typeface="SimSun" panose="02010600030101010101" pitchFamily="2" charset="-122"/>
              </a:rPr>
              <a:t>Authors:</a:t>
            </a:r>
            <a:endParaRPr lang="en-US" altLang="ko-KR" sz="2000" b="0" dirty="0">
              <a:latin typeface="Times New Roman" panose="02020603050405020304" pitchFamily="18" charset="0"/>
              <a:ea typeface="SimSun" panose="02010600030101010101" pitchFamily="2" charset="-122"/>
            </a:endParaRPr>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2958701950"/>
              </p:ext>
            </p:extLst>
          </p:nvPr>
        </p:nvGraphicFramePr>
        <p:xfrm>
          <a:off x="609600" y="2590800"/>
          <a:ext cx="8048625" cy="192626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Trigger Frame</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190999"/>
          </a:xfrm>
        </p:spPr>
        <p:txBody>
          <a:bodyPr/>
          <a:lstStyle/>
          <a:p>
            <a:pPr>
              <a:buFont typeface="Arial" panose="020B0604020202020204" pitchFamily="34" charset="0"/>
              <a:buChar char="•"/>
            </a:pPr>
            <a:r>
              <a:rPr lang="en-US" sz="2000" b="0" dirty="0" smtClean="0">
                <a:latin typeface="Calibri" panose="020F0502020204030204" pitchFamily="34" charset="0"/>
              </a:rPr>
              <a:t>Trigger frame in 11ax SFD:</a:t>
            </a:r>
          </a:p>
          <a:p>
            <a:pPr lvl="1">
              <a:buFont typeface="Arial" panose="020B0604020202020204" pitchFamily="34" charset="0"/>
              <a:buChar char="•"/>
            </a:pPr>
            <a:r>
              <a:rPr lang="en-US" sz="1800" b="0" dirty="0" smtClean="0">
                <a:latin typeface="Calibri" panose="020F0502020204030204" pitchFamily="34" charset="0"/>
              </a:rPr>
              <a:t>… a </a:t>
            </a:r>
            <a:r>
              <a:rPr lang="en-US" sz="1800" b="0" dirty="0">
                <a:latin typeface="Calibri" panose="020F0502020204030204" pitchFamily="34" charset="0"/>
              </a:rPr>
              <a:t>new control frame format that carries sufficient information to identify the STAs transmitting the UL MU PPDUs and allocating resources for the UL MU PPDUs. </a:t>
            </a:r>
            <a:r>
              <a:rPr lang="en-US" sz="1800" b="0" dirty="0" smtClean="0">
                <a:latin typeface="Calibri" panose="020F0502020204030204" pitchFamily="34" charset="0"/>
              </a:rPr>
              <a:t>Trigger frame has the following additional fields: Common Info, Per-User Info (one for each resource allocation)  </a:t>
            </a: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Trigger frame might be used for various purposes [15/877] </a:t>
            </a:r>
          </a:p>
          <a:p>
            <a:pPr lvl="1">
              <a:buFont typeface="Arial" panose="020B0604020202020204" pitchFamily="34" charset="0"/>
              <a:buChar char="•"/>
            </a:pPr>
            <a:r>
              <a:rPr lang="en-US" sz="1800" b="0" dirty="0" smtClean="0">
                <a:latin typeface="Calibri" panose="020F0502020204030204" pitchFamily="34" charset="0"/>
              </a:rPr>
              <a:t>For instance, a Trigger frame can be used to poll several STAs to send buffer status report [15/1120]</a:t>
            </a:r>
          </a:p>
          <a:p>
            <a:pPr lvl="1">
              <a:buFont typeface="Arial" panose="020B0604020202020204" pitchFamily="34" charset="0"/>
              <a:buChar char="•"/>
            </a:pPr>
            <a:r>
              <a:rPr lang="en-US" sz="1800" b="0" dirty="0" smtClean="0">
                <a:latin typeface="Calibri" panose="020F0502020204030204" pitchFamily="34" charset="0"/>
              </a:rPr>
              <a:t>Or a Trigger frame can be used to poll several STAs to send BA frames</a:t>
            </a:r>
          </a:p>
          <a:p>
            <a:pPr>
              <a:buFont typeface="Arial" panose="020B0604020202020204" pitchFamily="34" charset="0"/>
              <a:buChar char="•"/>
            </a:pPr>
            <a:r>
              <a:rPr lang="en-US" sz="2000" b="0" dirty="0" smtClean="0">
                <a:latin typeface="Calibri" panose="020F0502020204030204" pitchFamily="34" charset="0"/>
              </a:rPr>
              <a:t>Therefore, a Trigger frame can carry a Trigger Type subfield where it indicates the purpose of the Trigger frame </a:t>
            </a:r>
            <a:r>
              <a:rPr lang="en-US" sz="2200" b="0" dirty="0" smtClean="0">
                <a:latin typeface="Calibri" panose="020F0502020204030204" pitchFamily="34" charset="0"/>
              </a:rPr>
              <a:t> </a:t>
            </a:r>
            <a:endParaRPr lang="en-US" sz="22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20"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7" name="Group 6"/>
          <p:cNvGrpSpPr/>
          <p:nvPr/>
        </p:nvGrpSpPr>
        <p:grpSpPr>
          <a:xfrm>
            <a:off x="1143000" y="3695685"/>
            <a:ext cx="6781800" cy="381014"/>
            <a:chOff x="1828800" y="4876786"/>
            <a:chExt cx="6781800" cy="381014"/>
          </a:xfrm>
        </p:grpSpPr>
        <p:sp>
          <p:nvSpPr>
            <p:cNvPr id="8" name="Rectangle 7"/>
            <p:cNvSpPr/>
            <p:nvPr/>
          </p:nvSpPr>
          <p:spPr bwMode="auto">
            <a:xfrm>
              <a:off x="1828800" y="4876800"/>
              <a:ext cx="3810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a:t>
              </a:r>
            </a:p>
          </p:txBody>
        </p:sp>
        <p:sp>
          <p:nvSpPr>
            <p:cNvPr id="9" name="Rectangle 8"/>
            <p:cNvSpPr/>
            <p:nvPr/>
          </p:nvSpPr>
          <p:spPr bwMode="auto">
            <a:xfrm>
              <a:off x="2209800" y="4876800"/>
              <a:ext cx="8382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Duration</a:t>
              </a:r>
            </a:p>
          </p:txBody>
        </p:sp>
        <p:sp>
          <p:nvSpPr>
            <p:cNvPr id="10" name="Rectangle 9"/>
            <p:cNvSpPr/>
            <p:nvPr/>
          </p:nvSpPr>
          <p:spPr bwMode="auto">
            <a:xfrm>
              <a:off x="3048000" y="4876798"/>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(A1)</a:t>
              </a:r>
            </a:p>
          </p:txBody>
        </p:sp>
        <p:sp>
          <p:nvSpPr>
            <p:cNvPr id="11" name="Rectangle 10"/>
            <p:cNvSpPr/>
            <p:nvPr/>
          </p:nvSpPr>
          <p:spPr bwMode="auto">
            <a:xfrm>
              <a:off x="3581400" y="4876796"/>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A2</a:t>
              </a:r>
            </a:p>
          </p:txBody>
        </p:sp>
        <p:sp>
          <p:nvSpPr>
            <p:cNvPr id="12" name="Rectangle 11"/>
            <p:cNvSpPr/>
            <p:nvPr/>
          </p:nvSpPr>
          <p:spPr bwMode="auto">
            <a:xfrm>
              <a:off x="4114800" y="4876794"/>
              <a:ext cx="1295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Common Info</a:t>
              </a:r>
              <a:endParaRPr lang="en-US" sz="1400" dirty="0">
                <a:solidFill>
                  <a:schemeClr val="tx1"/>
                </a:solidFill>
                <a:latin typeface="Calibri" panose="020F0502020204030204" pitchFamily="34" charset="0"/>
              </a:endParaRPr>
            </a:p>
          </p:txBody>
        </p:sp>
        <p:sp>
          <p:nvSpPr>
            <p:cNvPr id="13" name="Rectangle 12"/>
            <p:cNvSpPr/>
            <p:nvPr/>
          </p:nvSpPr>
          <p:spPr bwMode="auto">
            <a:xfrm>
              <a:off x="5410200" y="4876792"/>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a:solidFill>
                    <a:schemeClr val="tx1"/>
                  </a:solidFill>
                  <a:latin typeface="Calibri" panose="020F0502020204030204" pitchFamily="34" charset="0"/>
                </a:rPr>
                <a:t>Per-STA Info</a:t>
              </a:r>
            </a:p>
          </p:txBody>
        </p:sp>
        <p:sp>
          <p:nvSpPr>
            <p:cNvPr id="14" name="Rectangle 13"/>
            <p:cNvSpPr/>
            <p:nvPr/>
          </p:nvSpPr>
          <p:spPr bwMode="auto">
            <a:xfrm>
              <a:off x="6477000" y="487679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t>
              </a:r>
            </a:p>
          </p:txBody>
        </p:sp>
        <p:sp>
          <p:nvSpPr>
            <p:cNvPr id="15" name="Rectangle 14"/>
            <p:cNvSpPr/>
            <p:nvPr/>
          </p:nvSpPr>
          <p:spPr bwMode="auto">
            <a:xfrm>
              <a:off x="7010400" y="4876788"/>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Per-STA Info</a:t>
              </a:r>
            </a:p>
          </p:txBody>
        </p:sp>
        <p:sp>
          <p:nvSpPr>
            <p:cNvPr id="16" name="Rectangle 15"/>
            <p:cNvSpPr/>
            <p:nvPr/>
          </p:nvSpPr>
          <p:spPr bwMode="auto">
            <a:xfrm>
              <a:off x="8077200" y="4876786"/>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FCS</a:t>
              </a:r>
            </a:p>
          </p:txBody>
        </p:sp>
      </p:grpSp>
    </p:spTree>
    <p:extLst>
      <p:ext uri="{BB962C8B-B14F-4D97-AF65-F5344CB8AC3E}">
        <p14:creationId xmlns:p14="http://schemas.microsoft.com/office/powerpoint/2010/main" val="40655566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- 3</a:t>
            </a:r>
            <a:endParaRPr lang="en-US" dirty="0">
              <a:latin typeface="Calibri" panose="020F0502020204030204" pitchFamily="34" charset="0"/>
            </a:endParaRPr>
          </a:p>
        </p:txBody>
      </p:sp>
      <p:sp>
        <p:nvSpPr>
          <p:cNvPr id="3" name="Content Placeholder 2"/>
          <p:cNvSpPr>
            <a:spLocks noGrp="1"/>
          </p:cNvSpPr>
          <p:nvPr>
            <p:ph idx="1"/>
          </p:nvPr>
        </p:nvSpPr>
        <p:spPr>
          <a:xfrm>
            <a:off x="685800" y="1981201"/>
            <a:ext cx="7770813" cy="2514600"/>
          </a:xfrm>
        </p:spPr>
        <p:txBody>
          <a:bodyPr/>
          <a:lstStyle/>
          <a:p>
            <a:pPr>
              <a:buFont typeface="Arial" panose="020B0604020202020204" pitchFamily="34" charset="0"/>
              <a:buChar char="•"/>
            </a:pPr>
            <a:r>
              <a:rPr lang="en-US" sz="2000" b="0" dirty="0" smtClean="0">
                <a:latin typeface="Calibri" panose="020F0502020204030204" pitchFamily="34" charset="0"/>
              </a:rPr>
              <a:t>The third option for MU BAR frame format is to use a Trigger frame that has additional sub-fields necessary for BAR</a:t>
            </a:r>
            <a:endParaRPr lang="en-US" sz="2000" b="0" dirty="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Trigger frame with type MU BAR can carries the following subfields:</a:t>
            </a:r>
          </a:p>
          <a:p>
            <a:pPr lvl="1">
              <a:buFont typeface="Arial" panose="020B0604020202020204" pitchFamily="34" charset="0"/>
              <a:buChar char="•"/>
            </a:pPr>
            <a:r>
              <a:rPr lang="en-US" sz="1800" dirty="0" smtClean="0">
                <a:latin typeface="Calibri" panose="020F0502020204030204" pitchFamily="34" charset="0"/>
              </a:rPr>
              <a:t>BAR Info (Block ACK Starting Sequence Number) in each per-STA info</a:t>
            </a:r>
          </a:p>
          <a:p>
            <a:pPr lvl="1">
              <a:buFont typeface="Arial" panose="020B0604020202020204" pitchFamily="34" charset="0"/>
              <a:buChar char="•"/>
            </a:pPr>
            <a:r>
              <a:rPr lang="en-US" sz="1800" b="0" dirty="0" smtClean="0">
                <a:latin typeface="Calibri" panose="020F0502020204030204" pitchFamily="34" charset="0"/>
              </a:rPr>
              <a:t>BAR Control (TBD content and size) in the Common Info field</a:t>
            </a:r>
          </a:p>
          <a:p>
            <a:pPr lvl="2">
              <a:buFont typeface="Arial" panose="020B0604020202020204" pitchFamily="34" charset="0"/>
              <a:buChar char="•"/>
            </a:pPr>
            <a:r>
              <a:rPr lang="en-US" sz="1600" dirty="0" smtClean="0">
                <a:latin typeface="Calibri" panose="020F0502020204030204" pitchFamily="34" charset="0"/>
              </a:rPr>
              <a:t>Not all the subfields in the current BAR Control field may be present in MU BAR. E.g., “BAR ACK policy” need not be present since all the participating STAs are expected to respond with BA right after the MU BAR frame.</a:t>
            </a:r>
            <a:r>
              <a:rPr lang="en-US" sz="1600" b="0" dirty="0" smtClean="0">
                <a:latin typeface="Calibri" panose="020F0502020204030204" pitchFamily="34" charset="0"/>
              </a:rPr>
              <a:t> </a:t>
            </a:r>
            <a:endParaRPr lang="en-US" sz="16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7" name="Group 6"/>
          <p:cNvGrpSpPr/>
          <p:nvPr/>
        </p:nvGrpSpPr>
        <p:grpSpPr>
          <a:xfrm>
            <a:off x="1182688" y="4800600"/>
            <a:ext cx="6781800" cy="1447800"/>
            <a:chOff x="954088" y="4191000"/>
            <a:chExt cx="6781800" cy="1447800"/>
          </a:xfrm>
        </p:grpSpPr>
        <p:sp>
          <p:nvSpPr>
            <p:cNvPr id="8" name="Rectangle 7"/>
            <p:cNvSpPr/>
            <p:nvPr/>
          </p:nvSpPr>
          <p:spPr bwMode="auto">
            <a:xfrm>
              <a:off x="954088" y="4191014"/>
              <a:ext cx="3810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a:t>
              </a:r>
            </a:p>
          </p:txBody>
        </p:sp>
        <p:sp>
          <p:nvSpPr>
            <p:cNvPr id="9" name="Rectangle 8"/>
            <p:cNvSpPr/>
            <p:nvPr/>
          </p:nvSpPr>
          <p:spPr bwMode="auto">
            <a:xfrm>
              <a:off x="1335088" y="4191014"/>
              <a:ext cx="8382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Duration</a:t>
              </a:r>
            </a:p>
          </p:txBody>
        </p:sp>
        <p:sp>
          <p:nvSpPr>
            <p:cNvPr id="10" name="Rectangle 9"/>
            <p:cNvSpPr/>
            <p:nvPr/>
          </p:nvSpPr>
          <p:spPr bwMode="auto">
            <a:xfrm>
              <a:off x="2173288" y="4191012"/>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(A1)</a:t>
              </a:r>
            </a:p>
          </p:txBody>
        </p:sp>
        <p:sp>
          <p:nvSpPr>
            <p:cNvPr id="11" name="Rectangle 10"/>
            <p:cNvSpPr/>
            <p:nvPr/>
          </p:nvSpPr>
          <p:spPr bwMode="auto">
            <a:xfrm>
              <a:off x="2706688" y="419101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A2</a:t>
              </a:r>
            </a:p>
          </p:txBody>
        </p:sp>
        <p:sp>
          <p:nvSpPr>
            <p:cNvPr id="12" name="Rectangle 11"/>
            <p:cNvSpPr/>
            <p:nvPr/>
          </p:nvSpPr>
          <p:spPr bwMode="auto">
            <a:xfrm>
              <a:off x="3240088" y="4191008"/>
              <a:ext cx="1295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Common Info</a:t>
              </a:r>
              <a:endParaRPr lang="en-US" sz="1400" dirty="0">
                <a:solidFill>
                  <a:schemeClr val="tx1"/>
                </a:solidFill>
                <a:latin typeface="Calibri" panose="020F0502020204030204" pitchFamily="34" charset="0"/>
              </a:endParaRPr>
            </a:p>
          </p:txBody>
        </p:sp>
        <p:sp>
          <p:nvSpPr>
            <p:cNvPr id="13" name="Rectangle 12"/>
            <p:cNvSpPr/>
            <p:nvPr/>
          </p:nvSpPr>
          <p:spPr bwMode="auto">
            <a:xfrm>
              <a:off x="4535488" y="4191006"/>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a:solidFill>
                    <a:schemeClr val="tx1"/>
                  </a:solidFill>
                  <a:latin typeface="Calibri" panose="020F0502020204030204" pitchFamily="34" charset="0"/>
                </a:rPr>
                <a:t>Per-STA Info</a:t>
              </a:r>
            </a:p>
          </p:txBody>
        </p:sp>
        <p:sp>
          <p:nvSpPr>
            <p:cNvPr id="14" name="Rectangle 13"/>
            <p:cNvSpPr/>
            <p:nvPr/>
          </p:nvSpPr>
          <p:spPr bwMode="auto">
            <a:xfrm>
              <a:off x="5602288" y="4191004"/>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t>
              </a:r>
            </a:p>
          </p:txBody>
        </p:sp>
        <p:sp>
          <p:nvSpPr>
            <p:cNvPr id="15" name="Rectangle 14"/>
            <p:cNvSpPr/>
            <p:nvPr/>
          </p:nvSpPr>
          <p:spPr bwMode="auto">
            <a:xfrm>
              <a:off x="6135688" y="4191002"/>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Per-STA Info</a:t>
              </a:r>
            </a:p>
          </p:txBody>
        </p:sp>
        <p:sp>
          <p:nvSpPr>
            <p:cNvPr id="16" name="Rectangle 15"/>
            <p:cNvSpPr/>
            <p:nvPr/>
          </p:nvSpPr>
          <p:spPr bwMode="auto">
            <a:xfrm>
              <a:off x="7202488" y="419100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FCS</a:t>
              </a:r>
            </a:p>
          </p:txBody>
        </p:sp>
        <p:sp>
          <p:nvSpPr>
            <p:cNvPr id="17" name="Rectangle 16"/>
            <p:cNvSpPr/>
            <p:nvPr/>
          </p:nvSpPr>
          <p:spPr bwMode="auto">
            <a:xfrm>
              <a:off x="954088" y="5104610"/>
              <a:ext cx="3541712" cy="53419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Duration, GI indication, LTF indication …</a:t>
              </a:r>
            </a:p>
            <a:p>
              <a:r>
                <a:rPr lang="en-US" sz="1400" dirty="0" smtClean="0">
                  <a:solidFill>
                    <a:schemeClr val="accent2"/>
                  </a:solidFill>
                  <a:latin typeface="Calibri" panose="020F0502020204030204" pitchFamily="34" charset="0"/>
                </a:rPr>
                <a:t>Trigger Type = BAR, BAR Control (TBD)</a:t>
              </a:r>
              <a:endParaRPr lang="en-US" sz="1400" dirty="0">
                <a:solidFill>
                  <a:schemeClr val="accent2"/>
                </a:solidFill>
                <a:latin typeface="Calibri" panose="020F0502020204030204" pitchFamily="34" charset="0"/>
              </a:endParaRPr>
            </a:p>
          </p:txBody>
        </p:sp>
        <p:sp>
          <p:nvSpPr>
            <p:cNvPr id="18" name="Rectangle 17"/>
            <p:cNvSpPr/>
            <p:nvPr/>
          </p:nvSpPr>
          <p:spPr bwMode="auto">
            <a:xfrm>
              <a:off x="4572000" y="5104610"/>
              <a:ext cx="3163888" cy="53419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AID, RU index, MCS, …</a:t>
              </a:r>
            </a:p>
            <a:p>
              <a:r>
                <a:rPr lang="en-US" sz="1400" dirty="0" smtClean="0">
                  <a:solidFill>
                    <a:schemeClr val="accent2"/>
                  </a:solidFill>
                  <a:latin typeface="Calibri" panose="020F0502020204030204" pitchFamily="34" charset="0"/>
                </a:rPr>
                <a:t>BAR Information</a:t>
              </a:r>
              <a:endParaRPr lang="en-US" sz="1400" dirty="0">
                <a:solidFill>
                  <a:schemeClr val="accent2"/>
                </a:solidFill>
                <a:latin typeface="Calibri" panose="020F0502020204030204" pitchFamily="34" charset="0"/>
              </a:endParaRPr>
            </a:p>
          </p:txBody>
        </p:sp>
        <p:cxnSp>
          <p:nvCxnSpPr>
            <p:cNvPr id="19" name="Straight Arrow Connector 18"/>
            <p:cNvCxnSpPr/>
            <p:nvPr/>
          </p:nvCxnSpPr>
          <p:spPr bwMode="auto">
            <a:xfrm flipH="1">
              <a:off x="3240088" y="4648997"/>
              <a:ext cx="629771" cy="380203"/>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20" name="Straight Arrow Connector 19"/>
            <p:cNvCxnSpPr/>
            <p:nvPr/>
          </p:nvCxnSpPr>
          <p:spPr bwMode="auto">
            <a:xfrm flipH="1">
              <a:off x="6477000" y="4656062"/>
              <a:ext cx="533400" cy="373138"/>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21" name="Straight Arrow Connector 20"/>
            <p:cNvCxnSpPr/>
            <p:nvPr/>
          </p:nvCxnSpPr>
          <p:spPr bwMode="auto">
            <a:xfrm>
              <a:off x="4800600" y="4672116"/>
              <a:ext cx="700094" cy="357084"/>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grpSp>
    </p:spTree>
    <p:extLst>
      <p:ext uri="{BB962C8B-B14F-4D97-AF65-F5344CB8AC3E}">
        <p14:creationId xmlns:p14="http://schemas.microsoft.com/office/powerpoint/2010/main" val="30263600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- 3</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1978821"/>
          </a:xfrm>
        </p:spPr>
        <p:txBody>
          <a:bodyPr/>
          <a:lstStyle/>
          <a:p>
            <a:pPr>
              <a:buFont typeface="Arial" panose="020B0604020202020204" pitchFamily="34" charset="0"/>
              <a:buChar char="•"/>
            </a:pPr>
            <a:r>
              <a:rPr lang="en-US" sz="2000" b="0" dirty="0" smtClean="0">
                <a:latin typeface="Calibri" panose="020F0502020204030204" pitchFamily="34" charset="0"/>
              </a:rPr>
              <a:t>Pros and cons of option 3</a:t>
            </a:r>
          </a:p>
          <a:p>
            <a:pPr lvl="1">
              <a:buFont typeface="Arial" panose="020B0604020202020204" pitchFamily="34" charset="0"/>
              <a:buChar char="•"/>
            </a:pPr>
            <a:r>
              <a:rPr lang="en-US" sz="1600" dirty="0" smtClean="0">
                <a:latin typeface="Calibri" panose="020F0502020204030204" pitchFamily="34" charset="0"/>
              </a:rPr>
              <a:t>A recipient STA need to decode a single frame to be able to participate in the following UL MU frame</a:t>
            </a:r>
          </a:p>
          <a:p>
            <a:pPr lvl="1">
              <a:buFont typeface="Arial" panose="020B0604020202020204" pitchFamily="34" charset="0"/>
              <a:buChar char="•"/>
            </a:pPr>
            <a:r>
              <a:rPr lang="en-US" sz="1600" b="0" dirty="0" smtClean="0">
                <a:latin typeface="Calibri" panose="020F0502020204030204" pitchFamily="34" charset="0"/>
              </a:rPr>
              <a:t>The use </a:t>
            </a:r>
            <a:r>
              <a:rPr lang="en-US" sz="1600" dirty="0" smtClean="0">
                <a:latin typeface="Calibri" panose="020F0502020204030204" pitchFamily="34" charset="0"/>
              </a:rPr>
              <a:t>of Trigger Type gives a structure to use Trigger frame for various purposes such as MU BAR</a:t>
            </a:r>
          </a:p>
          <a:p>
            <a:pPr lvl="1">
              <a:buFont typeface="Arial" panose="020B0604020202020204" pitchFamily="34" charset="0"/>
              <a:buChar char="•"/>
            </a:pPr>
            <a:r>
              <a:rPr lang="en-US" sz="1600" b="0" dirty="0" smtClean="0">
                <a:latin typeface="Calibri" panose="020F0502020204030204" pitchFamily="34" charset="0"/>
              </a:rPr>
              <a:t>…</a:t>
            </a:r>
            <a:endParaRPr lang="en-US" sz="16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24" name="Group 23"/>
          <p:cNvGrpSpPr/>
          <p:nvPr/>
        </p:nvGrpSpPr>
        <p:grpSpPr>
          <a:xfrm>
            <a:off x="954088" y="4191000"/>
            <a:ext cx="6781800" cy="1447800"/>
            <a:chOff x="954088" y="4191000"/>
            <a:chExt cx="6781800" cy="1447800"/>
          </a:xfrm>
        </p:grpSpPr>
        <p:sp>
          <p:nvSpPr>
            <p:cNvPr id="8" name="Rectangle 7"/>
            <p:cNvSpPr/>
            <p:nvPr/>
          </p:nvSpPr>
          <p:spPr bwMode="auto">
            <a:xfrm>
              <a:off x="954088" y="4191014"/>
              <a:ext cx="3810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a:t>
              </a:r>
            </a:p>
          </p:txBody>
        </p:sp>
        <p:sp>
          <p:nvSpPr>
            <p:cNvPr id="9" name="Rectangle 8"/>
            <p:cNvSpPr/>
            <p:nvPr/>
          </p:nvSpPr>
          <p:spPr bwMode="auto">
            <a:xfrm>
              <a:off x="1335088" y="4191014"/>
              <a:ext cx="8382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Duration</a:t>
              </a:r>
            </a:p>
          </p:txBody>
        </p:sp>
        <p:sp>
          <p:nvSpPr>
            <p:cNvPr id="10" name="Rectangle 9"/>
            <p:cNvSpPr/>
            <p:nvPr/>
          </p:nvSpPr>
          <p:spPr bwMode="auto">
            <a:xfrm>
              <a:off x="2173288" y="4191012"/>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(A1)</a:t>
              </a:r>
            </a:p>
          </p:txBody>
        </p:sp>
        <p:sp>
          <p:nvSpPr>
            <p:cNvPr id="11" name="Rectangle 10"/>
            <p:cNvSpPr/>
            <p:nvPr/>
          </p:nvSpPr>
          <p:spPr bwMode="auto">
            <a:xfrm>
              <a:off x="2706688" y="419101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A2</a:t>
              </a:r>
            </a:p>
          </p:txBody>
        </p:sp>
        <p:sp>
          <p:nvSpPr>
            <p:cNvPr id="12" name="Rectangle 11"/>
            <p:cNvSpPr/>
            <p:nvPr/>
          </p:nvSpPr>
          <p:spPr bwMode="auto">
            <a:xfrm>
              <a:off x="3240088" y="4191008"/>
              <a:ext cx="1295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Common Info</a:t>
              </a:r>
              <a:endParaRPr lang="en-US" sz="1400" dirty="0">
                <a:solidFill>
                  <a:schemeClr val="tx1"/>
                </a:solidFill>
                <a:latin typeface="Calibri" panose="020F0502020204030204" pitchFamily="34" charset="0"/>
              </a:endParaRPr>
            </a:p>
          </p:txBody>
        </p:sp>
        <p:sp>
          <p:nvSpPr>
            <p:cNvPr id="13" name="Rectangle 12"/>
            <p:cNvSpPr/>
            <p:nvPr/>
          </p:nvSpPr>
          <p:spPr bwMode="auto">
            <a:xfrm>
              <a:off x="4535488" y="4191006"/>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a:solidFill>
                    <a:schemeClr val="tx1"/>
                  </a:solidFill>
                  <a:latin typeface="Calibri" panose="020F0502020204030204" pitchFamily="34" charset="0"/>
                </a:rPr>
                <a:t>Per-STA Info</a:t>
              </a:r>
            </a:p>
          </p:txBody>
        </p:sp>
        <p:sp>
          <p:nvSpPr>
            <p:cNvPr id="14" name="Rectangle 13"/>
            <p:cNvSpPr/>
            <p:nvPr/>
          </p:nvSpPr>
          <p:spPr bwMode="auto">
            <a:xfrm>
              <a:off x="5602288" y="4191004"/>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t>
              </a:r>
            </a:p>
          </p:txBody>
        </p:sp>
        <p:sp>
          <p:nvSpPr>
            <p:cNvPr id="15" name="Rectangle 14"/>
            <p:cNvSpPr/>
            <p:nvPr/>
          </p:nvSpPr>
          <p:spPr bwMode="auto">
            <a:xfrm>
              <a:off x="6135688" y="4191002"/>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Per-STA Info</a:t>
              </a:r>
            </a:p>
          </p:txBody>
        </p:sp>
        <p:sp>
          <p:nvSpPr>
            <p:cNvPr id="16" name="Rectangle 15"/>
            <p:cNvSpPr/>
            <p:nvPr/>
          </p:nvSpPr>
          <p:spPr bwMode="auto">
            <a:xfrm>
              <a:off x="7202488" y="419100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FCS</a:t>
              </a:r>
            </a:p>
          </p:txBody>
        </p:sp>
        <p:sp>
          <p:nvSpPr>
            <p:cNvPr id="18" name="Rectangle 17"/>
            <p:cNvSpPr/>
            <p:nvPr/>
          </p:nvSpPr>
          <p:spPr bwMode="auto">
            <a:xfrm>
              <a:off x="954088" y="5104610"/>
              <a:ext cx="3541712" cy="53419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Duration, GI indication, LTF indication …</a:t>
              </a:r>
              <a:endParaRPr lang="en-US" sz="1400" dirty="0" smtClean="0">
                <a:solidFill>
                  <a:schemeClr val="accent2"/>
                </a:solidFill>
                <a:latin typeface="Calibri" panose="020F0502020204030204" pitchFamily="34" charset="0"/>
              </a:endParaRPr>
            </a:p>
            <a:p>
              <a:r>
                <a:rPr lang="en-US" sz="1400" dirty="0" smtClean="0">
                  <a:solidFill>
                    <a:schemeClr val="accent2"/>
                  </a:solidFill>
                  <a:latin typeface="Calibri" panose="020F0502020204030204" pitchFamily="34" charset="0"/>
                </a:rPr>
                <a:t>Trigger Type = BAR, BAR Control (TBD)</a:t>
              </a:r>
              <a:endParaRPr lang="en-US" sz="1400" dirty="0">
                <a:solidFill>
                  <a:schemeClr val="accent2"/>
                </a:solidFill>
                <a:latin typeface="Calibri" panose="020F0502020204030204" pitchFamily="34" charset="0"/>
              </a:endParaRPr>
            </a:p>
          </p:txBody>
        </p:sp>
        <p:sp>
          <p:nvSpPr>
            <p:cNvPr id="19" name="Rectangle 18"/>
            <p:cNvSpPr/>
            <p:nvPr/>
          </p:nvSpPr>
          <p:spPr bwMode="auto">
            <a:xfrm>
              <a:off x="4572000" y="5104610"/>
              <a:ext cx="3163888" cy="53419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AID, RU index, MCS, …</a:t>
              </a:r>
            </a:p>
            <a:p>
              <a:r>
                <a:rPr lang="en-US" sz="1400" dirty="0" smtClean="0">
                  <a:solidFill>
                    <a:schemeClr val="accent2"/>
                  </a:solidFill>
                  <a:latin typeface="Calibri" panose="020F0502020204030204" pitchFamily="34" charset="0"/>
                </a:rPr>
                <a:t>BAR Information</a:t>
              </a:r>
              <a:endParaRPr lang="en-US" sz="1400" dirty="0">
                <a:solidFill>
                  <a:schemeClr val="accent2"/>
                </a:solidFill>
                <a:latin typeface="Calibri" panose="020F0502020204030204" pitchFamily="34" charset="0"/>
              </a:endParaRPr>
            </a:p>
          </p:txBody>
        </p:sp>
        <p:cxnSp>
          <p:nvCxnSpPr>
            <p:cNvPr id="20" name="Straight Arrow Connector 19"/>
            <p:cNvCxnSpPr/>
            <p:nvPr/>
          </p:nvCxnSpPr>
          <p:spPr bwMode="auto">
            <a:xfrm flipH="1">
              <a:off x="3240088" y="4648997"/>
              <a:ext cx="629771" cy="380203"/>
            </a:xfrm>
            <a:prstGeom prst="straightConnector1">
              <a:avLst/>
            </a:prstGeom>
            <a:solidFill>
              <a:srgbClr val="00B8FF"/>
            </a:solidFill>
            <a:ln w="19050" cap="flat" cmpd="sng" algn="ctr">
              <a:solidFill>
                <a:schemeClr val="tx1"/>
              </a:solidFill>
              <a:prstDash val="solid"/>
              <a:round/>
              <a:headEnd type="none" w="med" len="med"/>
              <a:tailEnd type="arrow" w="med" len="med"/>
            </a:ln>
            <a:effectLst/>
          </p:spPr>
        </p:cxnSp>
        <p:cxnSp>
          <p:nvCxnSpPr>
            <p:cNvPr id="21" name="Straight Arrow Connector 20"/>
            <p:cNvCxnSpPr/>
            <p:nvPr/>
          </p:nvCxnSpPr>
          <p:spPr bwMode="auto">
            <a:xfrm flipH="1">
              <a:off x="6477000" y="4656062"/>
              <a:ext cx="533400" cy="373138"/>
            </a:xfrm>
            <a:prstGeom prst="straightConnector1">
              <a:avLst/>
            </a:prstGeom>
            <a:solidFill>
              <a:srgbClr val="00B8FF"/>
            </a:solidFill>
            <a:ln w="19050" cap="flat" cmpd="sng" algn="ctr">
              <a:solidFill>
                <a:schemeClr val="tx1"/>
              </a:solidFill>
              <a:prstDash val="solid"/>
              <a:round/>
              <a:headEnd type="none" w="med" len="med"/>
              <a:tailEnd type="arrow" w="med" len="med"/>
            </a:ln>
            <a:effectLst/>
          </p:spPr>
        </p:cxnSp>
        <p:cxnSp>
          <p:nvCxnSpPr>
            <p:cNvPr id="22" name="Straight Arrow Connector 21"/>
            <p:cNvCxnSpPr/>
            <p:nvPr/>
          </p:nvCxnSpPr>
          <p:spPr bwMode="auto">
            <a:xfrm>
              <a:off x="4800600" y="4672116"/>
              <a:ext cx="700094" cy="357084"/>
            </a:xfrm>
            <a:prstGeom prst="straightConnector1">
              <a:avLst/>
            </a:prstGeom>
            <a:solidFill>
              <a:srgbClr val="00B8FF"/>
            </a:solidFill>
            <a:ln w="19050" cap="flat" cmpd="sng" algn="ctr">
              <a:solidFill>
                <a:schemeClr val="tx1"/>
              </a:solidFill>
              <a:prstDash val="solid"/>
              <a:round/>
              <a:headEnd type="none" w="med" len="med"/>
              <a:tailEnd type="arrow" w="med" len="med"/>
            </a:ln>
            <a:effectLst/>
          </p:spPr>
        </p:cxnSp>
      </p:grpSp>
    </p:spTree>
    <p:extLst>
      <p:ext uri="{BB962C8B-B14F-4D97-AF65-F5344CB8AC3E}">
        <p14:creationId xmlns:p14="http://schemas.microsoft.com/office/powerpoint/2010/main" val="3555105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Conclusion</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190999"/>
          </a:xfrm>
        </p:spPr>
        <p:txBody>
          <a:bodyPr/>
          <a:lstStyle/>
          <a:p>
            <a:pPr>
              <a:buFont typeface="Arial" panose="020B0604020202020204" pitchFamily="34" charset="0"/>
              <a:buChar char="•"/>
            </a:pPr>
            <a:r>
              <a:rPr lang="en-US" sz="2000" b="0" dirty="0" smtClean="0">
                <a:latin typeface="Calibri" panose="020F0502020204030204" pitchFamily="34" charset="0"/>
              </a:rPr>
              <a:t>MU </a:t>
            </a:r>
            <a:r>
              <a:rPr lang="en-US" sz="2000" b="0" dirty="0">
                <a:latin typeface="Calibri" panose="020F0502020204030204" pitchFamily="34" charset="0"/>
              </a:rPr>
              <a:t>BAR </a:t>
            </a:r>
            <a:r>
              <a:rPr lang="en-US" sz="2000" b="0" dirty="0" smtClean="0">
                <a:latin typeface="Calibri" panose="020F0502020204030204" pitchFamily="34" charset="0"/>
              </a:rPr>
              <a:t>recently was added to 11ax SFD. </a:t>
            </a: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MU BAR solicits </a:t>
            </a:r>
            <a:r>
              <a:rPr lang="en-US" sz="2000" b="0" dirty="0">
                <a:latin typeface="Calibri" panose="020F0502020204030204" pitchFamily="34" charset="0"/>
              </a:rPr>
              <a:t>multiplexed ACK/BA frames </a:t>
            </a:r>
            <a:r>
              <a:rPr lang="en-US" sz="2000" b="0" dirty="0" smtClean="0">
                <a:latin typeface="Calibri" panose="020F0502020204030204" pitchFamily="34" charset="0"/>
              </a:rPr>
              <a:t>several ways: (a) for </a:t>
            </a:r>
            <a:r>
              <a:rPr lang="en-US" sz="2000" b="0" dirty="0">
                <a:latin typeface="Calibri" panose="020F0502020204030204" pitchFamily="34" charset="0"/>
              </a:rPr>
              <a:t>payloads that were delivered either in SU and/or MU </a:t>
            </a:r>
            <a:r>
              <a:rPr lang="en-US" sz="2000" b="0" dirty="0" smtClean="0">
                <a:latin typeface="Calibri" panose="020F0502020204030204" pitchFamily="34" charset="0"/>
              </a:rPr>
              <a:t>PPDUs, (b) for </a:t>
            </a:r>
            <a:r>
              <a:rPr lang="en-US" sz="2000" b="0" dirty="0">
                <a:latin typeface="Calibri" panose="020F0502020204030204" pitchFamily="34" charset="0"/>
              </a:rPr>
              <a:t>payloads that were delivered in a multicast </a:t>
            </a:r>
            <a:r>
              <a:rPr lang="en-US" sz="2000" b="0" dirty="0" smtClean="0">
                <a:latin typeface="Calibri" panose="020F0502020204030204" pitchFamily="34" charset="0"/>
              </a:rPr>
              <a:t>service</a:t>
            </a:r>
          </a:p>
          <a:p>
            <a:pPr>
              <a:buFont typeface="Arial" panose="020B0604020202020204" pitchFamily="34" charset="0"/>
              <a:buChar char="•"/>
            </a:pPr>
            <a:endParaRPr lang="en-US" sz="2000" b="0" dirty="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In this contribution three options for MU BAR format was proposed</a:t>
            </a: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Considering the pros and cons of the three options, it seems that a Trigger frame with type BAR suits best to be used for MU BAR frame format</a:t>
            </a:r>
            <a:endParaRPr lang="en-US" sz="22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21387291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alibri" panose="020F0502020204030204" pitchFamily="34" charset="0"/>
              </a:rPr>
              <a:t>Strawpoll</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190999"/>
          </a:xfrm>
        </p:spPr>
        <p:txBody>
          <a:bodyPr/>
          <a:lstStyle/>
          <a:p>
            <a:pPr>
              <a:buFont typeface="Arial" panose="020B0604020202020204" pitchFamily="34" charset="0"/>
              <a:buChar char="•"/>
            </a:pPr>
            <a:r>
              <a:rPr lang="en-US" sz="2000" b="0" dirty="0" smtClean="0">
                <a:latin typeface="Calibri" panose="020F0502020204030204" pitchFamily="34" charset="0"/>
              </a:rPr>
              <a:t>Do you agree the following to be added to 11ax SFD:</a:t>
            </a:r>
          </a:p>
          <a:p>
            <a:pPr marL="0" indent="0"/>
            <a:r>
              <a:rPr lang="en-US" sz="2000" b="0" dirty="0" smtClean="0">
                <a:latin typeface="Calibri" panose="020F0502020204030204" pitchFamily="34" charset="0"/>
              </a:rPr>
              <a:t>The MU BAR frame is a Trigger frame with type BAR that carries additional BAR Control and BAR Information fields  </a:t>
            </a:r>
            <a:endParaRPr lang="en-US" sz="18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2266137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Outline</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343399"/>
          </a:xfrm>
        </p:spPr>
        <p:txBody>
          <a:bodyPr/>
          <a:lstStyle/>
          <a:p>
            <a:pPr>
              <a:buFont typeface="Arial" panose="020B0604020202020204" pitchFamily="34" charset="0"/>
              <a:buChar char="•"/>
            </a:pPr>
            <a:r>
              <a:rPr lang="en-US" sz="2000" b="0" dirty="0">
                <a:latin typeface="Calibri" panose="020F0502020204030204" pitchFamily="34" charset="0"/>
              </a:rPr>
              <a:t>In past meetings, the </a:t>
            </a:r>
            <a:r>
              <a:rPr lang="en-US" sz="2000" b="0" dirty="0" err="1">
                <a:latin typeface="Calibri" panose="020F0502020204030204" pitchFamily="34" charset="0"/>
              </a:rPr>
              <a:t>TGax</a:t>
            </a:r>
            <a:r>
              <a:rPr lang="en-US" sz="2000" b="0" dirty="0">
                <a:latin typeface="Calibri" panose="020F0502020204030204" pitchFamily="34" charset="0"/>
              </a:rPr>
              <a:t> passed the following </a:t>
            </a:r>
            <a:r>
              <a:rPr lang="en-US" sz="2000" b="0" dirty="0" smtClean="0">
                <a:latin typeface="Calibri" panose="020F0502020204030204" pitchFamily="34" charset="0"/>
              </a:rPr>
              <a:t>MU motions: </a:t>
            </a:r>
            <a:endParaRPr lang="en-US" sz="2000" b="0" dirty="0">
              <a:latin typeface="Calibri" panose="020F0502020204030204" pitchFamily="34" charset="0"/>
            </a:endParaRPr>
          </a:p>
          <a:p>
            <a:pPr lvl="1">
              <a:buFont typeface="Arial" panose="020B0604020202020204" pitchFamily="34" charset="0"/>
              <a:buChar char="•"/>
            </a:pPr>
            <a:r>
              <a:rPr lang="en-US" sz="1800" dirty="0" smtClean="0">
                <a:latin typeface="Calibri" panose="020F0502020204030204" pitchFamily="34" charset="0"/>
              </a:rPr>
              <a:t>“</a:t>
            </a:r>
            <a:r>
              <a:rPr lang="en-US" sz="1800" dirty="0">
                <a:latin typeface="Calibri" panose="020F0502020204030204" pitchFamily="34" charset="0"/>
              </a:rPr>
              <a:t>802.11ax amendment shall include a mechanism to multiplex BA/ACK responses to DL MU  transmission”</a:t>
            </a:r>
          </a:p>
          <a:p>
            <a:pPr lvl="1">
              <a:buFont typeface="Arial" panose="020B0604020202020204" pitchFamily="34" charset="0"/>
              <a:buChar char="•"/>
            </a:pPr>
            <a:r>
              <a:rPr lang="en-US" sz="1800" dirty="0" smtClean="0">
                <a:latin typeface="Calibri" panose="020F0502020204030204" pitchFamily="34" charset="0"/>
              </a:rPr>
              <a:t>“</a:t>
            </a:r>
            <a:r>
              <a:rPr lang="en-US" sz="1800" dirty="0">
                <a:latin typeface="Calibri" panose="020F0502020204030204" pitchFamily="34" charset="0"/>
              </a:rPr>
              <a:t>The spec shall define a MU-BAR frame to solicit BA/ACKs from multiple STAs in UL MU transmissions</a:t>
            </a:r>
            <a:r>
              <a:rPr lang="en-US" sz="1800" dirty="0" smtClean="0">
                <a:latin typeface="Calibri" panose="020F0502020204030204" pitchFamily="34" charset="0"/>
              </a:rPr>
              <a:t>.”</a:t>
            </a:r>
          </a:p>
          <a:p>
            <a:pPr lvl="1">
              <a:buFont typeface="Arial" panose="020B0604020202020204" pitchFamily="34" charset="0"/>
              <a:buChar char="•"/>
            </a:pPr>
            <a:r>
              <a:rPr lang="en-US" sz="1800" dirty="0" smtClean="0">
                <a:latin typeface="Calibri" panose="020F0502020204030204" pitchFamily="34" charset="0"/>
              </a:rPr>
              <a:t>“</a:t>
            </a:r>
            <a:r>
              <a:rPr lang="en-US" sz="1800" dirty="0">
                <a:latin typeface="Calibri" panose="020F0502020204030204" pitchFamily="34" charset="0"/>
              </a:rPr>
              <a:t>The amendment shall include a mechanism to multiplex acknowledgment frames in response to Multicast receptions under GCR BA operation.”</a:t>
            </a: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In this contribution three options for MU BAR frame format is presented and pros and cons of above options will be discussed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820962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Multiuser Block-ACK Request</a:t>
            </a:r>
            <a:endParaRPr lang="en-US" dirty="0">
              <a:latin typeface="Calibri" panose="020F0502020204030204" pitchFamily="34" charset="0"/>
            </a:endParaRPr>
          </a:p>
        </p:txBody>
      </p:sp>
      <p:sp>
        <p:nvSpPr>
          <p:cNvPr id="3" name="Content Placeholder 2"/>
          <p:cNvSpPr>
            <a:spLocks noGrp="1"/>
          </p:cNvSpPr>
          <p:nvPr>
            <p:ph idx="1"/>
          </p:nvPr>
        </p:nvSpPr>
        <p:spPr>
          <a:xfrm>
            <a:off x="685800" y="1981201"/>
            <a:ext cx="7770813" cy="1676400"/>
          </a:xfrm>
        </p:spPr>
        <p:txBody>
          <a:bodyPr/>
          <a:lstStyle/>
          <a:p>
            <a:pPr>
              <a:buFont typeface="Arial" panose="020B0604020202020204" pitchFamily="34" charset="0"/>
              <a:buChar char="•"/>
            </a:pPr>
            <a:r>
              <a:rPr lang="en-US" sz="2000" b="0" dirty="0" smtClean="0">
                <a:latin typeface="Calibri" panose="020F0502020204030204" pitchFamily="34" charset="0"/>
              </a:rPr>
              <a:t>Multiuser Block-ACK </a:t>
            </a:r>
            <a:r>
              <a:rPr lang="en-US" sz="2000" b="0" dirty="0">
                <a:latin typeface="Calibri" panose="020F0502020204030204" pitchFamily="34" charset="0"/>
              </a:rPr>
              <a:t>Request (</a:t>
            </a:r>
            <a:r>
              <a:rPr lang="en-US" sz="2000" b="0" dirty="0" smtClean="0">
                <a:latin typeface="Calibri" panose="020F0502020204030204" pitchFamily="34" charset="0"/>
              </a:rPr>
              <a:t>MU BAR</a:t>
            </a:r>
            <a:r>
              <a:rPr lang="en-US" sz="2000" b="0" dirty="0">
                <a:latin typeface="Calibri" panose="020F0502020204030204" pitchFamily="34" charset="0"/>
              </a:rPr>
              <a:t>) </a:t>
            </a:r>
            <a:r>
              <a:rPr lang="en-US" sz="2000" b="0" dirty="0" smtClean="0">
                <a:latin typeface="Calibri" panose="020F0502020204030204" pitchFamily="34" charset="0"/>
              </a:rPr>
              <a:t>solicits BA or ACK frames </a:t>
            </a:r>
            <a:r>
              <a:rPr lang="en-US" sz="2000" b="0" dirty="0">
                <a:latin typeface="Calibri" panose="020F0502020204030204" pitchFamily="34" charset="0"/>
              </a:rPr>
              <a:t>from </a:t>
            </a:r>
            <a:r>
              <a:rPr lang="en-US" sz="2000" b="0" dirty="0" smtClean="0">
                <a:latin typeface="Calibri" panose="020F0502020204030204" pitchFamily="34" charset="0"/>
              </a:rPr>
              <a:t>STAs to be multiplexed in an uplink </a:t>
            </a:r>
            <a:r>
              <a:rPr lang="en-US" sz="2000" b="0" dirty="0">
                <a:latin typeface="Calibri" panose="020F0502020204030204" pitchFamily="34" charset="0"/>
              </a:rPr>
              <a:t>MU transmissions </a:t>
            </a:r>
            <a:r>
              <a:rPr lang="en-US" sz="2000" b="0" dirty="0" smtClean="0">
                <a:latin typeface="Calibri" panose="020F0502020204030204" pitchFamily="34" charset="0"/>
              </a:rPr>
              <a:t>[15/1053]</a:t>
            </a:r>
            <a:endParaRPr lang="en-US" sz="2000" b="0" dirty="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MU BAR solicit ACK/BA frames similar to a DL MU frame …   </a:t>
            </a:r>
            <a:endParaRPr lang="en-US" sz="1800" b="0" dirty="0" smtClean="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7" name="Group 6"/>
          <p:cNvGrpSpPr/>
          <p:nvPr/>
        </p:nvGrpSpPr>
        <p:grpSpPr>
          <a:xfrm>
            <a:off x="2514600" y="3810000"/>
            <a:ext cx="4648200" cy="2590800"/>
            <a:chOff x="1066800" y="3657600"/>
            <a:chExt cx="4648200" cy="2590800"/>
          </a:xfrm>
        </p:grpSpPr>
        <p:cxnSp>
          <p:nvCxnSpPr>
            <p:cNvPr id="25" name="Straight Connector 24"/>
            <p:cNvCxnSpPr/>
            <p:nvPr/>
          </p:nvCxnSpPr>
          <p:spPr bwMode="auto">
            <a:xfrm>
              <a:off x="1524000" y="40386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p:cNvSpPr/>
            <p:nvPr/>
          </p:nvSpPr>
          <p:spPr bwMode="auto">
            <a:xfrm>
              <a:off x="3886200" y="3657600"/>
              <a:ext cx="838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MU-BAR</a:t>
              </a:r>
            </a:p>
          </p:txBody>
        </p:sp>
        <p:cxnSp>
          <p:nvCxnSpPr>
            <p:cNvPr id="28" name="Straight Connector 27"/>
            <p:cNvCxnSpPr/>
            <p:nvPr/>
          </p:nvCxnSpPr>
          <p:spPr bwMode="auto">
            <a:xfrm>
              <a:off x="1524000" y="45720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a:off x="1600200" y="5105400"/>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TextBox 30"/>
            <p:cNvSpPr txBox="1"/>
            <p:nvPr/>
          </p:nvSpPr>
          <p:spPr>
            <a:xfrm>
              <a:off x="1143000" y="3886200"/>
              <a:ext cx="381836"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AP</a:t>
              </a:r>
              <a:endParaRPr lang="en-US" sz="1400" dirty="0">
                <a:solidFill>
                  <a:schemeClr val="tx1"/>
                </a:solidFill>
                <a:latin typeface="Calibri" panose="020F0502020204030204" pitchFamily="34" charset="0"/>
              </a:endParaRPr>
            </a:p>
          </p:txBody>
        </p:sp>
        <p:sp>
          <p:nvSpPr>
            <p:cNvPr id="32" name="TextBox 31"/>
            <p:cNvSpPr txBox="1"/>
            <p:nvPr/>
          </p:nvSpPr>
          <p:spPr>
            <a:xfrm>
              <a:off x="1066800" y="4419600"/>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STA1</a:t>
              </a:r>
              <a:endParaRPr lang="en-US" sz="1400" dirty="0">
                <a:solidFill>
                  <a:schemeClr val="tx1"/>
                </a:solidFill>
                <a:latin typeface="Calibri" panose="020F0502020204030204" pitchFamily="34" charset="0"/>
              </a:endParaRPr>
            </a:p>
          </p:txBody>
        </p:sp>
        <p:sp>
          <p:nvSpPr>
            <p:cNvPr id="33" name="TextBox 32"/>
            <p:cNvSpPr txBox="1"/>
            <p:nvPr/>
          </p:nvSpPr>
          <p:spPr>
            <a:xfrm>
              <a:off x="1066800" y="4904601"/>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STA2</a:t>
              </a:r>
              <a:endParaRPr lang="en-US" sz="1400" dirty="0">
                <a:solidFill>
                  <a:schemeClr val="tx1"/>
                </a:solidFill>
                <a:latin typeface="Calibri" panose="020F0502020204030204" pitchFamily="34" charset="0"/>
              </a:endParaRPr>
            </a:p>
          </p:txBody>
        </p:sp>
        <p:sp>
          <p:nvSpPr>
            <p:cNvPr id="34" name="Rectangle 33"/>
            <p:cNvSpPr/>
            <p:nvPr/>
          </p:nvSpPr>
          <p:spPr bwMode="auto">
            <a:xfrm>
              <a:off x="1752600" y="3657600"/>
              <a:ext cx="1219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DL MU</a:t>
              </a:r>
            </a:p>
          </p:txBody>
        </p:sp>
        <p:sp>
          <p:nvSpPr>
            <p:cNvPr id="35" name="Rectangle 34"/>
            <p:cNvSpPr/>
            <p:nvPr/>
          </p:nvSpPr>
          <p:spPr bwMode="auto">
            <a:xfrm>
              <a:off x="3200400" y="42672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sp>
          <p:nvSpPr>
            <p:cNvPr id="36" name="Rectangle 35"/>
            <p:cNvSpPr/>
            <p:nvPr/>
          </p:nvSpPr>
          <p:spPr bwMode="auto">
            <a:xfrm>
              <a:off x="3200400" y="48006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sp>
          <p:nvSpPr>
            <p:cNvPr id="37" name="Rectangle 36"/>
            <p:cNvSpPr/>
            <p:nvPr/>
          </p:nvSpPr>
          <p:spPr bwMode="auto">
            <a:xfrm>
              <a:off x="4953000" y="5303222"/>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cxnSp>
          <p:nvCxnSpPr>
            <p:cNvPr id="38" name="Straight Connector 37"/>
            <p:cNvCxnSpPr/>
            <p:nvPr/>
          </p:nvCxnSpPr>
          <p:spPr bwMode="auto">
            <a:xfrm>
              <a:off x="1524000" y="5608022"/>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9" name="Rectangle 38"/>
            <p:cNvSpPr/>
            <p:nvPr/>
          </p:nvSpPr>
          <p:spPr bwMode="auto">
            <a:xfrm>
              <a:off x="4953000" y="5836622"/>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cxnSp>
          <p:nvCxnSpPr>
            <p:cNvPr id="40" name="Straight Connector 39"/>
            <p:cNvCxnSpPr/>
            <p:nvPr/>
          </p:nvCxnSpPr>
          <p:spPr bwMode="auto">
            <a:xfrm>
              <a:off x="1600200" y="6141422"/>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TextBox 40"/>
            <p:cNvSpPr txBox="1"/>
            <p:nvPr/>
          </p:nvSpPr>
          <p:spPr>
            <a:xfrm>
              <a:off x="1066800" y="5455622"/>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STA3</a:t>
              </a:r>
              <a:endParaRPr lang="en-US" sz="1400" dirty="0">
                <a:solidFill>
                  <a:schemeClr val="tx1"/>
                </a:solidFill>
                <a:latin typeface="Calibri" panose="020F0502020204030204" pitchFamily="34" charset="0"/>
              </a:endParaRPr>
            </a:p>
          </p:txBody>
        </p:sp>
        <p:sp>
          <p:nvSpPr>
            <p:cNvPr id="42" name="TextBox 41"/>
            <p:cNvSpPr txBox="1"/>
            <p:nvPr/>
          </p:nvSpPr>
          <p:spPr>
            <a:xfrm>
              <a:off x="1066800" y="5940623"/>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STA4</a:t>
              </a:r>
              <a:endParaRPr lang="en-US" sz="1400" dirty="0">
                <a:solidFill>
                  <a:schemeClr val="tx1"/>
                </a:solidFill>
                <a:latin typeface="Calibri" panose="020F0502020204030204" pitchFamily="34" charset="0"/>
              </a:endParaRPr>
            </a:p>
          </p:txBody>
        </p:sp>
      </p:grpSp>
    </p:spTree>
    <p:extLst>
      <p:ext uri="{BB962C8B-B14F-4D97-AF65-F5344CB8AC3E}">
        <p14:creationId xmlns:p14="http://schemas.microsoft.com/office/powerpoint/2010/main" val="1048096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Multiuser Block-ACK Request</a:t>
            </a:r>
            <a:endParaRPr lang="en-US" dirty="0">
              <a:latin typeface="Calibri" panose="020F0502020204030204" pitchFamily="34" charset="0"/>
            </a:endParaRPr>
          </a:p>
        </p:txBody>
      </p:sp>
      <p:sp>
        <p:nvSpPr>
          <p:cNvPr id="3" name="Content Placeholder 2"/>
          <p:cNvSpPr>
            <a:spLocks noGrp="1"/>
          </p:cNvSpPr>
          <p:nvPr>
            <p:ph idx="1"/>
          </p:nvPr>
        </p:nvSpPr>
        <p:spPr>
          <a:xfrm>
            <a:off x="685800" y="1981201"/>
            <a:ext cx="7770813" cy="1676400"/>
          </a:xfrm>
        </p:spPr>
        <p:txBody>
          <a:bodyPr/>
          <a:lstStyle/>
          <a:p>
            <a:pPr>
              <a:buFont typeface="Arial" panose="020B0604020202020204" pitchFamily="34" charset="0"/>
              <a:buChar char="•"/>
            </a:pPr>
            <a:r>
              <a:rPr lang="en-US" sz="2000" b="0" dirty="0" smtClean="0">
                <a:latin typeface="Calibri" panose="020F0502020204030204" pitchFamily="34" charset="0"/>
              </a:rPr>
              <a:t>MU BAR solicits ACK/BA frames in other ways too:</a:t>
            </a:r>
            <a:endParaRPr lang="en-US" sz="2200" b="0" dirty="0" smtClean="0">
              <a:latin typeface="Calibri" panose="020F0502020204030204" pitchFamily="34" charset="0"/>
            </a:endParaRPr>
          </a:p>
          <a:p>
            <a:pPr lvl="1">
              <a:buFont typeface="Arial" panose="020B0604020202020204" pitchFamily="34" charset="0"/>
              <a:buChar char="•"/>
            </a:pPr>
            <a:r>
              <a:rPr lang="en-US" sz="1800" dirty="0" smtClean="0">
                <a:latin typeface="Calibri" panose="020F0502020204030204" pitchFamily="34" charset="0"/>
              </a:rPr>
              <a:t>An </a:t>
            </a:r>
            <a:r>
              <a:rPr lang="en-US" sz="1800" dirty="0" smtClean="0">
                <a:latin typeface="Calibri" panose="020F0502020204030204" pitchFamily="34" charset="0"/>
              </a:rPr>
              <a:t>MU BAR frame can solicit ACK/BA frames for payloads that were delivered in a multicast service</a:t>
            </a:r>
          </a:p>
          <a:p>
            <a:pPr lvl="1">
              <a:buFont typeface="Arial" panose="020B0604020202020204" pitchFamily="34" charset="0"/>
              <a:buChar char="•"/>
            </a:pPr>
            <a:endParaRPr lang="en-US" sz="1800" b="0" dirty="0" smtClean="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24" name="Group 23"/>
          <p:cNvGrpSpPr/>
          <p:nvPr/>
        </p:nvGrpSpPr>
        <p:grpSpPr>
          <a:xfrm>
            <a:off x="2286000" y="4572000"/>
            <a:ext cx="4724400" cy="1554778"/>
            <a:chOff x="609600" y="4572000"/>
            <a:chExt cx="4724400" cy="1554778"/>
          </a:xfrm>
        </p:grpSpPr>
        <p:cxnSp>
          <p:nvCxnSpPr>
            <p:cNvPr id="25" name="Straight Connector 24"/>
            <p:cNvCxnSpPr/>
            <p:nvPr/>
          </p:nvCxnSpPr>
          <p:spPr bwMode="auto">
            <a:xfrm>
              <a:off x="1143000" y="49530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p:cNvSpPr/>
            <p:nvPr/>
          </p:nvSpPr>
          <p:spPr bwMode="auto">
            <a:xfrm>
              <a:off x="2971800" y="4572000"/>
              <a:ext cx="838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MU-BAR</a:t>
              </a:r>
            </a:p>
          </p:txBody>
        </p:sp>
        <p:sp>
          <p:nvSpPr>
            <p:cNvPr id="27" name="Rectangle 26"/>
            <p:cNvSpPr/>
            <p:nvPr/>
          </p:nvSpPr>
          <p:spPr bwMode="auto">
            <a:xfrm>
              <a:off x="4038600" y="51816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cxnSp>
          <p:nvCxnSpPr>
            <p:cNvPr id="28" name="Straight Connector 27"/>
            <p:cNvCxnSpPr/>
            <p:nvPr/>
          </p:nvCxnSpPr>
          <p:spPr bwMode="auto">
            <a:xfrm>
              <a:off x="1143000" y="54864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9" name="Rectangle 28"/>
            <p:cNvSpPr/>
            <p:nvPr/>
          </p:nvSpPr>
          <p:spPr bwMode="auto">
            <a:xfrm>
              <a:off x="4038600" y="5700012"/>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cxnSp>
          <p:nvCxnSpPr>
            <p:cNvPr id="30" name="Straight Connector 29"/>
            <p:cNvCxnSpPr>
              <a:stCxn id="33" idx="3"/>
            </p:cNvCxnSpPr>
            <p:nvPr/>
          </p:nvCxnSpPr>
          <p:spPr bwMode="auto">
            <a:xfrm>
              <a:off x="1144490" y="5972890"/>
              <a:ext cx="4189510" cy="4691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TextBox 30"/>
            <p:cNvSpPr txBox="1"/>
            <p:nvPr/>
          </p:nvSpPr>
          <p:spPr>
            <a:xfrm>
              <a:off x="685800" y="4800600"/>
              <a:ext cx="381836"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AP</a:t>
              </a:r>
              <a:endParaRPr lang="en-US" sz="1400" dirty="0">
                <a:solidFill>
                  <a:schemeClr val="tx1"/>
                </a:solidFill>
                <a:latin typeface="Calibri" panose="020F0502020204030204" pitchFamily="34" charset="0"/>
              </a:endParaRPr>
            </a:p>
          </p:txBody>
        </p:sp>
        <p:sp>
          <p:nvSpPr>
            <p:cNvPr id="32" name="TextBox 31"/>
            <p:cNvSpPr txBox="1"/>
            <p:nvPr/>
          </p:nvSpPr>
          <p:spPr>
            <a:xfrm>
              <a:off x="609600" y="5334000"/>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STA1</a:t>
              </a:r>
              <a:endParaRPr lang="en-US" sz="1400" dirty="0">
                <a:solidFill>
                  <a:schemeClr val="tx1"/>
                </a:solidFill>
                <a:latin typeface="Calibri" panose="020F0502020204030204" pitchFamily="34" charset="0"/>
              </a:endParaRPr>
            </a:p>
          </p:txBody>
        </p:sp>
        <p:sp>
          <p:nvSpPr>
            <p:cNvPr id="33" name="TextBox 32"/>
            <p:cNvSpPr txBox="1"/>
            <p:nvPr/>
          </p:nvSpPr>
          <p:spPr>
            <a:xfrm>
              <a:off x="609600" y="5819001"/>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STA2</a:t>
              </a:r>
              <a:endParaRPr lang="en-US" sz="1400" dirty="0">
                <a:solidFill>
                  <a:schemeClr val="tx1"/>
                </a:solidFill>
                <a:latin typeface="Calibri" panose="020F0502020204030204" pitchFamily="34" charset="0"/>
              </a:endParaRPr>
            </a:p>
          </p:txBody>
        </p:sp>
        <p:sp>
          <p:nvSpPr>
            <p:cNvPr id="34" name="Rectangle 33"/>
            <p:cNvSpPr/>
            <p:nvPr/>
          </p:nvSpPr>
          <p:spPr bwMode="auto">
            <a:xfrm>
              <a:off x="1447800" y="4572000"/>
              <a:ext cx="1219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Multicast frame</a:t>
              </a:r>
            </a:p>
          </p:txBody>
        </p:sp>
      </p:grpSp>
    </p:spTree>
    <p:extLst>
      <p:ext uri="{BB962C8B-B14F-4D97-AF65-F5344CB8AC3E}">
        <p14:creationId xmlns:p14="http://schemas.microsoft.com/office/powerpoint/2010/main" val="3197206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- 1</a:t>
            </a:r>
            <a:endParaRPr lang="en-US" dirty="0">
              <a:latin typeface="Calibri" panose="020F0502020204030204" pitchFamily="34" charset="0"/>
            </a:endParaRPr>
          </a:p>
        </p:txBody>
      </p:sp>
      <p:sp>
        <p:nvSpPr>
          <p:cNvPr id="3" name="Content Placeholder 2"/>
          <p:cNvSpPr>
            <a:spLocks noGrp="1"/>
          </p:cNvSpPr>
          <p:nvPr>
            <p:ph idx="1"/>
          </p:nvPr>
        </p:nvSpPr>
        <p:spPr>
          <a:xfrm>
            <a:off x="685800" y="1981201"/>
            <a:ext cx="7770813" cy="1600200"/>
          </a:xfrm>
        </p:spPr>
        <p:txBody>
          <a:bodyPr/>
          <a:lstStyle/>
          <a:p>
            <a:pPr>
              <a:buFont typeface="Arial" panose="020B0604020202020204" pitchFamily="34" charset="0"/>
              <a:buChar char="•"/>
            </a:pPr>
            <a:r>
              <a:rPr lang="en-US" sz="2000" b="0" dirty="0" smtClean="0">
                <a:latin typeface="Calibri" panose="020F0502020204030204" pitchFamily="34" charset="0"/>
              </a:rPr>
              <a:t>The first option for MU BAR frame format is to modify a multi-TID BAR frame so that it acts as a Trigger frame</a:t>
            </a:r>
            <a:endParaRPr lang="en-US" sz="2000" b="0" dirty="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The following is the structure of multi-TID BAR</a:t>
            </a: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grpSp>
        <p:nvGrpSpPr>
          <p:cNvPr id="6" name="Group 5"/>
          <p:cNvGrpSpPr/>
          <p:nvPr/>
        </p:nvGrpSpPr>
        <p:grpSpPr>
          <a:xfrm>
            <a:off x="609600" y="4419600"/>
            <a:ext cx="8115830" cy="1959684"/>
            <a:chOff x="41929" y="3831516"/>
            <a:chExt cx="9064501" cy="2615032"/>
          </a:xfrm>
        </p:grpSpPr>
        <p:pic>
          <p:nvPicPr>
            <p:cNvPr id="7" name="Picture 6"/>
            <p:cNvPicPr>
              <a:picLocks noChangeAspect="1"/>
            </p:cNvPicPr>
            <p:nvPr/>
          </p:nvPicPr>
          <p:blipFill>
            <a:blip r:embed="rId2"/>
            <a:stretch>
              <a:fillRect/>
            </a:stretch>
          </p:blipFill>
          <p:spPr>
            <a:xfrm>
              <a:off x="1008856" y="3831516"/>
              <a:ext cx="7200900" cy="685800"/>
            </a:xfrm>
            <a:prstGeom prst="rect">
              <a:avLst/>
            </a:prstGeom>
          </p:spPr>
        </p:pic>
        <p:pic>
          <p:nvPicPr>
            <p:cNvPr id="8" name="Picture 7"/>
            <p:cNvPicPr>
              <a:picLocks noChangeAspect="1"/>
            </p:cNvPicPr>
            <p:nvPr/>
          </p:nvPicPr>
          <p:blipFill>
            <a:blip r:embed="rId3"/>
            <a:stretch>
              <a:fillRect/>
            </a:stretch>
          </p:blipFill>
          <p:spPr>
            <a:xfrm>
              <a:off x="5288851" y="4876800"/>
              <a:ext cx="3817579" cy="1194560"/>
            </a:xfrm>
            <a:prstGeom prst="rect">
              <a:avLst/>
            </a:prstGeom>
          </p:spPr>
        </p:pic>
        <p:pic>
          <p:nvPicPr>
            <p:cNvPr id="9" name="Picture 8"/>
            <p:cNvPicPr>
              <a:picLocks noChangeAspect="1"/>
            </p:cNvPicPr>
            <p:nvPr/>
          </p:nvPicPr>
          <p:blipFill>
            <a:blip r:embed="rId4"/>
            <a:stretch>
              <a:fillRect/>
            </a:stretch>
          </p:blipFill>
          <p:spPr>
            <a:xfrm>
              <a:off x="41929" y="5368976"/>
              <a:ext cx="5292071" cy="1077572"/>
            </a:xfrm>
            <a:prstGeom prst="rect">
              <a:avLst/>
            </a:prstGeom>
          </p:spPr>
        </p:pic>
        <p:cxnSp>
          <p:nvCxnSpPr>
            <p:cNvPr id="10" name="Straight Arrow Connector 9"/>
            <p:cNvCxnSpPr/>
            <p:nvPr/>
          </p:nvCxnSpPr>
          <p:spPr bwMode="auto">
            <a:xfrm flipH="1">
              <a:off x="3657600" y="4572000"/>
              <a:ext cx="1843094" cy="685800"/>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11" name="Straight Arrow Connector 10"/>
            <p:cNvCxnSpPr/>
            <p:nvPr/>
          </p:nvCxnSpPr>
          <p:spPr bwMode="auto">
            <a:xfrm>
              <a:off x="6783478" y="4589417"/>
              <a:ext cx="238038" cy="363583"/>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gr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2400687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- 1</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267199"/>
          </a:xfrm>
        </p:spPr>
        <p:txBody>
          <a:bodyPr/>
          <a:lstStyle/>
          <a:p>
            <a:pPr>
              <a:buFont typeface="Arial" panose="020B0604020202020204" pitchFamily="34" charset="0"/>
              <a:buChar char="•"/>
            </a:pPr>
            <a:r>
              <a:rPr lang="en-US" sz="2000" b="0" dirty="0" smtClean="0">
                <a:latin typeface="Calibri" panose="020F0502020204030204" pitchFamily="34" charset="0"/>
              </a:rPr>
              <a:t>Similar to multi-TID BA that was adopted by 11ax SFD as multi-STA BA, multi-TID BAR can be used as multi-STA BAR</a:t>
            </a:r>
          </a:p>
          <a:p>
            <a:pPr lvl="1">
              <a:buFont typeface="Arial" panose="020B0604020202020204" pitchFamily="34" charset="0"/>
              <a:buChar char="•"/>
            </a:pPr>
            <a:r>
              <a:rPr lang="en-US" sz="1600" b="0" dirty="0" smtClean="0">
                <a:latin typeface="Calibri" panose="020F0502020204030204" pitchFamily="34" charset="0"/>
              </a:rPr>
              <a:t>Similar change to Per-TID info can be made to accommodate each STA AID</a:t>
            </a: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Moreover, the following sub-fields is added to convey the scheduling info so that each STA can participate in the following UL MU PPDU:</a:t>
            </a:r>
          </a:p>
          <a:p>
            <a:pPr lvl="1">
              <a:buFont typeface="Arial" panose="020B0604020202020204" pitchFamily="34" charset="0"/>
              <a:buChar char="•"/>
            </a:pPr>
            <a:r>
              <a:rPr lang="en-US" sz="1600" dirty="0" smtClean="0">
                <a:latin typeface="Calibri" panose="020F0502020204030204" pitchFamily="34" charset="0"/>
              </a:rPr>
              <a:t>Added to BAR </a:t>
            </a:r>
            <a:r>
              <a:rPr lang="en-US" sz="1600" dirty="0">
                <a:latin typeface="Calibri" panose="020F0502020204030204" pitchFamily="34" charset="0"/>
              </a:rPr>
              <a:t>information </a:t>
            </a:r>
            <a:r>
              <a:rPr lang="en-US" sz="1600" dirty="0" smtClean="0">
                <a:latin typeface="Calibri" panose="020F0502020204030204" pitchFamily="34" charset="0"/>
              </a:rPr>
              <a:t>field for </a:t>
            </a:r>
            <a:r>
              <a:rPr lang="en-US" sz="1600" dirty="0">
                <a:latin typeface="Calibri" panose="020F0502020204030204" pitchFamily="34" charset="0"/>
              </a:rPr>
              <a:t>each </a:t>
            </a:r>
            <a:r>
              <a:rPr lang="en-US" sz="1600" dirty="0" smtClean="0">
                <a:latin typeface="Calibri" panose="020F0502020204030204" pitchFamily="34" charset="0"/>
              </a:rPr>
              <a:t>STA</a:t>
            </a:r>
          </a:p>
          <a:p>
            <a:pPr lvl="2">
              <a:buFont typeface="Arial" panose="020B0604020202020204" pitchFamily="34" charset="0"/>
              <a:buChar char="•"/>
            </a:pPr>
            <a:r>
              <a:rPr lang="en-US" sz="1400" dirty="0" smtClean="0">
                <a:latin typeface="Calibri" panose="020F0502020204030204" pitchFamily="34" charset="0"/>
              </a:rPr>
              <a:t>RU indication subfield</a:t>
            </a:r>
          </a:p>
          <a:p>
            <a:pPr lvl="2">
              <a:buFont typeface="Arial" panose="020B0604020202020204" pitchFamily="34" charset="0"/>
              <a:buChar char="•"/>
            </a:pPr>
            <a:r>
              <a:rPr lang="en-US" sz="1400" dirty="0" smtClean="0">
                <a:latin typeface="Calibri" panose="020F0502020204030204" pitchFamily="34" charset="0"/>
              </a:rPr>
              <a:t>MCS subfield</a:t>
            </a:r>
          </a:p>
          <a:p>
            <a:pPr lvl="2">
              <a:buFont typeface="Arial" panose="020B0604020202020204" pitchFamily="34" charset="0"/>
              <a:buChar char="•"/>
            </a:pPr>
            <a:r>
              <a:rPr lang="en-US" sz="1400" dirty="0" smtClean="0">
                <a:latin typeface="Calibri" panose="020F0502020204030204" pitchFamily="34" charset="0"/>
              </a:rPr>
              <a:t>…</a:t>
            </a:r>
            <a:endParaRPr lang="en-US" sz="1600" dirty="0" smtClean="0">
              <a:latin typeface="Calibri" panose="020F0502020204030204" pitchFamily="34" charset="0"/>
            </a:endParaRPr>
          </a:p>
          <a:p>
            <a:pPr lvl="1">
              <a:buFont typeface="Arial" panose="020B0604020202020204" pitchFamily="34" charset="0"/>
              <a:buChar char="•"/>
            </a:pPr>
            <a:r>
              <a:rPr lang="en-US" sz="1600" dirty="0" smtClean="0">
                <a:latin typeface="Calibri" panose="020F0502020204030204" pitchFamily="34" charset="0"/>
              </a:rPr>
              <a:t>Added </a:t>
            </a:r>
            <a:r>
              <a:rPr lang="en-US" sz="1600" dirty="0">
                <a:latin typeface="Calibri" panose="020F0502020204030204" pitchFamily="34" charset="0"/>
              </a:rPr>
              <a:t>to </a:t>
            </a:r>
            <a:r>
              <a:rPr lang="en-US" sz="1600" dirty="0" smtClean="0">
                <a:latin typeface="Calibri" panose="020F0502020204030204" pitchFamily="34" charset="0"/>
              </a:rPr>
              <a:t>BAR Control field</a:t>
            </a:r>
          </a:p>
          <a:p>
            <a:pPr lvl="2">
              <a:buFont typeface="Arial" panose="020B0604020202020204" pitchFamily="34" charset="0"/>
              <a:buChar char="•"/>
            </a:pPr>
            <a:r>
              <a:rPr lang="en-US" sz="1400" dirty="0" smtClean="0">
                <a:latin typeface="Calibri" panose="020F0502020204030204" pitchFamily="34" charset="0"/>
              </a:rPr>
              <a:t>LTF length indication subfield</a:t>
            </a:r>
          </a:p>
          <a:p>
            <a:pPr lvl="2">
              <a:buFont typeface="Arial" panose="020B0604020202020204" pitchFamily="34" charset="0"/>
              <a:buChar char="•"/>
            </a:pPr>
            <a:r>
              <a:rPr lang="en-US" sz="1400" dirty="0">
                <a:latin typeface="Calibri" panose="020F0502020204030204" pitchFamily="34" charset="0"/>
              </a:rPr>
              <a:t>GI indication </a:t>
            </a:r>
            <a:r>
              <a:rPr lang="en-US" sz="1400" dirty="0" smtClean="0">
                <a:latin typeface="Calibri" panose="020F0502020204030204" pitchFamily="34" charset="0"/>
              </a:rPr>
              <a:t>subfield</a:t>
            </a:r>
          </a:p>
          <a:p>
            <a:pPr lvl="2">
              <a:buFont typeface="Arial" panose="020B0604020202020204" pitchFamily="34" charset="0"/>
              <a:buChar char="•"/>
            </a:pPr>
            <a:r>
              <a:rPr lang="en-US" sz="1400" dirty="0" smtClean="0">
                <a:latin typeface="Calibri" panose="020F0502020204030204" pitchFamily="34" charset="0"/>
              </a:rPr>
              <a:t>…</a:t>
            </a:r>
          </a:p>
          <a:p>
            <a:pPr lvl="1">
              <a:buFont typeface="Arial" panose="020B0604020202020204" pitchFamily="34" charset="0"/>
              <a:buChar char="•"/>
            </a:pPr>
            <a:endParaRPr lang="en-US" sz="1600" dirty="0" smtClean="0">
              <a:latin typeface="Calibri" panose="020F0502020204030204" pitchFamily="34" charset="0"/>
            </a:endParaRPr>
          </a:p>
          <a:p>
            <a:pPr lvl="1">
              <a:buFont typeface="Arial" panose="020B0604020202020204" pitchFamily="34" charset="0"/>
              <a:buChar char="•"/>
            </a:pPr>
            <a:endParaRPr lang="en-US" sz="1600" b="0" dirty="0" smtClean="0">
              <a:latin typeface="Calibri" panose="020F0502020204030204" pitchFamily="34" charset="0"/>
            </a:endParaRP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2731144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- 1</a:t>
            </a:r>
            <a:endParaRPr lang="en-US" dirty="0">
              <a:latin typeface="Calibri" panose="020F0502020204030204" pitchFamily="34" charset="0"/>
            </a:endParaRPr>
          </a:p>
        </p:txBody>
      </p:sp>
      <p:sp>
        <p:nvSpPr>
          <p:cNvPr id="3" name="Content Placeholder 2"/>
          <p:cNvSpPr>
            <a:spLocks noGrp="1"/>
          </p:cNvSpPr>
          <p:nvPr>
            <p:ph idx="1"/>
          </p:nvPr>
        </p:nvSpPr>
        <p:spPr>
          <a:xfrm>
            <a:off x="685800" y="5183187"/>
            <a:ext cx="7770813" cy="1217613"/>
          </a:xfrm>
        </p:spPr>
        <p:txBody>
          <a:bodyPr/>
          <a:lstStyle/>
          <a:p>
            <a:pPr>
              <a:buFont typeface="Arial" panose="020B0604020202020204" pitchFamily="34" charset="0"/>
              <a:buChar char="•"/>
            </a:pPr>
            <a:r>
              <a:rPr lang="en-US" sz="2000" b="0" dirty="0">
                <a:latin typeface="Calibri" panose="020F0502020204030204" pitchFamily="34" charset="0"/>
              </a:rPr>
              <a:t>Pros and cons of option </a:t>
            </a:r>
            <a:r>
              <a:rPr lang="en-US" sz="2000" b="0" dirty="0" smtClean="0">
                <a:latin typeface="Calibri" panose="020F0502020204030204" pitchFamily="34" charset="0"/>
              </a:rPr>
              <a:t>1</a:t>
            </a:r>
            <a:endParaRPr lang="en-US" sz="2000" b="0" dirty="0">
              <a:latin typeface="Calibri" panose="020F0502020204030204" pitchFamily="34" charset="0"/>
            </a:endParaRPr>
          </a:p>
          <a:p>
            <a:pPr lvl="1">
              <a:buFont typeface="Arial" panose="020B0604020202020204" pitchFamily="34" charset="0"/>
              <a:buChar char="•"/>
            </a:pPr>
            <a:r>
              <a:rPr lang="en-US" sz="1600" dirty="0" smtClean="0">
                <a:latin typeface="Calibri" panose="020F0502020204030204" pitchFamily="34" charset="0"/>
              </a:rPr>
              <a:t>Since the content of BAR/Trigger frames are combined, it avoids fields duplications</a:t>
            </a:r>
          </a:p>
          <a:p>
            <a:pPr lvl="1">
              <a:buFont typeface="Arial" panose="020B0604020202020204" pitchFamily="34" charset="0"/>
              <a:buChar char="•"/>
            </a:pPr>
            <a:r>
              <a:rPr lang="en-US" sz="1600" dirty="0" smtClean="0">
                <a:latin typeface="Calibri" panose="020F0502020204030204" pitchFamily="34" charset="0"/>
              </a:rPr>
              <a:t>This option proposes  a new control frame and a new sub-type is required</a:t>
            </a:r>
            <a:endParaRPr lang="en-US" sz="1600" b="0" dirty="0" smtClean="0">
              <a:latin typeface="Calibri" panose="020F0502020204030204" pitchFamily="34" charset="0"/>
            </a:endParaRPr>
          </a:p>
          <a:p>
            <a:pPr lvl="1">
              <a:buFont typeface="Arial" panose="020B0604020202020204" pitchFamily="34" charset="0"/>
              <a:buChar char="•"/>
            </a:pPr>
            <a:endParaRPr lang="en-US" sz="1600" b="0" dirty="0" smtClean="0">
              <a:latin typeface="Calibri" panose="020F0502020204030204" pitchFamily="34" charset="0"/>
            </a:endParaRP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20" name="Group 19"/>
          <p:cNvGrpSpPr/>
          <p:nvPr/>
        </p:nvGrpSpPr>
        <p:grpSpPr>
          <a:xfrm>
            <a:off x="990600" y="1981200"/>
            <a:ext cx="8112856" cy="2213363"/>
            <a:chOff x="990600" y="1981200"/>
            <a:chExt cx="8112856" cy="2213363"/>
          </a:xfrm>
        </p:grpSpPr>
        <p:pic>
          <p:nvPicPr>
            <p:cNvPr id="8" name="Picture 7"/>
            <p:cNvPicPr>
              <a:picLocks noChangeAspect="1"/>
            </p:cNvPicPr>
            <p:nvPr/>
          </p:nvPicPr>
          <p:blipFill>
            <a:blip r:embed="rId2"/>
            <a:stretch>
              <a:fillRect/>
            </a:stretch>
          </p:blipFill>
          <p:spPr>
            <a:xfrm>
              <a:off x="990600" y="1981200"/>
              <a:ext cx="7200900" cy="685800"/>
            </a:xfrm>
            <a:prstGeom prst="rect">
              <a:avLst/>
            </a:prstGeom>
          </p:spPr>
        </p:pic>
        <p:pic>
          <p:nvPicPr>
            <p:cNvPr id="9" name="Picture 8"/>
            <p:cNvPicPr>
              <a:picLocks noChangeAspect="1"/>
            </p:cNvPicPr>
            <p:nvPr/>
          </p:nvPicPr>
          <p:blipFill>
            <a:blip r:embed="rId3"/>
            <a:stretch>
              <a:fillRect/>
            </a:stretch>
          </p:blipFill>
          <p:spPr>
            <a:xfrm>
              <a:off x="5285877" y="3000003"/>
              <a:ext cx="3817579" cy="1194560"/>
            </a:xfrm>
            <a:prstGeom prst="rect">
              <a:avLst/>
            </a:prstGeom>
          </p:spPr>
        </p:pic>
        <p:cxnSp>
          <p:nvCxnSpPr>
            <p:cNvPr id="11" name="Straight Arrow Connector 10"/>
            <p:cNvCxnSpPr/>
            <p:nvPr/>
          </p:nvCxnSpPr>
          <p:spPr bwMode="auto">
            <a:xfrm flipH="1">
              <a:off x="3654626" y="2695203"/>
              <a:ext cx="1843094" cy="685800"/>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13" name="Straight Arrow Connector 12"/>
            <p:cNvCxnSpPr/>
            <p:nvPr/>
          </p:nvCxnSpPr>
          <p:spPr bwMode="auto">
            <a:xfrm>
              <a:off x="6780504" y="2712620"/>
              <a:ext cx="238038" cy="363583"/>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sp>
          <p:nvSpPr>
            <p:cNvPr id="6" name="TextBox 5"/>
            <p:cNvSpPr txBox="1"/>
            <p:nvPr/>
          </p:nvSpPr>
          <p:spPr>
            <a:xfrm>
              <a:off x="5098668" y="2114527"/>
              <a:ext cx="976486" cy="461665"/>
            </a:xfrm>
            <a:prstGeom prst="rect">
              <a:avLst/>
            </a:prstGeom>
            <a:solidFill>
              <a:schemeClr val="bg1"/>
            </a:solidFill>
          </p:spPr>
          <p:txBody>
            <a:bodyPr wrap="none" rtlCol="0">
              <a:spAutoFit/>
            </a:bodyPr>
            <a:lstStyle/>
            <a:p>
              <a:pPr algn="ctr"/>
              <a:r>
                <a:rPr lang="en-US" sz="1200" b="1" dirty="0" smtClean="0">
                  <a:solidFill>
                    <a:schemeClr val="tx1"/>
                  </a:solidFill>
                  <a:latin typeface="Calibri" panose="020F0502020204030204" pitchFamily="34" charset="0"/>
                </a:rPr>
                <a:t>MU BAR </a:t>
              </a:r>
            </a:p>
            <a:p>
              <a:pPr algn="ctr"/>
              <a:r>
                <a:rPr lang="en-US" sz="1200" b="1" dirty="0" smtClean="0">
                  <a:solidFill>
                    <a:schemeClr val="tx1"/>
                  </a:solidFill>
                  <a:latin typeface="Calibri" panose="020F0502020204030204" pitchFamily="34" charset="0"/>
                </a:rPr>
                <a:t>    Control     </a:t>
              </a:r>
              <a:endParaRPr lang="en-US" sz="1200" b="1" dirty="0">
                <a:solidFill>
                  <a:schemeClr val="tx1"/>
                </a:solidFill>
                <a:latin typeface="Calibri" panose="020F0502020204030204" pitchFamily="34" charset="0"/>
              </a:endParaRPr>
            </a:p>
          </p:txBody>
        </p:sp>
        <p:sp>
          <p:nvSpPr>
            <p:cNvPr id="14" name="TextBox 13"/>
            <p:cNvSpPr txBox="1"/>
            <p:nvPr/>
          </p:nvSpPr>
          <p:spPr>
            <a:xfrm>
              <a:off x="6173673" y="2114527"/>
              <a:ext cx="949555" cy="461665"/>
            </a:xfrm>
            <a:prstGeom prst="rect">
              <a:avLst/>
            </a:prstGeom>
            <a:solidFill>
              <a:schemeClr val="bg1"/>
            </a:solidFill>
          </p:spPr>
          <p:txBody>
            <a:bodyPr wrap="none" rtlCol="0">
              <a:spAutoFit/>
            </a:bodyPr>
            <a:lstStyle/>
            <a:p>
              <a:pPr algn="ctr"/>
              <a:r>
                <a:rPr lang="en-US" sz="1200" b="1" dirty="0" smtClean="0">
                  <a:solidFill>
                    <a:schemeClr val="tx1"/>
                  </a:solidFill>
                  <a:latin typeface="Calibri" panose="020F0502020204030204" pitchFamily="34" charset="0"/>
                </a:rPr>
                <a:t>MU BAR </a:t>
              </a:r>
            </a:p>
            <a:p>
              <a:pPr algn="ctr"/>
              <a:r>
                <a:rPr lang="en-US" sz="1200" b="1" dirty="0" smtClean="0">
                  <a:solidFill>
                    <a:schemeClr val="tx1"/>
                  </a:solidFill>
                  <a:latin typeface="Calibri" panose="020F0502020204030204" pitchFamily="34" charset="0"/>
                </a:rPr>
                <a:t>Information</a:t>
              </a:r>
              <a:endParaRPr lang="en-US" sz="1200" b="1" dirty="0">
                <a:solidFill>
                  <a:schemeClr val="tx1"/>
                </a:solidFill>
                <a:latin typeface="Calibri" panose="020F0502020204030204" pitchFamily="34" charset="0"/>
              </a:endParaRPr>
            </a:p>
          </p:txBody>
        </p:sp>
        <p:sp>
          <p:nvSpPr>
            <p:cNvPr id="15" name="Rectangle 14"/>
            <p:cNvSpPr/>
            <p:nvPr/>
          </p:nvSpPr>
          <p:spPr bwMode="auto">
            <a:xfrm>
              <a:off x="5331026" y="3233059"/>
              <a:ext cx="3693927" cy="4572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AID, RU Index, MCS, …</a:t>
              </a:r>
            </a:p>
          </p:txBody>
        </p:sp>
        <p:sp>
          <p:nvSpPr>
            <p:cNvPr id="16" name="Rectangle 15"/>
            <p:cNvSpPr/>
            <p:nvPr/>
          </p:nvSpPr>
          <p:spPr bwMode="auto">
            <a:xfrm>
              <a:off x="6262376" y="3902430"/>
              <a:ext cx="1586224" cy="292133"/>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solidFill>
                  <a:effectLst/>
                  <a:latin typeface="Calibri" panose="020F0502020204030204" pitchFamily="34" charset="0"/>
                </a:rPr>
                <a:t>Repeat for each STA</a:t>
              </a:r>
            </a:p>
          </p:txBody>
        </p:sp>
        <p:sp>
          <p:nvSpPr>
            <p:cNvPr id="17" name="TextBox 16"/>
            <p:cNvSpPr txBox="1"/>
            <p:nvPr/>
          </p:nvSpPr>
          <p:spPr>
            <a:xfrm>
              <a:off x="5622664" y="2950868"/>
              <a:ext cx="429621" cy="276999"/>
            </a:xfrm>
            <a:prstGeom prst="rect">
              <a:avLst/>
            </a:prstGeom>
            <a:solidFill>
              <a:schemeClr val="bg1"/>
            </a:solidFill>
          </p:spPr>
          <p:txBody>
            <a:bodyPr wrap="square" rtlCol="0">
              <a:spAutoFit/>
            </a:bodyPr>
            <a:lstStyle/>
            <a:p>
              <a:endParaRPr lang="en-US" sz="1200" dirty="0"/>
            </a:p>
          </p:txBody>
        </p:sp>
        <p:sp>
          <p:nvSpPr>
            <p:cNvPr id="18" name="TextBox 17"/>
            <p:cNvSpPr txBox="1"/>
            <p:nvPr/>
          </p:nvSpPr>
          <p:spPr>
            <a:xfrm>
              <a:off x="7416567" y="2920517"/>
              <a:ext cx="429621" cy="276999"/>
            </a:xfrm>
            <a:prstGeom prst="rect">
              <a:avLst/>
            </a:prstGeom>
            <a:solidFill>
              <a:schemeClr val="bg1"/>
            </a:solidFill>
          </p:spPr>
          <p:txBody>
            <a:bodyPr wrap="square" rtlCol="0">
              <a:spAutoFit/>
            </a:bodyPr>
            <a:lstStyle/>
            <a:p>
              <a:endParaRPr lang="en-US" sz="1200" dirty="0"/>
            </a:p>
          </p:txBody>
        </p:sp>
        <p:sp>
          <p:nvSpPr>
            <p:cNvPr id="19" name="Rectangle 18"/>
            <p:cNvSpPr/>
            <p:nvPr/>
          </p:nvSpPr>
          <p:spPr bwMode="auto">
            <a:xfrm>
              <a:off x="1411473" y="3501637"/>
              <a:ext cx="3693927" cy="4572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GI indication,</a:t>
              </a:r>
              <a:r>
                <a:rPr kumimoji="0" lang="en-US" sz="1400" b="0" i="0" u="none" strike="noStrike" cap="none" normalizeH="0" dirty="0" smtClean="0">
                  <a:ln>
                    <a:noFill/>
                  </a:ln>
                  <a:solidFill>
                    <a:schemeClr val="tx1"/>
                  </a:solidFill>
                  <a:effectLst/>
                  <a:latin typeface="Calibri" panose="020F0502020204030204" pitchFamily="34" charset="0"/>
                </a:rPr>
                <a:t> LTF indication, …</a:t>
              </a:r>
              <a:endParaRPr kumimoji="0" lang="en-US" sz="1400" b="0" i="0" u="none" strike="noStrike" cap="none" normalizeH="0" baseline="0" dirty="0" smtClean="0">
                <a:ln>
                  <a:noFill/>
                </a:ln>
                <a:solidFill>
                  <a:schemeClr val="tx1"/>
                </a:solidFill>
                <a:effectLst/>
                <a:latin typeface="Calibri" panose="020F0502020204030204" pitchFamily="34" charset="0"/>
              </a:endParaRPr>
            </a:p>
          </p:txBody>
        </p:sp>
      </p:grpSp>
    </p:spTree>
    <p:extLst>
      <p:ext uri="{BB962C8B-B14F-4D97-AF65-F5344CB8AC3E}">
        <p14:creationId xmlns:p14="http://schemas.microsoft.com/office/powerpoint/2010/main" val="1950131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- 2</a:t>
            </a:r>
            <a:endParaRPr lang="en-US" dirty="0">
              <a:latin typeface="Calibri" panose="020F0502020204030204" pitchFamily="34" charset="0"/>
            </a:endParaRPr>
          </a:p>
        </p:txBody>
      </p:sp>
      <p:sp>
        <p:nvSpPr>
          <p:cNvPr id="3" name="Content Placeholder 2"/>
          <p:cNvSpPr>
            <a:spLocks noGrp="1"/>
          </p:cNvSpPr>
          <p:nvPr>
            <p:ph idx="1"/>
          </p:nvPr>
        </p:nvSpPr>
        <p:spPr>
          <a:xfrm>
            <a:off x="685800" y="1981201"/>
            <a:ext cx="7770813" cy="2029815"/>
          </a:xfrm>
        </p:spPr>
        <p:txBody>
          <a:bodyPr/>
          <a:lstStyle/>
          <a:p>
            <a:pPr>
              <a:buFont typeface="Arial" panose="020B0604020202020204" pitchFamily="34" charset="0"/>
              <a:buChar char="•"/>
            </a:pPr>
            <a:r>
              <a:rPr lang="en-US" sz="2000" b="0" dirty="0">
                <a:latin typeface="Calibri" panose="020F0502020204030204" pitchFamily="34" charset="0"/>
              </a:rPr>
              <a:t>The second option for MU BAR frame format is to aggregate a Trigger frame with a multi-TID BAR</a:t>
            </a:r>
          </a:p>
          <a:p>
            <a:pPr>
              <a:buFont typeface="Arial" panose="020B0604020202020204" pitchFamily="34" charset="0"/>
              <a:buChar char="•"/>
            </a:pPr>
            <a:r>
              <a:rPr lang="en-US" sz="2000" b="0" dirty="0" smtClean="0">
                <a:latin typeface="Calibri" panose="020F0502020204030204" pitchFamily="34" charset="0"/>
              </a:rPr>
              <a:t>Trigger </a:t>
            </a:r>
            <a:r>
              <a:rPr lang="en-US" sz="2000" b="0" dirty="0">
                <a:latin typeface="Calibri" panose="020F0502020204030204" pitchFamily="34" charset="0"/>
              </a:rPr>
              <a:t>frame has been adopted in 11ax SFD to trigger responses from multiple STAs within a UL MU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29" name="Group 28"/>
          <p:cNvGrpSpPr/>
          <p:nvPr/>
        </p:nvGrpSpPr>
        <p:grpSpPr>
          <a:xfrm>
            <a:off x="190500" y="3803516"/>
            <a:ext cx="8534400" cy="2444884"/>
            <a:chOff x="190500" y="3803516"/>
            <a:chExt cx="8534400" cy="2444884"/>
          </a:xfrm>
        </p:grpSpPr>
        <p:grpSp>
          <p:nvGrpSpPr>
            <p:cNvPr id="20" name="Group 19"/>
            <p:cNvGrpSpPr/>
            <p:nvPr/>
          </p:nvGrpSpPr>
          <p:grpSpPr>
            <a:xfrm>
              <a:off x="190500" y="4863833"/>
              <a:ext cx="6781800" cy="381014"/>
              <a:chOff x="1828800" y="4876786"/>
              <a:chExt cx="6781800" cy="381014"/>
            </a:xfrm>
          </p:grpSpPr>
          <p:sp>
            <p:nvSpPr>
              <p:cNvPr id="9" name="Rectangle 8"/>
              <p:cNvSpPr/>
              <p:nvPr/>
            </p:nvSpPr>
            <p:spPr bwMode="auto">
              <a:xfrm>
                <a:off x="1828800" y="4876800"/>
                <a:ext cx="3810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a:t>
                </a:r>
              </a:p>
            </p:txBody>
          </p:sp>
          <p:sp>
            <p:nvSpPr>
              <p:cNvPr id="10" name="Rectangle 9"/>
              <p:cNvSpPr/>
              <p:nvPr/>
            </p:nvSpPr>
            <p:spPr bwMode="auto">
              <a:xfrm>
                <a:off x="2209800" y="4876800"/>
                <a:ext cx="8382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Duration</a:t>
                </a:r>
              </a:p>
            </p:txBody>
          </p:sp>
          <p:sp>
            <p:nvSpPr>
              <p:cNvPr id="11" name="Rectangle 10"/>
              <p:cNvSpPr/>
              <p:nvPr/>
            </p:nvSpPr>
            <p:spPr bwMode="auto">
              <a:xfrm>
                <a:off x="3048000" y="4876798"/>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(A1)</a:t>
                </a:r>
              </a:p>
            </p:txBody>
          </p:sp>
          <p:sp>
            <p:nvSpPr>
              <p:cNvPr id="12" name="Rectangle 11"/>
              <p:cNvSpPr/>
              <p:nvPr/>
            </p:nvSpPr>
            <p:spPr bwMode="auto">
              <a:xfrm>
                <a:off x="3581400" y="4876796"/>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A2</a:t>
                </a:r>
              </a:p>
            </p:txBody>
          </p:sp>
          <p:sp>
            <p:nvSpPr>
              <p:cNvPr id="13" name="Rectangle 12"/>
              <p:cNvSpPr/>
              <p:nvPr/>
            </p:nvSpPr>
            <p:spPr bwMode="auto">
              <a:xfrm>
                <a:off x="4114800" y="4876794"/>
                <a:ext cx="1295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Common Info</a:t>
                </a:r>
                <a:endParaRPr lang="en-US" sz="1400" dirty="0">
                  <a:solidFill>
                    <a:schemeClr val="tx1"/>
                  </a:solidFill>
                  <a:latin typeface="Calibri" panose="020F0502020204030204" pitchFamily="34" charset="0"/>
                </a:endParaRPr>
              </a:p>
            </p:txBody>
          </p:sp>
          <p:sp>
            <p:nvSpPr>
              <p:cNvPr id="14" name="Rectangle 13"/>
              <p:cNvSpPr/>
              <p:nvPr/>
            </p:nvSpPr>
            <p:spPr bwMode="auto">
              <a:xfrm>
                <a:off x="5410200" y="4876792"/>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a:solidFill>
                      <a:schemeClr val="tx1"/>
                    </a:solidFill>
                    <a:latin typeface="Calibri" panose="020F0502020204030204" pitchFamily="34" charset="0"/>
                  </a:rPr>
                  <a:t>Per-STA Info</a:t>
                </a:r>
              </a:p>
            </p:txBody>
          </p:sp>
          <p:sp>
            <p:nvSpPr>
              <p:cNvPr id="15" name="Rectangle 14"/>
              <p:cNvSpPr/>
              <p:nvPr/>
            </p:nvSpPr>
            <p:spPr bwMode="auto">
              <a:xfrm>
                <a:off x="6477000" y="487679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t>
                </a:r>
              </a:p>
            </p:txBody>
          </p:sp>
          <p:sp>
            <p:nvSpPr>
              <p:cNvPr id="16" name="Rectangle 15"/>
              <p:cNvSpPr/>
              <p:nvPr/>
            </p:nvSpPr>
            <p:spPr bwMode="auto">
              <a:xfrm>
                <a:off x="7010400" y="4876788"/>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Per-STA Info</a:t>
                </a:r>
              </a:p>
            </p:txBody>
          </p:sp>
          <p:sp>
            <p:nvSpPr>
              <p:cNvPr id="17" name="Rectangle 16"/>
              <p:cNvSpPr/>
              <p:nvPr/>
            </p:nvSpPr>
            <p:spPr bwMode="auto">
              <a:xfrm>
                <a:off x="8077200" y="4876786"/>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FCS</a:t>
                </a:r>
              </a:p>
            </p:txBody>
          </p:sp>
        </p:grpSp>
        <p:sp>
          <p:nvSpPr>
            <p:cNvPr id="18" name="Rectangle 17"/>
            <p:cNvSpPr/>
            <p:nvPr/>
          </p:nvSpPr>
          <p:spPr bwMode="auto">
            <a:xfrm>
              <a:off x="5372100" y="3803516"/>
              <a:ext cx="16002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Trigger Frame</a:t>
              </a:r>
            </a:p>
          </p:txBody>
        </p:sp>
        <p:sp>
          <p:nvSpPr>
            <p:cNvPr id="19" name="Rectangle 18"/>
            <p:cNvSpPr/>
            <p:nvPr/>
          </p:nvSpPr>
          <p:spPr bwMode="auto">
            <a:xfrm>
              <a:off x="6972300" y="3803516"/>
              <a:ext cx="17526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Multi-STA(TID) BAR</a:t>
              </a:r>
            </a:p>
          </p:txBody>
        </p:sp>
        <p:cxnSp>
          <p:nvCxnSpPr>
            <p:cNvPr id="22" name="Straight Arrow Connector 21"/>
            <p:cNvCxnSpPr/>
            <p:nvPr/>
          </p:nvCxnSpPr>
          <p:spPr bwMode="auto">
            <a:xfrm flipH="1">
              <a:off x="5695950" y="4238029"/>
              <a:ext cx="419100" cy="561775"/>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24" name="Straight Arrow Connector 23"/>
            <p:cNvCxnSpPr/>
            <p:nvPr/>
          </p:nvCxnSpPr>
          <p:spPr bwMode="auto">
            <a:xfrm flipH="1">
              <a:off x="7391400" y="4302057"/>
              <a:ext cx="451150" cy="1176138"/>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pic>
          <p:nvPicPr>
            <p:cNvPr id="26" name="Picture 25"/>
            <p:cNvPicPr>
              <a:picLocks noChangeAspect="1"/>
            </p:cNvPicPr>
            <p:nvPr/>
          </p:nvPicPr>
          <p:blipFill>
            <a:blip r:embed="rId2"/>
            <a:stretch>
              <a:fillRect/>
            </a:stretch>
          </p:blipFill>
          <p:spPr>
            <a:xfrm>
              <a:off x="2907084" y="5705208"/>
              <a:ext cx="5703516" cy="543192"/>
            </a:xfrm>
            <a:prstGeom prst="rect">
              <a:avLst/>
            </a:prstGeom>
          </p:spPr>
        </p:pic>
      </p:grpSp>
    </p:spTree>
    <p:extLst>
      <p:ext uri="{BB962C8B-B14F-4D97-AF65-F5344CB8AC3E}">
        <p14:creationId xmlns:p14="http://schemas.microsoft.com/office/powerpoint/2010/main" val="2788462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- 2</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343399"/>
          </a:xfrm>
        </p:spPr>
        <p:txBody>
          <a:bodyPr/>
          <a:lstStyle/>
          <a:p>
            <a:pPr>
              <a:buFont typeface="Arial" panose="020B0604020202020204" pitchFamily="34" charset="0"/>
              <a:buChar char="•"/>
            </a:pPr>
            <a:r>
              <a:rPr lang="en-US" sz="2000" b="0" dirty="0" smtClean="0">
                <a:latin typeface="Calibri" panose="020F0502020204030204" pitchFamily="34" charset="0"/>
              </a:rPr>
              <a:t>A STA that receives multi-STA (multi-TID) BAR with one AID matching the AID of the STA shall respond with a BA frame after TBD IFS if the same PPDU carries a Trigger frame with a matching AID in a per-user info field of the Trigger frame</a:t>
            </a:r>
          </a:p>
          <a:p>
            <a:pPr>
              <a:buFont typeface="Arial" panose="020B0604020202020204" pitchFamily="34" charset="0"/>
              <a:buChar char="•"/>
            </a:pPr>
            <a:endParaRPr lang="en-US" sz="2000" b="0" dirty="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Pros and cons of option 2</a:t>
            </a:r>
          </a:p>
          <a:p>
            <a:pPr lvl="1">
              <a:buFont typeface="Arial" panose="020B0604020202020204" pitchFamily="34" charset="0"/>
              <a:buChar char="•"/>
            </a:pPr>
            <a:r>
              <a:rPr lang="en-US" sz="1600" dirty="0" smtClean="0">
                <a:latin typeface="Calibri" panose="020F0502020204030204" pitchFamily="34" charset="0"/>
              </a:rPr>
              <a:t>Due to aggregation of two frames, each receiving STA need to process two frames to be able to respond with BA. If either of the two frames are not decoded successfully then there is no chance to respond with the BA frame</a:t>
            </a:r>
          </a:p>
          <a:p>
            <a:pPr lvl="1">
              <a:buFont typeface="Arial" panose="020B0604020202020204" pitchFamily="34" charset="0"/>
              <a:buChar char="•"/>
            </a:pPr>
            <a:r>
              <a:rPr lang="en-US" sz="1600" dirty="0" smtClean="0">
                <a:latin typeface="Calibri" panose="020F0502020204030204" pitchFamily="34" charset="0"/>
              </a:rPr>
              <a:t>Due to aggregation of two frames, a lot of fields are duplicated. Particularly, the AID for each STA (that is expected to send a BA frame in response to the MU BAR) is repeated in both Trigger frame and multi-TID BAR frame  </a:t>
            </a:r>
          </a:p>
          <a:p>
            <a:pPr lvl="1">
              <a:buFont typeface="Arial" panose="020B0604020202020204" pitchFamily="34" charset="0"/>
              <a:buChar char="•"/>
            </a:pPr>
            <a:endParaRPr lang="en-US" sz="1600" b="0" dirty="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1504867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17353</TotalTime>
  <Words>1274</Words>
  <Application>Microsoft Office PowerPoint</Application>
  <PresentationFormat>On-screen Show (4:3)</PresentationFormat>
  <Paragraphs>214</Paragraphs>
  <Slides>14</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 Unicode MS</vt:lpstr>
      <vt:lpstr>굴림</vt:lpstr>
      <vt:lpstr>MS Gothic</vt:lpstr>
      <vt:lpstr>SimSun</vt:lpstr>
      <vt:lpstr>SimSun</vt:lpstr>
      <vt:lpstr>Arial</vt:lpstr>
      <vt:lpstr>Calibri</vt:lpstr>
      <vt:lpstr>Times New Roman</vt:lpstr>
      <vt:lpstr>802-11-Submission</vt:lpstr>
      <vt:lpstr>MU BAR Frame Format</vt:lpstr>
      <vt:lpstr>Outline</vt:lpstr>
      <vt:lpstr>Multiuser Block-ACK Request</vt:lpstr>
      <vt:lpstr>Multiuser Block-ACK Request</vt:lpstr>
      <vt:lpstr>MU BAR Frame Format - 1</vt:lpstr>
      <vt:lpstr>MU BAR Frame Format - 1</vt:lpstr>
      <vt:lpstr>MU BAR Frame Format - 1</vt:lpstr>
      <vt:lpstr>MU BAR Frame Format - 2</vt:lpstr>
      <vt:lpstr>MU BAR Frame Format - 2</vt:lpstr>
      <vt:lpstr>Trigger Frame</vt:lpstr>
      <vt:lpstr>MU BAR Frame Format - 3</vt:lpstr>
      <vt:lpstr>MU BAR Frame Format - 3</vt:lpstr>
      <vt:lpstr>Conclusion</vt:lpstr>
      <vt:lpstr>Strawpoll</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A-Control Contents and Rules</dc:title>
  <dc:creator>Reza</dc:creator>
  <cp:lastModifiedBy>Reza</cp:lastModifiedBy>
  <cp:revision>214</cp:revision>
  <cp:lastPrinted>1601-01-01T00:00:00Z</cp:lastPrinted>
  <dcterms:created xsi:type="dcterms:W3CDTF">2015-09-12T11:12:46Z</dcterms:created>
  <dcterms:modified xsi:type="dcterms:W3CDTF">2015-11-09T04:31:28Z</dcterms:modified>
</cp:coreProperties>
</file>