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75" r:id="rId4"/>
    <p:sldId id="265" r:id="rId5"/>
    <p:sldId id="266" r:id="rId6"/>
    <p:sldId id="267" r:id="rId7"/>
    <p:sldId id="268" r:id="rId8"/>
    <p:sldId id="270" r:id="rId9"/>
    <p:sldId id="272" r:id="rId10"/>
    <p:sldId id="273" r:id="rId11"/>
    <p:sldId id="274" r:id="rId12"/>
    <p:sldId id="269" r:id="rId13"/>
    <p:sldId id="271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33" autoAdjust="0"/>
  </p:normalViewPr>
  <p:slideViewPr>
    <p:cSldViewPr>
      <p:cViewPr varScale="1">
        <p:scale>
          <a:sx n="68" d="100"/>
          <a:sy n="68" d="100"/>
        </p:scale>
        <p:origin x="1362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mpark1\Documents\Intel%20-%20Research\LRLP\802.11_range_calculation_lrlp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mpark1\Documents\Intel%20-%20Research\LRLP\802.11_range_calculation_lrlp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1.xml"/><Relationship Id="rId4" Type="http://schemas.openxmlformats.org/officeDocument/2006/relationships/oleObject" Target="file:///C:\Users\mpark1\Documents\Intel%20-%20Research\LRLP\802.11_range_calculation_lrlp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5" Type="http://schemas.openxmlformats.org/officeDocument/2006/relationships/chartUserShapes" Target="../drawings/drawing2.xml"/><Relationship Id="rId4" Type="http://schemas.openxmlformats.org/officeDocument/2006/relationships/oleObject" Target="file:///C:\Users\mpark1\Documents\Intel%20-%20Research\LRLP\802.11_range_calculation_lrlp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C:\Users\mpark1\Documents\Intel%20-%20Research\LRLP\802.11_range_calculation_lrlp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file:///C:\Users\mpark1\Documents\Intel%20-%20Research\LRLP\802.11_range_calculation_lrlp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C:\Users\mpark1\Documents\Intel%20-%20Research\LRLP\802.11_range_calculation_lrlp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file:///C:\Users\mpark1\Documents\Intel%20-%20Research\LRLP\802.11_range_calculation_lrlp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file:///C:\Users\mpark1\Documents\Intel%20-%20Research\LRLP\802.11_range_calculation_lrlp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2.4GHz, Ch D, MCS0</a:t>
            </a:r>
            <a:r>
              <a:rPr lang="en-US" baseline="0"/>
              <a:t> and MCS3</a:t>
            </a:r>
            <a:r>
              <a:rPr lang="en-US"/>
              <a:t>, 20</a:t>
            </a:r>
            <a:r>
              <a:rPr lang="en-US" baseline="0"/>
              <a:t> MHz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0dBm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'indoor LRLP'!$AI$112:$BA$112</c:f>
              <c:numCache>
                <c:formatCode>General</c:formatCode>
                <c:ptCount val="19"/>
                <c:pt idx="0">
                  <c:v>1</c:v>
                </c:pt>
                <c:pt idx="1">
                  <c:v>6</c:v>
                </c:pt>
                <c:pt idx="2">
                  <c:v>11</c:v>
                </c:pt>
                <c:pt idx="3">
                  <c:v>16</c:v>
                </c:pt>
                <c:pt idx="4">
                  <c:v>21</c:v>
                </c:pt>
                <c:pt idx="5">
                  <c:v>26</c:v>
                </c:pt>
                <c:pt idx="6">
                  <c:v>31</c:v>
                </c:pt>
                <c:pt idx="7">
                  <c:v>36</c:v>
                </c:pt>
                <c:pt idx="8">
                  <c:v>41</c:v>
                </c:pt>
                <c:pt idx="9">
                  <c:v>46</c:v>
                </c:pt>
                <c:pt idx="10">
                  <c:v>51</c:v>
                </c:pt>
                <c:pt idx="11">
                  <c:v>56</c:v>
                </c:pt>
                <c:pt idx="12">
                  <c:v>61</c:v>
                </c:pt>
                <c:pt idx="13">
                  <c:v>66</c:v>
                </c:pt>
                <c:pt idx="14">
                  <c:v>71</c:v>
                </c:pt>
                <c:pt idx="15">
                  <c:v>76</c:v>
                </c:pt>
                <c:pt idx="16">
                  <c:v>81</c:v>
                </c:pt>
                <c:pt idx="17">
                  <c:v>86</c:v>
                </c:pt>
                <c:pt idx="18">
                  <c:v>91</c:v>
                </c:pt>
              </c:numCache>
            </c:numRef>
          </c:xVal>
          <c:yVal>
            <c:numRef>
              <c:f>'indoor LRLP'!$AI$113:$BA$113</c:f>
              <c:numCache>
                <c:formatCode>General</c:formatCode>
                <c:ptCount val="19"/>
                <c:pt idx="0">
                  <c:v>50.943703023079387</c:v>
                </c:pt>
                <c:pt idx="1">
                  <c:v>35.380678015406517</c:v>
                </c:pt>
                <c:pt idx="2">
                  <c:v>27.49495904254151</c:v>
                </c:pt>
                <c:pt idx="3">
                  <c:v>21.799503630122018</c:v>
                </c:pt>
                <c:pt idx="4">
                  <c:v>17.666027707392203</c:v>
                </c:pt>
                <c:pt idx="5">
                  <c:v>14.419635844100753</c:v>
                </c:pt>
                <c:pt idx="6">
                  <c:v>11.746043738879848</c:v>
                </c:pt>
                <c:pt idx="7">
                  <c:v>9.4731154962243238</c:v>
                </c:pt>
                <c:pt idx="8">
                  <c:v>7.4962680378886546</c:v>
                </c:pt>
                <c:pt idx="9">
                  <c:v>5.7471789142242926</c:v>
                </c:pt>
                <c:pt idx="10">
                  <c:v>4.1787468596516106</c:v>
                </c:pt>
                <c:pt idx="11">
                  <c:v>2.7571220778623768</c:v>
                </c:pt>
                <c:pt idx="12">
                  <c:v>1.4571587977025331</c:v>
                </c:pt>
                <c:pt idx="13">
                  <c:v>0.25966527911398884</c:v>
                </c:pt>
                <c:pt idx="14">
                  <c:v>-0.85033918208824844</c:v>
                </c:pt>
                <c:pt idx="15">
                  <c:v>-1.8847727067483078</c:v>
                </c:pt>
                <c:pt idx="16">
                  <c:v>-2.8532726376733564</c:v>
                </c:pt>
                <c:pt idx="17">
                  <c:v>-3.7637427704454751</c:v>
                </c:pt>
                <c:pt idx="18">
                  <c:v>-4.6227457081588881</c:v>
                </c:pt>
              </c:numCache>
            </c:numRef>
          </c:yVal>
          <c:smooth val="0"/>
        </c:ser>
        <c:ser>
          <c:idx val="1"/>
          <c:order val="1"/>
          <c:tx>
            <c:v>10dBm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'indoor LRLP'!$AI$114:$BA$114</c:f>
              <c:numCache>
                <c:formatCode>General</c:formatCode>
                <c:ptCount val="19"/>
                <c:pt idx="0">
                  <c:v>1</c:v>
                </c:pt>
                <c:pt idx="1">
                  <c:v>6</c:v>
                </c:pt>
                <c:pt idx="2">
                  <c:v>11</c:v>
                </c:pt>
                <c:pt idx="3">
                  <c:v>16</c:v>
                </c:pt>
                <c:pt idx="4">
                  <c:v>21</c:v>
                </c:pt>
                <c:pt idx="5">
                  <c:v>26</c:v>
                </c:pt>
                <c:pt idx="6">
                  <c:v>31</c:v>
                </c:pt>
                <c:pt idx="7">
                  <c:v>36</c:v>
                </c:pt>
                <c:pt idx="8">
                  <c:v>41</c:v>
                </c:pt>
                <c:pt idx="9">
                  <c:v>46</c:v>
                </c:pt>
                <c:pt idx="10">
                  <c:v>51</c:v>
                </c:pt>
                <c:pt idx="11">
                  <c:v>56</c:v>
                </c:pt>
                <c:pt idx="12">
                  <c:v>61</c:v>
                </c:pt>
                <c:pt idx="13">
                  <c:v>66</c:v>
                </c:pt>
                <c:pt idx="14">
                  <c:v>71</c:v>
                </c:pt>
                <c:pt idx="15">
                  <c:v>76</c:v>
                </c:pt>
                <c:pt idx="16">
                  <c:v>81</c:v>
                </c:pt>
                <c:pt idx="17">
                  <c:v>86</c:v>
                </c:pt>
                <c:pt idx="18">
                  <c:v>91</c:v>
                </c:pt>
              </c:numCache>
            </c:numRef>
          </c:xVal>
          <c:yVal>
            <c:numRef>
              <c:f>'indoor LRLP'!$AI$115:$BA$115</c:f>
              <c:numCache>
                <c:formatCode>General</c:formatCode>
                <c:ptCount val="19"/>
                <c:pt idx="0">
                  <c:v>60.943703023079387</c:v>
                </c:pt>
                <c:pt idx="1">
                  <c:v>45.380678015406517</c:v>
                </c:pt>
                <c:pt idx="2">
                  <c:v>37.49495904254151</c:v>
                </c:pt>
                <c:pt idx="3">
                  <c:v>31.799503630122018</c:v>
                </c:pt>
                <c:pt idx="4">
                  <c:v>27.666027707392203</c:v>
                </c:pt>
                <c:pt idx="5">
                  <c:v>24.419635844100753</c:v>
                </c:pt>
                <c:pt idx="6">
                  <c:v>21.746043738879848</c:v>
                </c:pt>
                <c:pt idx="7">
                  <c:v>19.473115496224324</c:v>
                </c:pt>
                <c:pt idx="8">
                  <c:v>17.496268037888655</c:v>
                </c:pt>
                <c:pt idx="9">
                  <c:v>15.747178914224293</c:v>
                </c:pt>
                <c:pt idx="10">
                  <c:v>14.178746859651611</c:v>
                </c:pt>
                <c:pt idx="11">
                  <c:v>12.757122077862377</c:v>
                </c:pt>
                <c:pt idx="12">
                  <c:v>11.457158797702533</c:v>
                </c:pt>
                <c:pt idx="13">
                  <c:v>10.259665279113989</c:v>
                </c:pt>
                <c:pt idx="14">
                  <c:v>9.1496608179117516</c:v>
                </c:pt>
                <c:pt idx="15">
                  <c:v>8.1152272932516922</c:v>
                </c:pt>
                <c:pt idx="16">
                  <c:v>7.1467273623266436</c:v>
                </c:pt>
                <c:pt idx="17">
                  <c:v>6.2362572295545249</c:v>
                </c:pt>
                <c:pt idx="18">
                  <c:v>5.3772542918411119</c:v>
                </c:pt>
              </c:numCache>
            </c:numRef>
          </c:yVal>
          <c:smooth val="0"/>
        </c:ser>
        <c:ser>
          <c:idx val="2"/>
          <c:order val="2"/>
          <c:tx>
            <c:v>20dBm</c:v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'indoor LRLP'!$AI$116:$BA$116</c:f>
              <c:numCache>
                <c:formatCode>General</c:formatCode>
                <c:ptCount val="19"/>
                <c:pt idx="0">
                  <c:v>1</c:v>
                </c:pt>
                <c:pt idx="1">
                  <c:v>11</c:v>
                </c:pt>
                <c:pt idx="2">
                  <c:v>21</c:v>
                </c:pt>
                <c:pt idx="3">
                  <c:v>31</c:v>
                </c:pt>
                <c:pt idx="4">
                  <c:v>41</c:v>
                </c:pt>
                <c:pt idx="5">
                  <c:v>51</c:v>
                </c:pt>
                <c:pt idx="6">
                  <c:v>61</c:v>
                </c:pt>
                <c:pt idx="7">
                  <c:v>71</c:v>
                </c:pt>
                <c:pt idx="8">
                  <c:v>81</c:v>
                </c:pt>
                <c:pt idx="9">
                  <c:v>91</c:v>
                </c:pt>
                <c:pt idx="10">
                  <c:v>101</c:v>
                </c:pt>
                <c:pt idx="11">
                  <c:v>111</c:v>
                </c:pt>
                <c:pt idx="12">
                  <c:v>121</c:v>
                </c:pt>
                <c:pt idx="13">
                  <c:v>131</c:v>
                </c:pt>
                <c:pt idx="14">
                  <c:v>141</c:v>
                </c:pt>
                <c:pt idx="15">
                  <c:v>151</c:v>
                </c:pt>
                <c:pt idx="16">
                  <c:v>161</c:v>
                </c:pt>
                <c:pt idx="17">
                  <c:v>171</c:v>
                </c:pt>
                <c:pt idx="18">
                  <c:v>181</c:v>
                </c:pt>
              </c:numCache>
            </c:numRef>
          </c:xVal>
          <c:yVal>
            <c:numRef>
              <c:f>'indoor LRLP'!$AI$117:$BA$117</c:f>
              <c:numCache>
                <c:formatCode>General</c:formatCode>
                <c:ptCount val="19"/>
                <c:pt idx="0">
                  <c:v>70.943703023079394</c:v>
                </c:pt>
                <c:pt idx="1">
                  <c:v>47.494959042541502</c:v>
                </c:pt>
                <c:pt idx="2">
                  <c:v>37.666027707392203</c:v>
                </c:pt>
                <c:pt idx="3">
                  <c:v>31.746043738879848</c:v>
                </c:pt>
                <c:pt idx="4">
                  <c:v>27.496268037888655</c:v>
                </c:pt>
                <c:pt idx="5">
                  <c:v>24.178746859651611</c:v>
                </c:pt>
                <c:pt idx="6">
                  <c:v>21.457158797702533</c:v>
                </c:pt>
                <c:pt idx="7">
                  <c:v>19.149660817911752</c:v>
                </c:pt>
                <c:pt idx="8">
                  <c:v>17.146727362326644</c:v>
                </c:pt>
                <c:pt idx="9">
                  <c:v>15.377254291841112</c:v>
                </c:pt>
                <c:pt idx="10">
                  <c:v>13.792454940686895</c:v>
                </c:pt>
                <c:pt idx="11">
                  <c:v>12.357398765546378</c:v>
                </c:pt>
                <c:pt idx="12">
                  <c:v>11.046215062003625</c:v>
                </c:pt>
                <c:pt idx="13">
                  <c:v>9.8392076751276392</c:v>
                </c:pt>
                <c:pt idx="14">
                  <c:v>8.721034080141095</c:v>
                </c:pt>
                <c:pt idx="15">
                  <c:v>7.679509867818453</c:v>
                </c:pt>
                <c:pt idx="16">
                  <c:v>6.704797361964637</c:v>
                </c:pt>
                <c:pt idx="17">
                  <c:v>5.7888391593540121</c:v>
                </c:pt>
                <c:pt idx="18">
                  <c:v>4.9249529026579353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'indoor LRLP'!$AH$118</c:f>
              <c:strCache>
                <c:ptCount val="1"/>
                <c:pt idx="0">
                  <c:v>MCS0 10% PER SNR (100B)</c:v>
                </c:pt>
              </c:strCache>
            </c:strRef>
          </c:tx>
          <c:spPr>
            <a:ln w="19050" cap="rnd">
              <a:solidFill>
                <a:schemeClr val="accent4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'indoor LRLP'!$AI$116:$BA$116</c:f>
              <c:numCache>
                <c:formatCode>General</c:formatCode>
                <c:ptCount val="19"/>
                <c:pt idx="0">
                  <c:v>1</c:v>
                </c:pt>
                <c:pt idx="1">
                  <c:v>11</c:v>
                </c:pt>
                <c:pt idx="2">
                  <c:v>21</c:v>
                </c:pt>
                <c:pt idx="3">
                  <c:v>31</c:v>
                </c:pt>
                <c:pt idx="4">
                  <c:v>41</c:v>
                </c:pt>
                <c:pt idx="5">
                  <c:v>51</c:v>
                </c:pt>
                <c:pt idx="6">
                  <c:v>61</c:v>
                </c:pt>
                <c:pt idx="7">
                  <c:v>71</c:v>
                </c:pt>
                <c:pt idx="8">
                  <c:v>81</c:v>
                </c:pt>
                <c:pt idx="9">
                  <c:v>91</c:v>
                </c:pt>
                <c:pt idx="10">
                  <c:v>101</c:v>
                </c:pt>
                <c:pt idx="11">
                  <c:v>111</c:v>
                </c:pt>
                <c:pt idx="12">
                  <c:v>121</c:v>
                </c:pt>
                <c:pt idx="13">
                  <c:v>131</c:v>
                </c:pt>
                <c:pt idx="14">
                  <c:v>141</c:v>
                </c:pt>
                <c:pt idx="15">
                  <c:v>151</c:v>
                </c:pt>
                <c:pt idx="16">
                  <c:v>161</c:v>
                </c:pt>
                <c:pt idx="17">
                  <c:v>171</c:v>
                </c:pt>
                <c:pt idx="18">
                  <c:v>181</c:v>
                </c:pt>
              </c:numCache>
            </c:numRef>
          </c:xVal>
          <c:yVal>
            <c:numRef>
              <c:f>'indoor LRLP'!$AI$118:$BA$118</c:f>
              <c:numCache>
                <c:formatCode>General</c:formatCode>
                <c:ptCount val="19"/>
                <c:pt idx="0">
                  <c:v>9</c:v>
                </c:pt>
                <c:pt idx="1">
                  <c:v>9</c:v>
                </c:pt>
                <c:pt idx="2">
                  <c:v>9</c:v>
                </c:pt>
                <c:pt idx="3">
                  <c:v>9</c:v>
                </c:pt>
                <c:pt idx="4">
                  <c:v>9</c:v>
                </c:pt>
                <c:pt idx="5">
                  <c:v>9</c:v>
                </c:pt>
                <c:pt idx="6">
                  <c:v>9</c:v>
                </c:pt>
                <c:pt idx="7">
                  <c:v>9</c:v>
                </c:pt>
                <c:pt idx="8">
                  <c:v>9</c:v>
                </c:pt>
                <c:pt idx="9">
                  <c:v>9</c:v>
                </c:pt>
                <c:pt idx="10">
                  <c:v>9</c:v>
                </c:pt>
                <c:pt idx="11">
                  <c:v>9</c:v>
                </c:pt>
                <c:pt idx="12">
                  <c:v>9</c:v>
                </c:pt>
                <c:pt idx="13">
                  <c:v>9</c:v>
                </c:pt>
                <c:pt idx="14">
                  <c:v>9</c:v>
                </c:pt>
                <c:pt idx="15">
                  <c:v>9</c:v>
                </c:pt>
                <c:pt idx="16">
                  <c:v>9</c:v>
                </c:pt>
                <c:pt idx="17">
                  <c:v>9</c:v>
                </c:pt>
                <c:pt idx="18">
                  <c:v>9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'indoor LRLP'!$AH$127</c:f>
              <c:strCache>
                <c:ptCount val="1"/>
                <c:pt idx="0">
                  <c:v>MCS3 10% PER SNR (100B)</c:v>
                </c:pt>
              </c:strCache>
            </c:strRef>
          </c:tx>
          <c:spPr>
            <a:ln w="19050" cap="rnd">
              <a:solidFill>
                <a:srgbClr val="FF0000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'indoor LRLP'!$AI$125:$BA$125</c:f>
              <c:numCache>
                <c:formatCode>General</c:formatCode>
                <c:ptCount val="19"/>
                <c:pt idx="0">
                  <c:v>1</c:v>
                </c:pt>
                <c:pt idx="1">
                  <c:v>11</c:v>
                </c:pt>
                <c:pt idx="2">
                  <c:v>21</c:v>
                </c:pt>
                <c:pt idx="3">
                  <c:v>31</c:v>
                </c:pt>
                <c:pt idx="4">
                  <c:v>41</c:v>
                </c:pt>
                <c:pt idx="5">
                  <c:v>51</c:v>
                </c:pt>
                <c:pt idx="6">
                  <c:v>61</c:v>
                </c:pt>
                <c:pt idx="7">
                  <c:v>71</c:v>
                </c:pt>
                <c:pt idx="8">
                  <c:v>81</c:v>
                </c:pt>
                <c:pt idx="9">
                  <c:v>91</c:v>
                </c:pt>
                <c:pt idx="10">
                  <c:v>101</c:v>
                </c:pt>
                <c:pt idx="11">
                  <c:v>111</c:v>
                </c:pt>
                <c:pt idx="12">
                  <c:v>121</c:v>
                </c:pt>
                <c:pt idx="13">
                  <c:v>131</c:v>
                </c:pt>
                <c:pt idx="14">
                  <c:v>141</c:v>
                </c:pt>
                <c:pt idx="15">
                  <c:v>151</c:v>
                </c:pt>
                <c:pt idx="16">
                  <c:v>161</c:v>
                </c:pt>
                <c:pt idx="17">
                  <c:v>171</c:v>
                </c:pt>
                <c:pt idx="18">
                  <c:v>181</c:v>
                </c:pt>
              </c:numCache>
            </c:numRef>
          </c:xVal>
          <c:yVal>
            <c:numRef>
              <c:f>'indoor LRLP'!$AI$127:$BA$127</c:f>
              <c:numCache>
                <c:formatCode>General</c:formatCode>
                <c:ptCount val="19"/>
                <c:pt idx="0">
                  <c:v>17</c:v>
                </c:pt>
                <c:pt idx="1">
                  <c:v>17</c:v>
                </c:pt>
                <c:pt idx="2">
                  <c:v>17</c:v>
                </c:pt>
                <c:pt idx="3">
                  <c:v>17</c:v>
                </c:pt>
                <c:pt idx="4">
                  <c:v>17</c:v>
                </c:pt>
                <c:pt idx="5">
                  <c:v>17</c:v>
                </c:pt>
                <c:pt idx="6">
                  <c:v>17</c:v>
                </c:pt>
                <c:pt idx="7">
                  <c:v>17</c:v>
                </c:pt>
                <c:pt idx="8">
                  <c:v>17</c:v>
                </c:pt>
                <c:pt idx="9">
                  <c:v>17</c:v>
                </c:pt>
                <c:pt idx="10">
                  <c:v>17</c:v>
                </c:pt>
                <c:pt idx="11">
                  <c:v>17</c:v>
                </c:pt>
                <c:pt idx="12">
                  <c:v>17</c:v>
                </c:pt>
                <c:pt idx="13">
                  <c:v>17</c:v>
                </c:pt>
                <c:pt idx="14">
                  <c:v>17</c:v>
                </c:pt>
                <c:pt idx="15">
                  <c:v>17</c:v>
                </c:pt>
                <c:pt idx="16">
                  <c:v>17</c:v>
                </c:pt>
                <c:pt idx="17">
                  <c:v>17</c:v>
                </c:pt>
                <c:pt idx="18">
                  <c:v>17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49170152"/>
        <c:axId val="249171328"/>
      </c:scatterChart>
      <c:valAx>
        <c:axId val="249170152"/>
        <c:scaling>
          <c:orientation val="minMax"/>
          <c:max val="18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distance</a:t>
                </a:r>
                <a:r>
                  <a:rPr lang="en-US" baseline="0"/>
                  <a:t> (m)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9171328"/>
        <c:crosses val="autoZero"/>
        <c:crossBetween val="midCat"/>
      </c:valAx>
      <c:valAx>
        <c:axId val="24917132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SNR (dB)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917015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64241406019803737"/>
          <c:y val="0.15757535124138417"/>
          <c:w val="0.31261771956102186"/>
          <c:h val="0.22420080719571672"/>
        </c:manualLayout>
      </c:layout>
      <c:overlay val="1"/>
      <c:spPr>
        <a:solidFill>
          <a:srgbClr val="FFFFFF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2.4GHz, Ch D, MCS3, 2</a:t>
            </a:r>
            <a:r>
              <a:rPr lang="en-US" baseline="0"/>
              <a:t> MHz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0dBm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'indoor LRLP'!$AB$22:$AT$22</c:f>
              <c:numCache>
                <c:formatCode>General</c:formatCode>
                <c:ptCount val="19"/>
                <c:pt idx="0">
                  <c:v>1</c:v>
                </c:pt>
                <c:pt idx="1">
                  <c:v>6</c:v>
                </c:pt>
                <c:pt idx="2">
                  <c:v>11</c:v>
                </c:pt>
                <c:pt idx="3">
                  <c:v>16</c:v>
                </c:pt>
                <c:pt idx="4">
                  <c:v>21</c:v>
                </c:pt>
                <c:pt idx="5">
                  <c:v>26</c:v>
                </c:pt>
                <c:pt idx="6">
                  <c:v>31</c:v>
                </c:pt>
                <c:pt idx="7">
                  <c:v>36</c:v>
                </c:pt>
                <c:pt idx="8">
                  <c:v>41</c:v>
                </c:pt>
                <c:pt idx="9">
                  <c:v>46</c:v>
                </c:pt>
                <c:pt idx="10">
                  <c:v>51</c:v>
                </c:pt>
                <c:pt idx="11">
                  <c:v>56</c:v>
                </c:pt>
                <c:pt idx="12">
                  <c:v>61</c:v>
                </c:pt>
                <c:pt idx="13">
                  <c:v>66</c:v>
                </c:pt>
                <c:pt idx="14">
                  <c:v>71</c:v>
                </c:pt>
                <c:pt idx="15">
                  <c:v>76</c:v>
                </c:pt>
                <c:pt idx="16">
                  <c:v>81</c:v>
                </c:pt>
                <c:pt idx="17">
                  <c:v>86</c:v>
                </c:pt>
                <c:pt idx="18">
                  <c:v>91</c:v>
                </c:pt>
              </c:numCache>
            </c:numRef>
          </c:xVal>
          <c:yVal>
            <c:numRef>
              <c:f>'indoor LRLP'!$AB$23:$AT$23</c:f>
              <c:numCache>
                <c:formatCode>General</c:formatCode>
                <c:ptCount val="19"/>
                <c:pt idx="0">
                  <c:v>60.943703023079387</c:v>
                </c:pt>
                <c:pt idx="1">
                  <c:v>45.380678015406517</c:v>
                </c:pt>
                <c:pt idx="2">
                  <c:v>37.49495904254151</c:v>
                </c:pt>
                <c:pt idx="3">
                  <c:v>31.799503630122018</c:v>
                </c:pt>
                <c:pt idx="4">
                  <c:v>27.666027707392203</c:v>
                </c:pt>
                <c:pt idx="5">
                  <c:v>24.419635844100753</c:v>
                </c:pt>
                <c:pt idx="6">
                  <c:v>21.746043738879848</c:v>
                </c:pt>
                <c:pt idx="7">
                  <c:v>19.473115496224324</c:v>
                </c:pt>
                <c:pt idx="8">
                  <c:v>17.496268037888655</c:v>
                </c:pt>
                <c:pt idx="9">
                  <c:v>15.747178914224293</c:v>
                </c:pt>
                <c:pt idx="10">
                  <c:v>14.178746859651611</c:v>
                </c:pt>
                <c:pt idx="11">
                  <c:v>12.757122077862377</c:v>
                </c:pt>
                <c:pt idx="12">
                  <c:v>11.457158797702533</c:v>
                </c:pt>
                <c:pt idx="13">
                  <c:v>10.259665279113989</c:v>
                </c:pt>
                <c:pt idx="14">
                  <c:v>9.1496608179117516</c:v>
                </c:pt>
                <c:pt idx="15">
                  <c:v>8.1152272932516922</c:v>
                </c:pt>
                <c:pt idx="16">
                  <c:v>7.1467273623266436</c:v>
                </c:pt>
                <c:pt idx="17">
                  <c:v>6.2362572295545249</c:v>
                </c:pt>
                <c:pt idx="18">
                  <c:v>5.3772542918411119</c:v>
                </c:pt>
              </c:numCache>
            </c:numRef>
          </c:yVal>
          <c:smooth val="0"/>
        </c:ser>
        <c:ser>
          <c:idx val="1"/>
          <c:order val="1"/>
          <c:tx>
            <c:v>10dBm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'indoor LRLP'!$AB$24:$AT$24</c:f>
              <c:numCache>
                <c:formatCode>General</c:formatCode>
                <c:ptCount val="19"/>
                <c:pt idx="0">
                  <c:v>1</c:v>
                </c:pt>
                <c:pt idx="1">
                  <c:v>6</c:v>
                </c:pt>
                <c:pt idx="2">
                  <c:v>11</c:v>
                </c:pt>
                <c:pt idx="3">
                  <c:v>16</c:v>
                </c:pt>
                <c:pt idx="4">
                  <c:v>21</c:v>
                </c:pt>
                <c:pt idx="5">
                  <c:v>26</c:v>
                </c:pt>
                <c:pt idx="6">
                  <c:v>31</c:v>
                </c:pt>
                <c:pt idx="7">
                  <c:v>36</c:v>
                </c:pt>
                <c:pt idx="8">
                  <c:v>41</c:v>
                </c:pt>
                <c:pt idx="9">
                  <c:v>46</c:v>
                </c:pt>
                <c:pt idx="10">
                  <c:v>51</c:v>
                </c:pt>
                <c:pt idx="11">
                  <c:v>56</c:v>
                </c:pt>
                <c:pt idx="12">
                  <c:v>61</c:v>
                </c:pt>
                <c:pt idx="13">
                  <c:v>66</c:v>
                </c:pt>
                <c:pt idx="14">
                  <c:v>71</c:v>
                </c:pt>
                <c:pt idx="15">
                  <c:v>76</c:v>
                </c:pt>
                <c:pt idx="16">
                  <c:v>81</c:v>
                </c:pt>
                <c:pt idx="17">
                  <c:v>86</c:v>
                </c:pt>
                <c:pt idx="18">
                  <c:v>91</c:v>
                </c:pt>
              </c:numCache>
            </c:numRef>
          </c:xVal>
          <c:yVal>
            <c:numRef>
              <c:f>'indoor LRLP'!$AB$25:$AT$25</c:f>
              <c:numCache>
                <c:formatCode>General</c:formatCode>
                <c:ptCount val="19"/>
                <c:pt idx="0">
                  <c:v>70.943703023079394</c:v>
                </c:pt>
                <c:pt idx="1">
                  <c:v>55.380678015406517</c:v>
                </c:pt>
                <c:pt idx="2">
                  <c:v>47.49495904254151</c:v>
                </c:pt>
                <c:pt idx="3">
                  <c:v>41.799503630122018</c:v>
                </c:pt>
                <c:pt idx="4">
                  <c:v>37.666027707392203</c:v>
                </c:pt>
                <c:pt idx="5">
                  <c:v>34.419635844100753</c:v>
                </c:pt>
                <c:pt idx="6">
                  <c:v>31.746043738879848</c:v>
                </c:pt>
                <c:pt idx="7">
                  <c:v>29.473115496224324</c:v>
                </c:pt>
                <c:pt idx="8">
                  <c:v>27.496268037888655</c:v>
                </c:pt>
                <c:pt idx="9">
                  <c:v>25.747178914224293</c:v>
                </c:pt>
                <c:pt idx="10">
                  <c:v>24.178746859651611</c:v>
                </c:pt>
                <c:pt idx="11">
                  <c:v>22.757122077862377</c:v>
                </c:pt>
                <c:pt idx="12">
                  <c:v>21.457158797702533</c:v>
                </c:pt>
                <c:pt idx="13">
                  <c:v>20.259665279113989</c:v>
                </c:pt>
                <c:pt idx="14">
                  <c:v>19.149660817911752</c:v>
                </c:pt>
                <c:pt idx="15">
                  <c:v>18.115227293251692</c:v>
                </c:pt>
                <c:pt idx="16">
                  <c:v>17.146727362326644</c:v>
                </c:pt>
                <c:pt idx="17">
                  <c:v>16.236257229554525</c:v>
                </c:pt>
                <c:pt idx="18">
                  <c:v>15.377254291841112</c:v>
                </c:pt>
              </c:numCache>
            </c:numRef>
          </c:yVal>
          <c:smooth val="0"/>
        </c:ser>
        <c:ser>
          <c:idx val="2"/>
          <c:order val="2"/>
          <c:tx>
            <c:v>20dBm</c:v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'indoor LRLP'!$AB$26:$AT$26</c:f>
              <c:numCache>
                <c:formatCode>General</c:formatCode>
                <c:ptCount val="19"/>
                <c:pt idx="0">
                  <c:v>1</c:v>
                </c:pt>
                <c:pt idx="1">
                  <c:v>11</c:v>
                </c:pt>
                <c:pt idx="2">
                  <c:v>21</c:v>
                </c:pt>
                <c:pt idx="3">
                  <c:v>31</c:v>
                </c:pt>
                <c:pt idx="4">
                  <c:v>41</c:v>
                </c:pt>
                <c:pt idx="5">
                  <c:v>51</c:v>
                </c:pt>
                <c:pt idx="6">
                  <c:v>61</c:v>
                </c:pt>
                <c:pt idx="7">
                  <c:v>71</c:v>
                </c:pt>
                <c:pt idx="8">
                  <c:v>81</c:v>
                </c:pt>
                <c:pt idx="9">
                  <c:v>91</c:v>
                </c:pt>
                <c:pt idx="10">
                  <c:v>101</c:v>
                </c:pt>
                <c:pt idx="11">
                  <c:v>111</c:v>
                </c:pt>
                <c:pt idx="12">
                  <c:v>121</c:v>
                </c:pt>
                <c:pt idx="13">
                  <c:v>131</c:v>
                </c:pt>
                <c:pt idx="14">
                  <c:v>141</c:v>
                </c:pt>
                <c:pt idx="15">
                  <c:v>151</c:v>
                </c:pt>
                <c:pt idx="16">
                  <c:v>161</c:v>
                </c:pt>
                <c:pt idx="17">
                  <c:v>171</c:v>
                </c:pt>
                <c:pt idx="18">
                  <c:v>181</c:v>
                </c:pt>
              </c:numCache>
            </c:numRef>
          </c:xVal>
          <c:yVal>
            <c:numRef>
              <c:f>'indoor LRLP'!$AB$27:$AT$27</c:f>
              <c:numCache>
                <c:formatCode>General</c:formatCode>
                <c:ptCount val="19"/>
                <c:pt idx="0">
                  <c:v>80.943703023079394</c:v>
                </c:pt>
                <c:pt idx="1">
                  <c:v>57.49495904254151</c:v>
                </c:pt>
                <c:pt idx="2">
                  <c:v>47.666027707392203</c:v>
                </c:pt>
                <c:pt idx="3">
                  <c:v>41.746043738879848</c:v>
                </c:pt>
                <c:pt idx="4">
                  <c:v>37.496268037888655</c:v>
                </c:pt>
                <c:pt idx="5">
                  <c:v>34.178746859651611</c:v>
                </c:pt>
                <c:pt idx="6">
                  <c:v>31.457158797702533</c:v>
                </c:pt>
                <c:pt idx="7">
                  <c:v>29.149660817911752</c:v>
                </c:pt>
                <c:pt idx="8">
                  <c:v>27.146727362326644</c:v>
                </c:pt>
                <c:pt idx="9">
                  <c:v>25.377254291841112</c:v>
                </c:pt>
                <c:pt idx="10">
                  <c:v>23.792454940686895</c:v>
                </c:pt>
                <c:pt idx="11">
                  <c:v>22.357398765546378</c:v>
                </c:pt>
                <c:pt idx="12">
                  <c:v>21.046215062003625</c:v>
                </c:pt>
                <c:pt idx="13">
                  <c:v>19.839207675127639</c:v>
                </c:pt>
                <c:pt idx="14">
                  <c:v>18.721034080141095</c:v>
                </c:pt>
                <c:pt idx="15">
                  <c:v>17.679509867818453</c:v>
                </c:pt>
                <c:pt idx="16">
                  <c:v>16.704797361964637</c:v>
                </c:pt>
                <c:pt idx="17">
                  <c:v>15.788839159354012</c:v>
                </c:pt>
                <c:pt idx="18">
                  <c:v>14.924952902657935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'indoor LRLP'!$AA$28</c:f>
              <c:strCache>
                <c:ptCount val="1"/>
                <c:pt idx="0">
                  <c:v>10% PER SNR (100B)</c:v>
                </c:pt>
              </c:strCache>
            </c:strRef>
          </c:tx>
          <c:spPr>
            <a:ln w="19050" cap="rnd">
              <a:solidFill>
                <a:schemeClr val="accent1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'indoor LRLP'!$AB$26:$AT$26</c:f>
              <c:numCache>
                <c:formatCode>General</c:formatCode>
                <c:ptCount val="19"/>
                <c:pt idx="0">
                  <c:v>1</c:v>
                </c:pt>
                <c:pt idx="1">
                  <c:v>11</c:v>
                </c:pt>
                <c:pt idx="2">
                  <c:v>21</c:v>
                </c:pt>
                <c:pt idx="3">
                  <c:v>31</c:v>
                </c:pt>
                <c:pt idx="4">
                  <c:v>41</c:v>
                </c:pt>
                <c:pt idx="5">
                  <c:v>51</c:v>
                </c:pt>
                <c:pt idx="6">
                  <c:v>61</c:v>
                </c:pt>
                <c:pt idx="7">
                  <c:v>71</c:v>
                </c:pt>
                <c:pt idx="8">
                  <c:v>81</c:v>
                </c:pt>
                <c:pt idx="9">
                  <c:v>91</c:v>
                </c:pt>
                <c:pt idx="10">
                  <c:v>101</c:v>
                </c:pt>
                <c:pt idx="11">
                  <c:v>111</c:v>
                </c:pt>
                <c:pt idx="12">
                  <c:v>121</c:v>
                </c:pt>
                <c:pt idx="13">
                  <c:v>131</c:v>
                </c:pt>
                <c:pt idx="14">
                  <c:v>141</c:v>
                </c:pt>
                <c:pt idx="15">
                  <c:v>151</c:v>
                </c:pt>
                <c:pt idx="16">
                  <c:v>161</c:v>
                </c:pt>
                <c:pt idx="17">
                  <c:v>171</c:v>
                </c:pt>
                <c:pt idx="18">
                  <c:v>181</c:v>
                </c:pt>
              </c:numCache>
            </c:numRef>
          </c:xVal>
          <c:yVal>
            <c:numRef>
              <c:f>'indoor LRLP'!$AB$28:$AT$28</c:f>
              <c:numCache>
                <c:formatCode>General</c:formatCode>
                <c:ptCount val="19"/>
                <c:pt idx="0">
                  <c:v>17</c:v>
                </c:pt>
                <c:pt idx="1">
                  <c:v>17</c:v>
                </c:pt>
                <c:pt idx="2">
                  <c:v>17</c:v>
                </c:pt>
                <c:pt idx="3">
                  <c:v>17</c:v>
                </c:pt>
                <c:pt idx="4">
                  <c:v>17</c:v>
                </c:pt>
                <c:pt idx="5">
                  <c:v>17</c:v>
                </c:pt>
                <c:pt idx="6">
                  <c:v>17</c:v>
                </c:pt>
                <c:pt idx="7">
                  <c:v>17</c:v>
                </c:pt>
                <c:pt idx="8">
                  <c:v>17</c:v>
                </c:pt>
                <c:pt idx="9">
                  <c:v>17</c:v>
                </c:pt>
                <c:pt idx="10">
                  <c:v>17</c:v>
                </c:pt>
                <c:pt idx="11">
                  <c:v>17</c:v>
                </c:pt>
                <c:pt idx="12">
                  <c:v>17</c:v>
                </c:pt>
                <c:pt idx="13">
                  <c:v>17</c:v>
                </c:pt>
                <c:pt idx="14">
                  <c:v>17</c:v>
                </c:pt>
                <c:pt idx="15">
                  <c:v>17</c:v>
                </c:pt>
                <c:pt idx="16">
                  <c:v>17</c:v>
                </c:pt>
                <c:pt idx="17">
                  <c:v>17</c:v>
                </c:pt>
                <c:pt idx="18">
                  <c:v>17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49167016"/>
        <c:axId val="249168584"/>
      </c:scatterChart>
      <c:valAx>
        <c:axId val="2491670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distance</a:t>
                </a:r>
                <a:r>
                  <a:rPr lang="en-US" baseline="0"/>
                  <a:t> (m)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9168584"/>
        <c:crosses val="autoZero"/>
        <c:crossBetween val="midCat"/>
      </c:valAx>
      <c:valAx>
        <c:axId val="249168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SNR (dB)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916701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5759680029543669"/>
          <c:y val="0.14257131758833433"/>
          <c:w val="0.3575525262346258"/>
          <c:h val="0.17744094488188977"/>
        </c:manualLayout>
      </c:layout>
      <c:overlay val="1"/>
      <c:spPr>
        <a:solidFill>
          <a:srgbClr val="FFFFFF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2.4GHz, Ch D, MCS0, 2</a:t>
            </a:r>
            <a:r>
              <a:rPr lang="en-US" baseline="0"/>
              <a:t> MHz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0dBm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'indoor LRLP'!$AB$4:$AT$4</c:f>
              <c:numCache>
                <c:formatCode>General</c:formatCode>
                <c:ptCount val="19"/>
                <c:pt idx="0">
                  <c:v>1</c:v>
                </c:pt>
                <c:pt idx="1">
                  <c:v>6</c:v>
                </c:pt>
                <c:pt idx="2">
                  <c:v>11</c:v>
                </c:pt>
                <c:pt idx="3">
                  <c:v>16</c:v>
                </c:pt>
                <c:pt idx="4">
                  <c:v>21</c:v>
                </c:pt>
                <c:pt idx="5">
                  <c:v>26</c:v>
                </c:pt>
                <c:pt idx="6">
                  <c:v>31</c:v>
                </c:pt>
                <c:pt idx="7">
                  <c:v>36</c:v>
                </c:pt>
                <c:pt idx="8">
                  <c:v>41</c:v>
                </c:pt>
                <c:pt idx="9">
                  <c:v>46</c:v>
                </c:pt>
                <c:pt idx="10">
                  <c:v>51</c:v>
                </c:pt>
                <c:pt idx="11">
                  <c:v>56</c:v>
                </c:pt>
                <c:pt idx="12">
                  <c:v>61</c:v>
                </c:pt>
                <c:pt idx="13">
                  <c:v>66</c:v>
                </c:pt>
                <c:pt idx="14">
                  <c:v>71</c:v>
                </c:pt>
                <c:pt idx="15">
                  <c:v>76</c:v>
                </c:pt>
                <c:pt idx="16">
                  <c:v>81</c:v>
                </c:pt>
                <c:pt idx="17">
                  <c:v>86</c:v>
                </c:pt>
                <c:pt idx="18">
                  <c:v>91</c:v>
                </c:pt>
              </c:numCache>
            </c:numRef>
          </c:xVal>
          <c:yVal>
            <c:numRef>
              <c:f>'indoor LRLP'!$AB$5:$AT$5</c:f>
              <c:numCache>
                <c:formatCode>General</c:formatCode>
                <c:ptCount val="19"/>
                <c:pt idx="0">
                  <c:v>60.943703023079387</c:v>
                </c:pt>
                <c:pt idx="1">
                  <c:v>45.380678015406517</c:v>
                </c:pt>
                <c:pt idx="2">
                  <c:v>37.49495904254151</c:v>
                </c:pt>
                <c:pt idx="3">
                  <c:v>31.799503630122018</c:v>
                </c:pt>
                <c:pt idx="4">
                  <c:v>27.666027707392203</c:v>
                </c:pt>
                <c:pt idx="5">
                  <c:v>24.419635844100753</c:v>
                </c:pt>
                <c:pt idx="6">
                  <c:v>21.746043738879848</c:v>
                </c:pt>
                <c:pt idx="7">
                  <c:v>19.473115496224324</c:v>
                </c:pt>
                <c:pt idx="8">
                  <c:v>17.496268037888655</c:v>
                </c:pt>
                <c:pt idx="9">
                  <c:v>15.747178914224293</c:v>
                </c:pt>
                <c:pt idx="10">
                  <c:v>14.178746859651611</c:v>
                </c:pt>
                <c:pt idx="11">
                  <c:v>12.757122077862377</c:v>
                </c:pt>
                <c:pt idx="12">
                  <c:v>11.457158797702533</c:v>
                </c:pt>
                <c:pt idx="13">
                  <c:v>10.259665279113989</c:v>
                </c:pt>
                <c:pt idx="14">
                  <c:v>9.1496608179117516</c:v>
                </c:pt>
                <c:pt idx="15">
                  <c:v>8.1152272932516922</c:v>
                </c:pt>
                <c:pt idx="16">
                  <c:v>7.1467273623266436</c:v>
                </c:pt>
                <c:pt idx="17">
                  <c:v>6.2362572295545249</c:v>
                </c:pt>
                <c:pt idx="18">
                  <c:v>5.3772542918411119</c:v>
                </c:pt>
              </c:numCache>
            </c:numRef>
          </c:yVal>
          <c:smooth val="0"/>
        </c:ser>
        <c:ser>
          <c:idx val="1"/>
          <c:order val="1"/>
          <c:tx>
            <c:v>10dBm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'indoor LRLP'!$AB$6:$AT$6</c:f>
              <c:numCache>
                <c:formatCode>General</c:formatCode>
                <c:ptCount val="19"/>
                <c:pt idx="0">
                  <c:v>1</c:v>
                </c:pt>
                <c:pt idx="1">
                  <c:v>11</c:v>
                </c:pt>
                <c:pt idx="2">
                  <c:v>21</c:v>
                </c:pt>
                <c:pt idx="3">
                  <c:v>31</c:v>
                </c:pt>
                <c:pt idx="4">
                  <c:v>41</c:v>
                </c:pt>
                <c:pt idx="5">
                  <c:v>51</c:v>
                </c:pt>
                <c:pt idx="6">
                  <c:v>61</c:v>
                </c:pt>
                <c:pt idx="7">
                  <c:v>71</c:v>
                </c:pt>
                <c:pt idx="8">
                  <c:v>81</c:v>
                </c:pt>
                <c:pt idx="9">
                  <c:v>91</c:v>
                </c:pt>
                <c:pt idx="10">
                  <c:v>101</c:v>
                </c:pt>
                <c:pt idx="11">
                  <c:v>111</c:v>
                </c:pt>
                <c:pt idx="12">
                  <c:v>121</c:v>
                </c:pt>
                <c:pt idx="13">
                  <c:v>131</c:v>
                </c:pt>
                <c:pt idx="14">
                  <c:v>141</c:v>
                </c:pt>
                <c:pt idx="15">
                  <c:v>151</c:v>
                </c:pt>
                <c:pt idx="16">
                  <c:v>161</c:v>
                </c:pt>
                <c:pt idx="17">
                  <c:v>171</c:v>
                </c:pt>
                <c:pt idx="18">
                  <c:v>181</c:v>
                </c:pt>
              </c:numCache>
            </c:numRef>
          </c:xVal>
          <c:yVal>
            <c:numRef>
              <c:f>'indoor LRLP'!$AB$7:$AT$7</c:f>
              <c:numCache>
                <c:formatCode>General</c:formatCode>
                <c:ptCount val="19"/>
                <c:pt idx="0">
                  <c:v>70.943703023079394</c:v>
                </c:pt>
                <c:pt idx="1">
                  <c:v>47.49495904254151</c:v>
                </c:pt>
                <c:pt idx="2">
                  <c:v>37.666027707392203</c:v>
                </c:pt>
                <c:pt idx="3">
                  <c:v>31.746043738879848</c:v>
                </c:pt>
                <c:pt idx="4">
                  <c:v>27.496268037888655</c:v>
                </c:pt>
                <c:pt idx="5">
                  <c:v>24.178746859651611</c:v>
                </c:pt>
                <c:pt idx="6">
                  <c:v>21.457158797702533</c:v>
                </c:pt>
                <c:pt idx="7">
                  <c:v>19.149660817911752</c:v>
                </c:pt>
                <c:pt idx="8">
                  <c:v>17.146727362326644</c:v>
                </c:pt>
                <c:pt idx="9">
                  <c:v>15.377254291841112</c:v>
                </c:pt>
                <c:pt idx="10">
                  <c:v>13.792454940686895</c:v>
                </c:pt>
                <c:pt idx="11">
                  <c:v>12.357398765546378</c:v>
                </c:pt>
                <c:pt idx="12">
                  <c:v>11.046215062003625</c:v>
                </c:pt>
                <c:pt idx="13">
                  <c:v>9.8392076751276392</c:v>
                </c:pt>
                <c:pt idx="14">
                  <c:v>8.721034080141095</c:v>
                </c:pt>
                <c:pt idx="15">
                  <c:v>7.679509867818453</c:v>
                </c:pt>
                <c:pt idx="16">
                  <c:v>6.704797361964637</c:v>
                </c:pt>
                <c:pt idx="17">
                  <c:v>5.7888391593540121</c:v>
                </c:pt>
                <c:pt idx="18">
                  <c:v>4.9249529026579353</c:v>
                </c:pt>
              </c:numCache>
            </c:numRef>
          </c:yVal>
          <c:smooth val="0"/>
        </c:ser>
        <c:ser>
          <c:idx val="2"/>
          <c:order val="2"/>
          <c:tx>
            <c:v>20dBm</c:v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'indoor LRLP'!$AB$8:$AT$8</c:f>
              <c:numCache>
                <c:formatCode>General</c:formatCode>
                <c:ptCount val="19"/>
                <c:pt idx="0">
                  <c:v>1</c:v>
                </c:pt>
                <c:pt idx="1">
                  <c:v>21</c:v>
                </c:pt>
                <c:pt idx="2">
                  <c:v>41</c:v>
                </c:pt>
                <c:pt idx="3">
                  <c:v>61</c:v>
                </c:pt>
                <c:pt idx="4">
                  <c:v>81</c:v>
                </c:pt>
                <c:pt idx="5">
                  <c:v>101</c:v>
                </c:pt>
                <c:pt idx="6">
                  <c:v>121</c:v>
                </c:pt>
                <c:pt idx="7">
                  <c:v>141</c:v>
                </c:pt>
                <c:pt idx="8">
                  <c:v>161</c:v>
                </c:pt>
                <c:pt idx="9">
                  <c:v>181</c:v>
                </c:pt>
                <c:pt idx="10">
                  <c:v>201</c:v>
                </c:pt>
                <c:pt idx="11">
                  <c:v>221</c:v>
                </c:pt>
                <c:pt idx="12">
                  <c:v>241</c:v>
                </c:pt>
                <c:pt idx="13">
                  <c:v>261</c:v>
                </c:pt>
                <c:pt idx="14">
                  <c:v>281</c:v>
                </c:pt>
                <c:pt idx="15">
                  <c:v>301</c:v>
                </c:pt>
                <c:pt idx="16">
                  <c:v>321</c:v>
                </c:pt>
                <c:pt idx="17">
                  <c:v>341</c:v>
                </c:pt>
                <c:pt idx="18">
                  <c:v>361</c:v>
                </c:pt>
              </c:numCache>
            </c:numRef>
          </c:xVal>
          <c:yVal>
            <c:numRef>
              <c:f>'indoor LRLP'!$AB$9:$AT$9</c:f>
              <c:numCache>
                <c:formatCode>General</c:formatCode>
                <c:ptCount val="19"/>
                <c:pt idx="0">
                  <c:v>80.943703023079394</c:v>
                </c:pt>
                <c:pt idx="1">
                  <c:v>47.666027707392203</c:v>
                </c:pt>
                <c:pt idx="2">
                  <c:v>37.496268037888655</c:v>
                </c:pt>
                <c:pt idx="3">
                  <c:v>31.457158797702533</c:v>
                </c:pt>
                <c:pt idx="4">
                  <c:v>27.146727362326644</c:v>
                </c:pt>
                <c:pt idx="5">
                  <c:v>23.792454940686895</c:v>
                </c:pt>
                <c:pt idx="6">
                  <c:v>21.046215062003625</c:v>
                </c:pt>
                <c:pt idx="7">
                  <c:v>18.721034080141095</c:v>
                </c:pt>
                <c:pt idx="8">
                  <c:v>16.704797361964637</c:v>
                </c:pt>
                <c:pt idx="9">
                  <c:v>14.924952902657935</c:v>
                </c:pt>
                <c:pt idx="10">
                  <c:v>13.331841013362279</c:v>
                </c:pt>
                <c:pt idx="11">
                  <c:v>11.889973444100505</c:v>
                </c:pt>
                <c:pt idx="12">
                  <c:v>10.573106532959002</c:v>
                </c:pt>
                <c:pt idx="13">
                  <c:v>9.3612852662395483</c:v>
                </c:pt>
                <c:pt idx="14">
                  <c:v>8.2389818264015844</c:v>
                </c:pt>
                <c:pt idx="15">
                  <c:v>7.1938756772948693</c:v>
                </c:pt>
                <c:pt idx="16">
                  <c:v>6.216026888908857</c:v>
                </c:pt>
                <c:pt idx="17">
                  <c:v>5.2972997583419641</c:v>
                </c:pt>
                <c:pt idx="18">
                  <c:v>4.4309509563813663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'indoor LRLP'!$AA$10</c:f>
              <c:strCache>
                <c:ptCount val="1"/>
                <c:pt idx="0">
                  <c:v>10% PER SNR (100B)</c:v>
                </c:pt>
              </c:strCache>
            </c:strRef>
          </c:tx>
          <c:spPr>
            <a:ln w="19050" cap="rnd">
              <a:solidFill>
                <a:schemeClr val="accent4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'indoor LRLP'!$AB$8:$AT$8</c:f>
              <c:numCache>
                <c:formatCode>General</c:formatCode>
                <c:ptCount val="19"/>
                <c:pt idx="0">
                  <c:v>1</c:v>
                </c:pt>
                <c:pt idx="1">
                  <c:v>21</c:v>
                </c:pt>
                <c:pt idx="2">
                  <c:v>41</c:v>
                </c:pt>
                <c:pt idx="3">
                  <c:v>61</c:v>
                </c:pt>
                <c:pt idx="4">
                  <c:v>81</c:v>
                </c:pt>
                <c:pt idx="5">
                  <c:v>101</c:v>
                </c:pt>
                <c:pt idx="6">
                  <c:v>121</c:v>
                </c:pt>
                <c:pt idx="7">
                  <c:v>141</c:v>
                </c:pt>
                <c:pt idx="8">
                  <c:v>161</c:v>
                </c:pt>
                <c:pt idx="9">
                  <c:v>181</c:v>
                </c:pt>
                <c:pt idx="10">
                  <c:v>201</c:v>
                </c:pt>
                <c:pt idx="11">
                  <c:v>221</c:v>
                </c:pt>
                <c:pt idx="12">
                  <c:v>241</c:v>
                </c:pt>
                <c:pt idx="13">
                  <c:v>261</c:v>
                </c:pt>
                <c:pt idx="14">
                  <c:v>281</c:v>
                </c:pt>
                <c:pt idx="15">
                  <c:v>301</c:v>
                </c:pt>
                <c:pt idx="16">
                  <c:v>321</c:v>
                </c:pt>
                <c:pt idx="17">
                  <c:v>341</c:v>
                </c:pt>
                <c:pt idx="18">
                  <c:v>361</c:v>
                </c:pt>
              </c:numCache>
            </c:numRef>
          </c:xVal>
          <c:yVal>
            <c:numRef>
              <c:f>'indoor LRLP'!$AB$10:$AT$10</c:f>
              <c:numCache>
                <c:formatCode>General</c:formatCode>
                <c:ptCount val="19"/>
                <c:pt idx="0">
                  <c:v>9</c:v>
                </c:pt>
                <c:pt idx="1">
                  <c:v>9</c:v>
                </c:pt>
                <c:pt idx="2">
                  <c:v>9</c:v>
                </c:pt>
                <c:pt idx="3">
                  <c:v>9</c:v>
                </c:pt>
                <c:pt idx="4">
                  <c:v>9</c:v>
                </c:pt>
                <c:pt idx="5">
                  <c:v>9</c:v>
                </c:pt>
                <c:pt idx="6">
                  <c:v>9</c:v>
                </c:pt>
                <c:pt idx="7">
                  <c:v>9</c:v>
                </c:pt>
                <c:pt idx="8">
                  <c:v>9</c:v>
                </c:pt>
                <c:pt idx="9">
                  <c:v>9</c:v>
                </c:pt>
                <c:pt idx="10">
                  <c:v>9</c:v>
                </c:pt>
                <c:pt idx="11">
                  <c:v>9</c:v>
                </c:pt>
                <c:pt idx="12">
                  <c:v>9</c:v>
                </c:pt>
                <c:pt idx="13">
                  <c:v>9</c:v>
                </c:pt>
                <c:pt idx="14">
                  <c:v>9</c:v>
                </c:pt>
                <c:pt idx="15">
                  <c:v>9</c:v>
                </c:pt>
                <c:pt idx="16">
                  <c:v>9</c:v>
                </c:pt>
                <c:pt idx="17">
                  <c:v>9</c:v>
                </c:pt>
                <c:pt idx="18">
                  <c:v>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49170544"/>
        <c:axId val="249170936"/>
      </c:scatterChart>
      <c:valAx>
        <c:axId val="2491705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distance</a:t>
                </a:r>
                <a:r>
                  <a:rPr lang="en-US" baseline="0"/>
                  <a:t> (m)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9170936"/>
        <c:crosses val="autoZero"/>
        <c:crossBetween val="midCat"/>
      </c:valAx>
      <c:valAx>
        <c:axId val="249170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SNR (dB)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917054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56719597550306211"/>
          <c:y val="0.13902520270698535"/>
          <c:w val="0.36478058663719665"/>
          <c:h val="0.1880791902386803"/>
        </c:manualLayout>
      </c:layout>
      <c:overlay val="1"/>
      <c:spPr>
        <a:solidFill>
          <a:srgbClr val="FFFFFF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2.4GHz, Ch B, MCS0, 2</a:t>
            </a:r>
            <a:r>
              <a:rPr lang="en-US" baseline="0"/>
              <a:t> MHz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0dBm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'indoor LRLP'!$AB$13:$AT$13</c:f>
              <c:numCache>
                <c:formatCode>General</c:formatCode>
                <c:ptCount val="19"/>
                <c:pt idx="0">
                  <c:v>1</c:v>
                </c:pt>
                <c:pt idx="1">
                  <c:v>6</c:v>
                </c:pt>
                <c:pt idx="2">
                  <c:v>11</c:v>
                </c:pt>
                <c:pt idx="3">
                  <c:v>16</c:v>
                </c:pt>
                <c:pt idx="4">
                  <c:v>21</c:v>
                </c:pt>
                <c:pt idx="5">
                  <c:v>26</c:v>
                </c:pt>
                <c:pt idx="6">
                  <c:v>31</c:v>
                </c:pt>
                <c:pt idx="7">
                  <c:v>36</c:v>
                </c:pt>
                <c:pt idx="8">
                  <c:v>41</c:v>
                </c:pt>
                <c:pt idx="9">
                  <c:v>46</c:v>
                </c:pt>
                <c:pt idx="10">
                  <c:v>51</c:v>
                </c:pt>
                <c:pt idx="11">
                  <c:v>56</c:v>
                </c:pt>
                <c:pt idx="12">
                  <c:v>61</c:v>
                </c:pt>
                <c:pt idx="13">
                  <c:v>66</c:v>
                </c:pt>
                <c:pt idx="14">
                  <c:v>71</c:v>
                </c:pt>
                <c:pt idx="15">
                  <c:v>76</c:v>
                </c:pt>
                <c:pt idx="16">
                  <c:v>81</c:v>
                </c:pt>
                <c:pt idx="17">
                  <c:v>86</c:v>
                </c:pt>
                <c:pt idx="18">
                  <c:v>91</c:v>
                </c:pt>
              </c:numCache>
            </c:numRef>
          </c:xVal>
          <c:yVal>
            <c:numRef>
              <c:f>'indoor LRLP'!$AB$14:$AT$14</c:f>
              <c:numCache>
                <c:formatCode>General</c:formatCode>
                <c:ptCount val="19"/>
                <c:pt idx="0">
                  <c:v>60.943703023079387</c:v>
                </c:pt>
                <c:pt idx="1">
                  <c:v>43.19295932469214</c:v>
                </c:pt>
                <c:pt idx="2">
                  <c:v>33.979509107581791</c:v>
                </c:pt>
                <c:pt idx="3">
                  <c:v>28.284053695162299</c:v>
                </c:pt>
                <c:pt idx="4">
                  <c:v>24.150577772432499</c:v>
                </c:pt>
                <c:pt idx="5">
                  <c:v>20.904185909141034</c:v>
                </c:pt>
                <c:pt idx="6">
                  <c:v>18.230593803920129</c:v>
                </c:pt>
                <c:pt idx="7">
                  <c:v>15.957665561264605</c:v>
                </c:pt>
                <c:pt idx="8">
                  <c:v>13.980818102928936</c:v>
                </c:pt>
                <c:pt idx="9">
                  <c:v>12.231728979264574</c:v>
                </c:pt>
                <c:pt idx="10">
                  <c:v>10.663296924691906</c:v>
                </c:pt>
                <c:pt idx="11">
                  <c:v>9.241672142902658</c:v>
                </c:pt>
                <c:pt idx="12">
                  <c:v>7.9417088627428285</c:v>
                </c:pt>
                <c:pt idx="13">
                  <c:v>6.74421534415427</c:v>
                </c:pt>
                <c:pt idx="14">
                  <c:v>5.6342108829520328</c:v>
                </c:pt>
                <c:pt idx="15">
                  <c:v>4.5997773582919592</c:v>
                </c:pt>
                <c:pt idx="16">
                  <c:v>3.6312774273669248</c:v>
                </c:pt>
                <c:pt idx="17">
                  <c:v>2.7208072945948061</c:v>
                </c:pt>
                <c:pt idx="18">
                  <c:v>1.8618043568814073</c:v>
                </c:pt>
              </c:numCache>
            </c:numRef>
          </c:yVal>
          <c:smooth val="0"/>
        </c:ser>
        <c:ser>
          <c:idx val="1"/>
          <c:order val="1"/>
          <c:tx>
            <c:v>10dBm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'indoor LRLP'!$AB$15:$AT$15</c:f>
              <c:numCache>
                <c:formatCode>General</c:formatCode>
                <c:ptCount val="19"/>
                <c:pt idx="0">
                  <c:v>1</c:v>
                </c:pt>
                <c:pt idx="1">
                  <c:v>11</c:v>
                </c:pt>
                <c:pt idx="2">
                  <c:v>21</c:v>
                </c:pt>
                <c:pt idx="3">
                  <c:v>31</c:v>
                </c:pt>
                <c:pt idx="4">
                  <c:v>41</c:v>
                </c:pt>
                <c:pt idx="5">
                  <c:v>51</c:v>
                </c:pt>
                <c:pt idx="6">
                  <c:v>61</c:v>
                </c:pt>
                <c:pt idx="7">
                  <c:v>71</c:v>
                </c:pt>
                <c:pt idx="8">
                  <c:v>81</c:v>
                </c:pt>
                <c:pt idx="9">
                  <c:v>91</c:v>
                </c:pt>
                <c:pt idx="10">
                  <c:v>101</c:v>
                </c:pt>
                <c:pt idx="11">
                  <c:v>111</c:v>
                </c:pt>
                <c:pt idx="12">
                  <c:v>121</c:v>
                </c:pt>
                <c:pt idx="13">
                  <c:v>131</c:v>
                </c:pt>
                <c:pt idx="14">
                  <c:v>141</c:v>
                </c:pt>
                <c:pt idx="15">
                  <c:v>151</c:v>
                </c:pt>
                <c:pt idx="16">
                  <c:v>161</c:v>
                </c:pt>
                <c:pt idx="17">
                  <c:v>171</c:v>
                </c:pt>
                <c:pt idx="18">
                  <c:v>181</c:v>
                </c:pt>
              </c:numCache>
            </c:numRef>
          </c:xVal>
          <c:yVal>
            <c:numRef>
              <c:f>'indoor LRLP'!$AB$16:$AT$16</c:f>
              <c:numCache>
                <c:formatCode>General</c:formatCode>
                <c:ptCount val="19"/>
                <c:pt idx="0">
                  <c:v>70.943703023079394</c:v>
                </c:pt>
                <c:pt idx="1">
                  <c:v>43.979509107581791</c:v>
                </c:pt>
                <c:pt idx="2">
                  <c:v>34.150577772432499</c:v>
                </c:pt>
                <c:pt idx="3">
                  <c:v>28.230593803920129</c:v>
                </c:pt>
                <c:pt idx="4">
                  <c:v>23.980818102928936</c:v>
                </c:pt>
                <c:pt idx="5">
                  <c:v>20.663296924691906</c:v>
                </c:pt>
                <c:pt idx="6">
                  <c:v>17.941708862742829</c:v>
                </c:pt>
                <c:pt idx="7">
                  <c:v>15.634210882952033</c:v>
                </c:pt>
                <c:pt idx="8">
                  <c:v>13.631277427366925</c:v>
                </c:pt>
                <c:pt idx="9">
                  <c:v>11.861804356881407</c:v>
                </c:pt>
                <c:pt idx="10">
                  <c:v>10.277005005727176</c:v>
                </c:pt>
                <c:pt idx="11">
                  <c:v>8.8419488305866594</c:v>
                </c:pt>
                <c:pt idx="12">
                  <c:v>7.5307651270439067</c:v>
                </c:pt>
                <c:pt idx="13">
                  <c:v>6.3237577401679204</c:v>
                </c:pt>
                <c:pt idx="14">
                  <c:v>5.2055841451813762</c:v>
                </c:pt>
                <c:pt idx="15">
                  <c:v>4.1640599328587484</c:v>
                </c:pt>
                <c:pt idx="16">
                  <c:v>3.1893474270049182</c:v>
                </c:pt>
                <c:pt idx="17">
                  <c:v>2.2733892243942933</c:v>
                </c:pt>
                <c:pt idx="18">
                  <c:v>1.4095029676982165</c:v>
                </c:pt>
              </c:numCache>
            </c:numRef>
          </c:yVal>
          <c:smooth val="0"/>
        </c:ser>
        <c:ser>
          <c:idx val="2"/>
          <c:order val="2"/>
          <c:tx>
            <c:v>20dBm</c:v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'indoor LRLP'!$AB$17:$AT$17</c:f>
              <c:numCache>
                <c:formatCode>General</c:formatCode>
                <c:ptCount val="19"/>
                <c:pt idx="0">
                  <c:v>1</c:v>
                </c:pt>
                <c:pt idx="1">
                  <c:v>16</c:v>
                </c:pt>
                <c:pt idx="2">
                  <c:v>31</c:v>
                </c:pt>
                <c:pt idx="3">
                  <c:v>46</c:v>
                </c:pt>
                <c:pt idx="4">
                  <c:v>61</c:v>
                </c:pt>
                <c:pt idx="5">
                  <c:v>76</c:v>
                </c:pt>
                <c:pt idx="6">
                  <c:v>91</c:v>
                </c:pt>
                <c:pt idx="7">
                  <c:v>106</c:v>
                </c:pt>
                <c:pt idx="8">
                  <c:v>121</c:v>
                </c:pt>
                <c:pt idx="9">
                  <c:v>136</c:v>
                </c:pt>
                <c:pt idx="10">
                  <c:v>151</c:v>
                </c:pt>
                <c:pt idx="11">
                  <c:v>166</c:v>
                </c:pt>
                <c:pt idx="12">
                  <c:v>181</c:v>
                </c:pt>
                <c:pt idx="13">
                  <c:v>196</c:v>
                </c:pt>
                <c:pt idx="14">
                  <c:v>211</c:v>
                </c:pt>
                <c:pt idx="15">
                  <c:v>226</c:v>
                </c:pt>
                <c:pt idx="16">
                  <c:v>241</c:v>
                </c:pt>
                <c:pt idx="17">
                  <c:v>256</c:v>
                </c:pt>
                <c:pt idx="18">
                  <c:v>271</c:v>
                </c:pt>
              </c:numCache>
            </c:numRef>
          </c:xVal>
          <c:yVal>
            <c:numRef>
              <c:f>'indoor LRLP'!$AB$18:$AT$18</c:f>
              <c:numCache>
                <c:formatCode>General</c:formatCode>
                <c:ptCount val="19"/>
                <c:pt idx="0">
                  <c:v>80.943703023079394</c:v>
                </c:pt>
                <c:pt idx="1">
                  <c:v>48.284053695162299</c:v>
                </c:pt>
                <c:pt idx="2">
                  <c:v>38.230593803920129</c:v>
                </c:pt>
                <c:pt idx="3">
                  <c:v>32.231728979264574</c:v>
                </c:pt>
                <c:pt idx="4">
                  <c:v>27.941708862742829</c:v>
                </c:pt>
                <c:pt idx="5">
                  <c:v>24.599777358291959</c:v>
                </c:pt>
                <c:pt idx="6">
                  <c:v>21.861804356881407</c:v>
                </c:pt>
                <c:pt idx="7">
                  <c:v>19.542547803852713</c:v>
                </c:pt>
                <c:pt idx="8">
                  <c:v>17.530765127043907</c:v>
                </c:pt>
                <c:pt idx="9">
                  <c:v>15.754391295162065</c:v>
                </c:pt>
                <c:pt idx="10">
                  <c:v>14.164059932858748</c:v>
                </c:pt>
                <c:pt idx="11">
                  <c:v>12.724470006717752</c:v>
                </c:pt>
                <c:pt idx="12">
                  <c:v>11.409502967698216</c:v>
                </c:pt>
                <c:pt idx="13">
                  <c:v>10.199290590643002</c:v>
                </c:pt>
                <c:pt idx="14">
                  <c:v>9.078367152700423</c:v>
                </c:pt>
                <c:pt idx="15">
                  <c:v>8.0344577179606347</c:v>
                </c:pt>
                <c:pt idx="16">
                  <c:v>7.0576565979992836</c:v>
                </c:pt>
                <c:pt idx="17">
                  <c:v>6.1398543022049239</c:v>
                </c:pt>
                <c:pt idx="18">
                  <c:v>5.2743279075154703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'indoor LRLP'!$AA$19</c:f>
              <c:strCache>
                <c:ptCount val="1"/>
                <c:pt idx="0">
                  <c:v>10% PER SNR (100B)</c:v>
                </c:pt>
              </c:strCache>
            </c:strRef>
          </c:tx>
          <c:spPr>
            <a:ln w="19050" cap="rnd">
              <a:solidFill>
                <a:schemeClr val="accent4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'indoor LRLP'!$AB$17:$AT$17</c:f>
              <c:numCache>
                <c:formatCode>General</c:formatCode>
                <c:ptCount val="19"/>
                <c:pt idx="0">
                  <c:v>1</c:v>
                </c:pt>
                <c:pt idx="1">
                  <c:v>16</c:v>
                </c:pt>
                <c:pt idx="2">
                  <c:v>31</c:v>
                </c:pt>
                <c:pt idx="3">
                  <c:v>46</c:v>
                </c:pt>
                <c:pt idx="4">
                  <c:v>61</c:v>
                </c:pt>
                <c:pt idx="5">
                  <c:v>76</c:v>
                </c:pt>
                <c:pt idx="6">
                  <c:v>91</c:v>
                </c:pt>
                <c:pt idx="7">
                  <c:v>106</c:v>
                </c:pt>
                <c:pt idx="8">
                  <c:v>121</c:v>
                </c:pt>
                <c:pt idx="9">
                  <c:v>136</c:v>
                </c:pt>
                <c:pt idx="10">
                  <c:v>151</c:v>
                </c:pt>
                <c:pt idx="11">
                  <c:v>166</c:v>
                </c:pt>
                <c:pt idx="12">
                  <c:v>181</c:v>
                </c:pt>
                <c:pt idx="13">
                  <c:v>196</c:v>
                </c:pt>
                <c:pt idx="14">
                  <c:v>211</c:v>
                </c:pt>
                <c:pt idx="15">
                  <c:v>226</c:v>
                </c:pt>
                <c:pt idx="16">
                  <c:v>241</c:v>
                </c:pt>
                <c:pt idx="17">
                  <c:v>256</c:v>
                </c:pt>
                <c:pt idx="18">
                  <c:v>271</c:v>
                </c:pt>
              </c:numCache>
            </c:numRef>
          </c:xVal>
          <c:yVal>
            <c:numRef>
              <c:f>'indoor LRLP'!$AB$19:$AT$19</c:f>
              <c:numCache>
                <c:formatCode>General</c:formatCode>
                <c:ptCount val="19"/>
                <c:pt idx="0">
                  <c:v>11.25</c:v>
                </c:pt>
                <c:pt idx="1">
                  <c:v>11.25</c:v>
                </c:pt>
                <c:pt idx="2">
                  <c:v>11.25</c:v>
                </c:pt>
                <c:pt idx="3">
                  <c:v>11.25</c:v>
                </c:pt>
                <c:pt idx="4">
                  <c:v>11.25</c:v>
                </c:pt>
                <c:pt idx="5">
                  <c:v>11.25</c:v>
                </c:pt>
                <c:pt idx="6">
                  <c:v>11.25</c:v>
                </c:pt>
                <c:pt idx="7">
                  <c:v>11.25</c:v>
                </c:pt>
                <c:pt idx="8">
                  <c:v>11.25</c:v>
                </c:pt>
                <c:pt idx="9">
                  <c:v>11.25</c:v>
                </c:pt>
                <c:pt idx="10">
                  <c:v>11.25</c:v>
                </c:pt>
                <c:pt idx="11">
                  <c:v>11.25</c:v>
                </c:pt>
                <c:pt idx="12">
                  <c:v>11.25</c:v>
                </c:pt>
                <c:pt idx="13">
                  <c:v>11.25</c:v>
                </c:pt>
                <c:pt idx="14">
                  <c:v>11.25</c:v>
                </c:pt>
                <c:pt idx="15">
                  <c:v>11.25</c:v>
                </c:pt>
                <c:pt idx="16">
                  <c:v>11.25</c:v>
                </c:pt>
                <c:pt idx="17">
                  <c:v>11.25</c:v>
                </c:pt>
                <c:pt idx="18">
                  <c:v>11.25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50590392"/>
        <c:axId val="250588432"/>
      </c:scatterChart>
      <c:valAx>
        <c:axId val="250590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distance</a:t>
                </a:r>
                <a:r>
                  <a:rPr lang="en-US" baseline="0"/>
                  <a:t> (m)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0588432"/>
        <c:crosses val="autoZero"/>
        <c:crossBetween val="midCat"/>
      </c:valAx>
      <c:valAx>
        <c:axId val="250588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SNR (dB)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059039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573440416957957"/>
          <c:y val="0.14257131758833433"/>
          <c:w val="0.36007999464389107"/>
          <c:h val="0.19871754062657063"/>
        </c:manualLayout>
      </c:layout>
      <c:overlay val="1"/>
      <c:spPr>
        <a:solidFill>
          <a:srgbClr val="FFFFFF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2.4GHz, Ch B, MCS3, 2</a:t>
            </a:r>
            <a:r>
              <a:rPr lang="en-US" baseline="0"/>
              <a:t> MHz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0dBm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'indoor LRLP'!$AB$31:$AT$31</c:f>
              <c:numCache>
                <c:formatCode>General</c:formatCode>
                <c:ptCount val="19"/>
                <c:pt idx="0">
                  <c:v>1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9</c:v>
                </c:pt>
                <c:pt idx="5">
                  <c:v>11</c:v>
                </c:pt>
                <c:pt idx="6">
                  <c:v>13</c:v>
                </c:pt>
                <c:pt idx="7">
                  <c:v>15</c:v>
                </c:pt>
                <c:pt idx="8">
                  <c:v>17</c:v>
                </c:pt>
                <c:pt idx="9">
                  <c:v>19</c:v>
                </c:pt>
                <c:pt idx="10">
                  <c:v>21</c:v>
                </c:pt>
                <c:pt idx="11">
                  <c:v>23</c:v>
                </c:pt>
                <c:pt idx="12">
                  <c:v>25</c:v>
                </c:pt>
                <c:pt idx="13">
                  <c:v>27</c:v>
                </c:pt>
                <c:pt idx="14">
                  <c:v>29</c:v>
                </c:pt>
                <c:pt idx="15">
                  <c:v>31</c:v>
                </c:pt>
                <c:pt idx="16">
                  <c:v>33</c:v>
                </c:pt>
                <c:pt idx="17">
                  <c:v>35</c:v>
                </c:pt>
                <c:pt idx="18">
                  <c:v>37</c:v>
                </c:pt>
              </c:numCache>
            </c:numRef>
          </c:xVal>
          <c:yVal>
            <c:numRef>
              <c:f>'indoor LRLP'!$AB$32:$AT$32</c:f>
              <c:numCache>
                <c:formatCode>General</c:formatCode>
                <c:ptCount val="19"/>
                <c:pt idx="0">
                  <c:v>60.943703023079387</c:v>
                </c:pt>
                <c:pt idx="1">
                  <c:v>51.401277928686142</c:v>
                </c:pt>
                <c:pt idx="2">
                  <c:v>45.964302936359012</c:v>
                </c:pt>
                <c:pt idx="3">
                  <c:v>40.849821687620683</c:v>
                </c:pt>
                <c:pt idx="4">
                  <c:v>37.029765257743293</c:v>
                </c:pt>
                <c:pt idx="5">
                  <c:v>33.979509107581791</c:v>
                </c:pt>
                <c:pt idx="6">
                  <c:v>31.440235757380378</c:v>
                </c:pt>
                <c:pt idx="7">
                  <c:v>29.265059021170828</c:v>
                </c:pt>
                <c:pt idx="8">
                  <c:v>27.362540839880083</c:v>
                </c:pt>
                <c:pt idx="9">
                  <c:v>25.671877054770661</c:v>
                </c:pt>
                <c:pt idx="10">
                  <c:v>24.150577772432499</c:v>
                </c:pt>
                <c:pt idx="11">
                  <c:v>22.767778827503918</c:v>
                </c:pt>
                <c:pt idx="12">
                  <c:v>21.500352784598348</c:v>
                </c:pt>
                <c:pt idx="13">
                  <c:v>20.330521342555116</c:v>
                </c:pt>
                <c:pt idx="14">
                  <c:v>19.244323161656212</c:v>
                </c:pt>
                <c:pt idx="15">
                  <c:v>18.230593803920129</c:v>
                </c:pt>
                <c:pt idx="16">
                  <c:v>17.280265192393614</c:v>
                </c:pt>
                <c:pt idx="17">
                  <c:v>16.385871535860019</c:v>
                </c:pt>
                <c:pt idx="18">
                  <c:v>15.54119274577485</c:v>
                </c:pt>
              </c:numCache>
            </c:numRef>
          </c:yVal>
          <c:smooth val="0"/>
        </c:ser>
        <c:ser>
          <c:idx val="1"/>
          <c:order val="1"/>
          <c:tx>
            <c:v>10dBm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'indoor LRLP'!$AB$33:$AT$33</c:f>
              <c:numCache>
                <c:formatCode>General</c:formatCode>
                <c:ptCount val="19"/>
                <c:pt idx="0">
                  <c:v>1</c:v>
                </c:pt>
                <c:pt idx="1">
                  <c:v>6</c:v>
                </c:pt>
                <c:pt idx="2">
                  <c:v>11</c:v>
                </c:pt>
                <c:pt idx="3">
                  <c:v>16</c:v>
                </c:pt>
                <c:pt idx="4">
                  <c:v>21</c:v>
                </c:pt>
                <c:pt idx="5">
                  <c:v>26</c:v>
                </c:pt>
                <c:pt idx="6">
                  <c:v>31</c:v>
                </c:pt>
                <c:pt idx="7">
                  <c:v>36</c:v>
                </c:pt>
                <c:pt idx="8">
                  <c:v>41</c:v>
                </c:pt>
                <c:pt idx="9">
                  <c:v>46</c:v>
                </c:pt>
                <c:pt idx="10">
                  <c:v>51</c:v>
                </c:pt>
                <c:pt idx="11">
                  <c:v>56</c:v>
                </c:pt>
                <c:pt idx="12">
                  <c:v>61</c:v>
                </c:pt>
                <c:pt idx="13">
                  <c:v>66</c:v>
                </c:pt>
                <c:pt idx="14">
                  <c:v>71</c:v>
                </c:pt>
                <c:pt idx="15">
                  <c:v>76</c:v>
                </c:pt>
                <c:pt idx="16">
                  <c:v>81</c:v>
                </c:pt>
                <c:pt idx="17">
                  <c:v>86</c:v>
                </c:pt>
                <c:pt idx="18">
                  <c:v>91</c:v>
                </c:pt>
              </c:numCache>
            </c:numRef>
          </c:xVal>
          <c:yVal>
            <c:numRef>
              <c:f>'indoor LRLP'!$AB$34:$AT$34</c:f>
              <c:numCache>
                <c:formatCode>General</c:formatCode>
                <c:ptCount val="19"/>
                <c:pt idx="0">
                  <c:v>70.943703023079394</c:v>
                </c:pt>
                <c:pt idx="1">
                  <c:v>53.19295932469214</c:v>
                </c:pt>
                <c:pt idx="2">
                  <c:v>43.979509107581791</c:v>
                </c:pt>
                <c:pt idx="3">
                  <c:v>38.284053695162299</c:v>
                </c:pt>
                <c:pt idx="4">
                  <c:v>34.150577772432499</c:v>
                </c:pt>
                <c:pt idx="5">
                  <c:v>30.904185909141034</c:v>
                </c:pt>
                <c:pt idx="6">
                  <c:v>28.230593803920129</c:v>
                </c:pt>
                <c:pt idx="7">
                  <c:v>25.957665561264605</c:v>
                </c:pt>
                <c:pt idx="8">
                  <c:v>23.980818102928936</c:v>
                </c:pt>
                <c:pt idx="9">
                  <c:v>22.231728979264574</c:v>
                </c:pt>
                <c:pt idx="10">
                  <c:v>20.663296924691906</c:v>
                </c:pt>
                <c:pt idx="11">
                  <c:v>19.241672142902658</c:v>
                </c:pt>
                <c:pt idx="12">
                  <c:v>17.941708862742829</c:v>
                </c:pt>
                <c:pt idx="13">
                  <c:v>16.74421534415427</c:v>
                </c:pt>
                <c:pt idx="14">
                  <c:v>15.634210882952033</c:v>
                </c:pt>
                <c:pt idx="15">
                  <c:v>14.599777358291959</c:v>
                </c:pt>
                <c:pt idx="16">
                  <c:v>13.631277427366925</c:v>
                </c:pt>
                <c:pt idx="17">
                  <c:v>12.720807294594806</c:v>
                </c:pt>
                <c:pt idx="18">
                  <c:v>11.861804356881407</c:v>
                </c:pt>
              </c:numCache>
            </c:numRef>
          </c:yVal>
          <c:smooth val="0"/>
        </c:ser>
        <c:ser>
          <c:idx val="2"/>
          <c:order val="2"/>
          <c:tx>
            <c:v>20dBm</c:v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'indoor LRLP'!$AB$35:$AT$35</c:f>
              <c:numCache>
                <c:formatCode>General</c:formatCode>
                <c:ptCount val="19"/>
                <c:pt idx="0">
                  <c:v>1</c:v>
                </c:pt>
                <c:pt idx="1">
                  <c:v>11</c:v>
                </c:pt>
                <c:pt idx="2">
                  <c:v>21</c:v>
                </c:pt>
                <c:pt idx="3">
                  <c:v>31</c:v>
                </c:pt>
                <c:pt idx="4">
                  <c:v>41</c:v>
                </c:pt>
                <c:pt idx="5">
                  <c:v>51</c:v>
                </c:pt>
                <c:pt idx="6">
                  <c:v>61</c:v>
                </c:pt>
                <c:pt idx="7">
                  <c:v>71</c:v>
                </c:pt>
                <c:pt idx="8">
                  <c:v>81</c:v>
                </c:pt>
                <c:pt idx="9">
                  <c:v>91</c:v>
                </c:pt>
                <c:pt idx="10">
                  <c:v>101</c:v>
                </c:pt>
                <c:pt idx="11">
                  <c:v>111</c:v>
                </c:pt>
                <c:pt idx="12">
                  <c:v>121</c:v>
                </c:pt>
                <c:pt idx="13">
                  <c:v>131</c:v>
                </c:pt>
                <c:pt idx="14">
                  <c:v>141</c:v>
                </c:pt>
                <c:pt idx="15">
                  <c:v>151</c:v>
                </c:pt>
                <c:pt idx="16">
                  <c:v>161</c:v>
                </c:pt>
                <c:pt idx="17">
                  <c:v>171</c:v>
                </c:pt>
                <c:pt idx="18">
                  <c:v>181</c:v>
                </c:pt>
              </c:numCache>
            </c:numRef>
          </c:xVal>
          <c:yVal>
            <c:numRef>
              <c:f>'indoor LRLP'!$AB$36:$AT$36</c:f>
              <c:numCache>
                <c:formatCode>General</c:formatCode>
                <c:ptCount val="19"/>
                <c:pt idx="0">
                  <c:v>80.943703023079394</c:v>
                </c:pt>
                <c:pt idx="1">
                  <c:v>53.979509107581791</c:v>
                </c:pt>
                <c:pt idx="2">
                  <c:v>44.150577772432499</c:v>
                </c:pt>
                <c:pt idx="3">
                  <c:v>38.230593803920129</c:v>
                </c:pt>
                <c:pt idx="4">
                  <c:v>33.980818102928936</c:v>
                </c:pt>
                <c:pt idx="5">
                  <c:v>30.663296924691906</c:v>
                </c:pt>
                <c:pt idx="6">
                  <c:v>27.941708862742829</c:v>
                </c:pt>
                <c:pt idx="7">
                  <c:v>25.634210882952033</c:v>
                </c:pt>
                <c:pt idx="8">
                  <c:v>23.631277427366925</c:v>
                </c:pt>
                <c:pt idx="9">
                  <c:v>21.861804356881407</c:v>
                </c:pt>
                <c:pt idx="10">
                  <c:v>20.277005005727176</c:v>
                </c:pt>
                <c:pt idx="11">
                  <c:v>18.841948830586659</c:v>
                </c:pt>
                <c:pt idx="12">
                  <c:v>17.530765127043907</c:v>
                </c:pt>
                <c:pt idx="13">
                  <c:v>16.32375774016792</c:v>
                </c:pt>
                <c:pt idx="14">
                  <c:v>15.205584145181376</c:v>
                </c:pt>
                <c:pt idx="15">
                  <c:v>14.164059932858748</c:v>
                </c:pt>
                <c:pt idx="16">
                  <c:v>13.189347427004918</c:v>
                </c:pt>
                <c:pt idx="17">
                  <c:v>12.273389224394293</c:v>
                </c:pt>
                <c:pt idx="18">
                  <c:v>11.409502967698216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'indoor LRLP'!$AA$37</c:f>
              <c:strCache>
                <c:ptCount val="1"/>
                <c:pt idx="0">
                  <c:v>10% PER SNR (100B)</c:v>
                </c:pt>
              </c:strCache>
            </c:strRef>
          </c:tx>
          <c:spPr>
            <a:ln w="19050" cap="rnd">
              <a:solidFill>
                <a:schemeClr val="accent4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'indoor LRLP'!$AB$35:$AT$35</c:f>
              <c:numCache>
                <c:formatCode>General</c:formatCode>
                <c:ptCount val="19"/>
                <c:pt idx="0">
                  <c:v>1</c:v>
                </c:pt>
                <c:pt idx="1">
                  <c:v>11</c:v>
                </c:pt>
                <c:pt idx="2">
                  <c:v>21</c:v>
                </c:pt>
                <c:pt idx="3">
                  <c:v>31</c:v>
                </c:pt>
                <c:pt idx="4">
                  <c:v>41</c:v>
                </c:pt>
                <c:pt idx="5">
                  <c:v>51</c:v>
                </c:pt>
                <c:pt idx="6">
                  <c:v>61</c:v>
                </c:pt>
                <c:pt idx="7">
                  <c:v>71</c:v>
                </c:pt>
                <c:pt idx="8">
                  <c:v>81</c:v>
                </c:pt>
                <c:pt idx="9">
                  <c:v>91</c:v>
                </c:pt>
                <c:pt idx="10">
                  <c:v>101</c:v>
                </c:pt>
                <c:pt idx="11">
                  <c:v>111</c:v>
                </c:pt>
                <c:pt idx="12">
                  <c:v>121</c:v>
                </c:pt>
                <c:pt idx="13">
                  <c:v>131</c:v>
                </c:pt>
                <c:pt idx="14">
                  <c:v>141</c:v>
                </c:pt>
                <c:pt idx="15">
                  <c:v>151</c:v>
                </c:pt>
                <c:pt idx="16">
                  <c:v>161</c:v>
                </c:pt>
                <c:pt idx="17">
                  <c:v>171</c:v>
                </c:pt>
                <c:pt idx="18">
                  <c:v>181</c:v>
                </c:pt>
              </c:numCache>
            </c:numRef>
          </c:xVal>
          <c:yVal>
            <c:numRef>
              <c:f>'indoor LRLP'!$AB$37:$AT$37</c:f>
              <c:numCache>
                <c:formatCode>General</c:formatCode>
                <c:ptCount val="19"/>
                <c:pt idx="0">
                  <c:v>19.75</c:v>
                </c:pt>
                <c:pt idx="1">
                  <c:v>19.75</c:v>
                </c:pt>
                <c:pt idx="2">
                  <c:v>19.75</c:v>
                </c:pt>
                <c:pt idx="3">
                  <c:v>19.75</c:v>
                </c:pt>
                <c:pt idx="4">
                  <c:v>19.75</c:v>
                </c:pt>
                <c:pt idx="5">
                  <c:v>19.75</c:v>
                </c:pt>
                <c:pt idx="6">
                  <c:v>19.75</c:v>
                </c:pt>
                <c:pt idx="7">
                  <c:v>19.75</c:v>
                </c:pt>
                <c:pt idx="8">
                  <c:v>19.75</c:v>
                </c:pt>
                <c:pt idx="9">
                  <c:v>19.75</c:v>
                </c:pt>
                <c:pt idx="10">
                  <c:v>19.75</c:v>
                </c:pt>
                <c:pt idx="11">
                  <c:v>19.75</c:v>
                </c:pt>
                <c:pt idx="12">
                  <c:v>19.75</c:v>
                </c:pt>
                <c:pt idx="13">
                  <c:v>19.75</c:v>
                </c:pt>
                <c:pt idx="14">
                  <c:v>19.75</c:v>
                </c:pt>
                <c:pt idx="15">
                  <c:v>19.75</c:v>
                </c:pt>
                <c:pt idx="16">
                  <c:v>19.75</c:v>
                </c:pt>
                <c:pt idx="17">
                  <c:v>19.75</c:v>
                </c:pt>
                <c:pt idx="18">
                  <c:v>19.75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50591568"/>
        <c:axId val="250593528"/>
      </c:scatterChart>
      <c:valAx>
        <c:axId val="2505915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distance</a:t>
                </a:r>
                <a:r>
                  <a:rPr lang="en-US" baseline="0"/>
                  <a:t> (m)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0593528"/>
        <c:crosses val="autoZero"/>
        <c:crossBetween val="midCat"/>
      </c:valAx>
      <c:valAx>
        <c:axId val="250593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SNR (dB)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059156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61534651763757431"/>
          <c:y val="0.14257131758833433"/>
          <c:w val="0.31817382372648018"/>
          <c:h val="0.19840497764943843"/>
        </c:manualLayout>
      </c:layout>
      <c:overlay val="1"/>
      <c:spPr>
        <a:solidFill>
          <a:srgbClr val="FFFFFF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2.4GHz, ITU UMI NLOS, MCS0, 2</a:t>
            </a:r>
            <a:r>
              <a:rPr lang="en-US" baseline="0"/>
              <a:t> MHz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0dBm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'outdoor LRLP'!$AD$4:$AV$4</c:f>
              <c:numCache>
                <c:formatCode>General</c:formatCode>
                <c:ptCount val="19"/>
                <c:pt idx="0">
                  <c:v>1</c:v>
                </c:pt>
                <c:pt idx="1">
                  <c:v>6</c:v>
                </c:pt>
                <c:pt idx="2">
                  <c:v>11</c:v>
                </c:pt>
                <c:pt idx="3">
                  <c:v>16</c:v>
                </c:pt>
                <c:pt idx="4">
                  <c:v>21</c:v>
                </c:pt>
                <c:pt idx="5">
                  <c:v>26</c:v>
                </c:pt>
                <c:pt idx="6">
                  <c:v>31</c:v>
                </c:pt>
                <c:pt idx="7">
                  <c:v>36</c:v>
                </c:pt>
                <c:pt idx="8">
                  <c:v>41</c:v>
                </c:pt>
                <c:pt idx="9">
                  <c:v>46</c:v>
                </c:pt>
                <c:pt idx="10">
                  <c:v>51</c:v>
                </c:pt>
                <c:pt idx="11">
                  <c:v>56</c:v>
                </c:pt>
                <c:pt idx="12">
                  <c:v>61</c:v>
                </c:pt>
                <c:pt idx="13">
                  <c:v>66</c:v>
                </c:pt>
                <c:pt idx="14">
                  <c:v>71</c:v>
                </c:pt>
                <c:pt idx="15">
                  <c:v>76</c:v>
                </c:pt>
                <c:pt idx="16">
                  <c:v>81</c:v>
                </c:pt>
                <c:pt idx="17">
                  <c:v>86</c:v>
                </c:pt>
                <c:pt idx="18">
                  <c:v>91</c:v>
                </c:pt>
              </c:numCache>
            </c:numRef>
          </c:xVal>
          <c:yVal>
            <c:numRef>
              <c:f>'outdoor LRLP'!$AD$5:$AV$5</c:f>
              <c:numCache>
                <c:formatCode>General</c:formatCode>
                <c:ptCount val="19"/>
                <c:pt idx="0">
                  <c:v>71.404207758858433</c:v>
                </c:pt>
                <c:pt idx="1">
                  <c:v>42.846056869778707</c:v>
                </c:pt>
                <c:pt idx="2">
                  <c:v>33.185096213551574</c:v>
                </c:pt>
                <c:pt idx="3">
                  <c:v>27.213004395385994</c:v>
                </c:pt>
                <c:pt idx="4">
                  <c:v>22.878759642123597</c:v>
                </c:pt>
                <c:pt idx="5">
                  <c:v>19.474685888329418</c:v>
                </c:pt>
                <c:pt idx="6">
                  <c:v>16.67123359514062</c:v>
                </c:pt>
                <c:pt idx="7">
                  <c:v>14.287905980698994</c:v>
                </c:pt>
                <c:pt idx="8">
                  <c:v>12.215040217244137</c:v>
                </c:pt>
                <c:pt idx="9">
                  <c:v>10.380995336144665</c:v>
                </c:pt>
                <c:pt idx="10">
                  <c:v>8.7363822960641642</c:v>
                </c:pt>
                <c:pt idx="11">
                  <c:v>7.2457071677308704</c:v>
                </c:pt>
                <c:pt idx="12">
                  <c:v>5.882602813963274</c:v>
                </c:pt>
                <c:pt idx="13">
                  <c:v>4.6269453244718477</c:v>
                </c:pt>
                <c:pt idx="14">
                  <c:v>3.4630263608683691</c:v>
                </c:pt>
                <c:pt idx="15">
                  <c:v>2.3783489221533785</c:v>
                </c:pt>
                <c:pt idx="16">
                  <c:v>1.3628075660119805</c:v>
                </c:pt>
                <c:pt idx="17">
                  <c:v>0.40811459821949825</c:v>
                </c:pt>
                <c:pt idx="18">
                  <c:v>-0.49261133932570544</c:v>
                </c:pt>
              </c:numCache>
            </c:numRef>
          </c:yVal>
          <c:smooth val="0"/>
        </c:ser>
        <c:ser>
          <c:idx val="1"/>
          <c:order val="1"/>
          <c:tx>
            <c:v>10dBm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'outdoor LRLP'!$AD$6:$AV$6</c:f>
              <c:numCache>
                <c:formatCode>General</c:formatCode>
                <c:ptCount val="19"/>
                <c:pt idx="0">
                  <c:v>1</c:v>
                </c:pt>
                <c:pt idx="1">
                  <c:v>11</c:v>
                </c:pt>
                <c:pt idx="2">
                  <c:v>21</c:v>
                </c:pt>
                <c:pt idx="3">
                  <c:v>31</c:v>
                </c:pt>
                <c:pt idx="4">
                  <c:v>41</c:v>
                </c:pt>
                <c:pt idx="5">
                  <c:v>51</c:v>
                </c:pt>
                <c:pt idx="6">
                  <c:v>61</c:v>
                </c:pt>
                <c:pt idx="7">
                  <c:v>71</c:v>
                </c:pt>
                <c:pt idx="8">
                  <c:v>81</c:v>
                </c:pt>
                <c:pt idx="9">
                  <c:v>91</c:v>
                </c:pt>
                <c:pt idx="10">
                  <c:v>101</c:v>
                </c:pt>
                <c:pt idx="11">
                  <c:v>111</c:v>
                </c:pt>
                <c:pt idx="12">
                  <c:v>121</c:v>
                </c:pt>
                <c:pt idx="13">
                  <c:v>131</c:v>
                </c:pt>
                <c:pt idx="14">
                  <c:v>141</c:v>
                </c:pt>
                <c:pt idx="15">
                  <c:v>151</c:v>
                </c:pt>
                <c:pt idx="16">
                  <c:v>161</c:v>
                </c:pt>
                <c:pt idx="17">
                  <c:v>171</c:v>
                </c:pt>
                <c:pt idx="18">
                  <c:v>181</c:v>
                </c:pt>
              </c:numCache>
            </c:numRef>
          </c:xVal>
          <c:yVal>
            <c:numRef>
              <c:f>'outdoor LRLP'!$AD$7:$AV$7</c:f>
              <c:numCache>
                <c:formatCode>General</c:formatCode>
                <c:ptCount val="19"/>
                <c:pt idx="0">
                  <c:v>81.404207758858433</c:v>
                </c:pt>
                <c:pt idx="1">
                  <c:v>43.185096213551574</c:v>
                </c:pt>
                <c:pt idx="2">
                  <c:v>32.878759642123597</c:v>
                </c:pt>
                <c:pt idx="3">
                  <c:v>26.67123359514062</c:v>
                </c:pt>
                <c:pt idx="4">
                  <c:v>22.215040217244137</c:v>
                </c:pt>
                <c:pt idx="5">
                  <c:v>18.736382296064164</c:v>
                </c:pt>
                <c:pt idx="6">
                  <c:v>15.882602813963274</c:v>
                </c:pt>
                <c:pt idx="7">
                  <c:v>13.463026360868369</c:v>
                </c:pt>
                <c:pt idx="8">
                  <c:v>11.36280756601198</c:v>
                </c:pt>
                <c:pt idx="9">
                  <c:v>9.5073886606742946</c:v>
                </c:pt>
                <c:pt idx="10">
                  <c:v>7.8456133410354454</c:v>
                </c:pt>
                <c:pt idx="11">
                  <c:v>6.3408544373880886</c:v>
                </c:pt>
                <c:pt idx="12">
                  <c:v>4.9659846682447011</c:v>
                </c:pt>
                <c:pt idx="13">
                  <c:v>3.7003512082918775</c:v>
                </c:pt>
                <c:pt idx="14">
                  <c:v>2.5278663244059913</c:v>
                </c:pt>
                <c:pt idx="15">
                  <c:v>1.4357537931991118</c:v>
                </c:pt>
                <c:pt idx="16">
                  <c:v>0.41369810848955524</c:v>
                </c:pt>
                <c:pt idx="17">
                  <c:v>-0.54674949253360694</c:v>
                </c:pt>
                <c:pt idx="18">
                  <c:v>-1.4525959388406449</c:v>
                </c:pt>
              </c:numCache>
            </c:numRef>
          </c:yVal>
          <c:smooth val="0"/>
        </c:ser>
        <c:ser>
          <c:idx val="2"/>
          <c:order val="2"/>
          <c:tx>
            <c:v>20dBm</c:v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'outdoor LRLP'!$AD$8:$AV$8</c:f>
              <c:numCache>
                <c:formatCode>General</c:formatCode>
                <c:ptCount val="19"/>
                <c:pt idx="0">
                  <c:v>1</c:v>
                </c:pt>
                <c:pt idx="1">
                  <c:v>16</c:v>
                </c:pt>
                <c:pt idx="2">
                  <c:v>31</c:v>
                </c:pt>
                <c:pt idx="3">
                  <c:v>46</c:v>
                </c:pt>
                <c:pt idx="4">
                  <c:v>61</c:v>
                </c:pt>
                <c:pt idx="5">
                  <c:v>76</c:v>
                </c:pt>
                <c:pt idx="6">
                  <c:v>91</c:v>
                </c:pt>
                <c:pt idx="7">
                  <c:v>106</c:v>
                </c:pt>
                <c:pt idx="8">
                  <c:v>121</c:v>
                </c:pt>
                <c:pt idx="9">
                  <c:v>136</c:v>
                </c:pt>
                <c:pt idx="10">
                  <c:v>151</c:v>
                </c:pt>
                <c:pt idx="11">
                  <c:v>166</c:v>
                </c:pt>
                <c:pt idx="12">
                  <c:v>181</c:v>
                </c:pt>
                <c:pt idx="13">
                  <c:v>196</c:v>
                </c:pt>
                <c:pt idx="14">
                  <c:v>211</c:v>
                </c:pt>
                <c:pt idx="15">
                  <c:v>226</c:v>
                </c:pt>
                <c:pt idx="16">
                  <c:v>241</c:v>
                </c:pt>
                <c:pt idx="17">
                  <c:v>256</c:v>
                </c:pt>
                <c:pt idx="18">
                  <c:v>271</c:v>
                </c:pt>
              </c:numCache>
            </c:numRef>
          </c:xVal>
          <c:yVal>
            <c:numRef>
              <c:f>'outdoor LRLP'!$AD$9:$AV$9</c:f>
              <c:numCache>
                <c:formatCode>General</c:formatCode>
                <c:ptCount val="19"/>
                <c:pt idx="0">
                  <c:v>91.404207758858433</c:v>
                </c:pt>
                <c:pt idx="1">
                  <c:v>47.213004395385994</c:v>
                </c:pt>
                <c:pt idx="2">
                  <c:v>36.67123359514062</c:v>
                </c:pt>
                <c:pt idx="3">
                  <c:v>30.380995336144665</c:v>
                </c:pt>
                <c:pt idx="4">
                  <c:v>25.882602813963274</c:v>
                </c:pt>
                <c:pt idx="5">
                  <c:v>22.378348922153378</c:v>
                </c:pt>
                <c:pt idx="6">
                  <c:v>19.507388660674295</c:v>
                </c:pt>
                <c:pt idx="7">
                  <c:v>17.075482503641354</c:v>
                </c:pt>
                <c:pt idx="8">
                  <c:v>14.965984668244701</c:v>
                </c:pt>
                <c:pt idx="9">
                  <c:v>13.103329821671451</c:v>
                </c:pt>
                <c:pt idx="10">
                  <c:v>11.435753793199112</c:v>
                </c:pt>
                <c:pt idx="11">
                  <c:v>9.9262409277884132</c:v>
                </c:pt>
                <c:pt idx="12">
                  <c:v>8.5474040611593551</c:v>
                </c:pt>
                <c:pt idx="13">
                  <c:v>7.2784099400757611</c:v>
                </c:pt>
                <c:pt idx="14">
                  <c:v>6.1030416494331092</c:v>
                </c:pt>
                <c:pt idx="15">
                  <c:v>5.0084280421488216</c:v>
                </c:pt>
                <c:pt idx="16">
                  <c:v>3.9841822963607569</c:v>
                </c:pt>
                <c:pt idx="17">
                  <c:v>3.0218010319135402</c:v>
                </c:pt>
                <c:pt idx="18">
                  <c:v>2.1142347837677278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'outdoor LRLP'!$AC$10</c:f>
              <c:strCache>
                <c:ptCount val="1"/>
                <c:pt idx="0">
                  <c:v>10% PER SNR (100B)</c:v>
                </c:pt>
              </c:strCache>
            </c:strRef>
          </c:tx>
          <c:spPr>
            <a:ln w="19050" cap="rnd">
              <a:solidFill>
                <a:schemeClr val="accent4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'outdoor LRLP'!$AD$8:$AV$8</c:f>
              <c:numCache>
                <c:formatCode>General</c:formatCode>
                <c:ptCount val="19"/>
                <c:pt idx="0">
                  <c:v>1</c:v>
                </c:pt>
                <c:pt idx="1">
                  <c:v>16</c:v>
                </c:pt>
                <c:pt idx="2">
                  <c:v>31</c:v>
                </c:pt>
                <c:pt idx="3">
                  <c:v>46</c:v>
                </c:pt>
                <c:pt idx="4">
                  <c:v>61</c:v>
                </c:pt>
                <c:pt idx="5">
                  <c:v>76</c:v>
                </c:pt>
                <c:pt idx="6">
                  <c:v>91</c:v>
                </c:pt>
                <c:pt idx="7">
                  <c:v>106</c:v>
                </c:pt>
                <c:pt idx="8">
                  <c:v>121</c:v>
                </c:pt>
                <c:pt idx="9">
                  <c:v>136</c:v>
                </c:pt>
                <c:pt idx="10">
                  <c:v>151</c:v>
                </c:pt>
                <c:pt idx="11">
                  <c:v>166</c:v>
                </c:pt>
                <c:pt idx="12">
                  <c:v>181</c:v>
                </c:pt>
                <c:pt idx="13">
                  <c:v>196</c:v>
                </c:pt>
                <c:pt idx="14">
                  <c:v>211</c:v>
                </c:pt>
                <c:pt idx="15">
                  <c:v>226</c:v>
                </c:pt>
                <c:pt idx="16">
                  <c:v>241</c:v>
                </c:pt>
                <c:pt idx="17">
                  <c:v>256</c:v>
                </c:pt>
                <c:pt idx="18">
                  <c:v>271</c:v>
                </c:pt>
              </c:numCache>
            </c:numRef>
          </c:xVal>
          <c:yVal>
            <c:numRef>
              <c:f>'outdoor LRLP'!$AD$10:$AV$10</c:f>
              <c:numCache>
                <c:formatCode>General</c:formatCode>
                <c:ptCount val="19"/>
                <c:pt idx="0">
                  <c:v>6.75</c:v>
                </c:pt>
                <c:pt idx="1">
                  <c:v>6.75</c:v>
                </c:pt>
                <c:pt idx="2">
                  <c:v>6.75</c:v>
                </c:pt>
                <c:pt idx="3">
                  <c:v>6.75</c:v>
                </c:pt>
                <c:pt idx="4">
                  <c:v>6.75</c:v>
                </c:pt>
                <c:pt idx="5">
                  <c:v>6.75</c:v>
                </c:pt>
                <c:pt idx="6">
                  <c:v>6.75</c:v>
                </c:pt>
                <c:pt idx="7">
                  <c:v>6.75</c:v>
                </c:pt>
                <c:pt idx="8">
                  <c:v>6.75</c:v>
                </c:pt>
                <c:pt idx="9">
                  <c:v>6.75</c:v>
                </c:pt>
                <c:pt idx="10">
                  <c:v>6.75</c:v>
                </c:pt>
                <c:pt idx="11">
                  <c:v>6.75</c:v>
                </c:pt>
                <c:pt idx="12">
                  <c:v>6.75</c:v>
                </c:pt>
                <c:pt idx="13">
                  <c:v>6.75</c:v>
                </c:pt>
                <c:pt idx="14">
                  <c:v>6.75</c:v>
                </c:pt>
                <c:pt idx="15">
                  <c:v>6.75</c:v>
                </c:pt>
                <c:pt idx="16">
                  <c:v>6.75</c:v>
                </c:pt>
                <c:pt idx="17">
                  <c:v>6.75</c:v>
                </c:pt>
                <c:pt idx="18">
                  <c:v>6.75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50595880"/>
        <c:axId val="250591960"/>
      </c:scatterChart>
      <c:valAx>
        <c:axId val="2505958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distance</a:t>
                </a:r>
                <a:r>
                  <a:rPr lang="en-US" baseline="0"/>
                  <a:t> (m)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0591960"/>
        <c:crosses val="autoZero"/>
        <c:crossBetween val="midCat"/>
      </c:valAx>
      <c:valAx>
        <c:axId val="25059196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SNR (dB)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059588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60422621176596769"/>
          <c:y val="0.14257131758833433"/>
          <c:w val="0.32929430280367378"/>
          <c:h val="0.17744100503040955"/>
        </c:manualLayout>
      </c:layout>
      <c:overlay val="1"/>
      <c:spPr>
        <a:solidFill>
          <a:srgbClr val="FFFFFF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2.4GHz, ITU UMI NLOS, MCS3, 2</a:t>
            </a:r>
            <a:r>
              <a:rPr lang="en-US" baseline="0"/>
              <a:t> MHz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0dBm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'outdoor LRLP'!$AD$22:$AV$22</c:f>
              <c:numCache>
                <c:formatCode>General</c:formatCode>
                <c:ptCount val="19"/>
                <c:pt idx="0">
                  <c:v>1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9</c:v>
                </c:pt>
                <c:pt idx="5">
                  <c:v>11</c:v>
                </c:pt>
                <c:pt idx="6">
                  <c:v>13</c:v>
                </c:pt>
                <c:pt idx="7">
                  <c:v>15</c:v>
                </c:pt>
                <c:pt idx="8">
                  <c:v>17</c:v>
                </c:pt>
                <c:pt idx="9">
                  <c:v>19</c:v>
                </c:pt>
                <c:pt idx="10">
                  <c:v>21</c:v>
                </c:pt>
                <c:pt idx="11">
                  <c:v>23</c:v>
                </c:pt>
                <c:pt idx="12">
                  <c:v>25</c:v>
                </c:pt>
                <c:pt idx="13">
                  <c:v>27</c:v>
                </c:pt>
                <c:pt idx="14">
                  <c:v>29</c:v>
                </c:pt>
                <c:pt idx="15">
                  <c:v>31</c:v>
                </c:pt>
                <c:pt idx="16">
                  <c:v>33</c:v>
                </c:pt>
                <c:pt idx="17">
                  <c:v>35</c:v>
                </c:pt>
                <c:pt idx="18">
                  <c:v>37</c:v>
                </c:pt>
              </c:numCache>
            </c:numRef>
          </c:xVal>
          <c:yVal>
            <c:numRef>
              <c:f>'outdoor LRLP'!$AD$23:$AV$23</c:f>
              <c:numCache>
                <c:formatCode>General</c:formatCode>
                <c:ptCount val="19"/>
                <c:pt idx="0">
                  <c:v>71.404207758858433</c:v>
                </c:pt>
                <c:pt idx="1">
                  <c:v>53.89385771064682</c:v>
                </c:pt>
                <c:pt idx="2">
                  <c:v>45.752008599726537</c:v>
                </c:pt>
                <c:pt idx="3">
                  <c:v>40.389109690335204</c:v>
                </c:pt>
                <c:pt idx="4">
                  <c:v>36.383507662435207</c:v>
                </c:pt>
                <c:pt idx="5">
                  <c:v>33.185096213551574</c:v>
                </c:pt>
                <c:pt idx="6">
                  <c:v>30.522486729197524</c:v>
                </c:pt>
                <c:pt idx="7">
                  <c:v>28.241658551514931</c:v>
                </c:pt>
                <c:pt idx="8">
                  <c:v>26.246732344275784</c:v>
                </c:pt>
                <c:pt idx="9">
                  <c:v>24.47395060388962</c:v>
                </c:pt>
                <c:pt idx="10">
                  <c:v>22.878759642123597</c:v>
                </c:pt>
                <c:pt idx="11">
                  <c:v>21.428796177012771</c:v>
                </c:pt>
                <c:pt idx="12">
                  <c:v>20.099809440594655</c:v>
                </c:pt>
                <c:pt idx="13">
                  <c:v>18.873157614223601</c:v>
                </c:pt>
                <c:pt idx="14">
                  <c:v>17.734201235966751</c:v>
                </c:pt>
                <c:pt idx="15">
                  <c:v>16.67123359514062</c:v>
                </c:pt>
                <c:pt idx="16">
                  <c:v>15.674746165339954</c:v>
                </c:pt>
                <c:pt idx="17">
                  <c:v>14.736910531203321</c:v>
                </c:pt>
                <c:pt idx="18">
                  <c:v>13.851204485599723</c:v>
                </c:pt>
              </c:numCache>
            </c:numRef>
          </c:yVal>
          <c:smooth val="0"/>
        </c:ser>
        <c:ser>
          <c:idx val="1"/>
          <c:order val="1"/>
          <c:tx>
            <c:v>10dBm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'outdoor LRLP'!$AD$24:$AV$24</c:f>
              <c:numCache>
                <c:formatCode>General</c:formatCode>
                <c:ptCount val="19"/>
                <c:pt idx="0">
                  <c:v>1</c:v>
                </c:pt>
                <c:pt idx="1">
                  <c:v>6</c:v>
                </c:pt>
                <c:pt idx="2">
                  <c:v>11</c:v>
                </c:pt>
                <c:pt idx="3">
                  <c:v>16</c:v>
                </c:pt>
                <c:pt idx="4">
                  <c:v>21</c:v>
                </c:pt>
                <c:pt idx="5">
                  <c:v>26</c:v>
                </c:pt>
                <c:pt idx="6">
                  <c:v>31</c:v>
                </c:pt>
                <c:pt idx="7">
                  <c:v>36</c:v>
                </c:pt>
                <c:pt idx="8">
                  <c:v>41</c:v>
                </c:pt>
                <c:pt idx="9">
                  <c:v>46</c:v>
                </c:pt>
                <c:pt idx="10">
                  <c:v>51</c:v>
                </c:pt>
                <c:pt idx="11">
                  <c:v>56</c:v>
                </c:pt>
                <c:pt idx="12">
                  <c:v>61</c:v>
                </c:pt>
                <c:pt idx="13">
                  <c:v>66</c:v>
                </c:pt>
                <c:pt idx="14">
                  <c:v>71</c:v>
                </c:pt>
                <c:pt idx="15">
                  <c:v>76</c:v>
                </c:pt>
                <c:pt idx="16">
                  <c:v>81</c:v>
                </c:pt>
                <c:pt idx="17">
                  <c:v>86</c:v>
                </c:pt>
                <c:pt idx="18">
                  <c:v>91</c:v>
                </c:pt>
              </c:numCache>
            </c:numRef>
          </c:xVal>
          <c:yVal>
            <c:numRef>
              <c:f>'outdoor LRLP'!$AD$25:$AV$25</c:f>
              <c:numCache>
                <c:formatCode>General</c:formatCode>
                <c:ptCount val="19"/>
                <c:pt idx="0">
                  <c:v>81.404207758858433</c:v>
                </c:pt>
                <c:pt idx="1">
                  <c:v>52.846056869778707</c:v>
                </c:pt>
                <c:pt idx="2">
                  <c:v>43.185096213551574</c:v>
                </c:pt>
                <c:pt idx="3">
                  <c:v>37.213004395385994</c:v>
                </c:pt>
                <c:pt idx="4">
                  <c:v>32.878759642123597</c:v>
                </c:pt>
                <c:pt idx="5">
                  <c:v>29.474685888329418</c:v>
                </c:pt>
                <c:pt idx="6">
                  <c:v>26.67123359514062</c:v>
                </c:pt>
                <c:pt idx="7">
                  <c:v>24.287905980698994</c:v>
                </c:pt>
                <c:pt idx="8">
                  <c:v>22.215040217244137</c:v>
                </c:pt>
                <c:pt idx="9">
                  <c:v>20.380995336144665</c:v>
                </c:pt>
                <c:pt idx="10">
                  <c:v>18.736382296064164</c:v>
                </c:pt>
                <c:pt idx="11">
                  <c:v>17.24570716773087</c:v>
                </c:pt>
                <c:pt idx="12">
                  <c:v>15.882602813963274</c:v>
                </c:pt>
                <c:pt idx="13">
                  <c:v>14.626945324471848</c:v>
                </c:pt>
                <c:pt idx="14">
                  <c:v>13.463026360868369</c:v>
                </c:pt>
                <c:pt idx="15">
                  <c:v>12.378348922153378</c:v>
                </c:pt>
                <c:pt idx="16">
                  <c:v>11.36280756601198</c:v>
                </c:pt>
                <c:pt idx="17">
                  <c:v>10.408114598219498</c:v>
                </c:pt>
                <c:pt idx="18">
                  <c:v>9.5073886606742946</c:v>
                </c:pt>
              </c:numCache>
            </c:numRef>
          </c:yVal>
          <c:smooth val="0"/>
        </c:ser>
        <c:ser>
          <c:idx val="2"/>
          <c:order val="2"/>
          <c:tx>
            <c:v>20dBm</c:v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'outdoor LRLP'!$AD$26:$AV$26</c:f>
              <c:numCache>
                <c:formatCode>General</c:formatCode>
                <c:ptCount val="19"/>
                <c:pt idx="0">
                  <c:v>1</c:v>
                </c:pt>
                <c:pt idx="1">
                  <c:v>11</c:v>
                </c:pt>
                <c:pt idx="2">
                  <c:v>21</c:v>
                </c:pt>
                <c:pt idx="3">
                  <c:v>31</c:v>
                </c:pt>
                <c:pt idx="4">
                  <c:v>41</c:v>
                </c:pt>
                <c:pt idx="5">
                  <c:v>51</c:v>
                </c:pt>
                <c:pt idx="6">
                  <c:v>61</c:v>
                </c:pt>
                <c:pt idx="7">
                  <c:v>71</c:v>
                </c:pt>
                <c:pt idx="8">
                  <c:v>81</c:v>
                </c:pt>
                <c:pt idx="9">
                  <c:v>91</c:v>
                </c:pt>
                <c:pt idx="10">
                  <c:v>101</c:v>
                </c:pt>
                <c:pt idx="11">
                  <c:v>111</c:v>
                </c:pt>
                <c:pt idx="12">
                  <c:v>121</c:v>
                </c:pt>
                <c:pt idx="13">
                  <c:v>131</c:v>
                </c:pt>
                <c:pt idx="14">
                  <c:v>141</c:v>
                </c:pt>
                <c:pt idx="15">
                  <c:v>151</c:v>
                </c:pt>
                <c:pt idx="16">
                  <c:v>161</c:v>
                </c:pt>
                <c:pt idx="17">
                  <c:v>171</c:v>
                </c:pt>
                <c:pt idx="18">
                  <c:v>181</c:v>
                </c:pt>
              </c:numCache>
            </c:numRef>
          </c:xVal>
          <c:yVal>
            <c:numRef>
              <c:f>'outdoor LRLP'!$AD$27:$AV$27</c:f>
              <c:numCache>
                <c:formatCode>General</c:formatCode>
                <c:ptCount val="19"/>
                <c:pt idx="0">
                  <c:v>91.404207758858433</c:v>
                </c:pt>
                <c:pt idx="1">
                  <c:v>53.185096213551574</c:v>
                </c:pt>
                <c:pt idx="2">
                  <c:v>42.878759642123597</c:v>
                </c:pt>
                <c:pt idx="3">
                  <c:v>36.67123359514062</c:v>
                </c:pt>
                <c:pt idx="4">
                  <c:v>32.215040217244137</c:v>
                </c:pt>
                <c:pt idx="5">
                  <c:v>28.736382296064164</c:v>
                </c:pt>
                <c:pt idx="6">
                  <c:v>25.882602813963274</c:v>
                </c:pt>
                <c:pt idx="7">
                  <c:v>23.463026360868369</c:v>
                </c:pt>
                <c:pt idx="8">
                  <c:v>21.36280756601198</c:v>
                </c:pt>
                <c:pt idx="9">
                  <c:v>19.507388660674295</c:v>
                </c:pt>
                <c:pt idx="10">
                  <c:v>17.845613341035445</c:v>
                </c:pt>
                <c:pt idx="11">
                  <c:v>16.340854437388089</c:v>
                </c:pt>
                <c:pt idx="12">
                  <c:v>14.965984668244701</c:v>
                </c:pt>
                <c:pt idx="13">
                  <c:v>13.700351208291877</c:v>
                </c:pt>
                <c:pt idx="14">
                  <c:v>12.527866324405991</c:v>
                </c:pt>
                <c:pt idx="15">
                  <c:v>11.435753793199112</c:v>
                </c:pt>
                <c:pt idx="16">
                  <c:v>10.413698108489555</c:v>
                </c:pt>
                <c:pt idx="17">
                  <c:v>9.4532505074663931</c:v>
                </c:pt>
                <c:pt idx="18">
                  <c:v>8.5474040611593551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'outdoor LRLP'!$AC$28</c:f>
              <c:strCache>
                <c:ptCount val="1"/>
                <c:pt idx="0">
                  <c:v>10% PER SNR (100B)</c:v>
                </c:pt>
              </c:strCache>
            </c:strRef>
          </c:tx>
          <c:spPr>
            <a:ln w="19050" cap="rnd">
              <a:solidFill>
                <a:schemeClr val="accent4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'outdoor LRLP'!$AD$26:$AV$26</c:f>
              <c:numCache>
                <c:formatCode>General</c:formatCode>
                <c:ptCount val="19"/>
                <c:pt idx="0">
                  <c:v>1</c:v>
                </c:pt>
                <c:pt idx="1">
                  <c:v>11</c:v>
                </c:pt>
                <c:pt idx="2">
                  <c:v>21</c:v>
                </c:pt>
                <c:pt idx="3">
                  <c:v>31</c:v>
                </c:pt>
                <c:pt idx="4">
                  <c:v>41</c:v>
                </c:pt>
                <c:pt idx="5">
                  <c:v>51</c:v>
                </c:pt>
                <c:pt idx="6">
                  <c:v>61</c:v>
                </c:pt>
                <c:pt idx="7">
                  <c:v>71</c:v>
                </c:pt>
                <c:pt idx="8">
                  <c:v>81</c:v>
                </c:pt>
                <c:pt idx="9">
                  <c:v>91</c:v>
                </c:pt>
                <c:pt idx="10">
                  <c:v>101</c:v>
                </c:pt>
                <c:pt idx="11">
                  <c:v>111</c:v>
                </c:pt>
                <c:pt idx="12">
                  <c:v>121</c:v>
                </c:pt>
                <c:pt idx="13">
                  <c:v>131</c:v>
                </c:pt>
                <c:pt idx="14">
                  <c:v>141</c:v>
                </c:pt>
                <c:pt idx="15">
                  <c:v>151</c:v>
                </c:pt>
                <c:pt idx="16">
                  <c:v>161</c:v>
                </c:pt>
                <c:pt idx="17">
                  <c:v>171</c:v>
                </c:pt>
                <c:pt idx="18">
                  <c:v>181</c:v>
                </c:pt>
              </c:numCache>
            </c:numRef>
          </c:xVal>
          <c:yVal>
            <c:numRef>
              <c:f>'outdoor LRLP'!$AD$28:$AV$28</c:f>
              <c:numCache>
                <c:formatCode>General</c:formatCode>
                <c:ptCount val="19"/>
                <c:pt idx="0">
                  <c:v>16.75</c:v>
                </c:pt>
                <c:pt idx="1">
                  <c:v>16.75</c:v>
                </c:pt>
                <c:pt idx="2">
                  <c:v>16.75</c:v>
                </c:pt>
                <c:pt idx="3">
                  <c:v>16.75</c:v>
                </c:pt>
                <c:pt idx="4">
                  <c:v>16.75</c:v>
                </c:pt>
                <c:pt idx="5">
                  <c:v>16.75</c:v>
                </c:pt>
                <c:pt idx="6">
                  <c:v>16.75</c:v>
                </c:pt>
                <c:pt idx="7">
                  <c:v>16.75</c:v>
                </c:pt>
                <c:pt idx="8">
                  <c:v>16.75</c:v>
                </c:pt>
                <c:pt idx="9">
                  <c:v>16.75</c:v>
                </c:pt>
                <c:pt idx="10">
                  <c:v>16.75</c:v>
                </c:pt>
                <c:pt idx="11">
                  <c:v>16.75</c:v>
                </c:pt>
                <c:pt idx="12">
                  <c:v>16.75</c:v>
                </c:pt>
                <c:pt idx="13">
                  <c:v>16.75</c:v>
                </c:pt>
                <c:pt idx="14">
                  <c:v>16.75</c:v>
                </c:pt>
                <c:pt idx="15">
                  <c:v>16.75</c:v>
                </c:pt>
                <c:pt idx="16">
                  <c:v>16.75</c:v>
                </c:pt>
                <c:pt idx="17">
                  <c:v>16.75</c:v>
                </c:pt>
                <c:pt idx="18">
                  <c:v>16.75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50590000"/>
        <c:axId val="250593920"/>
      </c:scatterChart>
      <c:valAx>
        <c:axId val="2505900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distance</a:t>
                </a:r>
                <a:r>
                  <a:rPr lang="en-US" baseline="0"/>
                  <a:t> (m)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0593920"/>
        <c:crosses val="autoZero"/>
        <c:crossBetween val="midCat"/>
      </c:valAx>
      <c:valAx>
        <c:axId val="250593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SNR (dB)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059000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6248340387768615"/>
          <c:y val="0.14257131758833433"/>
          <c:w val="0.30868635842077713"/>
          <c:h val="0.17744100503040955"/>
        </c:manualLayout>
      </c:layout>
      <c:overlay val="1"/>
      <c:spPr>
        <a:solidFill>
          <a:srgbClr val="FFFFFF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2.4GHz, ITU UMI LOS, MCS0, 2</a:t>
            </a:r>
            <a:r>
              <a:rPr lang="en-US" baseline="0"/>
              <a:t> MHz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0dBm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'outdoor LRLP'!$AD$13:$AV$13</c:f>
              <c:numCache>
                <c:formatCode>General</c:formatCode>
                <c:ptCount val="19"/>
                <c:pt idx="0">
                  <c:v>1</c:v>
                </c:pt>
                <c:pt idx="1">
                  <c:v>21</c:v>
                </c:pt>
                <c:pt idx="2">
                  <c:v>41</c:v>
                </c:pt>
                <c:pt idx="3">
                  <c:v>61</c:v>
                </c:pt>
                <c:pt idx="4">
                  <c:v>81</c:v>
                </c:pt>
                <c:pt idx="5">
                  <c:v>101</c:v>
                </c:pt>
                <c:pt idx="6">
                  <c:v>121</c:v>
                </c:pt>
                <c:pt idx="7">
                  <c:v>141</c:v>
                </c:pt>
                <c:pt idx="8">
                  <c:v>161</c:v>
                </c:pt>
                <c:pt idx="9">
                  <c:v>181</c:v>
                </c:pt>
                <c:pt idx="10">
                  <c:v>201</c:v>
                </c:pt>
                <c:pt idx="11">
                  <c:v>221</c:v>
                </c:pt>
                <c:pt idx="12">
                  <c:v>241</c:v>
                </c:pt>
                <c:pt idx="13">
                  <c:v>261</c:v>
                </c:pt>
                <c:pt idx="14">
                  <c:v>281</c:v>
                </c:pt>
                <c:pt idx="15">
                  <c:v>301</c:v>
                </c:pt>
                <c:pt idx="16">
                  <c:v>321</c:v>
                </c:pt>
                <c:pt idx="17">
                  <c:v>341</c:v>
                </c:pt>
                <c:pt idx="18">
                  <c:v>361</c:v>
                </c:pt>
              </c:numCache>
            </c:numRef>
          </c:xVal>
          <c:yVal>
            <c:numRef>
              <c:f>'outdoor LRLP'!$AD$14:$AV$14</c:f>
              <c:numCache>
                <c:formatCode>General</c:formatCode>
                <c:ptCount val="19"/>
                <c:pt idx="0">
                  <c:v>68.38547520912806</c:v>
                </c:pt>
                <c:pt idx="1">
                  <c:v>39.296650724981845</c:v>
                </c:pt>
                <c:pt idx="2">
                  <c:v>32.904230361293884</c:v>
                </c:pt>
                <c:pt idx="3">
                  <c:v>29.10821883889119</c:v>
                </c:pt>
                <c:pt idx="4">
                  <c:v>26.39880479379778</c:v>
                </c:pt>
                <c:pt idx="5">
                  <c:v>24.29040498590993</c:v>
                </c:pt>
                <c:pt idx="6">
                  <c:v>22.564197062166159</c:v>
                </c:pt>
                <c:pt idx="7">
                  <c:v>21.102654730709702</c:v>
                </c:pt>
                <c:pt idx="8">
                  <c:v>12.070265415810269</c:v>
                </c:pt>
                <c:pt idx="9">
                  <c:v>10.036157462316851</c:v>
                </c:pt>
                <c:pt idx="10">
                  <c:v>8.2154581602646886</c:v>
                </c:pt>
                <c:pt idx="11">
                  <c:v>6.5676095096798122</c:v>
                </c:pt>
                <c:pt idx="12">
                  <c:v>5.0626187540894989</c:v>
                </c:pt>
                <c:pt idx="13">
                  <c:v>3.6776801635530205</c:v>
                </c:pt>
                <c:pt idx="14">
                  <c:v>2.3950476608810618</c:v>
                </c:pt>
                <c:pt idx="15">
                  <c:v>1.2006406333304938</c:v>
                </c:pt>
                <c:pt idx="16">
                  <c:v>8.3099160889361201E-2</c:v>
                </c:pt>
                <c:pt idx="17">
                  <c:v>-0.96687470261565522</c:v>
                </c:pt>
                <c:pt idx="18">
                  <c:v>-1.956987619142069</c:v>
                </c:pt>
              </c:numCache>
            </c:numRef>
          </c:yVal>
          <c:smooth val="0"/>
        </c:ser>
        <c:ser>
          <c:idx val="1"/>
          <c:order val="1"/>
          <c:tx>
            <c:v>10dBm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'outdoor LRLP'!$AD$15:$AV$15</c:f>
              <c:numCache>
                <c:formatCode>General</c:formatCode>
                <c:ptCount val="19"/>
                <c:pt idx="0">
                  <c:v>1</c:v>
                </c:pt>
                <c:pt idx="1">
                  <c:v>51</c:v>
                </c:pt>
                <c:pt idx="2">
                  <c:v>101</c:v>
                </c:pt>
                <c:pt idx="3">
                  <c:v>151</c:v>
                </c:pt>
                <c:pt idx="4">
                  <c:v>201</c:v>
                </c:pt>
                <c:pt idx="5">
                  <c:v>251</c:v>
                </c:pt>
                <c:pt idx="6">
                  <c:v>301</c:v>
                </c:pt>
                <c:pt idx="7">
                  <c:v>351</c:v>
                </c:pt>
                <c:pt idx="8">
                  <c:v>401</c:v>
                </c:pt>
                <c:pt idx="9">
                  <c:v>451</c:v>
                </c:pt>
                <c:pt idx="10">
                  <c:v>501</c:v>
                </c:pt>
                <c:pt idx="11">
                  <c:v>551</c:v>
                </c:pt>
                <c:pt idx="12">
                  <c:v>601</c:v>
                </c:pt>
                <c:pt idx="13">
                  <c:v>651</c:v>
                </c:pt>
                <c:pt idx="14">
                  <c:v>701</c:v>
                </c:pt>
                <c:pt idx="15">
                  <c:v>751</c:v>
                </c:pt>
                <c:pt idx="16">
                  <c:v>801</c:v>
                </c:pt>
                <c:pt idx="17">
                  <c:v>851</c:v>
                </c:pt>
                <c:pt idx="18">
                  <c:v>901</c:v>
                </c:pt>
              </c:numCache>
            </c:numRef>
          </c:xVal>
          <c:yVal>
            <c:numRef>
              <c:f>'outdoor LRLP'!$AD$16:$AV$16</c:f>
              <c:numCache>
                <c:formatCode>General</c:formatCode>
                <c:ptCount val="19"/>
                <c:pt idx="0">
                  <c:v>78.38547520912806</c:v>
                </c:pt>
                <c:pt idx="1">
                  <c:v>40.818931334973456</c:v>
                </c:pt>
                <c:pt idx="2">
                  <c:v>34.29040498590993</c:v>
                </c:pt>
                <c:pt idx="3">
                  <c:v>23.184222565357487</c:v>
                </c:pt>
                <c:pt idx="4">
                  <c:v>18.215458160264689</c:v>
                </c:pt>
                <c:pt idx="5">
                  <c:v>14.356351597842718</c:v>
                </c:pt>
                <c:pt idx="6">
                  <c:v>11.200640633330494</c:v>
                </c:pt>
                <c:pt idx="7">
                  <c:v>8.5310157984512784</c:v>
                </c:pt>
                <c:pt idx="8">
                  <c:v>6.2175255522769532</c:v>
                </c:pt>
                <c:pt idx="9">
                  <c:v>4.1762387819658215</c:v>
                </c:pt>
                <c:pt idx="10">
                  <c:v>2.3497914223944179</c:v>
                </c:pt>
                <c:pt idx="11">
                  <c:v>0.69723650301284579</c:v>
                </c:pt>
                <c:pt idx="12">
                  <c:v>-0.81167842302534154</c:v>
                </c:pt>
                <c:pt idx="13">
                  <c:v>-2.1999390856434502</c:v>
                </c:pt>
                <c:pt idx="14">
                  <c:v>-3.4854202615821066</c:v>
                </c:pt>
                <c:pt idx="15">
                  <c:v>-4.6822970230824978</c:v>
                </c:pt>
                <c:pt idx="16">
                  <c:v>-5.8020001862852553</c:v>
                </c:pt>
                <c:pt idx="17">
                  <c:v>-6.8538819462992819</c:v>
                </c:pt>
                <c:pt idx="18">
                  <c:v>-7.8456911820782693</c:v>
                </c:pt>
              </c:numCache>
            </c:numRef>
          </c:yVal>
          <c:smooth val="0"/>
        </c:ser>
        <c:ser>
          <c:idx val="2"/>
          <c:order val="2"/>
          <c:tx>
            <c:v>20dBm</c:v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'outdoor LRLP'!$AD$17:$AV$17</c:f>
              <c:numCache>
                <c:formatCode>General</c:formatCode>
                <c:ptCount val="19"/>
                <c:pt idx="0">
                  <c:v>1</c:v>
                </c:pt>
                <c:pt idx="1">
                  <c:v>51</c:v>
                </c:pt>
                <c:pt idx="2">
                  <c:v>101</c:v>
                </c:pt>
                <c:pt idx="3">
                  <c:v>151</c:v>
                </c:pt>
                <c:pt idx="4">
                  <c:v>201</c:v>
                </c:pt>
                <c:pt idx="5">
                  <c:v>251</c:v>
                </c:pt>
                <c:pt idx="6">
                  <c:v>301</c:v>
                </c:pt>
                <c:pt idx="7">
                  <c:v>351</c:v>
                </c:pt>
                <c:pt idx="8">
                  <c:v>401</c:v>
                </c:pt>
                <c:pt idx="9">
                  <c:v>451</c:v>
                </c:pt>
                <c:pt idx="10">
                  <c:v>501</c:v>
                </c:pt>
                <c:pt idx="11">
                  <c:v>551</c:v>
                </c:pt>
                <c:pt idx="12">
                  <c:v>601</c:v>
                </c:pt>
                <c:pt idx="13">
                  <c:v>651</c:v>
                </c:pt>
                <c:pt idx="14">
                  <c:v>701</c:v>
                </c:pt>
                <c:pt idx="15">
                  <c:v>751</c:v>
                </c:pt>
                <c:pt idx="16">
                  <c:v>801</c:v>
                </c:pt>
                <c:pt idx="17">
                  <c:v>851</c:v>
                </c:pt>
                <c:pt idx="18">
                  <c:v>901</c:v>
                </c:pt>
              </c:numCache>
            </c:numRef>
          </c:xVal>
          <c:yVal>
            <c:numRef>
              <c:f>'outdoor LRLP'!$AD$18:$AV$18</c:f>
              <c:numCache>
                <c:formatCode>General</c:formatCode>
                <c:ptCount val="19"/>
                <c:pt idx="0">
                  <c:v>88.38547520912806</c:v>
                </c:pt>
                <c:pt idx="1">
                  <c:v>50.818931334973456</c:v>
                </c:pt>
                <c:pt idx="2">
                  <c:v>44.29040498590993</c:v>
                </c:pt>
                <c:pt idx="3">
                  <c:v>33.184222565357487</c:v>
                </c:pt>
                <c:pt idx="4">
                  <c:v>28.215458160264689</c:v>
                </c:pt>
                <c:pt idx="5">
                  <c:v>24.356351597842718</c:v>
                </c:pt>
                <c:pt idx="6">
                  <c:v>21.200640633330494</c:v>
                </c:pt>
                <c:pt idx="7">
                  <c:v>18.531015798451278</c:v>
                </c:pt>
                <c:pt idx="8">
                  <c:v>16.217525552276953</c:v>
                </c:pt>
                <c:pt idx="9">
                  <c:v>14.176238781965822</c:v>
                </c:pt>
                <c:pt idx="10">
                  <c:v>12.349791422394418</c:v>
                </c:pt>
                <c:pt idx="11">
                  <c:v>10.697236503012846</c:v>
                </c:pt>
                <c:pt idx="12">
                  <c:v>9.1883215769746585</c:v>
                </c:pt>
                <c:pt idx="13">
                  <c:v>7.8000609143565498</c:v>
                </c:pt>
                <c:pt idx="14">
                  <c:v>6.5145797384178934</c:v>
                </c:pt>
                <c:pt idx="15">
                  <c:v>5.3177029769175022</c:v>
                </c:pt>
                <c:pt idx="16">
                  <c:v>4.1979998137147447</c:v>
                </c:pt>
                <c:pt idx="17">
                  <c:v>3.1461180537007181</c:v>
                </c:pt>
                <c:pt idx="18">
                  <c:v>2.1543088179217307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'outdoor LRLP'!$AC$19</c:f>
              <c:strCache>
                <c:ptCount val="1"/>
                <c:pt idx="0">
                  <c:v>10% PER SNR (100B)</c:v>
                </c:pt>
              </c:strCache>
            </c:strRef>
          </c:tx>
          <c:spPr>
            <a:ln w="19050" cap="rnd">
              <a:solidFill>
                <a:schemeClr val="accent4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'outdoor LRLP'!$AD$17:$AV$17</c:f>
              <c:numCache>
                <c:formatCode>General</c:formatCode>
                <c:ptCount val="19"/>
                <c:pt idx="0">
                  <c:v>1</c:v>
                </c:pt>
                <c:pt idx="1">
                  <c:v>51</c:v>
                </c:pt>
                <c:pt idx="2">
                  <c:v>101</c:v>
                </c:pt>
                <c:pt idx="3">
                  <c:v>151</c:v>
                </c:pt>
                <c:pt idx="4">
                  <c:v>201</c:v>
                </c:pt>
                <c:pt idx="5">
                  <c:v>251</c:v>
                </c:pt>
                <c:pt idx="6">
                  <c:v>301</c:v>
                </c:pt>
                <c:pt idx="7">
                  <c:v>351</c:v>
                </c:pt>
                <c:pt idx="8">
                  <c:v>401</c:v>
                </c:pt>
                <c:pt idx="9">
                  <c:v>451</c:v>
                </c:pt>
                <c:pt idx="10">
                  <c:v>501</c:v>
                </c:pt>
                <c:pt idx="11">
                  <c:v>551</c:v>
                </c:pt>
                <c:pt idx="12">
                  <c:v>601</c:v>
                </c:pt>
                <c:pt idx="13">
                  <c:v>651</c:v>
                </c:pt>
                <c:pt idx="14">
                  <c:v>701</c:v>
                </c:pt>
                <c:pt idx="15">
                  <c:v>751</c:v>
                </c:pt>
                <c:pt idx="16">
                  <c:v>801</c:v>
                </c:pt>
                <c:pt idx="17">
                  <c:v>851</c:v>
                </c:pt>
                <c:pt idx="18">
                  <c:v>901</c:v>
                </c:pt>
              </c:numCache>
            </c:numRef>
          </c:xVal>
          <c:yVal>
            <c:numRef>
              <c:f>'outdoor LRLP'!$AD$19:$AV$19</c:f>
              <c:numCache>
                <c:formatCode>General</c:formatCode>
                <c:ptCount val="19"/>
                <c:pt idx="0">
                  <c:v>2.75</c:v>
                </c:pt>
                <c:pt idx="1">
                  <c:v>2.75</c:v>
                </c:pt>
                <c:pt idx="2">
                  <c:v>2.75</c:v>
                </c:pt>
                <c:pt idx="3">
                  <c:v>2.75</c:v>
                </c:pt>
                <c:pt idx="4">
                  <c:v>2.75</c:v>
                </c:pt>
                <c:pt idx="5">
                  <c:v>2.75</c:v>
                </c:pt>
                <c:pt idx="6">
                  <c:v>2.75</c:v>
                </c:pt>
                <c:pt idx="7">
                  <c:v>2.75</c:v>
                </c:pt>
                <c:pt idx="8">
                  <c:v>2.75</c:v>
                </c:pt>
                <c:pt idx="9">
                  <c:v>2.75</c:v>
                </c:pt>
                <c:pt idx="10">
                  <c:v>2.75</c:v>
                </c:pt>
                <c:pt idx="11">
                  <c:v>2.75</c:v>
                </c:pt>
                <c:pt idx="12">
                  <c:v>2.75</c:v>
                </c:pt>
                <c:pt idx="13">
                  <c:v>2.75</c:v>
                </c:pt>
                <c:pt idx="14">
                  <c:v>2.75</c:v>
                </c:pt>
                <c:pt idx="15">
                  <c:v>2.75</c:v>
                </c:pt>
                <c:pt idx="16">
                  <c:v>2.75</c:v>
                </c:pt>
                <c:pt idx="17">
                  <c:v>2.75</c:v>
                </c:pt>
                <c:pt idx="18">
                  <c:v>2.75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50592744"/>
        <c:axId val="250593136"/>
      </c:scatterChart>
      <c:valAx>
        <c:axId val="2505927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distance</a:t>
                </a:r>
                <a:r>
                  <a:rPr lang="en-US" baseline="0"/>
                  <a:t> (m)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0593136"/>
        <c:crosses val="autoZero"/>
        <c:crossBetween val="midCat"/>
      </c:valAx>
      <c:valAx>
        <c:axId val="25059313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SNR (dB)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059274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59774333616415087"/>
          <c:y val="0.14257131758833433"/>
          <c:w val="0.33577719639481685"/>
          <c:h val="0.17744100503040955"/>
        </c:manualLayout>
      </c:layout>
      <c:overlay val="1"/>
      <c:spPr>
        <a:solidFill>
          <a:srgbClr val="FFFFFF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2.4GHz, ITU UMI LOS, MCS3, 2</a:t>
            </a:r>
            <a:r>
              <a:rPr lang="en-US" baseline="0"/>
              <a:t> MHz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0dBm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'outdoor LRLP'!$AD$31:$AV$31</c:f>
              <c:numCache>
                <c:formatCode>General</c:formatCode>
                <c:ptCount val="19"/>
                <c:pt idx="0">
                  <c:v>1</c:v>
                </c:pt>
                <c:pt idx="1">
                  <c:v>11</c:v>
                </c:pt>
                <c:pt idx="2">
                  <c:v>21</c:v>
                </c:pt>
                <c:pt idx="3">
                  <c:v>31</c:v>
                </c:pt>
                <c:pt idx="4">
                  <c:v>41</c:v>
                </c:pt>
                <c:pt idx="5">
                  <c:v>51</c:v>
                </c:pt>
                <c:pt idx="6">
                  <c:v>61</c:v>
                </c:pt>
                <c:pt idx="7">
                  <c:v>71</c:v>
                </c:pt>
                <c:pt idx="8">
                  <c:v>81</c:v>
                </c:pt>
                <c:pt idx="9">
                  <c:v>91</c:v>
                </c:pt>
                <c:pt idx="10">
                  <c:v>101</c:v>
                </c:pt>
                <c:pt idx="11">
                  <c:v>111</c:v>
                </c:pt>
                <c:pt idx="12">
                  <c:v>121</c:v>
                </c:pt>
                <c:pt idx="13">
                  <c:v>131</c:v>
                </c:pt>
                <c:pt idx="14">
                  <c:v>141</c:v>
                </c:pt>
                <c:pt idx="15">
                  <c:v>151</c:v>
                </c:pt>
                <c:pt idx="16">
                  <c:v>161</c:v>
                </c:pt>
                <c:pt idx="17">
                  <c:v>171</c:v>
                </c:pt>
                <c:pt idx="18">
                  <c:v>181</c:v>
                </c:pt>
              </c:numCache>
            </c:numRef>
          </c:xVal>
          <c:yVal>
            <c:numRef>
              <c:f>'outdoor LRLP'!$AD$32:$AV$32</c:f>
              <c:numCache>
                <c:formatCode>General</c:formatCode>
                <c:ptCount val="19"/>
                <c:pt idx="0">
                  <c:v>68.38547520912806</c:v>
                </c:pt>
                <c:pt idx="1">
                  <c:v>45.474836135647116</c:v>
                </c:pt>
                <c:pt idx="2">
                  <c:v>39.296650724981845</c:v>
                </c:pt>
                <c:pt idx="3">
                  <c:v>35.575517944774077</c:v>
                </c:pt>
                <c:pt idx="4">
                  <c:v>32.904230361293884</c:v>
                </c:pt>
                <c:pt idx="5">
                  <c:v>30.818931334973456</c:v>
                </c:pt>
                <c:pt idx="6">
                  <c:v>29.10821883889119</c:v>
                </c:pt>
                <c:pt idx="7">
                  <c:v>27.657791537308412</c:v>
                </c:pt>
                <c:pt idx="8">
                  <c:v>26.39880479379778</c:v>
                </c:pt>
                <c:pt idx="9">
                  <c:v>25.286564578064002</c:v>
                </c:pt>
                <c:pt idx="10">
                  <c:v>24.29040498590993</c:v>
                </c:pt>
                <c:pt idx="11">
                  <c:v>23.388369675821593</c:v>
                </c:pt>
                <c:pt idx="12">
                  <c:v>22.564197062166159</c:v>
                </c:pt>
                <c:pt idx="13">
                  <c:v>21.805506704701259</c:v>
                </c:pt>
                <c:pt idx="14">
                  <c:v>21.102654730709702</c:v>
                </c:pt>
                <c:pt idx="15">
                  <c:v>13.184222565357487</c:v>
                </c:pt>
                <c:pt idx="16">
                  <c:v>12.070265415810269</c:v>
                </c:pt>
                <c:pt idx="17">
                  <c:v>11.023456041398106</c:v>
                </c:pt>
                <c:pt idx="18">
                  <c:v>10.036157462316851</c:v>
                </c:pt>
              </c:numCache>
            </c:numRef>
          </c:yVal>
          <c:smooth val="0"/>
        </c:ser>
        <c:ser>
          <c:idx val="1"/>
          <c:order val="1"/>
          <c:tx>
            <c:v>10dBm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'outdoor LRLP'!$AD$33:$AV$33</c:f>
              <c:numCache>
                <c:formatCode>General</c:formatCode>
                <c:ptCount val="19"/>
                <c:pt idx="0">
                  <c:v>1</c:v>
                </c:pt>
                <c:pt idx="1">
                  <c:v>21</c:v>
                </c:pt>
                <c:pt idx="2">
                  <c:v>41</c:v>
                </c:pt>
                <c:pt idx="3">
                  <c:v>61</c:v>
                </c:pt>
                <c:pt idx="4">
                  <c:v>81</c:v>
                </c:pt>
                <c:pt idx="5">
                  <c:v>101</c:v>
                </c:pt>
                <c:pt idx="6">
                  <c:v>121</c:v>
                </c:pt>
                <c:pt idx="7">
                  <c:v>141</c:v>
                </c:pt>
                <c:pt idx="8">
                  <c:v>161</c:v>
                </c:pt>
                <c:pt idx="9">
                  <c:v>181</c:v>
                </c:pt>
                <c:pt idx="10">
                  <c:v>201</c:v>
                </c:pt>
                <c:pt idx="11">
                  <c:v>221</c:v>
                </c:pt>
                <c:pt idx="12">
                  <c:v>241</c:v>
                </c:pt>
                <c:pt idx="13">
                  <c:v>261</c:v>
                </c:pt>
                <c:pt idx="14">
                  <c:v>281</c:v>
                </c:pt>
                <c:pt idx="15">
                  <c:v>301</c:v>
                </c:pt>
                <c:pt idx="16">
                  <c:v>321</c:v>
                </c:pt>
                <c:pt idx="17">
                  <c:v>341</c:v>
                </c:pt>
                <c:pt idx="18">
                  <c:v>361</c:v>
                </c:pt>
              </c:numCache>
            </c:numRef>
          </c:xVal>
          <c:yVal>
            <c:numRef>
              <c:f>'outdoor LRLP'!$AD$34:$AV$34</c:f>
              <c:numCache>
                <c:formatCode>General</c:formatCode>
                <c:ptCount val="19"/>
                <c:pt idx="0">
                  <c:v>78.38547520912806</c:v>
                </c:pt>
                <c:pt idx="1">
                  <c:v>49.296650724981845</c:v>
                </c:pt>
                <c:pt idx="2">
                  <c:v>42.904230361293884</c:v>
                </c:pt>
                <c:pt idx="3">
                  <c:v>39.10821883889119</c:v>
                </c:pt>
                <c:pt idx="4">
                  <c:v>36.39880479379778</c:v>
                </c:pt>
                <c:pt idx="5">
                  <c:v>34.29040498590993</c:v>
                </c:pt>
                <c:pt idx="6">
                  <c:v>32.564197062166159</c:v>
                </c:pt>
                <c:pt idx="7">
                  <c:v>31.102654730709702</c:v>
                </c:pt>
                <c:pt idx="8">
                  <c:v>22.070265415810269</c:v>
                </c:pt>
                <c:pt idx="9">
                  <c:v>20.036157462316851</c:v>
                </c:pt>
                <c:pt idx="10">
                  <c:v>18.215458160264689</c:v>
                </c:pt>
                <c:pt idx="11">
                  <c:v>16.567609509679812</c:v>
                </c:pt>
                <c:pt idx="12">
                  <c:v>15.062618754089499</c:v>
                </c:pt>
                <c:pt idx="13">
                  <c:v>13.677680163553021</c:v>
                </c:pt>
                <c:pt idx="14">
                  <c:v>12.395047660881062</c:v>
                </c:pt>
                <c:pt idx="15">
                  <c:v>11.200640633330494</c:v>
                </c:pt>
                <c:pt idx="16">
                  <c:v>10.083099160889361</c:v>
                </c:pt>
                <c:pt idx="17">
                  <c:v>9.0331252973843448</c:v>
                </c:pt>
                <c:pt idx="18">
                  <c:v>8.043012380857931</c:v>
                </c:pt>
              </c:numCache>
            </c:numRef>
          </c:yVal>
          <c:smooth val="0"/>
        </c:ser>
        <c:ser>
          <c:idx val="2"/>
          <c:order val="2"/>
          <c:tx>
            <c:v>20dBm</c:v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'outdoor LRLP'!$AD$35:$AV$35</c:f>
              <c:numCache>
                <c:formatCode>General</c:formatCode>
                <c:ptCount val="19"/>
                <c:pt idx="0">
                  <c:v>1</c:v>
                </c:pt>
                <c:pt idx="1">
                  <c:v>51</c:v>
                </c:pt>
                <c:pt idx="2">
                  <c:v>101</c:v>
                </c:pt>
                <c:pt idx="3">
                  <c:v>151</c:v>
                </c:pt>
                <c:pt idx="4">
                  <c:v>201</c:v>
                </c:pt>
                <c:pt idx="5">
                  <c:v>251</c:v>
                </c:pt>
                <c:pt idx="6">
                  <c:v>301</c:v>
                </c:pt>
                <c:pt idx="7">
                  <c:v>351</c:v>
                </c:pt>
                <c:pt idx="8">
                  <c:v>401</c:v>
                </c:pt>
                <c:pt idx="9">
                  <c:v>451</c:v>
                </c:pt>
                <c:pt idx="10">
                  <c:v>501</c:v>
                </c:pt>
                <c:pt idx="11">
                  <c:v>551</c:v>
                </c:pt>
                <c:pt idx="12">
                  <c:v>601</c:v>
                </c:pt>
                <c:pt idx="13">
                  <c:v>651</c:v>
                </c:pt>
                <c:pt idx="14">
                  <c:v>701</c:v>
                </c:pt>
                <c:pt idx="15">
                  <c:v>751</c:v>
                </c:pt>
                <c:pt idx="16">
                  <c:v>801</c:v>
                </c:pt>
                <c:pt idx="17">
                  <c:v>851</c:v>
                </c:pt>
                <c:pt idx="18">
                  <c:v>901</c:v>
                </c:pt>
              </c:numCache>
            </c:numRef>
          </c:xVal>
          <c:yVal>
            <c:numRef>
              <c:f>'outdoor LRLP'!$AD$36:$AV$36</c:f>
              <c:numCache>
                <c:formatCode>General</c:formatCode>
                <c:ptCount val="19"/>
                <c:pt idx="0">
                  <c:v>88.38547520912806</c:v>
                </c:pt>
                <c:pt idx="1">
                  <c:v>50.818931334973456</c:v>
                </c:pt>
                <c:pt idx="2">
                  <c:v>44.29040498590993</c:v>
                </c:pt>
                <c:pt idx="3">
                  <c:v>33.184222565357487</c:v>
                </c:pt>
                <c:pt idx="4">
                  <c:v>28.215458160264689</c:v>
                </c:pt>
                <c:pt idx="5">
                  <c:v>24.356351597842718</c:v>
                </c:pt>
                <c:pt idx="6">
                  <c:v>21.200640633330494</c:v>
                </c:pt>
                <c:pt idx="7">
                  <c:v>18.531015798451278</c:v>
                </c:pt>
                <c:pt idx="8">
                  <c:v>16.217525552276953</c:v>
                </c:pt>
                <c:pt idx="9">
                  <c:v>14.176238781965822</c:v>
                </c:pt>
                <c:pt idx="10">
                  <c:v>12.349791422394418</c:v>
                </c:pt>
                <c:pt idx="11">
                  <c:v>10.697236503012846</c:v>
                </c:pt>
                <c:pt idx="12">
                  <c:v>9.1883215769746585</c:v>
                </c:pt>
                <c:pt idx="13">
                  <c:v>7.8000609143565498</c:v>
                </c:pt>
                <c:pt idx="14">
                  <c:v>6.5145797384178934</c:v>
                </c:pt>
                <c:pt idx="15">
                  <c:v>5.3177029769175022</c:v>
                </c:pt>
                <c:pt idx="16">
                  <c:v>4.1979998137147447</c:v>
                </c:pt>
                <c:pt idx="17">
                  <c:v>3.1461180537007181</c:v>
                </c:pt>
                <c:pt idx="18">
                  <c:v>2.1543088179217307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'outdoor LRLP'!$AC$37</c:f>
              <c:strCache>
                <c:ptCount val="1"/>
                <c:pt idx="0">
                  <c:v>10% PER SNR (100B)</c:v>
                </c:pt>
              </c:strCache>
            </c:strRef>
          </c:tx>
          <c:spPr>
            <a:ln w="19050" cap="rnd">
              <a:solidFill>
                <a:schemeClr val="accent4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'outdoor LRLP'!$AD$35:$AV$35</c:f>
              <c:numCache>
                <c:formatCode>General</c:formatCode>
                <c:ptCount val="19"/>
                <c:pt idx="0">
                  <c:v>1</c:v>
                </c:pt>
                <c:pt idx="1">
                  <c:v>51</c:v>
                </c:pt>
                <c:pt idx="2">
                  <c:v>101</c:v>
                </c:pt>
                <c:pt idx="3">
                  <c:v>151</c:v>
                </c:pt>
                <c:pt idx="4">
                  <c:v>201</c:v>
                </c:pt>
                <c:pt idx="5">
                  <c:v>251</c:v>
                </c:pt>
                <c:pt idx="6">
                  <c:v>301</c:v>
                </c:pt>
                <c:pt idx="7">
                  <c:v>351</c:v>
                </c:pt>
                <c:pt idx="8">
                  <c:v>401</c:v>
                </c:pt>
                <c:pt idx="9">
                  <c:v>451</c:v>
                </c:pt>
                <c:pt idx="10">
                  <c:v>501</c:v>
                </c:pt>
                <c:pt idx="11">
                  <c:v>551</c:v>
                </c:pt>
                <c:pt idx="12">
                  <c:v>601</c:v>
                </c:pt>
                <c:pt idx="13">
                  <c:v>651</c:v>
                </c:pt>
                <c:pt idx="14">
                  <c:v>701</c:v>
                </c:pt>
                <c:pt idx="15">
                  <c:v>751</c:v>
                </c:pt>
                <c:pt idx="16">
                  <c:v>801</c:v>
                </c:pt>
                <c:pt idx="17">
                  <c:v>851</c:v>
                </c:pt>
                <c:pt idx="18">
                  <c:v>901</c:v>
                </c:pt>
              </c:numCache>
            </c:numRef>
          </c:xVal>
          <c:yVal>
            <c:numRef>
              <c:f>'outdoor LRLP'!$AD$37:$AV$37</c:f>
              <c:numCache>
                <c:formatCode>General</c:formatCode>
                <c:ptCount val="19"/>
                <c:pt idx="0">
                  <c:v>11.75</c:v>
                </c:pt>
                <c:pt idx="1">
                  <c:v>11.75</c:v>
                </c:pt>
                <c:pt idx="2">
                  <c:v>11.75</c:v>
                </c:pt>
                <c:pt idx="3">
                  <c:v>11.75</c:v>
                </c:pt>
                <c:pt idx="4">
                  <c:v>11.75</c:v>
                </c:pt>
                <c:pt idx="5">
                  <c:v>11.75</c:v>
                </c:pt>
                <c:pt idx="6">
                  <c:v>11.75</c:v>
                </c:pt>
                <c:pt idx="7">
                  <c:v>11.75</c:v>
                </c:pt>
                <c:pt idx="8">
                  <c:v>11.75</c:v>
                </c:pt>
                <c:pt idx="9">
                  <c:v>11.75</c:v>
                </c:pt>
                <c:pt idx="10">
                  <c:v>11.75</c:v>
                </c:pt>
                <c:pt idx="11">
                  <c:v>11.75</c:v>
                </c:pt>
                <c:pt idx="12">
                  <c:v>11.75</c:v>
                </c:pt>
                <c:pt idx="13">
                  <c:v>11.75</c:v>
                </c:pt>
                <c:pt idx="14">
                  <c:v>11.75</c:v>
                </c:pt>
                <c:pt idx="15">
                  <c:v>11.75</c:v>
                </c:pt>
                <c:pt idx="16">
                  <c:v>11.75</c:v>
                </c:pt>
                <c:pt idx="17">
                  <c:v>11.75</c:v>
                </c:pt>
                <c:pt idx="18">
                  <c:v>11.75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50595096"/>
        <c:axId val="250588824"/>
      </c:scatterChart>
      <c:valAx>
        <c:axId val="2505950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distance</a:t>
                </a:r>
                <a:r>
                  <a:rPr lang="en-US" baseline="0"/>
                  <a:t> (m)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0588824"/>
        <c:crosses val="autoZero"/>
        <c:crossBetween val="midCat"/>
      </c:valAx>
      <c:valAx>
        <c:axId val="250588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SNR (dB)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059509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60728777369647891"/>
          <c:y val="0.14257131758833433"/>
          <c:w val="0.32623271888375538"/>
          <c:h val="0.17744100503040955"/>
        </c:manualLayout>
      </c:layout>
      <c:overlay val="1"/>
      <c:spPr>
        <a:solidFill>
          <a:srgbClr val="FFFFFF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0.79583</cdr:x>
      <cdr:y>0.70421</cdr:y>
    </cdr:from>
    <cdr:to>
      <cdr:x>1</cdr:x>
      <cdr:y>0.8503</cdr:y>
    </cdr:to>
    <cdr:sp macro="" textlink="">
      <cdr:nvSpPr>
        <cdr:cNvPr id="2" name="TextBox 34"/>
        <cdr:cNvSpPr txBox="1"/>
      </cdr:nvSpPr>
      <cdr:spPr>
        <a:xfrm xmlns:a="http://schemas.openxmlformats.org/drawingml/2006/main">
          <a:off x="3456618" y="2522055"/>
          <a:ext cx="886782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GB"/>
          </a:defPPr>
          <a:lvl1pPr algn="l" defTabSz="449263" rtl="0" eaLnBrk="0" fontAlgn="base" hangingPunct="0"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6" charset="0"/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1pPr>
          <a:lvl2pPr marL="742950" indent="-285750" algn="l" defTabSz="449263" rtl="0" eaLnBrk="0" fontAlgn="base" hangingPunct="0"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6" charset="0"/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2pPr>
          <a:lvl3pPr marL="1143000" indent="-228600" algn="l" defTabSz="449263" rtl="0" eaLnBrk="0" fontAlgn="base" hangingPunct="0"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6" charset="0"/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3pPr>
          <a:lvl4pPr marL="1600200" indent="-228600" algn="l" defTabSz="449263" rtl="0" eaLnBrk="0" fontAlgn="base" hangingPunct="0"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6" charset="0"/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4pPr>
          <a:lvl5pPr marL="2057400" indent="-228600" algn="l" defTabSz="449263" rtl="0" eaLnBrk="0" fontAlgn="base" hangingPunct="0"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6" charset="0"/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5pPr>
          <a:lvl6pPr marL="2286000" algn="l" defTabSz="914400" rtl="0" eaLnBrk="1" latinLnBrk="0" hangingPunct="1"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6pPr>
          <a:lvl7pPr marL="2743200" algn="l" defTabSz="914400" rtl="0" eaLnBrk="1" latinLnBrk="0" hangingPunct="1"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7pPr>
          <a:lvl8pPr marL="3200400" algn="l" defTabSz="914400" rtl="0" eaLnBrk="1" latinLnBrk="0" hangingPunct="1"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8pPr>
          <a:lvl9pPr marL="3657600" algn="l" defTabSz="914400" rtl="0" eaLnBrk="1" latinLnBrk="0" hangingPunct="1"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9pPr>
        </a:lstStyle>
        <a:p xmlns:a="http://schemas.openxmlformats.org/drawingml/2006/main">
          <a:pPr algn="ctr"/>
          <a:r>
            <a:rPr lang="en-US" sz="1400" dirty="0" smtClean="0">
              <a:solidFill>
                <a:schemeClr val="tx1"/>
              </a:solidFill>
            </a:rPr>
            <a:t>9dB</a:t>
          </a:r>
        </a:p>
        <a:p xmlns:a="http://schemas.openxmlformats.org/drawingml/2006/main">
          <a:pPr algn="ctr"/>
          <a:r>
            <a:rPr lang="en-US" sz="1400" dirty="0" smtClean="0">
              <a:solidFill>
                <a:schemeClr val="tx1"/>
              </a:solidFill>
            </a:rPr>
            <a:t>10% PER</a:t>
          </a:r>
          <a:endParaRPr lang="en-US" sz="1400" dirty="0">
            <a:solidFill>
              <a:schemeClr val="tx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0.15442</cdr:x>
      <cdr:y>0.41262</cdr:y>
    </cdr:from>
    <cdr:to>
      <cdr:x>0.31382</cdr:x>
      <cdr:y>0.49237</cdr:y>
    </cdr:to>
    <cdr:cxnSp macro="">
      <cdr:nvCxnSpPr>
        <cdr:cNvPr id="2" name="Straight Arrow Connector 1"/>
        <cdr:cNvCxnSpPr/>
      </cdr:nvCxnSpPr>
      <cdr:spPr bwMode="auto">
        <a:xfrm xmlns:a="http://schemas.openxmlformats.org/drawingml/2006/main" flipH="1">
          <a:off x="694260" y="1477770"/>
          <a:ext cx="716610" cy="285616"/>
        </a:xfrm>
        <a:prstGeom xmlns:a="http://schemas.openxmlformats.org/drawingml/2006/main" prst="straightConnector1">
          <a:avLst/>
        </a:prstGeom>
        <a:solidFill xmlns:a="http://schemas.openxmlformats.org/drawingml/2006/main">
          <a:srgbClr val="00B8FF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 xmlns:a="http://schemas.openxmlformats.org/drawingml/2006/main"/>
      </cdr:spPr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802.11-15/1308r0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Minyoung Park,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Link Budget Analysis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2015-11-9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2442997"/>
              </p:ext>
            </p:extLst>
          </p:nvPr>
        </p:nvGraphicFramePr>
        <p:xfrm>
          <a:off x="514350" y="2281238"/>
          <a:ext cx="8070850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7" name="Document" r:id="rId4" imgW="8248712" imgH="2539515" progId="Word.Document.8">
                  <p:embed/>
                </p:oleObj>
              </mc:Choice>
              <mc:Fallback>
                <p:oleObj name="Document" r:id="rId4" imgW="8248712" imgH="253951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81238"/>
                        <a:ext cx="8070850" cy="2476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[1] IEEE 802.11-14/882r4, IEEE 802.11ax channel model document</a:t>
            </a:r>
          </a:p>
          <a:p>
            <a:r>
              <a:rPr lang="en-US" sz="2000" dirty="0" smtClean="0"/>
              <a:t>[2] IEEE 802.11-14/621r3, </a:t>
            </a:r>
            <a:r>
              <a:rPr lang="en-US" sz="2000" dirty="0" err="1" smtClean="0"/>
              <a:t>TGax</a:t>
            </a:r>
            <a:r>
              <a:rPr lang="en-US" sz="2000" dirty="0" smtClean="0"/>
              <a:t> simulation scenarios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75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8579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 - Channel Model B,D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5638800"/>
            <a:ext cx="3659188" cy="455613"/>
          </a:xfrm>
        </p:spPr>
        <p:txBody>
          <a:bodyPr/>
          <a:lstStyle/>
          <a:p>
            <a:pPr algn="ctr"/>
            <a:r>
              <a:rPr lang="en-US" sz="2000" dirty="0" smtClean="0"/>
              <a:t>IEEE Channel Model B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2814" y="2710104"/>
            <a:ext cx="4984610" cy="302097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28600" y="2667000"/>
            <a:ext cx="5007479" cy="3107185"/>
          </a:xfrm>
          <a:prstGeom prst="rect">
            <a:avLst/>
          </a:prstGeom>
        </p:spPr>
      </p:pic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029200" y="5638800"/>
            <a:ext cx="3659188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/>
            <a:r>
              <a:rPr lang="en-US" sz="2000" kern="0" dirty="0" smtClean="0"/>
              <a:t>IEEE Channel Model D</a:t>
            </a:r>
            <a:endParaRPr lang="en-US" sz="2000" kern="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445544" y="1850352"/>
            <a:ext cx="8393655" cy="81664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1x1 1-stream, MCS 0-8, 100 byte packet, NLOS, all impairments, 20 MHz</a:t>
            </a:r>
            <a:endParaRPr lang="en-US" kern="0" dirty="0"/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445544" y="3962400"/>
            <a:ext cx="32120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4778879" y="3942522"/>
            <a:ext cx="32120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V="1">
            <a:off x="5562600" y="4030091"/>
            <a:ext cx="0" cy="3810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V="1">
            <a:off x="6324600" y="4038599"/>
            <a:ext cx="0" cy="3810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5258325" y="4380894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9dB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66929" y="4357775"/>
            <a:ext cx="574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17dB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 flipV="1">
            <a:off x="2315071" y="3962400"/>
            <a:ext cx="0" cy="3810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2057400" y="4281576"/>
            <a:ext cx="574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21dB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 flipV="1">
            <a:off x="1553072" y="3962400"/>
            <a:ext cx="0" cy="3810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1295401" y="4281576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12.5dB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5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 - ITU </a:t>
            </a:r>
            <a:r>
              <a:rPr lang="en-US" dirty="0" err="1" smtClean="0"/>
              <a:t>UMi</a:t>
            </a:r>
            <a:r>
              <a:rPr lang="en-US" dirty="0" smtClean="0"/>
              <a:t> LOS, NLOS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98655" y="2422875"/>
            <a:ext cx="4369145" cy="329212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2422875"/>
            <a:ext cx="4432176" cy="3292125"/>
          </a:xfrm>
          <a:prstGeom prst="rect">
            <a:avLst/>
          </a:prstGeom>
        </p:spPr>
      </p:pic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5801" y="5638800"/>
            <a:ext cx="3659188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/>
            <a:r>
              <a:rPr lang="en-US" sz="2000" kern="0" dirty="0" smtClean="0"/>
              <a:t>LOS</a:t>
            </a:r>
            <a:endParaRPr lang="en-US" sz="2000" kern="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4797425" y="5638800"/>
            <a:ext cx="3659188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/>
            <a:r>
              <a:rPr lang="en-US" sz="2000" kern="0" dirty="0" smtClean="0"/>
              <a:t>NLOS</a:t>
            </a:r>
            <a:endParaRPr lang="en-US" sz="2000" kern="0" dirty="0"/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533400" y="3837317"/>
            <a:ext cx="2895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flipV="1">
            <a:off x="1460500" y="3837317"/>
            <a:ext cx="0" cy="3810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1129432" y="4136859"/>
            <a:ext cx="574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13dB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flipV="1">
            <a:off x="838200" y="3837317"/>
            <a:ext cx="0" cy="3810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533400" y="4156493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4dB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5105400" y="3845000"/>
            <a:ext cx="2895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V="1">
            <a:off x="5638800" y="3845000"/>
            <a:ext cx="0" cy="3810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5382972" y="4164176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8dB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 flipV="1">
            <a:off x="6323117" y="3845000"/>
            <a:ext cx="0" cy="3810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6067289" y="4164176"/>
            <a:ext cx="574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18dB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533400" y="1717703"/>
            <a:ext cx="7543800" cy="69020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/>
              <a:t>IEEE 802.11-15/0099, “Payload Symbol Size for 11ax”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 smtClean="0"/>
              <a:t>For this presentation threshold is set to 1.25dB lower to use for100B PER</a:t>
            </a:r>
          </a:p>
        </p:txBody>
      </p:sp>
    </p:spTree>
    <p:extLst>
      <p:ext uri="{BB962C8B-B14F-4D97-AF65-F5344CB8AC3E}">
        <p14:creationId xmlns:p14="http://schemas.microsoft.com/office/powerpoint/2010/main" val="3264029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In this presentation, the link budget is analysed for indoor and outdoor environments using IEEE Channel Model B and D and </a:t>
            </a:r>
            <a:r>
              <a:rPr lang="en-GB" dirty="0" err="1" smtClean="0"/>
              <a:t>UMi</a:t>
            </a:r>
            <a:r>
              <a:rPr lang="en-GB" dirty="0" smtClean="0"/>
              <a:t> NLOS/LOS channel models in 2.4 GHz.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" name="Chart 3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8875438"/>
              </p:ext>
            </p:extLst>
          </p:nvPr>
        </p:nvGraphicFramePr>
        <p:xfrm>
          <a:off x="1542125" y="2590800"/>
          <a:ext cx="5942619" cy="3385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 MHz, Indoor Channel Model D [1]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Channel BW: 20MHz, NF and other losses: 7 dB, </a:t>
            </a:r>
            <a:r>
              <a:rPr lang="en-US" sz="1800" dirty="0" err="1" smtClean="0"/>
              <a:t>Tx</a:t>
            </a:r>
            <a:r>
              <a:rPr lang="en-US" sz="1800" dirty="0" smtClean="0"/>
              <a:t> power: 0, 10, 20dBm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MCS0: 38, 70, 135m, MCS3: 21, 41, 81m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Packet length: 100 Bytes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4114800" y="5138186"/>
            <a:ext cx="9834" cy="7616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5943600" y="5138186"/>
            <a:ext cx="14748" cy="74666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3170904" y="5138186"/>
            <a:ext cx="0" cy="838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3880028" y="5902935"/>
            <a:ext cx="503664" cy="30777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70m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01202" y="5899866"/>
            <a:ext cx="593432" cy="30777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135m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915792" y="5899866"/>
            <a:ext cx="503664" cy="30777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38m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172417" y="4762353"/>
            <a:ext cx="1880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17dB, MCS3 10% PER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218473" y="4984297"/>
            <a:ext cx="17908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9dB, MCS0 10% PER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37" name="Straight Connector 36"/>
          <p:cNvCxnSpPr/>
          <p:nvPr/>
        </p:nvCxnSpPr>
        <p:spPr bwMode="auto">
          <a:xfrm>
            <a:off x="2743200" y="4916242"/>
            <a:ext cx="0" cy="838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2475434" y="5630440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21m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>
            <a:off x="3330148" y="4924174"/>
            <a:ext cx="0" cy="838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3152765" y="5638547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41m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4466304" y="4916242"/>
            <a:ext cx="0" cy="838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4341213" y="5712023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81m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864855" y="5630439"/>
            <a:ext cx="7040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MCS3: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858479" y="5899865"/>
            <a:ext cx="7040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MCS0: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34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MHz, Indoor Channel Model D [1]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Channel BW: 2MHz, NF and other losses: 7 dB, </a:t>
            </a:r>
            <a:r>
              <a:rPr lang="en-US" sz="1800" dirty="0" err="1" smtClean="0"/>
              <a:t>Tx</a:t>
            </a:r>
            <a:r>
              <a:rPr lang="en-US" sz="1800" dirty="0" smtClean="0"/>
              <a:t> power: 0, 10, 20dBm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MCS0: 70, 130, 270m, MCS3: 45, 80, 165m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Packet length: 100 Bytes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6557191"/>
              </p:ext>
            </p:extLst>
          </p:nvPr>
        </p:nvGraphicFramePr>
        <p:xfrm>
          <a:off x="4593577" y="2703513"/>
          <a:ext cx="4343401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0730101"/>
              </p:ext>
            </p:extLst>
          </p:nvPr>
        </p:nvGraphicFramePr>
        <p:xfrm>
          <a:off x="205435" y="2703512"/>
          <a:ext cx="4343400" cy="3581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6" name="Straight Connector 15"/>
          <p:cNvCxnSpPr/>
          <p:nvPr/>
        </p:nvCxnSpPr>
        <p:spPr bwMode="auto">
          <a:xfrm>
            <a:off x="1371600" y="5334000"/>
            <a:ext cx="0" cy="838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1981200" y="5334000"/>
            <a:ext cx="0" cy="838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3124200" y="5334000"/>
            <a:ext cx="0" cy="838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1154233" y="6118553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70m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710864" y="6118552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130m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827484" y="6118552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270m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5921784" y="5197575"/>
            <a:ext cx="0" cy="838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5704417" y="5982128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45m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6633499" y="5197575"/>
            <a:ext cx="0" cy="838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6416132" y="5982128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80m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8034368" y="5192024"/>
            <a:ext cx="0" cy="838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7817001" y="5976577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165m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 bwMode="auto">
          <a:xfrm>
            <a:off x="838200" y="3810000"/>
            <a:ext cx="0" cy="1981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1121301" y="3844623"/>
            <a:ext cx="8563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9m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(</a:t>
            </a:r>
            <a:r>
              <a:rPr lang="en-US" sz="1400" dirty="0" smtClean="0">
                <a:solidFill>
                  <a:schemeClr val="tx1"/>
                </a:solidFill>
              </a:rPr>
              <a:t>3 floors)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209257" y="5038135"/>
            <a:ext cx="8867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17dB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10% PER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>
            <a:off x="838200" y="4290055"/>
            <a:ext cx="711263" cy="20415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33602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2MHz, Indoor Channel Model B [1]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077" y="1605653"/>
            <a:ext cx="7770813" cy="450974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Channel BW: </a:t>
            </a:r>
            <a:r>
              <a:rPr lang="en-US" sz="1800" dirty="0" smtClean="0"/>
              <a:t>2MHz, </a:t>
            </a:r>
            <a:r>
              <a:rPr lang="en-US" sz="1800" dirty="0" err="1" smtClean="0"/>
              <a:t>Tx</a:t>
            </a:r>
            <a:r>
              <a:rPr lang="en-US" sz="1800" dirty="0" smtClean="0"/>
              <a:t> </a:t>
            </a:r>
            <a:r>
              <a:rPr lang="en-US" sz="1800" dirty="0"/>
              <a:t>power: 0, 10, 20dBm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MCS0: </a:t>
            </a:r>
            <a:r>
              <a:rPr lang="en-US" sz="1800" dirty="0" smtClean="0"/>
              <a:t>50, 95, 180m, MCS3</a:t>
            </a:r>
            <a:r>
              <a:rPr lang="en-US" sz="1800" dirty="0"/>
              <a:t>: </a:t>
            </a:r>
            <a:r>
              <a:rPr lang="en-US" sz="1800" dirty="0" smtClean="0"/>
              <a:t>30, 55, 100m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Packet length: 100 Bytes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0784235"/>
              </p:ext>
            </p:extLst>
          </p:nvPr>
        </p:nvGraphicFramePr>
        <p:xfrm>
          <a:off x="76200" y="2667000"/>
          <a:ext cx="4495801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2820906"/>
              </p:ext>
            </p:extLst>
          </p:nvPr>
        </p:nvGraphicFramePr>
        <p:xfrm>
          <a:off x="4549484" y="2650105"/>
          <a:ext cx="4480378" cy="36348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2" name="Straight Connector 11"/>
          <p:cNvCxnSpPr/>
          <p:nvPr/>
        </p:nvCxnSpPr>
        <p:spPr bwMode="auto">
          <a:xfrm>
            <a:off x="1259000" y="5215831"/>
            <a:ext cx="0" cy="838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1041633" y="6000384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50m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1847303" y="5232270"/>
            <a:ext cx="0" cy="838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1629936" y="6016823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95m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2990303" y="5232270"/>
            <a:ext cx="0" cy="838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2772936" y="6016823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180m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98690" y="6016823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30m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5638800" y="5045591"/>
            <a:ext cx="0" cy="10107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5891071" y="6017326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55m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6131181" y="5046094"/>
            <a:ext cx="0" cy="10107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6774996" y="6019800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100m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 bwMode="auto">
          <a:xfrm>
            <a:off x="6989939" y="5041557"/>
            <a:ext cx="0" cy="10107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710658" y="4429494"/>
            <a:ext cx="13221" cy="126815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1318851" y="3906274"/>
            <a:ext cx="8563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6m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(2 floors)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828093" y="5174427"/>
            <a:ext cx="8867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12.5dB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10% PER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261111" y="4953000"/>
            <a:ext cx="8867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21dB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10% PER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02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2MHz, Outdoor </a:t>
            </a:r>
            <a:r>
              <a:rPr lang="en-US" dirty="0" err="1" smtClean="0"/>
              <a:t>UMi</a:t>
            </a:r>
            <a:r>
              <a:rPr lang="en-US" dirty="0" smtClean="0"/>
              <a:t> NLOS [1]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Channel BW: </a:t>
            </a:r>
            <a:r>
              <a:rPr lang="en-US" sz="1800" dirty="0" smtClean="0"/>
              <a:t>2MHz, </a:t>
            </a:r>
            <a:r>
              <a:rPr lang="en-US" sz="1800" dirty="0" err="1" smtClean="0"/>
              <a:t>Tx</a:t>
            </a:r>
            <a:r>
              <a:rPr lang="en-US" sz="1800" dirty="0" smtClean="0"/>
              <a:t> </a:t>
            </a:r>
            <a:r>
              <a:rPr lang="en-US" sz="1800" dirty="0"/>
              <a:t>power: 0, 10, 20dBm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MCS0: </a:t>
            </a:r>
            <a:r>
              <a:rPr lang="en-US" sz="1800" dirty="0" smtClean="0"/>
              <a:t>60, 110, 210m, MCS3</a:t>
            </a:r>
            <a:r>
              <a:rPr lang="en-US" sz="1800" dirty="0"/>
              <a:t>: </a:t>
            </a:r>
            <a:r>
              <a:rPr lang="en-US" sz="1800" dirty="0" smtClean="0"/>
              <a:t>30, 60, 110m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Packet length: 100 Bytes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8449812"/>
              </p:ext>
            </p:extLst>
          </p:nvPr>
        </p:nvGraphicFramePr>
        <p:xfrm>
          <a:off x="148758" y="2650105"/>
          <a:ext cx="4400726" cy="36348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0552694"/>
              </p:ext>
            </p:extLst>
          </p:nvPr>
        </p:nvGraphicFramePr>
        <p:xfrm>
          <a:off x="4344987" y="2661771"/>
          <a:ext cx="4648667" cy="3623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5" name="Straight Connector 14"/>
          <p:cNvCxnSpPr/>
          <p:nvPr/>
        </p:nvCxnSpPr>
        <p:spPr bwMode="auto">
          <a:xfrm>
            <a:off x="1449525" y="5334000"/>
            <a:ext cx="0" cy="838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1232158" y="6118553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60m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2057400" y="5334000"/>
            <a:ext cx="0" cy="838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1840033" y="6118553"/>
            <a:ext cx="5867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110m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3202125" y="5334000"/>
            <a:ext cx="0" cy="838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2984758" y="6118553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210m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5534850" y="5257800"/>
            <a:ext cx="0" cy="838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5317483" y="6042353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30m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6063470" y="5257800"/>
            <a:ext cx="0" cy="838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5846103" y="6042353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60m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7028903" y="5257800"/>
            <a:ext cx="0" cy="838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6811536" y="6042353"/>
            <a:ext cx="5867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110m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975959" y="5369123"/>
            <a:ext cx="8867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6.75dB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10% PER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278915" y="5103911"/>
            <a:ext cx="8867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16.75dB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10% PER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61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2MHz, Outdoor </a:t>
            </a:r>
            <a:r>
              <a:rPr lang="en-US" dirty="0" err="1" smtClean="0"/>
              <a:t>UMi</a:t>
            </a:r>
            <a:r>
              <a:rPr lang="en-US" dirty="0" smtClean="0"/>
              <a:t> LOS [1]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Channel BW: </a:t>
            </a:r>
            <a:r>
              <a:rPr lang="en-US" sz="1800" dirty="0" smtClean="0"/>
              <a:t>2MHz, </a:t>
            </a:r>
            <a:r>
              <a:rPr lang="en-US" sz="1800" dirty="0" err="1" smtClean="0"/>
              <a:t>Tx</a:t>
            </a:r>
            <a:r>
              <a:rPr lang="en-US" sz="1800" dirty="0" smtClean="0"/>
              <a:t> </a:t>
            </a:r>
            <a:r>
              <a:rPr lang="en-US" sz="1800" dirty="0"/>
              <a:t>power: 0, 10, 20dBm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MCS0: </a:t>
            </a:r>
            <a:r>
              <a:rPr lang="en-US" sz="1800" dirty="0" smtClean="0"/>
              <a:t>275, 500, 875m, MCS3</a:t>
            </a:r>
            <a:r>
              <a:rPr lang="en-US" sz="1800" dirty="0"/>
              <a:t>: </a:t>
            </a:r>
            <a:r>
              <a:rPr lang="en-US" sz="1800" dirty="0" smtClean="0"/>
              <a:t>180, 300, 550m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Packet length: 100 Bytes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9088495"/>
              </p:ext>
            </p:extLst>
          </p:nvPr>
        </p:nvGraphicFramePr>
        <p:xfrm>
          <a:off x="191640" y="2661771"/>
          <a:ext cx="4380360" cy="3623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5061287"/>
              </p:ext>
            </p:extLst>
          </p:nvPr>
        </p:nvGraphicFramePr>
        <p:xfrm>
          <a:off x="4419599" y="2661770"/>
          <a:ext cx="4531173" cy="3623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2" name="Straight Connector 11"/>
          <p:cNvCxnSpPr/>
          <p:nvPr/>
        </p:nvCxnSpPr>
        <p:spPr bwMode="auto">
          <a:xfrm>
            <a:off x="1752600" y="5658187"/>
            <a:ext cx="0" cy="58284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1501379" y="6177582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275m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2524682" y="5649828"/>
            <a:ext cx="0" cy="58284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2273461" y="6169223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500m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3848789" y="5643429"/>
            <a:ext cx="0" cy="58284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3597568" y="6162824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875m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5638800" y="5420431"/>
            <a:ext cx="0" cy="7423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5372379" y="6170711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180m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6112778" y="5420431"/>
            <a:ext cx="0" cy="7423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5883568" y="6170711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300m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6992923" y="5410200"/>
            <a:ext cx="0" cy="7423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6763713" y="6160480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550m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894284" y="5401256"/>
            <a:ext cx="8867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2.75dB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10% PER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276225" y="5134967"/>
            <a:ext cx="8867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11.75dB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10% PER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14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2"/>
          <p:cNvSpPr txBox="1">
            <a:spLocks/>
          </p:cNvSpPr>
          <p:nvPr/>
        </p:nvSpPr>
        <p:spPr bwMode="auto">
          <a:xfrm>
            <a:off x="685800" y="1752600"/>
            <a:ext cx="7770813" cy="449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Additional attenuation between floors and walls</a:t>
            </a:r>
          </a:p>
          <a:p>
            <a:pPr>
              <a:buFont typeface="Arial" panose="020B0604020202020204" pitchFamily="34" charset="0"/>
              <a:buChar char="•"/>
            </a:pPr>
            <a:endParaRPr lang="en-US" kern="0" dirty="0"/>
          </a:p>
          <a:p>
            <a:pPr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kern="0" dirty="0"/>
          </a:p>
          <a:p>
            <a:pPr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kern="0" dirty="0"/>
          </a:p>
          <a:p>
            <a:pPr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 err="1" smtClean="0"/>
              <a:t>Tx</a:t>
            </a:r>
            <a:r>
              <a:rPr lang="en-US" sz="1800" kern="0" dirty="0" smtClean="0"/>
              <a:t> range for MCS0, Channel Model D: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Residential Scenario [2]</a:t>
            </a:r>
            <a:endParaRPr lang="en-US" dirty="0"/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9689519"/>
              </p:ext>
            </p:extLst>
          </p:nvPr>
        </p:nvGraphicFramePr>
        <p:xfrm>
          <a:off x="4417051" y="2554594"/>
          <a:ext cx="4030663" cy="12192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471613"/>
                <a:gridCol w="1116013"/>
                <a:gridCol w="1443037"/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Number</a:t>
                      </a:r>
                      <a:r>
                        <a:rPr lang="en-US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smtClean="0">
                          <a:effectLst/>
                        </a:rPr>
                        <a:t>of </a:t>
                      </a:r>
                      <a:r>
                        <a:rPr lang="en-US" sz="1600" u="none" strike="noStrike" dirty="0">
                          <a:effectLst/>
                        </a:rPr>
                        <a:t>floors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 smtClean="0">
                          <a:effectLst/>
                        </a:rPr>
                        <a:t>Distance (m)</a:t>
                      </a:r>
                      <a:endParaRPr lang="en-US" sz="1600" b="0" i="0" u="none" strike="noStrike" dirty="0" smtClean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Attenuation (dB)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effectLst/>
                          <a:latin typeface="+mj-lt"/>
                        </a:rPr>
                        <a:t>6</a:t>
                      </a: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18.3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3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effectLst/>
                          <a:latin typeface="+mj-lt"/>
                        </a:rPr>
                        <a:t>9</a:t>
                      </a: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33.5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4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effectLst/>
                          <a:latin typeface="+mj-lt"/>
                        </a:rPr>
                        <a:t>12</a:t>
                      </a: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43.6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5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effectLst/>
                          <a:latin typeface="+mj-lt"/>
                        </a:rPr>
                        <a:t>15</a:t>
                      </a: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51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2015</a:t>
            </a:r>
            <a:endParaRPr lang="en-GB" dirty="0"/>
          </a:p>
        </p:txBody>
      </p:sp>
      <p:pic>
        <p:nvPicPr>
          <p:cNvPr id="15" name="Picture 1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8004" y="2488562"/>
            <a:ext cx="2362200" cy="1409700"/>
          </a:xfrm>
          <a:prstGeom prst="rect">
            <a:avLst/>
          </a:prstGeom>
          <a:noFill/>
          <a:ln>
            <a:noFill/>
          </a:ln>
          <a:effectLst/>
          <a:extLst/>
        </p:spPr>
      </p:pic>
      <p:pic>
        <p:nvPicPr>
          <p:cNvPr id="16" name="Picture 1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880" y="4279262"/>
            <a:ext cx="2611120" cy="995045"/>
          </a:xfrm>
          <a:prstGeom prst="rect">
            <a:avLst/>
          </a:prstGeom>
          <a:noFill/>
          <a:ln>
            <a:noFill/>
          </a:ln>
          <a:effectLst/>
          <a:extLst/>
        </p:spPr>
      </p:pic>
      <p:graphicFrame>
        <p:nvGraphicFramePr>
          <p:cNvPr id="17" name="Content Placeholder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9449485"/>
              </p:ext>
            </p:extLst>
          </p:nvPr>
        </p:nvGraphicFramePr>
        <p:xfrm>
          <a:off x="4417051" y="3962400"/>
          <a:ext cx="4030663" cy="12192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471613"/>
                <a:gridCol w="1116013"/>
                <a:gridCol w="1443037"/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Number</a:t>
                      </a:r>
                      <a:r>
                        <a:rPr lang="en-US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smtClean="0">
                          <a:effectLst/>
                        </a:rPr>
                        <a:t>of walls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 smtClean="0">
                          <a:effectLst/>
                        </a:rPr>
                        <a:t>Distance (m)</a:t>
                      </a:r>
                      <a:endParaRPr lang="en-US" sz="1600" b="0" i="0" u="none" strike="noStrike" dirty="0" smtClean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Attenuation (dB)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effectLst/>
                          <a:latin typeface="+mj-lt"/>
                        </a:rPr>
                        <a:t>20</a:t>
                      </a: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5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effectLst/>
                          <a:latin typeface="+mj-lt"/>
                        </a:rPr>
                        <a:t>30</a:t>
                      </a: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10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…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effectLst/>
                          <a:latin typeface="+mj-lt"/>
                        </a:rPr>
                        <a:t>…</a:t>
                      </a: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…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9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effectLst/>
                          <a:latin typeface="+mj-lt"/>
                        </a:rPr>
                        <a:t>100</a:t>
                      </a: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45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cxnSp>
        <p:nvCxnSpPr>
          <p:cNvPr id="20" name="Straight Arrow Connector 19"/>
          <p:cNvCxnSpPr/>
          <p:nvPr/>
        </p:nvCxnSpPr>
        <p:spPr bwMode="auto">
          <a:xfrm flipV="1">
            <a:off x="1676400" y="3360488"/>
            <a:ext cx="0" cy="4140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med" len="med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 flipV="1">
            <a:off x="1812212" y="3193412"/>
            <a:ext cx="0" cy="5810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med" len="med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1393112" y="4648200"/>
            <a:ext cx="58808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med" len="med"/>
          </a:ln>
          <a:effectLst/>
        </p:spPr>
      </p:cxnSp>
      <p:cxnSp>
        <p:nvCxnSpPr>
          <p:cNvPr id="38" name="Straight Arrow Connector 37"/>
          <p:cNvCxnSpPr/>
          <p:nvPr/>
        </p:nvCxnSpPr>
        <p:spPr bwMode="auto">
          <a:xfrm>
            <a:off x="1393112" y="4876800"/>
            <a:ext cx="98432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med" len="med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1225035" y="3773795"/>
            <a:ext cx="6238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0dBm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712853" y="3773794"/>
            <a:ext cx="7136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20dBm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377440" y="4722911"/>
            <a:ext cx="7136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20dBm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927537" y="4484603"/>
            <a:ext cx="6238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0dBm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81023" y="3251931"/>
            <a:ext cx="8274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chemeClr val="tx1"/>
                </a:solidFill>
              </a:rPr>
              <a:t>Tx</a:t>
            </a:r>
            <a:r>
              <a:rPr lang="en-US" sz="1400" dirty="0" smtClean="0">
                <a:solidFill>
                  <a:schemeClr val="tx1"/>
                </a:solidFill>
              </a:rPr>
              <a:t> range</a:t>
            </a:r>
            <a:endParaRPr 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49" name="Content Placeholder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4996496"/>
              </p:ext>
            </p:extLst>
          </p:nvPr>
        </p:nvGraphicFramePr>
        <p:xfrm>
          <a:off x="2086886" y="5691926"/>
          <a:ext cx="5152114" cy="73152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799314"/>
                <a:gridCol w="1676400"/>
                <a:gridCol w="1676400"/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BW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 smtClean="0">
                          <a:effectLst/>
                        </a:rPr>
                        <a:t>20 MHz</a:t>
                      </a:r>
                      <a:endParaRPr lang="en-US" sz="1600" b="0" i="0" u="none" strike="noStrike" dirty="0" smtClean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2 MHz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err="1" smtClean="0">
                          <a:effectLst/>
                        </a:rPr>
                        <a:t>Tx</a:t>
                      </a:r>
                      <a:r>
                        <a:rPr lang="en-US" sz="1600" u="none" strike="noStrike" dirty="0" smtClean="0">
                          <a:effectLst/>
                        </a:rPr>
                        <a:t> power: 0dBm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 floors/2 rooms</a:t>
                      </a: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floors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rooms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err="1" smtClean="0">
                          <a:effectLst/>
                        </a:rPr>
                        <a:t>Tx</a:t>
                      </a:r>
                      <a:r>
                        <a:rPr lang="en-US" sz="1600" u="none" strike="noStrike" dirty="0" smtClean="0">
                          <a:effectLst/>
                        </a:rPr>
                        <a:t> power: 20 </a:t>
                      </a:r>
                      <a:r>
                        <a:rPr lang="en-US" sz="1600" u="none" strike="noStrike" dirty="0" err="1" smtClean="0">
                          <a:effectLst/>
                        </a:rPr>
                        <a:t>dBm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3 floors/4 rooms</a:t>
                      </a: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4 floors/5 rooms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51" name="TextBox 50"/>
          <p:cNvSpPr txBox="1"/>
          <p:nvPr/>
        </p:nvSpPr>
        <p:spPr>
          <a:xfrm>
            <a:off x="592247" y="3765596"/>
            <a:ext cx="6944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2MHz: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47720" y="3576046"/>
            <a:ext cx="7473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1</a:t>
            </a:r>
            <a:r>
              <a:rPr lang="en-US" sz="1400" baseline="30000" dirty="0" smtClean="0">
                <a:solidFill>
                  <a:schemeClr val="tx1"/>
                </a:solidFill>
              </a:rPr>
              <a:t>st</a:t>
            </a:r>
            <a:r>
              <a:rPr lang="en-US" sz="1400" dirty="0" smtClean="0">
                <a:solidFill>
                  <a:schemeClr val="tx1"/>
                </a:solidFill>
              </a:rPr>
              <a:t> floor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447720" y="3405819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2</a:t>
            </a:r>
            <a:r>
              <a:rPr lang="en-US" sz="1400" baseline="30000" dirty="0" smtClean="0">
                <a:solidFill>
                  <a:schemeClr val="tx1"/>
                </a:solidFill>
              </a:rPr>
              <a:t>nd</a:t>
            </a:r>
            <a:r>
              <a:rPr lang="en-US" sz="1400" dirty="0" smtClean="0">
                <a:solidFill>
                  <a:schemeClr val="tx1"/>
                </a:solidFill>
              </a:rPr>
              <a:t> floor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447720" y="3245523"/>
            <a:ext cx="7665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3</a:t>
            </a:r>
            <a:r>
              <a:rPr lang="en-US" sz="1400" baseline="30000" dirty="0" smtClean="0">
                <a:solidFill>
                  <a:schemeClr val="tx1"/>
                </a:solidFill>
              </a:rPr>
              <a:t>rd</a:t>
            </a:r>
            <a:r>
              <a:rPr lang="en-US" sz="1400" dirty="0" smtClean="0">
                <a:solidFill>
                  <a:schemeClr val="tx1"/>
                </a:solidFill>
              </a:rPr>
              <a:t> floor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447720" y="3098042"/>
            <a:ext cx="7601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4</a:t>
            </a:r>
            <a:r>
              <a:rPr lang="en-US" sz="1400" baseline="30000" dirty="0" smtClean="0">
                <a:solidFill>
                  <a:schemeClr val="tx1"/>
                </a:solidFill>
              </a:rPr>
              <a:t>th</a:t>
            </a:r>
            <a:r>
              <a:rPr lang="en-US" sz="1400" dirty="0" smtClean="0">
                <a:solidFill>
                  <a:schemeClr val="tx1"/>
                </a:solidFill>
              </a:rPr>
              <a:t> floor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447720" y="2936952"/>
            <a:ext cx="7601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5</a:t>
            </a:r>
            <a:r>
              <a:rPr lang="en-US" sz="1400" baseline="30000" dirty="0" smtClean="0">
                <a:solidFill>
                  <a:schemeClr val="tx1"/>
                </a:solidFill>
              </a:rPr>
              <a:t>th</a:t>
            </a:r>
            <a:r>
              <a:rPr lang="en-US" sz="1400" dirty="0" smtClean="0">
                <a:solidFill>
                  <a:schemeClr val="tx1"/>
                </a:solidFill>
              </a:rPr>
              <a:t> floor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16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For an indoor NLOS environment, current 20 MHz operation in the 2.4 GHz band can attain 2-3 floors and 2-4 rooms coverage using a </a:t>
            </a:r>
            <a:r>
              <a:rPr lang="en-US" sz="2000" dirty="0" err="1" smtClean="0"/>
              <a:t>Tx</a:t>
            </a:r>
            <a:r>
              <a:rPr lang="en-US" sz="2000" dirty="0" smtClean="0"/>
              <a:t> power in the range of </a:t>
            </a:r>
            <a:r>
              <a:rPr lang="en-US" sz="2000" smtClean="0"/>
              <a:t>0-20dBm for Channel </a:t>
            </a:r>
            <a:r>
              <a:rPr lang="en-US" sz="2000" dirty="0" smtClean="0"/>
              <a:t>Model 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2MHz operation in the 2.4 GHz band increases the coverage to 3-4 floors and 3-5 rooms 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For an outdoor NLOS environment, </a:t>
            </a:r>
            <a:r>
              <a:rPr lang="en-US" sz="2000" dirty="0" err="1" smtClean="0"/>
              <a:t>UMi</a:t>
            </a:r>
            <a:r>
              <a:rPr lang="en-US" sz="2000" dirty="0" smtClean="0"/>
              <a:t> NLOS results show similar coverage as indoor IEEE Channel Model D (2 MHz, MCS0, </a:t>
            </a:r>
            <a:r>
              <a:rPr lang="en-US" sz="2000" dirty="0" err="1" smtClean="0"/>
              <a:t>Tx</a:t>
            </a:r>
            <a:r>
              <a:rPr lang="en-US" sz="2000" dirty="0" smtClean="0"/>
              <a:t> power 0-20dBm)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Channel Model D: 70-270 m (without floor/wall attenuation)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err="1" smtClean="0"/>
              <a:t>UMi</a:t>
            </a:r>
            <a:r>
              <a:rPr lang="en-US" sz="1800" dirty="0" smtClean="0"/>
              <a:t> NLOS: 60-210 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For an outdoor LOS environment, </a:t>
            </a:r>
            <a:r>
              <a:rPr lang="en-US" sz="2000" dirty="0" err="1" smtClean="0"/>
              <a:t>UMi</a:t>
            </a:r>
            <a:r>
              <a:rPr lang="en-US" sz="2000" dirty="0" smtClean="0"/>
              <a:t> LOS results show coverage of 275-875m using MCS0 and 180-550m using MCS3 (2 MHz, </a:t>
            </a:r>
            <a:r>
              <a:rPr lang="en-US" sz="2000" dirty="0" err="1" smtClean="0"/>
              <a:t>Tx</a:t>
            </a:r>
            <a:r>
              <a:rPr lang="en-US" sz="2000" dirty="0" smtClean="0"/>
              <a:t> power 0-20dBm)</a:t>
            </a:r>
          </a:p>
          <a:p>
            <a:pPr marL="0" indent="0"/>
            <a:r>
              <a:rPr lang="en-US" dirty="0" smtClean="0"/>
              <a:t>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947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4082</TotalTime>
  <Words>954</Words>
  <Application>Microsoft Office PowerPoint</Application>
  <PresentationFormat>On-screen Show (4:3)</PresentationFormat>
  <Paragraphs>242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 Unicode MS</vt:lpstr>
      <vt:lpstr>MS Gothic</vt:lpstr>
      <vt:lpstr>Arial</vt:lpstr>
      <vt:lpstr>Times New Roman</vt:lpstr>
      <vt:lpstr>Office Theme</vt:lpstr>
      <vt:lpstr>Document</vt:lpstr>
      <vt:lpstr>Link Budget Analysis</vt:lpstr>
      <vt:lpstr>Abstract</vt:lpstr>
      <vt:lpstr>20 MHz, Indoor Channel Model D [1]</vt:lpstr>
      <vt:lpstr>2 MHz, Indoor Channel Model D [1]</vt:lpstr>
      <vt:lpstr>2MHz, Indoor Channel Model B [1]</vt:lpstr>
      <vt:lpstr>2MHz, Outdoor UMi NLOS [1]</vt:lpstr>
      <vt:lpstr>2MHz, Outdoor UMi LOS [1]</vt:lpstr>
      <vt:lpstr>Residential Scenario [2]</vt:lpstr>
      <vt:lpstr>Observation</vt:lpstr>
      <vt:lpstr>References</vt:lpstr>
      <vt:lpstr>Backup</vt:lpstr>
      <vt:lpstr>PER - Channel Model B,D</vt:lpstr>
      <vt:lpstr>PER - ITU UMi LOS, NLOS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Park, Minyoung</cp:lastModifiedBy>
  <cp:revision>104</cp:revision>
  <cp:lastPrinted>1601-01-01T00:00:00Z</cp:lastPrinted>
  <dcterms:created xsi:type="dcterms:W3CDTF">2015-10-29T03:22:31Z</dcterms:created>
  <dcterms:modified xsi:type="dcterms:W3CDTF">2015-11-09T05:23:55Z</dcterms:modified>
</cp:coreProperties>
</file>