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1" r:id="rId17"/>
    <p:sldId id="278" r:id="rId18"/>
    <p:sldId id="279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533" autoAdjust="0"/>
  </p:normalViewPr>
  <p:slideViewPr>
    <p:cSldViewPr>
      <p:cViewPr varScale="1">
        <p:scale>
          <a:sx n="68" d="100"/>
          <a:sy n="68" d="100"/>
        </p:scale>
        <p:origin x="14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(1) PS-Poll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to receive beacon frames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(2) U-APSD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and transmits a trigger frame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(3) Target Wake Time (TWT)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AP/STA schedules a next target wake time during the current packet exchange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(4) Proposed LP-WUR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: doesn’t need to receive beacons nor transmit triggering frames nor schedule TWT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(5) Proposed LP-WUR with  scheduling: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consumes even less power  by waking up at scheduled times (e.g. TWT)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5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802.11-15/1307r1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Low-Power Wake-Up Receiver (LP-WUR) for </a:t>
            </a:r>
            <a:r>
              <a:rPr lang="en-US" dirty="0" smtClean="0"/>
              <a:t>802.11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5449773"/>
              </p:ext>
            </p:extLst>
          </p:nvPr>
        </p:nvGraphicFramePr>
        <p:xfrm>
          <a:off x="460375" y="3051175"/>
          <a:ext cx="7985125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6" name="Document" r:id="rId5" imgW="8248712" imgH="2558629" progId="Word.Document.8">
                  <p:embed/>
                </p:oleObj>
              </mc:Choice>
              <mc:Fallback>
                <p:oleObj name="Document" r:id="rId5" imgW="8248712" imgH="25586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3051175"/>
                        <a:ext cx="7985125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2: Quick Status Query/Report</a:t>
            </a:r>
            <a:r>
              <a:rPr lang="en-US" sz="2800" dirty="0"/>
              <a:t>, </a:t>
            </a:r>
            <a:r>
              <a:rPr lang="en-US" sz="2800" dirty="0" smtClean="0"/>
              <a:t>Configuration Change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dirty="0" smtClean="0"/>
              <a:t>(1) Without LP-WUR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kern="0" dirty="0" smtClean="0"/>
              <a:t>(2) With LP-WUR</a:t>
            </a:r>
            <a:endParaRPr lang="en-US" kern="0" dirty="0"/>
          </a:p>
        </p:txBody>
      </p:sp>
      <p:sp>
        <p:nvSpPr>
          <p:cNvPr id="8" name="Rectangle 7"/>
          <p:cNvSpPr/>
          <p:nvPr/>
        </p:nvSpPr>
        <p:spPr>
          <a:xfrm>
            <a:off x="1218745" y="3841177"/>
            <a:ext cx="517846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143" y="5050663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10" name="Cloud 9"/>
          <p:cNvSpPr/>
          <p:nvPr/>
        </p:nvSpPr>
        <p:spPr>
          <a:xfrm>
            <a:off x="2514600" y="3048000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49531" y="3428326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005501" y="3605929"/>
            <a:ext cx="957055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9296" y="3523415"/>
            <a:ext cx="884872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92788" y="5775854"/>
            <a:ext cx="1021602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5" name="Freeform 14"/>
          <p:cNvSpPr/>
          <p:nvPr/>
        </p:nvSpPr>
        <p:spPr>
          <a:xfrm>
            <a:off x="357135" y="3406684"/>
            <a:ext cx="874143" cy="401175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47" y="3080528"/>
            <a:ext cx="1411687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 buffers data until the IOT device wakes up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43325" y="3492470"/>
            <a:ext cx="1015066" cy="510772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 change command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39745" y="3613492"/>
            <a:ext cx="316519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22" y="5443969"/>
            <a:ext cx="379873" cy="2265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05" y="3389796"/>
            <a:ext cx="379671" cy="41607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748344" y="5728200"/>
            <a:ext cx="123070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12967" y="3672370"/>
            <a:ext cx="517846" cy="17992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7857" y="5035438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752" y="3920142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7" name="Cloud 26"/>
          <p:cNvSpPr/>
          <p:nvPr/>
        </p:nvSpPr>
        <p:spPr>
          <a:xfrm>
            <a:off x="6808822" y="2879193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943753" y="3259519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6808821" y="4494523"/>
            <a:ext cx="1103279" cy="276624"/>
            <a:chOff x="6165795" y="2667939"/>
            <a:chExt cx="1007642" cy="276624"/>
          </a:xfrm>
        </p:grpSpPr>
        <p:sp>
          <p:nvSpPr>
            <p:cNvPr id="30" name="Rectangle 29"/>
            <p:cNvSpPr/>
            <p:nvPr/>
          </p:nvSpPr>
          <p:spPr>
            <a:xfrm>
              <a:off x="6252855" y="2671041"/>
              <a:ext cx="769246" cy="15006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65795" y="2667939"/>
              <a:ext cx="1007642" cy="276624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  <a:t>Wake-up packet</a:t>
              </a:r>
              <a:b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</a:br>
              <a:endPara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283083" y="3479128"/>
            <a:ext cx="95432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08186" y="4043171"/>
            <a:ext cx="1001293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66353" y="4295543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5832558" y="4043172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5564277" y="4494523"/>
            <a:ext cx="67660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report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491876" y="3389797"/>
            <a:ext cx="1050461" cy="451106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change command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88297" y="3480986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061" y="5385233"/>
            <a:ext cx="379873" cy="22659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74" y="3275166"/>
            <a:ext cx="379671" cy="416078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Comparisons: Legacy 802.11 </a:t>
            </a:r>
            <a:r>
              <a:rPr lang="en-US" sz="2800" dirty="0"/>
              <a:t>Power Save Modes versus LP-WUR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8"/>
            <a:ext cx="8305800" cy="42687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Scenario: data packet interval &gt; polling interval (=latency requirement)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5" name="Left Brace 14"/>
          <p:cNvSpPr/>
          <p:nvPr/>
        </p:nvSpPr>
        <p:spPr bwMode="auto">
          <a:xfrm>
            <a:off x="773112" y="2590800"/>
            <a:ext cx="293688" cy="16764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504469" y="3031020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Legacy 802.11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power save modes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773112" y="4419600"/>
            <a:ext cx="293688" cy="10668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7490" y="4612442"/>
            <a:ext cx="1101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Proposed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LP-WUR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100" y="2098399"/>
            <a:ext cx="7945100" cy="433621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47123" y="6240227"/>
            <a:ext cx="31822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(U-APSD: unscheduled automatic power save delivery)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4953000" y="5181600"/>
            <a:ext cx="5334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28902" y="4953000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2mS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11388"/>
            <a:ext cx="4392543" cy="3883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Doc. 11-14/1444r2 [C. Yu, 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81600" y="2211388"/>
            <a:ext cx="4141856" cy="426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Doc. 11-15/1100r2 [C. Ghosh, Intel]</a:t>
            </a:r>
            <a:endParaRPr lang="en-US" sz="1800" kern="0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0" y="2666999"/>
            <a:ext cx="5119613" cy="23622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280" y="2667000"/>
            <a:ext cx="3827520" cy="307559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240280" y="5269479"/>
            <a:ext cx="3805397" cy="401275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60747" y="3620729"/>
            <a:ext cx="1135866" cy="1349477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Using </a:t>
            </a:r>
            <a:r>
              <a:rPr lang="en-US" dirty="0" err="1"/>
              <a:t>TGax</a:t>
            </a:r>
            <a:r>
              <a:rPr lang="en-US" dirty="0"/>
              <a:t> </a:t>
            </a:r>
            <a:r>
              <a:rPr lang="en-US" dirty="0" smtClean="0"/>
              <a:t>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requirement: </a:t>
            </a:r>
            <a:r>
              <a:rPr lang="en-US" dirty="0"/>
              <a:t>100mS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546" y="2522022"/>
            <a:ext cx="5410200" cy="39259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92220" y="4267200"/>
            <a:ext cx="1354858" cy="253916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always 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2220" y="4953000"/>
            <a:ext cx="1846980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duty-cycled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(2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 active every 100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877746" y="3851095"/>
            <a:ext cx="0" cy="60716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>
          <a:xfrm flipH="1">
            <a:off x="5762206" y="3855522"/>
            <a:ext cx="8769" cy="151325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318116" y="4765296"/>
            <a:ext cx="402354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~224x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6087624" y="5488236"/>
            <a:ext cx="608747" cy="156197"/>
          </a:xfrm>
          <a:prstGeom prst="wedgeRectCallout">
            <a:avLst>
              <a:gd name="adj1" fmla="val -75451"/>
              <a:gd name="adj2" fmla="val -60287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7 µW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6044201" y="4671617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105 µW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6091231" y="3855522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1.6 </a:t>
            </a: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mW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3C7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31732" y="4053037"/>
            <a:ext cx="31899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~15x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51994" y="3276600"/>
            <a:ext cx="1063112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Legacy power </a:t>
            </a:r>
            <a:b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</a:b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save modes</a:t>
            </a:r>
          </a:p>
        </p:txBody>
      </p:sp>
      <p:sp>
        <p:nvSpPr>
          <p:cNvPr id="20" name="Oval 19"/>
          <p:cNvSpPr/>
          <p:nvPr/>
        </p:nvSpPr>
        <p:spPr>
          <a:xfrm>
            <a:off x="4907365" y="3656076"/>
            <a:ext cx="55982" cy="19001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17316"/>
              </p:ext>
            </p:extLst>
          </p:nvPr>
        </p:nvGraphicFramePr>
        <p:xfrm>
          <a:off x="108464" y="2895600"/>
          <a:ext cx="2939536" cy="322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8014"/>
                <a:gridCol w="10515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Parameters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Wake-up</a:t>
                      </a:r>
                      <a:r>
                        <a:rPr lang="en-US" sz="1200" baseline="0" dirty="0" smtClean="0"/>
                        <a:t> packet 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µS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power</a:t>
                      </a:r>
                      <a:r>
                        <a:rPr lang="en-US" sz="1200" baseline="0" dirty="0" smtClean="0"/>
                        <a:t>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consumption in active 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µW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active time duration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Channel access delay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1.5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802.11</a:t>
                      </a:r>
                      <a:r>
                        <a:rPr lang="en-US" sz="1200" baseline="0" dirty="0" smtClean="0"/>
                        <a:t> PHY rate (data/control)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6.5 Mbps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packet size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 bytes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Beacon/polling interval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 flipH="1">
            <a:off x="7162800" y="4458255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7124700" y="5325119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15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shows significant </a:t>
            </a:r>
            <a:r>
              <a:rPr lang="en-US" sz="2000" dirty="0" smtClean="0"/>
              <a:t>power saving over legacy power save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Power saving gain : 7x </a:t>
            </a:r>
            <a:r>
              <a:rPr lang="en-US" sz="1800" dirty="0"/>
              <a:t>(@5sec latency)~224x (@100mS latency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enables a long battery </a:t>
            </a:r>
            <a:r>
              <a:rPr lang="en-US" sz="2000" dirty="0" smtClean="0"/>
              <a:t>life and low latency with a small battery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7624"/>
            <a:ext cx="9143999" cy="36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LP-WUR for 802.11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486399" y="4680362"/>
            <a:ext cx="3614134" cy="1600438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LP-WUR receiver design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Small and simple OOK demodulator 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– only decodes OOK modulated payload</a:t>
            </a: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Active power consumption &lt; 100 </a:t>
            </a: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uW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Neo Sans Intel"/>
            </a:endParaRPr>
          </a:p>
          <a:p>
            <a:pPr marL="228600" marR="0" lvl="0" indent="-2286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Both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Meet 802.11 receiver performance requirements: e.g. minimum sensitivity </a:t>
            </a:r>
            <a:b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</a:b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= -82dBm (MCS0), PER&lt;=10%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71735" y="4680362"/>
            <a:ext cx="2838465" cy="1169551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Wake-up packet design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(1) Designed to coexist with 802.11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(2) Simple modulation scheme (OOK) for low power receiver design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(3) New packet format design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4680362"/>
            <a:ext cx="2419336" cy="523220"/>
          </a:xfrm>
          <a:prstGeom prst="rect">
            <a:avLst/>
          </a:prstGeom>
          <a:solidFill>
            <a:srgbClr val="F3D54E">
              <a:lumMod val="60000"/>
              <a:lumOff val="4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[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Wake-up packet transmitter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(1) Transmit a wake-up packet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224" y="2132013"/>
            <a:ext cx="4944285" cy="2548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99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between LP-WUR and LRLP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65927"/>
              </p:ext>
            </p:extLst>
          </p:nvPr>
        </p:nvGraphicFramePr>
        <p:xfrm>
          <a:off x="533400" y="2707640"/>
          <a:ext cx="8001000" cy="250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35814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LP-WUR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LRLP (long-range low-power)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transmission and reception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LP-WUR wakes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up the 802.11 radio when it receives a wake-up packet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the 802.11 radio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a new LRLP PHY/MAC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Metrics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ower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Latency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Data transmission rate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Peak/average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power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Transmission range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Today’s 802.11 makes trade-offs between low power consumption and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proposed LP-WUR </a:t>
            </a:r>
            <a:r>
              <a:rPr lang="en-US" dirty="0" smtClean="0"/>
              <a:t>technique can enable low power </a:t>
            </a:r>
            <a:r>
              <a:rPr lang="en-US" dirty="0"/>
              <a:t>consumption and </a:t>
            </a:r>
            <a:r>
              <a:rPr lang="en-US" dirty="0" smtClean="0"/>
              <a:t>low latency at the same time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/>
              <a:t>simple modulation </a:t>
            </a:r>
            <a:r>
              <a:rPr lang="en-US" dirty="0" smtClean="0"/>
              <a:t>scheme such as OOK can </a:t>
            </a:r>
            <a:r>
              <a:rPr lang="en-US" dirty="0"/>
              <a:t>enable a low power receiver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Our study shows significant </a:t>
            </a:r>
            <a:r>
              <a:rPr lang="en-US" dirty="0"/>
              <a:t>gain </a:t>
            </a:r>
            <a:r>
              <a:rPr lang="en-US" dirty="0" smtClean="0"/>
              <a:t>can be achieved using LP-WUR over </a:t>
            </a:r>
            <a:r>
              <a:rPr lang="en-US" dirty="0"/>
              <a:t>legacy </a:t>
            </a:r>
            <a:r>
              <a:rPr lang="en-US" dirty="0" smtClean="0"/>
              <a:t>802.11 power </a:t>
            </a:r>
            <a:r>
              <a:rPr lang="en-US" dirty="0"/>
              <a:t>save </a:t>
            </a:r>
            <a:r>
              <a:rPr lang="en-US" dirty="0" smtClean="0"/>
              <a:t>modes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basic concept of the LP-WUR technique in this presentation for standardization in the 802.11WG?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Y: 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N: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A:  51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1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0010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introduces </a:t>
            </a:r>
            <a:r>
              <a:rPr lang="en-US" dirty="0"/>
              <a:t>a low-power wake-up receiver (</a:t>
            </a:r>
            <a:r>
              <a:rPr lang="en-US" dirty="0" smtClean="0"/>
              <a:t>LP-WUR) design that enables low </a:t>
            </a:r>
            <a:r>
              <a:rPr lang="en-US" dirty="0"/>
              <a:t>power consumption and low </a:t>
            </a:r>
            <a:r>
              <a:rPr lang="en-US" dirty="0" smtClean="0"/>
              <a:t>latency for 802.11.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Escaping the Duty-Cycle 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2976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duty-cycled operation, low power consumption and low latency are conflicting goals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increase battery life, a device needs to sleep </a:t>
            </a:r>
            <a:r>
              <a:rPr lang="en-US" sz="1800" dirty="0" smtClean="0"/>
              <a:t>more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increased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receive data with low latency, a device needs to sleep </a:t>
            </a:r>
            <a:r>
              <a:rPr lang="en-US" sz="1800" dirty="0" smtClean="0"/>
              <a:t>less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shorter battery life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8174" y="4904997"/>
            <a:ext cx="1841157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>
          <a:xfrm flipV="1">
            <a:off x="4505626" y="4052381"/>
            <a:ext cx="2" cy="17052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650968" y="4723770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722376" y="4680104"/>
            <a:ext cx="82379" cy="45719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968" y="4987842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0968" y="489928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50968" y="481232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0968" y="4723770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1386" y="4755548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287586" y="4703157"/>
            <a:ext cx="82379" cy="5029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11386" y="5019620"/>
            <a:ext cx="234779" cy="88556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44988" y="3657600"/>
            <a:ext cx="321276" cy="369895"/>
            <a:chOff x="4439678" y="2255916"/>
            <a:chExt cx="321276" cy="369895"/>
          </a:xfrm>
        </p:grpSpPr>
        <p:sp>
          <p:nvSpPr>
            <p:cNvPr id="19" name="Oval 18"/>
            <p:cNvSpPr/>
            <p:nvPr/>
          </p:nvSpPr>
          <p:spPr>
            <a:xfrm>
              <a:off x="4439678" y="2301635"/>
              <a:ext cx="321276" cy="32417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4557854" y="225591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2100000" flipV="1">
              <a:off x="4692169" y="229099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Pie 21"/>
            <p:cNvSpPr/>
            <p:nvPr/>
          </p:nvSpPr>
          <p:spPr>
            <a:xfrm>
              <a:off x="4442254" y="2306522"/>
              <a:ext cx="318700" cy="319289"/>
            </a:xfrm>
            <a:prstGeom prst="pie">
              <a:avLst>
                <a:gd name="adj1" fmla="val 18363445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55414" y="5763225"/>
            <a:ext cx="321276" cy="369895"/>
            <a:chOff x="4425590" y="4022126"/>
            <a:chExt cx="321276" cy="369895"/>
          </a:xfrm>
        </p:grpSpPr>
        <p:sp>
          <p:nvSpPr>
            <p:cNvPr id="24" name="Oval 23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Pie 26"/>
            <p:cNvSpPr/>
            <p:nvPr/>
          </p:nvSpPr>
          <p:spPr>
            <a:xfrm>
              <a:off x="4428166" y="4072732"/>
              <a:ext cx="318700" cy="319289"/>
            </a:xfrm>
            <a:prstGeom prst="pie">
              <a:avLst>
                <a:gd name="adj1" fmla="val 13450924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28" name="Isosceles Triangle 27"/>
          <p:cNvSpPr/>
          <p:nvPr/>
        </p:nvSpPr>
        <p:spPr>
          <a:xfrm rot="2400000">
            <a:off x="4528609" y="3711295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Isosceles Triangle 28"/>
          <p:cNvSpPr/>
          <p:nvPr/>
        </p:nvSpPr>
        <p:spPr>
          <a:xfrm rot="18720000">
            <a:off x="4454207" y="5839630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011" y="3882965"/>
            <a:ext cx="18145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Low latency </a:t>
            </a:r>
          </a:p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short battery life)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65089" y="5235911"/>
            <a:ext cx="146354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Long battery life </a:t>
            </a:r>
          </a:p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long latency)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561924" y="4052381"/>
            <a:ext cx="759940" cy="457627"/>
          </a:xfrm>
          <a:prstGeom prst="roundRect">
            <a:avLst/>
          </a:prstGeom>
          <a:solidFill>
            <a:srgbClr val="FFDA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Sleep less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689390" y="5278501"/>
            <a:ext cx="748627" cy="411729"/>
          </a:xfrm>
          <a:prstGeom prst="round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Sleep more</a:t>
            </a:r>
          </a:p>
        </p:txBody>
      </p:sp>
      <p:sp>
        <p:nvSpPr>
          <p:cNvPr id="34" name="Oval 33"/>
          <p:cNvSpPr/>
          <p:nvPr/>
        </p:nvSpPr>
        <p:spPr>
          <a:xfrm>
            <a:off x="5003508" y="4052381"/>
            <a:ext cx="336550" cy="323027"/>
          </a:xfrm>
          <a:prstGeom prst="ellipse">
            <a:avLst/>
          </a:prstGeom>
          <a:pattFill prst="dkUpDiag">
            <a:fgClr>
              <a:srgbClr val="00B050"/>
            </a:fgClr>
            <a:bgClr>
              <a:sysClr val="window" lastClr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219408" y="3960535"/>
            <a:ext cx="641350" cy="228888"/>
          </a:xfrm>
          <a:custGeom>
            <a:avLst/>
            <a:gdLst>
              <a:gd name="connsiteX0" fmla="*/ 0 w 641350"/>
              <a:gd name="connsiteY0" fmla="*/ 196850 h 228888"/>
              <a:gd name="connsiteX1" fmla="*/ 254000 w 641350"/>
              <a:gd name="connsiteY1" fmla="*/ 50800 h 228888"/>
              <a:gd name="connsiteX2" fmla="*/ 285750 w 641350"/>
              <a:gd name="connsiteY2" fmla="*/ 228600 h 228888"/>
              <a:gd name="connsiteX3" fmla="*/ 641350 w 641350"/>
              <a:gd name="connsiteY3" fmla="*/ 0 h 22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350" h="228888">
                <a:moveTo>
                  <a:pt x="0" y="196850"/>
                </a:moveTo>
                <a:cubicBezTo>
                  <a:pt x="103187" y="121179"/>
                  <a:pt x="206375" y="45508"/>
                  <a:pt x="254000" y="50800"/>
                </a:cubicBezTo>
                <a:cubicBezTo>
                  <a:pt x="301625" y="56092"/>
                  <a:pt x="221192" y="237067"/>
                  <a:pt x="285750" y="228600"/>
                </a:cubicBezTo>
                <a:cubicBezTo>
                  <a:pt x="350308" y="220133"/>
                  <a:pt x="495829" y="110066"/>
                  <a:pt x="64135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5747" y="3823427"/>
            <a:ext cx="45685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i="1" dirty="0" smtClean="0">
                <a:solidFill>
                  <a:prstClr val="black"/>
                </a:solidFill>
                <a:cs typeface="Neo Sans Intel"/>
              </a:rPr>
              <a:t>Goal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88501" y="5977710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latency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6278" y="468962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battery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Problem: </a:t>
            </a:r>
            <a:r>
              <a:rPr lang="en-US" sz="2800" dirty="0" smtClean="0"/>
              <a:t>Internet-of-Things (</a:t>
            </a:r>
            <a:r>
              <a:rPr lang="en-US" sz="2800" dirty="0" err="1" smtClean="0"/>
              <a:t>IoT</a:t>
            </a:r>
            <a:r>
              <a:rPr lang="en-US" sz="2800" dirty="0" smtClean="0"/>
              <a:t>) </a:t>
            </a:r>
            <a:r>
              <a:rPr lang="en-US" sz="2800"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8"/>
            <a:ext cx="86106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without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</a:t>
            </a:r>
            <a:r>
              <a:rPr lang="en-US" dirty="0" smtClean="0"/>
              <a:t>cannot </a:t>
            </a:r>
            <a:r>
              <a:rPr lang="en-US" dirty="0"/>
              <a:t>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while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is off to save power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10259" y="5285494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482548" y="486643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033887" y="403231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728168" y="349718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73978" y="398691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082010" y="426391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90166" y="537827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Configuration change command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046439" y="354039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3817646" y="314581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8767" y="528549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9985" y="454673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l Clear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</a:rPr>
                <a:t>command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642681" y="3747705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Waits until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 wakes up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(worst case = 1 hour)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3558" y="5562493"/>
            <a:ext cx="483277" cy="276999"/>
          </a:xfrm>
          <a:prstGeom prst="rect">
            <a:avLst/>
          </a:prstGeom>
          <a:solidFill>
            <a:srgbClr val="B1BAB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OFF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6991" y="58952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0445" y="5560344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371837" y="4209370"/>
            <a:ext cx="321276" cy="369895"/>
            <a:chOff x="4425590" y="4022126"/>
            <a:chExt cx="321276" cy="369895"/>
          </a:xfrm>
        </p:grpSpPr>
        <p:sp>
          <p:nvSpPr>
            <p:cNvPr id="25" name="Oval 24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91734" y="4266114"/>
            <a:ext cx="75895" cy="307500"/>
            <a:chOff x="7351314" y="2553541"/>
            <a:chExt cx="75895" cy="307500"/>
          </a:xfrm>
        </p:grpSpPr>
        <p:sp>
          <p:nvSpPr>
            <p:cNvPr id="29" name="Down Arrow 28"/>
            <p:cNvSpPr/>
            <p:nvPr/>
          </p:nvSpPr>
          <p:spPr bwMode="auto">
            <a:xfrm>
              <a:off x="7351314" y="270533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" lastClr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flipV="1">
              <a:off x="7351314" y="255354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Text" lastClr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564475" y="3586243"/>
            <a:ext cx="446036" cy="489064"/>
            <a:chOff x="2424055" y="2110853"/>
            <a:chExt cx="446036" cy="489064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2598730" y="2110853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795355" y="2221464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4055" y="2221464"/>
              <a:ext cx="446036" cy="378453"/>
            </a:xfrm>
            <a:prstGeom prst="rect">
              <a:avLst/>
            </a:prstGeom>
          </p:spPr>
        </p:pic>
      </p:grpSp>
      <p:cxnSp>
        <p:nvCxnSpPr>
          <p:cNvPr id="35" name="Straight Connector 34"/>
          <p:cNvCxnSpPr/>
          <p:nvPr/>
        </p:nvCxnSpPr>
        <p:spPr bwMode="auto">
          <a:xfrm>
            <a:off x="5734265" y="3600657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30890" y="3711268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590" y="3711268"/>
            <a:ext cx="446036" cy="378453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6230320" y="4343969"/>
            <a:ext cx="412361" cy="40149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0445" y="4958109"/>
            <a:ext cx="483277" cy="28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393 L 0.13386 -0.20856 L 0.3092 -0.32199 L 0.40209 -0.3206 L 0.5467 -0.20185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34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82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1099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Solution: 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scheme using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can 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with </a:t>
            </a:r>
            <a:r>
              <a:rPr lang="en-US" b="1" dirty="0" smtClean="0"/>
              <a:t>low latency </a:t>
            </a:r>
            <a:r>
              <a:rPr lang="en-US" dirty="0" smtClean="0"/>
              <a:t>and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can have </a:t>
            </a:r>
            <a:r>
              <a:rPr lang="en-US" b="1" dirty="0"/>
              <a:t>long battery life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07413" y="5492484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779702" y="507342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331041" y="423930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5322" y="370417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71132" y="419390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379164" y="447090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987320" y="558526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Configuration change command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343593" y="374738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4114800" y="335280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5921" y="549248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87139" y="475372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ct val="30000"/>
                </a:spcBef>
                <a:spcAft>
                  <a:spcPts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n-ea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  <a:ea typeface="+mn-ea"/>
                </a:rPr>
                <a:t>command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63039" y="4517744"/>
            <a:ext cx="631583" cy="522302"/>
            <a:chOff x="5225465" y="2598181"/>
            <a:chExt cx="631583" cy="522302"/>
          </a:xfrm>
        </p:grpSpPr>
        <p:sp>
          <p:nvSpPr>
            <p:cNvPr id="21" name="Rectangle 20"/>
            <p:cNvSpPr/>
            <p:nvPr/>
          </p:nvSpPr>
          <p:spPr>
            <a:xfrm>
              <a:off x="5498413" y="2598181"/>
              <a:ext cx="313155" cy="1434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88384" y="259818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5465" y="2751151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030712" y="5769483"/>
            <a:ext cx="476412" cy="276999"/>
          </a:xfrm>
          <a:prstGeom prst="rect">
            <a:avLst/>
          </a:prstGeom>
          <a:solidFill>
            <a:srgbClr val="B1BAB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0712" y="5769483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44686" y="3799260"/>
            <a:ext cx="446036" cy="489064"/>
            <a:chOff x="2407112" y="1879697"/>
            <a:chExt cx="446036" cy="48906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cxnSp>
        <p:nvCxnSpPr>
          <p:cNvPr id="30" name="Straight Connector 29"/>
          <p:cNvCxnSpPr/>
          <p:nvPr/>
        </p:nvCxnSpPr>
        <p:spPr bwMode="auto">
          <a:xfrm>
            <a:off x="6014476" y="3813674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11101" y="3924285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801" y="3924285"/>
            <a:ext cx="446036" cy="378453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 bwMode="auto">
          <a:xfrm>
            <a:off x="6398387" y="4561734"/>
            <a:ext cx="453033" cy="56083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4011" y="5262695"/>
            <a:ext cx="483277" cy="28827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340941" y="60476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</p:spTree>
    <p:extLst>
      <p:ext uri="{BB962C8B-B14F-4D97-AF65-F5344CB8AC3E}">
        <p14:creationId xmlns:p14="http://schemas.microsoft.com/office/powerpoint/2010/main" val="30466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401 L 0.13386 -0.20864 L 0.3092 -0.32192 L 0.40226 -0.32068 L 0.54688 -0.20185 " pathEditMode="relative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19753E-6 L 0.07674 0.106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53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23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685800"/>
            <a:ext cx="8383588" cy="1065213"/>
          </a:xfrm>
        </p:spPr>
        <p:txBody>
          <a:bodyPr/>
          <a:lstStyle/>
          <a:p>
            <a:r>
              <a:rPr lang="en-US" sz="2800" dirty="0" smtClean="0"/>
              <a:t>LP-WUR Designs from University and Industry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875" y="4495800"/>
            <a:ext cx="7770813" cy="1903413"/>
          </a:xfrm>
        </p:spPr>
        <p:txBody>
          <a:bodyPr/>
          <a:lstStyle/>
          <a:p>
            <a:r>
              <a:rPr lang="en-US" sz="1100" dirty="0"/>
              <a:t>References: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CICC [2007] 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65</a:t>
            </a:r>
            <a:r>
              <a:rPr lang="el-GR" sz="1100" dirty="0"/>
              <a:t>μ</a:t>
            </a:r>
            <a:r>
              <a:rPr lang="en-US" sz="1100" dirty="0"/>
              <a:t>W, 1.9 GHz RF to Digital Baseband Wakeup Receiver for Wireless Sensor Nodes,” IEEE Custom Integration Circuits Conference (CICC), 2007.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ISSCC [2008]: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2 GHz 52 </a:t>
            </a:r>
            <a:r>
              <a:rPr lang="el-GR" sz="1100" dirty="0"/>
              <a:t>μ</a:t>
            </a:r>
            <a:r>
              <a:rPr lang="en-US" sz="1100" dirty="0"/>
              <a:t>W Wake-Up Receiver with -72 </a:t>
            </a:r>
            <a:r>
              <a:rPr lang="en-US" sz="1100" dirty="0" err="1"/>
              <a:t>dBm</a:t>
            </a:r>
            <a:r>
              <a:rPr lang="en-US" sz="1100" dirty="0"/>
              <a:t> Sensitivity Using Uncertain-IF Architecture,” IEEE International Solid-State Circuits Conference, 2008.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VLSI [2014]: T. Abe, and et. al., “An Ultra-Low-Power 2-step Wake-Up Receiver for IEEE 802.15.4g Wireless Sensor Networks”, Symposium on VLSI Circuits Digest of Technical Papers,” 2014.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JSSC[2014]: X. Huang, and et. al., “A 780-950 MHz, 64-146 </a:t>
            </a:r>
            <a:r>
              <a:rPr lang="el-GR" sz="1100" dirty="0"/>
              <a:t>μ</a:t>
            </a:r>
            <a:r>
              <a:rPr lang="en-US" sz="1100" dirty="0"/>
              <a:t>W Power-Scalable Synchronized-Switching OOK Receiver for Wireless Event-Driven Applications,” IEEE Journal of Solid-State Circuits, Vol.49, No.5, May 2014.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469506"/>
              </p:ext>
            </p:extLst>
          </p:nvPr>
        </p:nvGraphicFramePr>
        <p:xfrm>
          <a:off x="319578" y="1957251"/>
          <a:ext cx="8443423" cy="229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405"/>
                <a:gridCol w="1033717"/>
                <a:gridCol w="1114743"/>
                <a:gridCol w="700614"/>
                <a:gridCol w="1016317"/>
                <a:gridCol w="709930"/>
                <a:gridCol w="760730"/>
                <a:gridCol w="755967"/>
              </a:tblGrid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Publications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(GHz)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Modulation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Power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(µW)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Sensitivity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dBm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Rate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(kbps)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Tech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CMOS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(nm)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Active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(mm</a:t>
                      </a:r>
                      <a:r>
                        <a:rPr lang="en-US" sz="1400" b="1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CICC [2007]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-50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0.16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ISSCC [2008]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-72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VLSI[2014]</a:t>
                      </a:r>
                      <a:r>
                        <a:rPr lang="en-US" sz="1400" baseline="0" dirty="0" smtClean="0"/>
                        <a:t> – Panasonic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0.925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OOK/FSK*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45.5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-87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JSSC[2014] - IMEC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0.78-0.915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123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-86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6830" y="4250871"/>
            <a:ext cx="17828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*) FSK: frequency-shift keying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1: Quick Message/Incoming Call Notification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42" y="1856453"/>
            <a:ext cx="3886200" cy="4113213"/>
          </a:xfrm>
        </p:spPr>
        <p:txBody>
          <a:bodyPr/>
          <a:lstStyle/>
          <a:p>
            <a:r>
              <a:rPr lang="en-US" dirty="0" smtClean="0"/>
              <a:t>(1) Without LP-WUR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66565" y="3377207"/>
            <a:ext cx="658470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5649" y="4657311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Sleep/wake periodically</a:t>
            </a:r>
          </a:p>
        </p:txBody>
      </p:sp>
      <p:sp>
        <p:nvSpPr>
          <p:cNvPr id="9" name="Cloud 8"/>
          <p:cNvSpPr/>
          <p:nvPr/>
        </p:nvSpPr>
        <p:spPr>
          <a:xfrm>
            <a:off x="2425649" y="2743874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60580" y="3124200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81837" y="3336049"/>
            <a:ext cx="692798" cy="111616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2" name="Freeform 11"/>
          <p:cNvSpPr/>
          <p:nvPr/>
        </p:nvSpPr>
        <p:spPr>
          <a:xfrm>
            <a:off x="276407" y="3223854"/>
            <a:ext cx="712764" cy="241996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81" y="2898797"/>
            <a:ext cx="1093862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AP buffers data until the client wakes up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97128" y="5428936"/>
            <a:ext cx="25409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Main radio needs to wake up periodically to receive a notification within a latency requirement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35538" y="4982962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612" y="5002675"/>
            <a:ext cx="227380" cy="320821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975806" y="3331358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6563" y="5204148"/>
            <a:ext cx="780133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pic>
        <p:nvPicPr>
          <p:cNvPr id="19" name="Picture 18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5273" y="4960667"/>
            <a:ext cx="270369" cy="437648"/>
          </a:xfrm>
          <a:prstGeom prst="rect">
            <a:avLst/>
          </a:prstGeom>
          <a:effectLst/>
        </p:spPr>
      </p:pic>
      <p:pic>
        <p:nvPicPr>
          <p:cNvPr id="20" name="Picture 1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43" y="3593106"/>
            <a:ext cx="270369" cy="437648"/>
          </a:xfrm>
          <a:prstGeom prst="rect">
            <a:avLst/>
          </a:prstGeom>
          <a:effectLst/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674" y="3049772"/>
            <a:ext cx="379671" cy="416078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418246" y="1825293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(2) With LP-WUR</a:t>
            </a:r>
            <a:endParaRPr lang="en-US" kern="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383461" y="3795365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4" name="Cloud 23"/>
          <p:cNvSpPr/>
          <p:nvPr/>
        </p:nvSpPr>
        <p:spPr>
          <a:xfrm>
            <a:off x="6248531" y="275441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383462" y="3134742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5611146" y="3346591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03261" y="3881900"/>
            <a:ext cx="692798" cy="149241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24426" y="4229474"/>
            <a:ext cx="664108" cy="24267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Wake-up packet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4426" y="399890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367562" y="5025644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18918" y="5045082"/>
            <a:ext cx="1967466" cy="320821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Sleep until wake-up packet is received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18917" y="5423383"/>
            <a:ext cx="1967467" cy="359938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Wake-up upon reception of wake-up packet and receive message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36" y="5045357"/>
            <a:ext cx="227380" cy="32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5440023" y="5413500"/>
            <a:ext cx="1180885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pic>
        <p:nvPicPr>
          <p:cNvPr id="35" name="Picture 34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2707" y="3598018"/>
            <a:ext cx="270369" cy="437648"/>
          </a:xfrm>
          <a:prstGeom prst="rect">
            <a:avLst/>
          </a:prstGeom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238" y="3054684"/>
            <a:ext cx="379671" cy="416078"/>
          </a:xfrm>
          <a:prstGeom prst="rect">
            <a:avLst/>
          </a:prstGeom>
        </p:spPr>
      </p:pic>
      <p:pic>
        <p:nvPicPr>
          <p:cNvPr id="37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6927" y="4975852"/>
            <a:ext cx="270369" cy="437648"/>
          </a:xfrm>
          <a:prstGeom prst="rect">
            <a:avLst/>
          </a:prstGeom>
          <a:effectLst/>
        </p:spPr>
      </p:pic>
      <p:sp>
        <p:nvSpPr>
          <p:cNvPr id="38" name="Rounded Rectangle 37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7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7232</TotalTime>
  <Words>1561</Words>
  <Application>Microsoft Office PowerPoint</Application>
  <PresentationFormat>On-screen Show (4:3)</PresentationFormat>
  <Paragraphs>342</Paragraphs>
  <Slides>18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 Unicode MS</vt:lpstr>
      <vt:lpstr>MS Gothic</vt:lpstr>
      <vt:lpstr>Neo Sans Intel</vt:lpstr>
      <vt:lpstr>Arial</vt:lpstr>
      <vt:lpstr>Arial Narrow</vt:lpstr>
      <vt:lpstr>Calibri</vt:lpstr>
      <vt:lpstr>Corbel</vt:lpstr>
      <vt:lpstr>Intel Clear</vt:lpstr>
      <vt:lpstr>Times New Roman</vt:lpstr>
      <vt:lpstr>Wingdings</vt:lpstr>
      <vt:lpstr>Office Theme</vt:lpstr>
      <vt:lpstr>Document</vt:lpstr>
      <vt:lpstr>Low-Power Wake-Up Receiver (LP-WUR) for 802.11</vt:lpstr>
      <vt:lpstr>Abstract</vt:lpstr>
      <vt:lpstr>Problem: Escaping the Duty-Cycle Trap</vt:lpstr>
      <vt:lpstr>Problem: Internet-of-Things (IoT) Use Case</vt:lpstr>
      <vt:lpstr>Solution: Low-Power Wake-Up Receiver  (LP-WUR) as Companion Radio for 802.11</vt:lpstr>
      <vt:lpstr>Design and Operation of LP-WUR</vt:lpstr>
      <vt:lpstr>IoT Use Case</vt:lpstr>
      <vt:lpstr>LP-WUR Designs from University and Industry</vt:lpstr>
      <vt:lpstr>Usage Model 1: Quick Message/Incoming Call Notification Scenario</vt:lpstr>
      <vt:lpstr>Usage Model 2: Quick Status Query/Report, Configuration Change Scenario</vt:lpstr>
      <vt:lpstr>Comparisons: Legacy 802.11 Power Save Modes versus LP-WUR </vt:lpstr>
      <vt:lpstr>TGax Power Consumption Model</vt:lpstr>
      <vt:lpstr>Comparison Using TGax Power Consumption Model</vt:lpstr>
      <vt:lpstr>Comparison Summary</vt:lpstr>
      <vt:lpstr>Overview of LP-WUR for 802.11</vt:lpstr>
      <vt:lpstr>Comparison between LP-WUR and LRLP</vt:lpstr>
      <vt:lpstr>Summary</vt:lpstr>
      <vt:lpstr>Straw Poll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140</cp:revision>
  <cp:lastPrinted>1601-01-01T00:00:00Z</cp:lastPrinted>
  <dcterms:created xsi:type="dcterms:W3CDTF">2015-10-31T00:33:08Z</dcterms:created>
  <dcterms:modified xsi:type="dcterms:W3CDTF">2015-11-12T17:06:32Z</dcterms:modified>
</cp:coreProperties>
</file>