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47" r:id="rId9"/>
    <p:sldId id="548" r:id="rId10"/>
    <p:sldId id="549" r:id="rId11"/>
    <p:sldId id="550" r:id="rId12"/>
    <p:sldId id="551" r:id="rId13"/>
    <p:sldId id="552" r:id="rId14"/>
    <p:sldId id="553" r:id="rId15"/>
    <p:sldId id="491" r:id="rId16"/>
    <p:sldId id="54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80" d="100"/>
          <a:sy n="80" d="100"/>
        </p:scale>
        <p:origin x="11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802.11-15/1305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STBC and Padding Discussions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828800"/>
            <a:ext cx="7239000" cy="43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Option-1 Common STBC Setting Across All 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97" y="1371600"/>
            <a:ext cx="7772400" cy="4495800"/>
          </a:xfrm>
        </p:spPr>
        <p:txBody>
          <a:bodyPr/>
          <a:lstStyle/>
          <a:p>
            <a:r>
              <a:rPr lang="en-US" sz="2400" dirty="0"/>
              <a:t>All users share the same STBC or non-STBC </a:t>
            </a:r>
            <a:r>
              <a:rPr lang="en-US" sz="2400" dirty="0" smtClean="0"/>
              <a:t>transmission mode.</a:t>
            </a:r>
            <a:endParaRPr lang="en-US" sz="2400" dirty="0"/>
          </a:p>
          <a:p>
            <a:r>
              <a:rPr lang="en-US" sz="2400" dirty="0" smtClean="0"/>
              <a:t>Simple </a:t>
            </a:r>
            <a:r>
              <a:rPr lang="en-US" sz="2400" dirty="0"/>
              <a:t>math </a:t>
            </a:r>
            <a:r>
              <a:rPr lang="en-US" sz="2400" dirty="0" smtClean="0"/>
              <a:t>on the padding scheme [1], for </a:t>
            </a:r>
            <a:r>
              <a:rPr lang="en-US" sz="2400" dirty="0"/>
              <a:t>both spec-writing and </a:t>
            </a:r>
            <a:r>
              <a:rPr lang="en-US" sz="2400" dirty="0" smtClean="0"/>
              <a:t>implementation/verification.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common STBC bit in </a:t>
            </a:r>
            <a:r>
              <a:rPr lang="en-US" sz="2400" dirty="0" smtClean="0"/>
              <a:t>SIGA (or SIGB Common field) </a:t>
            </a:r>
            <a:r>
              <a:rPr lang="en-US" sz="2400" dirty="0"/>
              <a:t>is </a:t>
            </a:r>
            <a:r>
              <a:rPr lang="en-US" sz="2400" dirty="0" smtClean="0"/>
              <a:t>sufficient, as LDPC extra symbol indication [1]—save overhead.</a:t>
            </a:r>
            <a:endParaRPr lang="en-US" sz="2400" dirty="0"/>
          </a:p>
          <a:p>
            <a:endParaRPr lang="en-US" sz="2400" dirty="0"/>
          </a:p>
          <a:p>
            <a:pPr marL="342900" lvl="1" indent="-342900">
              <a:buFontTx/>
              <a:buChar char="•"/>
            </a:pPr>
            <a:r>
              <a:rPr lang="en-US" sz="2400" dirty="0"/>
              <a:t>Following the 11ac rational, if in DL-MU there is at least one RU contains DL-MUMIMO, then all the users shall not conduct STBC.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8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Option-2: Per RU STBC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24800" cy="4495800"/>
          </a:xfrm>
        </p:spPr>
        <p:txBody>
          <a:bodyPr/>
          <a:lstStyle/>
          <a:p>
            <a:r>
              <a:rPr lang="en-US" sz="2400" dirty="0"/>
              <a:t>Each RU may set STBC or non-STBC separately.</a:t>
            </a:r>
          </a:p>
          <a:p>
            <a:endParaRPr lang="en-US" sz="2800" dirty="0"/>
          </a:p>
          <a:p>
            <a:r>
              <a:rPr lang="en-US" sz="2400" dirty="0"/>
              <a:t>Within each RU, if MUMIMO is applied, then all the users in this RU set STBC or non-STBC together.</a:t>
            </a:r>
          </a:p>
          <a:p>
            <a:pPr lvl="1"/>
            <a:r>
              <a:rPr lang="en-US" sz="2000" dirty="0"/>
              <a:t>For and RU with DL-MUMIMO, always set to non-STBC (like 11ac).</a:t>
            </a:r>
          </a:p>
          <a:p>
            <a:endParaRPr lang="en-US" sz="2400" dirty="0"/>
          </a:p>
          <a:p>
            <a:r>
              <a:rPr lang="en-US" sz="2400" dirty="0"/>
              <a:t>Requires per-RU STBC bit, in SIGB.</a:t>
            </a:r>
          </a:p>
          <a:p>
            <a:endParaRPr lang="en-US" dirty="0"/>
          </a:p>
          <a:p>
            <a:r>
              <a:rPr lang="en-US" sz="2400" dirty="0"/>
              <a:t>Need some non-trivial math revision, especially for </a:t>
            </a:r>
            <a:r>
              <a:rPr lang="en-US" sz="2400" dirty="0" smtClean="0"/>
              <a:t>DL-OFDMA—see next 2 pages.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9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Example: Math </a:t>
            </a:r>
            <a:r>
              <a:rPr lang="en-US" sz="2400" dirty="0"/>
              <a:t>Changes for DL-MU per-RU </a:t>
            </a:r>
            <a:r>
              <a:rPr lang="en-US" sz="2400" dirty="0" smtClean="0"/>
              <a:t>STBC (1)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493321"/>
            <a:ext cx="7772400" cy="685800"/>
          </a:xfrm>
        </p:spPr>
        <p:txBody>
          <a:bodyPr/>
          <a:lstStyle/>
          <a:p>
            <a:r>
              <a:rPr lang="en-US" sz="1800" b="0" dirty="0" smtClean="0"/>
              <a:t>Need to choose the longest user with largest </a:t>
            </a:r>
            <a:r>
              <a:rPr lang="en-US" sz="1800" b="0" i="1" dirty="0" err="1" smtClean="0"/>
              <a:t>N</a:t>
            </a:r>
            <a:r>
              <a:rPr lang="en-US" sz="1600" b="0" i="1" dirty="0" err="1" smtClean="0"/>
              <a:t>sym.init</a:t>
            </a:r>
            <a:r>
              <a:rPr lang="en-US" sz="1800" b="0" dirty="0" smtClean="0"/>
              <a:t> &amp; </a:t>
            </a:r>
            <a:r>
              <a:rPr lang="en-US" sz="1800" b="0" i="1" dirty="0" err="1" smtClean="0"/>
              <a:t>a</a:t>
            </a:r>
            <a:r>
              <a:rPr lang="en-US" sz="1200" b="0" i="1" dirty="0" err="1" smtClean="0"/>
              <a:t>init</a:t>
            </a:r>
            <a:r>
              <a:rPr lang="en-US" sz="1800" b="0" dirty="0" smtClean="0"/>
              <a:t>, regardless of STBC or non-STBC:</a:t>
            </a:r>
          </a:p>
          <a:p>
            <a:pPr lvl="1"/>
            <a:r>
              <a:rPr lang="en-US" sz="1400" dirty="0" smtClean="0"/>
              <a:t>i.e. if two users have the same </a:t>
            </a:r>
            <a:r>
              <a:rPr lang="en-US" sz="1400" i="1" dirty="0" err="1" smtClean="0"/>
              <a:t>N</a:t>
            </a:r>
            <a:r>
              <a:rPr lang="en-US" sz="1050" i="1" dirty="0" err="1" smtClean="0"/>
              <a:t>sym.init,u</a:t>
            </a:r>
            <a:r>
              <a:rPr lang="en-US" sz="1400" dirty="0" smtClean="0"/>
              <a:t>, always pick the user with the largest </a:t>
            </a:r>
            <a:r>
              <a:rPr lang="en-US" sz="1400" i="1" dirty="0" err="1" smtClean="0"/>
              <a:t>a</a:t>
            </a:r>
            <a:r>
              <a:rPr lang="en-US" sz="1050" i="1" dirty="0" err="1" smtClean="0"/>
              <a:t>init.u</a:t>
            </a:r>
            <a:endParaRPr lang="en-US" sz="1400" b="0" i="1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i="1" dirty="0" err="1" smtClean="0"/>
              <a:t>N</a:t>
            </a:r>
            <a:r>
              <a:rPr lang="en-US" sz="1600" b="0" i="1" dirty="0" err="1" smtClean="0"/>
              <a:t>sym.init</a:t>
            </a:r>
            <a:r>
              <a:rPr lang="en-US" sz="1800" b="0" dirty="0" smtClean="0"/>
              <a:t> needs to be even number, if there is at least one STBC user.</a:t>
            </a:r>
          </a:p>
          <a:p>
            <a:endParaRPr lang="en-US" sz="20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If LDPC extra symbol happens, update </a:t>
            </a:r>
            <a:r>
              <a:rPr lang="en-US" sz="1800" b="0" dirty="0" err="1" smtClean="0"/>
              <a:t>N</a:t>
            </a:r>
            <a:r>
              <a:rPr lang="en-US" sz="1600" b="0" dirty="0" err="1" smtClean="0"/>
              <a:t>sym</a:t>
            </a:r>
            <a:r>
              <a:rPr lang="en-US" sz="1800" b="0" dirty="0" smtClean="0"/>
              <a:t> according to the STBC user (if any), i.e.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For non-STBC &amp; LDPC user, may need to conduct post-FEC padding for more than one long 4x OFDM symbol:</a:t>
            </a:r>
          </a:p>
          <a:p>
            <a:endParaRPr lang="en-US" sz="1800" b="0" dirty="0" smtClean="0"/>
          </a:p>
          <a:p>
            <a:endParaRPr lang="en-US" sz="1800" b="0" dirty="0" smtClean="0"/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2209800" y="2407721"/>
          <a:ext cx="4267200" cy="370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3" imgW="2730500" imgH="241300" progId="Equation.DSMT4">
                  <p:embed/>
                </p:oleObj>
              </mc:Choice>
              <mc:Fallback>
                <p:oleObj name="Equation" r:id="rId3" imgW="2730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407721"/>
                        <a:ext cx="4267200" cy="3700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133600" y="4541321"/>
          <a:ext cx="424134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5" imgW="3302000" imgH="533400" progId="Equation.DSMT4">
                  <p:embed/>
                </p:oleObj>
              </mc:Choice>
              <mc:Fallback>
                <p:oleObj name="Equation" r:id="rId5" imgW="3302000" imgH="53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541321"/>
                        <a:ext cx="4241346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>
            <a:off x="3581400" y="4922321"/>
            <a:ext cx="1143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2032000" y="5989121"/>
          <a:ext cx="5053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7" imgW="3136900" imgH="241300" progId="Equation.DSMT4">
                  <p:embed/>
                </p:oleObj>
              </mc:Choice>
              <mc:Fallback>
                <p:oleObj name="Equation" r:id="rId7" imgW="31369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5989121"/>
                        <a:ext cx="505301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>
            <a:off x="3657600" y="6324600"/>
            <a:ext cx="1143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2743200" y="3352800"/>
          <a:ext cx="280352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9" imgW="2273300" imgH="584200" progId="Equation.DSMT4">
                  <p:embed/>
                </p:oleObj>
              </mc:Choice>
              <mc:Fallback>
                <p:oleObj name="Equation" r:id="rId9" imgW="2273300" imgH="5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352800"/>
                        <a:ext cx="2803525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647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Example: Math Changes for DL-MU per-RU STBC (1)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588108" y="3632537"/>
            <a:ext cx="2133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sym.init</a:t>
            </a:r>
            <a:r>
              <a:rPr lang="en-US" dirty="0" err="1" smtClean="0"/>
              <a:t>-th</a:t>
            </a:r>
            <a:r>
              <a:rPr lang="en-US" dirty="0" smtClean="0"/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Symbol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4708" y="36047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5144" y="3680936"/>
            <a:ext cx="1503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U1 (</a:t>
            </a:r>
            <a:r>
              <a:rPr lang="en-US" b="1" dirty="0" smtClean="0">
                <a:solidFill>
                  <a:srgbClr val="0070C0"/>
                </a:solidFill>
              </a:rPr>
              <a:t>STBC</a:t>
            </a:r>
            <a:r>
              <a:rPr lang="en-US" dirty="0" smtClean="0">
                <a:solidFill>
                  <a:srgbClr val="0070C0"/>
                </a:solidFill>
              </a:rPr>
              <a:t> &amp; LDPC)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0908" y="3327737"/>
            <a:ext cx="2605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a</a:t>
            </a:r>
            <a:r>
              <a:rPr lang="en-US" sz="1050" i="1" dirty="0" err="1" smtClean="0"/>
              <a:t>init</a:t>
            </a:r>
            <a:r>
              <a:rPr lang="en-US" sz="1050" i="1" dirty="0" smtClean="0"/>
              <a:t> </a:t>
            </a:r>
            <a:r>
              <a:rPr lang="en-US" dirty="0" smtClean="0"/>
              <a:t>= 4, LDPC-Extra-Symbol happens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721708" y="3632537"/>
            <a:ext cx="2133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5308" y="3632537"/>
            <a:ext cx="2133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721708" y="3632537"/>
            <a:ext cx="685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855308" y="3632537"/>
            <a:ext cx="685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1</a:t>
            </a:r>
          </a:p>
        </p:txBody>
      </p:sp>
      <p:sp>
        <p:nvSpPr>
          <p:cNvPr id="15" name="Right Brace 14"/>
          <p:cNvSpPr/>
          <p:nvPr/>
        </p:nvSpPr>
        <p:spPr bwMode="auto">
          <a:xfrm rot="16200000">
            <a:off x="6702908" y="1270337"/>
            <a:ext cx="304800" cy="4267200"/>
          </a:xfrm>
          <a:prstGeom prst="righ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8508" y="2743200"/>
            <a:ext cx="2282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2 symbols due to </a:t>
            </a:r>
            <a:r>
              <a:rPr lang="en-US" i="1" dirty="0" err="1" smtClean="0"/>
              <a:t>m</a:t>
            </a:r>
            <a:r>
              <a:rPr lang="en-US" sz="600" i="1" dirty="0" err="1" smtClean="0"/>
              <a:t>STBC</a:t>
            </a:r>
            <a:r>
              <a:rPr lang="en-US" sz="600" i="1" dirty="0" smtClean="0"/>
              <a:t> </a:t>
            </a:r>
            <a:r>
              <a:rPr lang="en-US" dirty="0" smtClean="0"/>
              <a:t>= 2 &amp; </a:t>
            </a:r>
          </a:p>
          <a:p>
            <a:r>
              <a:rPr lang="en-US" dirty="0" smtClean="0"/>
              <a:t>LDPC Extra Symbol  &amp; </a:t>
            </a:r>
            <a:r>
              <a:rPr lang="en-US" i="1" dirty="0" err="1" smtClean="0"/>
              <a:t>a</a:t>
            </a:r>
            <a:r>
              <a:rPr lang="en-US" sz="900" i="1" dirty="0" err="1" smtClean="0"/>
              <a:t>init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588108" y="3925669"/>
            <a:ext cx="2133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sym.init</a:t>
            </a:r>
            <a:r>
              <a:rPr lang="en-US" dirty="0" err="1" smtClean="0"/>
              <a:t>-th</a:t>
            </a:r>
            <a:r>
              <a:rPr lang="en-US" dirty="0" smtClean="0"/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Symbol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54708" y="38978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15144" y="3974068"/>
            <a:ext cx="1802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U2 (</a:t>
            </a:r>
            <a:r>
              <a:rPr lang="en-US" b="1" dirty="0" smtClean="0">
                <a:solidFill>
                  <a:srgbClr val="FF0000"/>
                </a:solidFill>
              </a:rPr>
              <a:t>non-STBC</a:t>
            </a:r>
            <a:r>
              <a:rPr lang="en-US" dirty="0" smtClean="0">
                <a:solidFill>
                  <a:srgbClr val="FF0000"/>
                </a:solidFill>
              </a:rPr>
              <a:t> &amp; LDPC)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721708" y="3925669"/>
            <a:ext cx="2133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855308" y="3925669"/>
            <a:ext cx="2133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721708" y="3925669"/>
            <a:ext cx="685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86169" y="3620869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(post FEC)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845908" y="3669268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(post FEC)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62369" y="3974068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(post FEC)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388708" y="3974068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(post FEC)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2588108" y="4246602"/>
            <a:ext cx="2133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sym.init</a:t>
            </a:r>
            <a:r>
              <a:rPr lang="en-US" dirty="0" err="1" smtClean="0"/>
              <a:t>-th</a:t>
            </a:r>
            <a:r>
              <a:rPr lang="en-US" dirty="0" smtClean="0"/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Symbol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54708" y="4191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15144" y="4267200"/>
            <a:ext cx="1418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U3 (</a:t>
            </a:r>
            <a:r>
              <a:rPr lang="en-US" b="1" dirty="0" smtClean="0">
                <a:solidFill>
                  <a:srgbClr val="0070C0"/>
                </a:solidFill>
              </a:rPr>
              <a:t>STBC</a:t>
            </a:r>
            <a:r>
              <a:rPr lang="en-US" dirty="0" smtClean="0">
                <a:solidFill>
                  <a:srgbClr val="0070C0"/>
                </a:solidFill>
              </a:rPr>
              <a:t> &amp; BCC)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721708" y="4246602"/>
            <a:ext cx="2133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721708" y="4246602"/>
            <a:ext cx="685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62369" y="429500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(post FEC)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6855308" y="4246602"/>
            <a:ext cx="2133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855308" y="4246602"/>
            <a:ext cx="685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5969" y="429500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(post FEC)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588108" y="4551402"/>
            <a:ext cx="2133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sym.init</a:t>
            </a:r>
            <a:r>
              <a:rPr lang="en-US" dirty="0" err="1" smtClean="0"/>
              <a:t>-th</a:t>
            </a:r>
            <a:r>
              <a:rPr lang="en-US" dirty="0" smtClean="0"/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Symbol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54708" y="4495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15144" y="4572000"/>
            <a:ext cx="1701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U4 (</a:t>
            </a:r>
            <a:r>
              <a:rPr lang="en-US" b="1" dirty="0" smtClean="0">
                <a:solidFill>
                  <a:srgbClr val="0070C0"/>
                </a:solidFill>
              </a:rPr>
              <a:t>non-STBC</a:t>
            </a:r>
            <a:r>
              <a:rPr lang="en-US" dirty="0" smtClean="0">
                <a:solidFill>
                  <a:srgbClr val="0070C0"/>
                </a:solidFill>
              </a:rPr>
              <a:t> &amp; BCC)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721708" y="4551402"/>
            <a:ext cx="2133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07508" y="4572000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Pre-FEC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6855308" y="4551402"/>
            <a:ext cx="2133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855308" y="4551402"/>
            <a:ext cx="685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95969" y="4599801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(post FEC)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91637" y="1803738"/>
            <a:ext cx="843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 Example: DL-MU with Mixture of STBC and Non-STBC, LDPC and BCC, </a:t>
            </a:r>
          </a:p>
          <a:p>
            <a:r>
              <a:rPr lang="en-US" sz="2000" dirty="0" smtClean="0"/>
              <a:t>and LDPC extra symbol:</a:t>
            </a:r>
            <a:endParaRPr lang="en-US" sz="2000" dirty="0"/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912824"/>
              </p:ext>
            </p:extLst>
          </p:nvPr>
        </p:nvGraphicFramePr>
        <p:xfrm>
          <a:off x="3108325" y="2133600"/>
          <a:ext cx="3521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2641320" imgH="457200" progId="Equation.DSMT4">
                  <p:embed/>
                </p:oleObj>
              </mc:Choice>
              <mc:Fallback>
                <p:oleObj name="Equation" r:id="rId3" imgW="2641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2133600"/>
                        <a:ext cx="35210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25222" y="5151974"/>
            <a:ext cx="89370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Notes: 1. There are other ways to handle per-RU STBC, but either similar or more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            complex.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        2. The performance gain from per-RU STBC is limited, as most 11ax devices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                will support </a:t>
            </a:r>
            <a:r>
              <a:rPr lang="en-US" sz="2000" dirty="0" err="1" smtClean="0">
                <a:solidFill>
                  <a:srgbClr val="FF0000"/>
                </a:solidFill>
              </a:rPr>
              <a:t>TxBF</a:t>
            </a:r>
            <a:r>
              <a:rPr lang="en-US" sz="2000" dirty="0" smtClean="0">
                <a:solidFill>
                  <a:srgbClr val="FF0000"/>
                </a:solidFill>
              </a:rPr>
              <a:t> anyway.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48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analyze the realistic STBC implementations and propose to have STBC only defined for 1SS in 11ax.</a:t>
            </a:r>
          </a:p>
          <a:p>
            <a:endParaRPr lang="en-US" sz="2400" dirty="0"/>
          </a:p>
          <a:p>
            <a:r>
              <a:rPr lang="en-US" sz="2400" dirty="0" smtClean="0"/>
              <a:t>We reviewed the pros and cons of common or per-RU STBC settings and propose to have a common STBC setting across all </a:t>
            </a:r>
            <a:r>
              <a:rPr lang="en-US" sz="2400" dirty="0" err="1" smtClean="0"/>
              <a:t>RUs.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00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1676400"/>
          </a:xfrm>
        </p:spPr>
        <p:txBody>
          <a:bodyPr/>
          <a:lstStyle/>
          <a:p>
            <a:pPr marL="0" indent="0"/>
            <a:r>
              <a:rPr lang="en-US" sz="1800" b="0" dirty="0" smtClean="0"/>
              <a:t>   </a:t>
            </a:r>
            <a:r>
              <a:rPr lang="en-US" b="0" dirty="0" smtClean="0"/>
              <a:t>Do you agree to add the following text in 11ax SFD?</a:t>
            </a:r>
          </a:p>
          <a:p>
            <a:pPr lvl="1"/>
            <a:r>
              <a:rPr lang="en-US" i="1" dirty="0" smtClean="0"/>
              <a:t>STBC </a:t>
            </a:r>
            <a:r>
              <a:rPr lang="en-US" i="1" dirty="0"/>
              <a:t>is an optional feature in 11ax and it is ONLY defined for single spatial stream (</a:t>
            </a:r>
            <a:r>
              <a:rPr lang="en-US" i="1" dirty="0" err="1"/>
              <a:t>Nss</a:t>
            </a:r>
            <a:r>
              <a:rPr lang="en-US" i="1" dirty="0"/>
              <a:t>=1 and </a:t>
            </a:r>
            <a:r>
              <a:rPr lang="en-US" i="1" dirty="0" err="1"/>
              <a:t>Nsts</a:t>
            </a:r>
            <a:r>
              <a:rPr lang="en-US" i="1" dirty="0"/>
              <a:t>=2)</a:t>
            </a:r>
          </a:p>
          <a:p>
            <a:pPr lvl="1"/>
            <a:r>
              <a:rPr lang="en-US" i="1" dirty="0"/>
              <a:t>In a MU PPDU all RUs are either STBC or not STBC.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11-15-0810-01-00ax HE PHY Padding and Packet Extension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2976852"/>
            <a:ext cx="7239000" cy="2661948"/>
          </a:xfrm>
          <a:prstGeom prst="rect">
            <a:avLst/>
          </a:prstGeom>
        </p:spPr>
      </p:pic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1219200"/>
            <a:ext cx="7239000" cy="1800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5634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93136"/>
            <a:ext cx="7239000" cy="3654204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947340"/>
            <a:ext cx="7239000" cy="13772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38400" y="1981200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51" y="1090950"/>
            <a:ext cx="7467600" cy="5203024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4844"/>
            <a:ext cx="7620000" cy="3294104"/>
          </a:xfrm>
          <a:prstGeom prst="rect">
            <a:avLst/>
          </a:prstGeom>
        </p:spPr>
      </p:pic>
      <p:pic>
        <p:nvPicPr>
          <p:cNvPr id="10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463863"/>
            <a:ext cx="7620000" cy="1479737"/>
          </a:xfrm>
          <a:prstGeom prst="rect">
            <a:avLst/>
          </a:prstGeom>
        </p:spPr>
      </p:pic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219200"/>
            <a:ext cx="8153400" cy="4751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Discussions On STBC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11n defines STBC with both even and odd number of space-time streams (STS), while 11ac simplified STBC design to only allow even number of STS. </a:t>
            </a:r>
          </a:p>
          <a:p>
            <a:endParaRPr lang="en-US" dirty="0" smtClean="0"/>
          </a:p>
          <a:p>
            <a:r>
              <a:rPr lang="en-US" dirty="0" smtClean="0"/>
              <a:t>However, when looking back, all the 11n/11ac products in the past 10 </a:t>
            </a:r>
            <a:r>
              <a:rPr lang="en-US" dirty="0" err="1" smtClean="0"/>
              <a:t>yrs</a:t>
            </a:r>
            <a:r>
              <a:rPr lang="en-US" dirty="0" smtClean="0"/>
              <a:t> practically </a:t>
            </a:r>
            <a:r>
              <a:rPr lang="en-US" dirty="0"/>
              <a:t>only </a:t>
            </a:r>
            <a:r>
              <a:rPr lang="en-US" dirty="0" smtClean="0"/>
              <a:t>implemented single spatial-stream (SS) </a:t>
            </a:r>
            <a:r>
              <a:rPr lang="en-US" dirty="0"/>
              <a:t>STBC </a:t>
            </a:r>
            <a:r>
              <a:rPr lang="en-US" dirty="0" smtClean="0"/>
              <a:t>by all the vendors.</a:t>
            </a:r>
          </a:p>
          <a:p>
            <a:pPr lvl="1"/>
            <a:r>
              <a:rPr lang="en-US" dirty="0" smtClean="0"/>
              <a:t>STBC is most effective for 1SS cases (i.e. </a:t>
            </a:r>
            <a:r>
              <a:rPr lang="en-US" dirty="0" err="1" smtClean="0"/>
              <a:t>Alamouti</a:t>
            </a:r>
            <a:r>
              <a:rPr lang="en-US" dirty="0" smtClean="0"/>
              <a:t> code) within a limited range of SNR (mid to high).</a:t>
            </a:r>
          </a:p>
          <a:p>
            <a:pPr lvl="1"/>
            <a:r>
              <a:rPr lang="en-US" dirty="0" smtClean="0"/>
              <a:t>With multiple </a:t>
            </a:r>
            <a:r>
              <a:rPr lang="en-US" dirty="0" err="1" smtClean="0"/>
              <a:t>Tx</a:t>
            </a:r>
            <a:r>
              <a:rPr lang="en-US" dirty="0" smtClean="0"/>
              <a:t> antennas, beamforming gained more tractions recently, which performances much better than STBC. </a:t>
            </a:r>
          </a:p>
          <a:p>
            <a:endParaRPr lang="en-US" dirty="0" smtClean="0"/>
          </a:p>
          <a:p>
            <a:r>
              <a:rPr lang="en-US" b="1" dirty="0" smtClean="0"/>
              <a:t>Propose that 11ax only defines single stream STBC as an optional feature.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7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Discussions on STBC in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545" y="1524000"/>
            <a:ext cx="7772400" cy="4495800"/>
          </a:xfrm>
        </p:spPr>
        <p:txBody>
          <a:bodyPr/>
          <a:lstStyle/>
          <a:p>
            <a:r>
              <a:rPr lang="en-US" sz="2400" dirty="0" smtClean="0"/>
              <a:t>As in [1], 11ax applies four symbol-segment padding scheme with packet extension, where in OFDMA case whether STBC setting across different RUs is common or per-RU is still TBD.</a:t>
            </a:r>
          </a:p>
          <a:p>
            <a:endParaRPr lang="en-US" sz="2400" dirty="0"/>
          </a:p>
          <a:p>
            <a:r>
              <a:rPr lang="en-US" sz="2400" dirty="0" smtClean="0"/>
              <a:t>Here we list solutions for both choices, and analyze their pros of cons.</a:t>
            </a:r>
          </a:p>
          <a:p>
            <a:endParaRPr lang="en-US" sz="2400" dirty="0"/>
          </a:p>
          <a:p>
            <a:r>
              <a:rPr lang="en-US" sz="2400" b="1" dirty="0" smtClean="0"/>
              <a:t>Propose to use common STBC setting across all RUs for simplicity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6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109032</TotalTime>
  <Words>1001</Words>
  <Application>Microsoft Office PowerPoint</Application>
  <PresentationFormat>On-screen Show (4:3)</PresentationFormat>
  <Paragraphs>161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Equation</vt:lpstr>
      <vt:lpstr>STBC and Padding Discussions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I. Discussions On STBC</vt:lpstr>
      <vt:lpstr>II. Discussions on STBC in OFDMA</vt:lpstr>
      <vt:lpstr>Option-1 Common STBC Setting Across All RUs</vt:lpstr>
      <vt:lpstr>Option-2: Per RU STBC Setting</vt:lpstr>
      <vt:lpstr>Example: Math Changes for DL-MU per-RU STBC (1)</vt:lpstr>
      <vt:lpstr>Example: Math Changes for DL-MU per-RU STBC (1)</vt:lpstr>
      <vt:lpstr>Conclusions</vt:lpstr>
      <vt:lpstr>Straw Poll #1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1812</cp:revision>
  <cp:lastPrinted>1998-02-10T13:28:06Z</cp:lastPrinted>
  <dcterms:created xsi:type="dcterms:W3CDTF">2007-05-21T21:00:37Z</dcterms:created>
  <dcterms:modified xsi:type="dcterms:W3CDTF">2015-11-09T04:44:18Z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