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75" r:id="rId5"/>
    <p:sldId id="278" r:id="rId6"/>
    <p:sldId id="276" r:id="rId7"/>
    <p:sldId id="279" r:id="rId8"/>
    <p:sldId id="273" r:id="rId9"/>
    <p:sldId id="272" r:id="rId10"/>
    <p:sldId id="277" r:id="rId11"/>
    <p:sldId id="262" r:id="rId12"/>
    <p:sldId id="280" r:id="rId13"/>
    <p:sldId id="281" r:id="rId14"/>
    <p:sldId id="263" r:id="rId15"/>
    <p:sldId id="271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gho Moo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07" autoAdjust="0"/>
    <p:restoredTop sz="94660"/>
  </p:normalViewPr>
  <p:slideViewPr>
    <p:cSldViewPr>
      <p:cViewPr varScale="1">
        <p:scale>
          <a:sx n="94" d="100"/>
          <a:sy n="94" d="100"/>
        </p:scale>
        <p:origin x="88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802.11-15/1304r1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Sungho Moon,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defRPr/>
            </a:pPr>
            <a:r>
              <a:rPr lang="en-US" altLang="ko-KR" sz="2800" dirty="0" smtClean="0">
                <a:ea typeface="굴림" pitchFamily="50" charset="-127"/>
              </a:rPr>
              <a:t>Supported Resource Allocations in SIG-B</a:t>
            </a:r>
            <a:endParaRPr lang="en-US" altLang="ko-KR" sz="2800" dirty="0">
              <a:ea typeface="굴림" pitchFamily="50" charset="-127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870728"/>
              </p:ext>
            </p:extLst>
          </p:nvPr>
        </p:nvGraphicFramePr>
        <p:xfrm>
          <a:off x="534988" y="2362200"/>
          <a:ext cx="8102600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" name="Document" r:id="rId4" imgW="9012011" imgH="4206029" progId="Word.Document.8">
                  <p:embed/>
                </p:oleObj>
              </mc:Choice>
              <mc:Fallback>
                <p:oleObj name="Document" r:id="rId4" imgW="9012011" imgH="42060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62200"/>
                        <a:ext cx="8102600" cy="3775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Resource </a:t>
            </a:r>
            <a:r>
              <a:rPr lang="en-US" dirty="0" smtClean="0"/>
              <a:t>Allocation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Left Brace 8"/>
          <p:cNvSpPr/>
          <p:nvPr/>
        </p:nvSpPr>
        <p:spPr bwMode="auto">
          <a:xfrm rot="10800000">
            <a:off x="5502193" y="1659771"/>
            <a:ext cx="307224" cy="46553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96326" y="3629658"/>
            <a:ext cx="22429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Same set of states when the center 26RU in 80MHz is supported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71318"/>
            <a:ext cx="4653283" cy="465534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4928890" y="1648225"/>
            <a:ext cx="486393" cy="467843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419066" y="1671318"/>
            <a:ext cx="297931" cy="46553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98630" y="3845102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99 states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supported resource allocation with 8 </a:t>
            </a:r>
            <a:r>
              <a:rPr lang="en-US" dirty="0"/>
              <a:t>bits is suggested</a:t>
            </a:r>
          </a:p>
          <a:p>
            <a:pPr lvl="1"/>
            <a:r>
              <a:rPr lang="en-US" dirty="0" smtClean="0"/>
              <a:t>Total number of states is 198 including the following states</a:t>
            </a:r>
          </a:p>
          <a:p>
            <a:pPr lvl="2"/>
            <a:r>
              <a:rPr lang="en-US" dirty="0" smtClean="0"/>
              <a:t>1 state for ‘No STA Assigned (NA)’</a:t>
            </a:r>
          </a:p>
          <a:p>
            <a:pPr lvl="2"/>
            <a:r>
              <a:rPr lang="en-US" dirty="0" smtClean="0"/>
              <a:t>8 states each for MU-MIMO of 484, 996, 2x996 RU</a:t>
            </a:r>
          </a:p>
          <a:p>
            <a:pPr lvl="2"/>
            <a:r>
              <a:rPr lang="en-US" dirty="0" smtClean="0"/>
              <a:t>No SU-MIMO state for 2x996 RU</a:t>
            </a:r>
          </a:p>
          <a:p>
            <a:pPr lvl="2"/>
            <a:r>
              <a:rPr lang="en-US" dirty="0" smtClean="0"/>
              <a:t>States for all possible OFDMA multiplexing (full flexibility)</a:t>
            </a:r>
          </a:p>
          <a:p>
            <a:pPr lvl="3"/>
            <a:r>
              <a:rPr lang="en-US" dirty="0" smtClean="0"/>
              <a:t>States for ‘center 26RU in 80MHz’ is included</a:t>
            </a:r>
          </a:p>
          <a:p>
            <a:pPr lvl="2"/>
            <a:r>
              <a:rPr lang="en-US" dirty="0" smtClean="0"/>
              <a:t>States for MU-MIMO multiplexing with the following restrictions:</a:t>
            </a:r>
          </a:p>
          <a:p>
            <a:pPr lvl="3"/>
            <a:r>
              <a:rPr lang="en-US" dirty="0" smtClean="0"/>
              <a:t>No MU-MIMO in RUs smaller than 106</a:t>
            </a:r>
          </a:p>
          <a:p>
            <a:pPr lvl="3"/>
            <a:r>
              <a:rPr lang="en-US" dirty="0" smtClean="0"/>
              <a:t>Maximum of 4 STAs in MU-MIMO in the RU of 106</a:t>
            </a:r>
          </a:p>
          <a:p>
            <a:pPr lvl="3"/>
            <a:r>
              <a:rPr lang="en-US" dirty="0" smtClean="0"/>
              <a:t>Maximum of 8 STAs in MU-MIMO in RUs larger than 106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3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113213"/>
          </a:xfrm>
        </p:spPr>
        <p:txBody>
          <a:bodyPr/>
          <a:lstStyle/>
          <a:p>
            <a:r>
              <a:rPr lang="en-US" sz="2000" dirty="0" smtClean="0"/>
              <a:t>Do you agree to add the following text into the SFD?</a:t>
            </a:r>
          </a:p>
          <a:p>
            <a:pPr lvl="1"/>
            <a:r>
              <a:rPr lang="en-US" sz="1800" dirty="0" smtClean="0"/>
              <a:t>The 8 bits in the common field </a:t>
            </a:r>
            <a:r>
              <a:rPr lang="en-US" sz="1800" dirty="0" smtClean="0"/>
              <a:t>of HE </a:t>
            </a:r>
            <a:r>
              <a:rPr lang="en-US" sz="1800" dirty="0" smtClean="0"/>
              <a:t>SIG-B includes a state of ‘No STA Assigned’ for which no STA-specific field is transmitted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38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113213"/>
          </a:xfrm>
        </p:spPr>
        <p:txBody>
          <a:bodyPr/>
          <a:lstStyle/>
          <a:p>
            <a:r>
              <a:rPr lang="en-US" sz="2000" dirty="0" smtClean="0"/>
              <a:t>Do you agree to add the following text into the SFD?</a:t>
            </a:r>
          </a:p>
          <a:p>
            <a:pPr lvl="1"/>
            <a:r>
              <a:rPr lang="en-US" sz="1800" dirty="0" smtClean="0"/>
              <a:t>The number </a:t>
            </a:r>
            <a:r>
              <a:rPr lang="en-US" sz="1800" dirty="0"/>
              <a:t>of spatially multiplexed STAs for 106 RU limited to </a:t>
            </a:r>
            <a:r>
              <a:rPr lang="en-US" sz="1800" dirty="0" smtClean="0"/>
              <a:t>4</a:t>
            </a:r>
          </a:p>
          <a:p>
            <a:pPr lvl="2"/>
            <a:r>
              <a:rPr lang="en-US" sz="1600" dirty="0" smtClean="0"/>
              <a:t>For RUs larger than 106, it can be 8 STAs as maximum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54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113213"/>
          </a:xfrm>
        </p:spPr>
        <p:txBody>
          <a:bodyPr/>
          <a:lstStyle/>
          <a:p>
            <a:r>
              <a:rPr lang="en-US" sz="2000" dirty="0" smtClean="0"/>
              <a:t>Do you agree to </a:t>
            </a:r>
            <a:r>
              <a:rPr lang="en-US" sz="2000" dirty="0" smtClean="0"/>
              <a:t>support the following text?</a:t>
            </a:r>
            <a:endParaRPr lang="en-US" sz="2000" dirty="0" smtClean="0"/>
          </a:p>
          <a:p>
            <a:pPr lvl="1"/>
            <a:r>
              <a:rPr lang="en-US" sz="1800" dirty="0"/>
              <a:t>The </a:t>
            </a:r>
            <a:r>
              <a:rPr lang="en-US" sz="1800" dirty="0" smtClean="0"/>
              <a:t>8 bits </a:t>
            </a:r>
            <a:r>
              <a:rPr lang="en-US" sz="1800" dirty="0"/>
              <a:t>in the common field </a:t>
            </a:r>
            <a:r>
              <a:rPr lang="en-US" sz="1800" dirty="0" smtClean="0"/>
              <a:t>of HE</a:t>
            </a:r>
            <a:r>
              <a:rPr lang="en-US" sz="1800" dirty="0" smtClean="0"/>
              <a:t> </a:t>
            </a:r>
            <a:r>
              <a:rPr lang="en-US" sz="1800" dirty="0"/>
              <a:t>SIG-B includes </a:t>
            </a:r>
            <a:r>
              <a:rPr lang="en-US" sz="1800" dirty="0" smtClean="0"/>
              <a:t>explicit states </a:t>
            </a:r>
            <a:r>
              <a:rPr lang="en-US" sz="1800" dirty="0"/>
              <a:t>for the existence of the center 26RU </a:t>
            </a:r>
            <a:r>
              <a:rPr lang="en-US" sz="1800" dirty="0" smtClean="0"/>
              <a:t>of 80MHz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05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[1] 11-15/0132r9, </a:t>
            </a:r>
            <a:r>
              <a:rPr lang="en-US" sz="2000" dirty="0"/>
              <a:t>“Specification Framework for </a:t>
            </a:r>
            <a:r>
              <a:rPr lang="en-US" sz="2000" dirty="0" err="1"/>
              <a:t>TGax</a:t>
            </a:r>
            <a:r>
              <a:rPr lang="en-US" sz="2000" dirty="0"/>
              <a:t>”, </a:t>
            </a:r>
            <a:r>
              <a:rPr lang="en-US" sz="2000" dirty="0" smtClean="0"/>
              <a:t>Sept. 2015</a:t>
            </a:r>
          </a:p>
          <a:p>
            <a:pPr marL="0" indent="0">
              <a:buNone/>
            </a:pPr>
            <a:r>
              <a:rPr lang="en-GB" sz="2000" dirty="0" smtClean="0"/>
              <a:t>[2] 11-15/1066r0, “HE-SIG-B </a:t>
            </a:r>
            <a:r>
              <a:rPr lang="en-GB" sz="2000" dirty="0"/>
              <a:t>Contents</a:t>
            </a:r>
            <a:r>
              <a:rPr lang="en-GB" sz="2000" dirty="0" smtClean="0"/>
              <a:t>”, Sept. 2015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3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The following structures were agreed in the September meeting[1]:</a:t>
            </a:r>
          </a:p>
          <a:p>
            <a:pPr lvl="1"/>
            <a:r>
              <a:rPr lang="en-GB" sz="1600" dirty="0" smtClean="0"/>
              <a:t>The </a:t>
            </a:r>
            <a:r>
              <a:rPr lang="en-GB" sz="1600" dirty="0"/>
              <a:t>RU allocation </a:t>
            </a:r>
            <a:r>
              <a:rPr lang="en-GB" sz="1600" dirty="0" err="1"/>
              <a:t>signaling</a:t>
            </a:r>
            <a:r>
              <a:rPr lang="en-GB" sz="1600" dirty="0"/>
              <a:t> in the common field of HE-SIG-B signals an 8 bit, per 20 MHz PPDU BW for </a:t>
            </a:r>
            <a:r>
              <a:rPr lang="en-GB" sz="1600" dirty="0" err="1"/>
              <a:t>signaling</a:t>
            </a:r>
            <a:r>
              <a:rPr lang="en-GB" sz="1600" dirty="0"/>
              <a:t> </a:t>
            </a:r>
            <a:endParaRPr lang="en-US" sz="1600" dirty="0"/>
          </a:p>
          <a:p>
            <a:pPr lvl="1"/>
            <a:r>
              <a:rPr lang="en-GB" sz="1600" dirty="0"/>
              <a:t>The RU arrangement in frequency domain </a:t>
            </a:r>
            <a:endParaRPr lang="en-US" sz="1600" dirty="0"/>
          </a:p>
          <a:p>
            <a:pPr lvl="1"/>
            <a:r>
              <a:rPr lang="en-GB" sz="1600" dirty="0"/>
              <a:t>Number of MU-MIMO allocations: The RUs allocated for MU-MIMO and the number of users in the MU-MIMO allocations.</a:t>
            </a:r>
            <a:endParaRPr lang="en-US" sz="1600" dirty="0"/>
          </a:p>
          <a:p>
            <a:pPr lvl="2"/>
            <a:r>
              <a:rPr lang="en-GB" sz="1600" dirty="0">
                <a:solidFill>
                  <a:schemeClr val="tx1"/>
                </a:solidFill>
              </a:rPr>
              <a:t>The exact mapping of the 8 bit to the RU arrangement and the number of MU-MIMO allocations is TBD.</a:t>
            </a:r>
            <a:endParaRPr lang="en-US" sz="1600" dirty="0">
              <a:solidFill>
                <a:schemeClr val="tx1"/>
              </a:solidFill>
            </a:endParaRPr>
          </a:p>
          <a:p>
            <a:pPr lvl="2"/>
            <a:r>
              <a:rPr lang="en-US" sz="1600" dirty="0" smtClean="0">
                <a:solidFill>
                  <a:schemeClr val="tx1"/>
                </a:solidFill>
              </a:rPr>
              <a:t>Signaling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</a:rPr>
              <a:t>for the </a:t>
            </a:r>
            <a:r>
              <a:rPr lang="en-GB" sz="1600" dirty="0" smtClean="0">
                <a:solidFill>
                  <a:schemeClr val="tx1"/>
                </a:solidFill>
              </a:rPr>
              <a:t>central </a:t>
            </a:r>
            <a:r>
              <a:rPr lang="en-GB" sz="1600" dirty="0">
                <a:solidFill>
                  <a:schemeClr val="tx1"/>
                </a:solidFill>
              </a:rPr>
              <a:t>26 </a:t>
            </a:r>
            <a:r>
              <a:rPr lang="en-GB" sz="1600" dirty="0" smtClean="0">
                <a:solidFill>
                  <a:schemeClr val="tx1"/>
                </a:solidFill>
              </a:rPr>
              <a:t>RU in </a:t>
            </a:r>
            <a:r>
              <a:rPr lang="en-GB" sz="1600" dirty="0">
                <a:solidFill>
                  <a:schemeClr val="tx1"/>
                </a:solidFill>
              </a:rPr>
              <a:t>80 MHz is TBD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This contribution is talking about the mapping table and the center 26 RU supports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2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Mapping for 8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8 bits should indicate the RU allocations and the number of users in the MU-MIMO allocations [2]</a:t>
            </a:r>
          </a:p>
          <a:p>
            <a:endParaRPr lang="en-US" sz="2000" dirty="0"/>
          </a:p>
          <a:p>
            <a:r>
              <a:rPr lang="en-US" sz="2000" dirty="0" smtClean="0"/>
              <a:t>Therefore, the RU allocations can be listed from the smallest size to the largest, and the number of users in MU-MIMO can be enumerated </a:t>
            </a:r>
            <a:r>
              <a:rPr lang="en-US" sz="2000" dirty="0"/>
              <a:t>for a given RU </a:t>
            </a:r>
            <a:r>
              <a:rPr lang="en-US" sz="2000" dirty="0" smtClean="0"/>
              <a:t>size</a:t>
            </a:r>
          </a:p>
          <a:p>
            <a:endParaRPr lang="en-US" dirty="0"/>
          </a:p>
          <a:p>
            <a:r>
              <a:rPr lang="en-US" sz="2000" dirty="0" smtClean="0"/>
              <a:t>However, there are some consideration points as follows:</a:t>
            </a:r>
          </a:p>
          <a:p>
            <a:pPr lvl="1"/>
            <a:r>
              <a:rPr lang="en-US" sz="1600" dirty="0" smtClean="0"/>
              <a:t>Number of MU-MIMO multiplexed STAs in each RU</a:t>
            </a:r>
          </a:p>
          <a:p>
            <a:pPr lvl="1"/>
            <a:r>
              <a:rPr lang="en-US" sz="1600" dirty="0" smtClean="0"/>
              <a:t>Center 26RU support in 80MHz and 160MHz</a:t>
            </a:r>
          </a:p>
          <a:p>
            <a:pPr lvl="1"/>
            <a:r>
              <a:rPr lang="en-US" sz="1600" dirty="0" smtClean="0"/>
              <a:t>Some exceptional cases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93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Supported STAs in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49674"/>
            <a:ext cx="7770813" cy="4113213"/>
          </a:xfrm>
        </p:spPr>
        <p:txBody>
          <a:bodyPr/>
          <a:lstStyle/>
          <a:p>
            <a:r>
              <a:rPr lang="en-US" sz="2000" dirty="0" smtClean="0"/>
              <a:t>For a given RU (&gt; 106), multiple STAs can be multiplexed by MU-MIMO</a:t>
            </a:r>
          </a:p>
          <a:p>
            <a:pPr lvl="1"/>
            <a:r>
              <a:rPr lang="en-US" sz="1600" dirty="0" smtClean="0"/>
              <a:t>Without any restriction, the number of assigned STAs can be up to 17 in case of 106RU(8 STAs)+26RU(1 STA)+106RU(8 STAs) allocation, and it can be up to 19 when two center 26RUs in 160MHz are assigned to different STAs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Scheduling 17 users per 20MHz seems to be an overdesign, and is not likely be implemented in the near future (even with advancements in H/W).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519291" y="3927952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</a:rPr>
              <a:t>Is this absolutely necessary for 11ax?</a:t>
            </a:r>
            <a:endParaRPr lang="en-US" sz="1800" dirty="0">
              <a:solidFill>
                <a:srgbClr val="C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42621" y="3581400"/>
            <a:ext cx="3394877" cy="1458437"/>
            <a:chOff x="1828800" y="3723163"/>
            <a:chExt cx="3394877" cy="1458437"/>
          </a:xfrm>
        </p:grpSpPr>
        <p:sp>
          <p:nvSpPr>
            <p:cNvPr id="24" name="Snip Same Side Corner Rectangle 23"/>
            <p:cNvSpPr/>
            <p:nvPr/>
          </p:nvSpPr>
          <p:spPr bwMode="auto">
            <a:xfrm>
              <a:off x="1828800" y="372316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5" name="Snip Same Side Corner Rectangle 24"/>
            <p:cNvSpPr/>
            <p:nvPr/>
          </p:nvSpPr>
          <p:spPr bwMode="auto">
            <a:xfrm>
              <a:off x="1828800" y="3848397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6" name="Snip Same Side Corner Rectangle 25"/>
            <p:cNvSpPr/>
            <p:nvPr/>
          </p:nvSpPr>
          <p:spPr bwMode="auto">
            <a:xfrm>
              <a:off x="1828800" y="3973631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7" name="Snip Same Side Corner Rectangle 26"/>
            <p:cNvSpPr/>
            <p:nvPr/>
          </p:nvSpPr>
          <p:spPr bwMode="auto">
            <a:xfrm>
              <a:off x="3815734" y="3742829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8" name="Snip Same Side Corner Rectangle 27"/>
            <p:cNvSpPr/>
            <p:nvPr/>
          </p:nvSpPr>
          <p:spPr bwMode="auto">
            <a:xfrm>
              <a:off x="3815734" y="386806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29" name="Snip Same Side Corner Rectangle 28"/>
            <p:cNvSpPr/>
            <p:nvPr/>
          </p:nvSpPr>
          <p:spPr bwMode="auto">
            <a:xfrm>
              <a:off x="3815734" y="3993297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0" name="Snip Same Side Corner Rectangle 29"/>
            <p:cNvSpPr/>
            <p:nvPr/>
          </p:nvSpPr>
          <p:spPr bwMode="auto">
            <a:xfrm>
              <a:off x="1828800" y="409632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1" name="Snip Same Side Corner Rectangle 30"/>
            <p:cNvSpPr/>
            <p:nvPr/>
          </p:nvSpPr>
          <p:spPr bwMode="auto">
            <a:xfrm>
              <a:off x="1828800" y="4239548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2" name="Snip Same Side Corner Rectangle 31"/>
            <p:cNvSpPr/>
            <p:nvPr/>
          </p:nvSpPr>
          <p:spPr bwMode="auto">
            <a:xfrm>
              <a:off x="1828800" y="4374481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3" name="Snip Same Side Corner Rectangle 32"/>
            <p:cNvSpPr/>
            <p:nvPr/>
          </p:nvSpPr>
          <p:spPr bwMode="auto">
            <a:xfrm>
              <a:off x="1828800" y="4499715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4" name="Snip Same Side Corner Rectangle 33"/>
            <p:cNvSpPr/>
            <p:nvPr/>
          </p:nvSpPr>
          <p:spPr bwMode="auto">
            <a:xfrm>
              <a:off x="1828800" y="4624949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5" name="Snip Same Side Corner Rectangle 34"/>
            <p:cNvSpPr/>
            <p:nvPr/>
          </p:nvSpPr>
          <p:spPr bwMode="auto">
            <a:xfrm>
              <a:off x="3815734" y="4096323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6" name="Snip Same Side Corner Rectangle 35"/>
            <p:cNvSpPr/>
            <p:nvPr/>
          </p:nvSpPr>
          <p:spPr bwMode="auto">
            <a:xfrm>
              <a:off x="3815734" y="4239548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7" name="Snip Same Side Corner Rectangle 36"/>
            <p:cNvSpPr/>
            <p:nvPr/>
          </p:nvSpPr>
          <p:spPr bwMode="auto">
            <a:xfrm>
              <a:off x="3815734" y="4374481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8" name="Snip Same Side Corner Rectangle 37"/>
            <p:cNvSpPr/>
            <p:nvPr/>
          </p:nvSpPr>
          <p:spPr bwMode="auto">
            <a:xfrm>
              <a:off x="3815734" y="4499715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39" name="Snip Same Side Corner Rectangle 38"/>
            <p:cNvSpPr/>
            <p:nvPr/>
          </p:nvSpPr>
          <p:spPr bwMode="auto">
            <a:xfrm>
              <a:off x="3815734" y="4624949"/>
              <a:ext cx="1407943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106</a:t>
              </a:r>
            </a:p>
          </p:txBody>
        </p:sp>
        <p:sp>
          <p:nvSpPr>
            <p:cNvPr id="40" name="Snip Same Side Corner Rectangle 39"/>
            <p:cNvSpPr/>
            <p:nvPr/>
          </p:nvSpPr>
          <p:spPr bwMode="auto">
            <a:xfrm>
              <a:off x="3290945" y="4624949"/>
              <a:ext cx="470585" cy="2698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26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33346" y="4904601"/>
              <a:ext cx="3042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8 MU-MIMO + 1 SU-MIMO + 8 MU-MIMO 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72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Supported STAs in MU-MIMO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1013"/>
            <a:ext cx="7770813" cy="4113213"/>
          </a:xfrm>
        </p:spPr>
        <p:txBody>
          <a:bodyPr/>
          <a:lstStyle/>
          <a:p>
            <a:r>
              <a:rPr lang="en-US" dirty="0"/>
              <a:t>Maximum of 9 (or 10) users per 20MHz seems to be good target for 11ax</a:t>
            </a:r>
          </a:p>
          <a:p>
            <a:pPr lvl="1"/>
            <a:r>
              <a:rPr lang="en-US" dirty="0"/>
              <a:t>9 of 26 RUs </a:t>
            </a:r>
            <a:r>
              <a:rPr lang="en-US" dirty="0" smtClean="0"/>
              <a:t>(= 9)</a:t>
            </a:r>
          </a:p>
          <a:p>
            <a:pPr lvl="1"/>
            <a:r>
              <a:rPr lang="en-US" dirty="0" smtClean="0"/>
              <a:t>4 MU-MIMO </a:t>
            </a:r>
            <a:r>
              <a:rPr lang="en-US" dirty="0"/>
              <a:t>106 RUs + 26 RU + 4 </a:t>
            </a:r>
            <a:r>
              <a:rPr lang="en-US" dirty="0" smtClean="0"/>
              <a:t>MU-MIMO </a:t>
            </a:r>
            <a:r>
              <a:rPr lang="en-US" dirty="0"/>
              <a:t>106 </a:t>
            </a:r>
            <a:r>
              <a:rPr lang="en-US" dirty="0" smtClean="0"/>
              <a:t>RU (=9)</a:t>
            </a:r>
          </a:p>
          <a:p>
            <a:pPr lvl="1"/>
            <a:r>
              <a:rPr lang="en-US" dirty="0" smtClean="0"/>
              <a:t>8 MU-MIMO 242 RUs (=8)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Design goals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spatially multiplexed STAs for </a:t>
            </a:r>
            <a:r>
              <a:rPr lang="en-US" dirty="0" smtClean="0"/>
              <a:t>106 RU limited </a:t>
            </a:r>
            <a:r>
              <a:rPr lang="en-US" dirty="0"/>
              <a:t>to </a:t>
            </a:r>
            <a:r>
              <a:rPr lang="en-US" dirty="0" smtClean="0"/>
              <a:t>4</a:t>
            </a:r>
          </a:p>
          <a:p>
            <a:pPr lvl="1"/>
            <a:r>
              <a:rPr lang="en-US" dirty="0" smtClean="0"/>
              <a:t>Full flexibility in the spatially multiplexed STAs for 242/484/996/2*996 RU </a:t>
            </a:r>
            <a:endParaRPr lang="en-US" dirty="0"/>
          </a:p>
          <a:p>
            <a:pPr lvl="1"/>
            <a:r>
              <a:rPr lang="en-US" dirty="0" smtClean="0"/>
              <a:t>Maximum of 9 (or 10) users per 20MHz block.</a:t>
            </a:r>
          </a:p>
          <a:p>
            <a:pPr lvl="2"/>
            <a:r>
              <a:rPr lang="en-US" dirty="0" smtClean="0"/>
              <a:t>10 is if we include the central 26 RU in 80MHz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8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for the Center 26RU in 80MHz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80MHz and 160MHz, there is one or two center 26RUs, respectively, but it not included in the current SIG-B structure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In order to utilize the center 26RU, two methods can be considered</a:t>
            </a:r>
          </a:p>
          <a:p>
            <a:pPr lvl="1"/>
            <a:r>
              <a:rPr lang="en-US" sz="1800" dirty="0" smtClean="0"/>
              <a:t>Alternative 1: Explicit signaling for the existence of the center 26RU allocation in SIG-B common field</a:t>
            </a:r>
          </a:p>
          <a:p>
            <a:pPr lvl="2"/>
            <a:r>
              <a:rPr lang="en-US" sz="1600" dirty="0" smtClean="0"/>
              <a:t>A STA-specific field for the center 26RU is considered as part of the STA-specific field encoding pair (a single encoding block may contain up to 2 STA-specific field).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2667000"/>
            <a:ext cx="8523297" cy="1676159"/>
            <a:chOff x="303213" y="1668463"/>
            <a:chExt cx="11489095" cy="26986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903913" y="4119305"/>
              <a:ext cx="548841" cy="247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80MHz</a:t>
              </a:r>
              <a:endPara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69913" y="2241550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69901" y="2379663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61976" y="2565400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85776" y="2703513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14351" y="2906713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976" y="3044825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00063" y="3322638"/>
              <a:ext cx="12964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23862" y="3460749"/>
              <a:ext cx="22472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5856288" y="2176463"/>
              <a:ext cx="173038" cy="227013"/>
            </a:xfrm>
            <a:custGeom>
              <a:avLst/>
              <a:gdLst>
                <a:gd name="T0" fmla="*/ 0 w 109"/>
                <a:gd name="T1" fmla="*/ 143 h 143"/>
                <a:gd name="T2" fmla="*/ 27 w 109"/>
                <a:gd name="T3" fmla="*/ 0 h 143"/>
                <a:gd name="T4" fmla="*/ 82 w 109"/>
                <a:gd name="T5" fmla="*/ 0 h 143"/>
                <a:gd name="T6" fmla="*/ 109 w 109"/>
                <a:gd name="T7" fmla="*/ 143 h 143"/>
                <a:gd name="T8" fmla="*/ 0 w 109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43">
                  <a:moveTo>
                    <a:pt x="0" y="143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5903913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903913" y="23304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6210301" y="2162175"/>
              <a:ext cx="177800" cy="239713"/>
            </a:xfrm>
            <a:custGeom>
              <a:avLst/>
              <a:gdLst>
                <a:gd name="T0" fmla="*/ 0 w 112"/>
                <a:gd name="T1" fmla="*/ 151 h 151"/>
                <a:gd name="T2" fmla="*/ 28 w 112"/>
                <a:gd name="T3" fmla="*/ 0 h 151"/>
                <a:gd name="T4" fmla="*/ 84 w 112"/>
                <a:gd name="T5" fmla="*/ 0 h 151"/>
                <a:gd name="T6" fmla="*/ 112 w 112"/>
                <a:gd name="T7" fmla="*/ 151 h 151"/>
                <a:gd name="T8" fmla="*/ 0 w 112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51">
                  <a:moveTo>
                    <a:pt x="0" y="151"/>
                  </a:moveTo>
                  <a:lnTo>
                    <a:pt x="28" y="0"/>
                  </a:lnTo>
                  <a:lnTo>
                    <a:pt x="84" y="0"/>
                  </a:lnTo>
                  <a:lnTo>
                    <a:pt x="112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6259513" y="21685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6259513" y="23209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5859463" y="2459038"/>
              <a:ext cx="185738" cy="249238"/>
            </a:xfrm>
            <a:custGeom>
              <a:avLst/>
              <a:gdLst>
                <a:gd name="T0" fmla="*/ 0 w 117"/>
                <a:gd name="T1" fmla="*/ 157 h 157"/>
                <a:gd name="T2" fmla="*/ 30 w 117"/>
                <a:gd name="T3" fmla="*/ 0 h 157"/>
                <a:gd name="T4" fmla="*/ 88 w 117"/>
                <a:gd name="T5" fmla="*/ 0 h 157"/>
                <a:gd name="T6" fmla="*/ 117 w 117"/>
                <a:gd name="T7" fmla="*/ 157 h 157"/>
                <a:gd name="T8" fmla="*/ 0 w 117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57">
                  <a:moveTo>
                    <a:pt x="0" y="157"/>
                  </a:moveTo>
                  <a:lnTo>
                    <a:pt x="30" y="0"/>
                  </a:lnTo>
                  <a:lnTo>
                    <a:pt x="88" y="0"/>
                  </a:lnTo>
                  <a:lnTo>
                    <a:pt x="117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5911851" y="24717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911851" y="26273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6207126" y="2459038"/>
              <a:ext cx="192088" cy="252413"/>
            </a:xfrm>
            <a:custGeom>
              <a:avLst/>
              <a:gdLst>
                <a:gd name="T0" fmla="*/ 0 w 121"/>
                <a:gd name="T1" fmla="*/ 159 h 159"/>
                <a:gd name="T2" fmla="*/ 30 w 121"/>
                <a:gd name="T3" fmla="*/ 0 h 159"/>
                <a:gd name="T4" fmla="*/ 90 w 121"/>
                <a:gd name="T5" fmla="*/ 0 h 159"/>
                <a:gd name="T6" fmla="*/ 121 w 121"/>
                <a:gd name="T7" fmla="*/ 159 h 159"/>
                <a:gd name="T8" fmla="*/ 0 w 121"/>
                <a:gd name="T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59">
                  <a:moveTo>
                    <a:pt x="0" y="159"/>
                  </a:moveTo>
                  <a:lnTo>
                    <a:pt x="30" y="0"/>
                  </a:lnTo>
                  <a:lnTo>
                    <a:pt x="90" y="0"/>
                  </a:lnTo>
                  <a:lnTo>
                    <a:pt x="121" y="159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6262689" y="24733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262689" y="262890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5859463" y="2811463"/>
              <a:ext cx="179388" cy="282575"/>
            </a:xfrm>
            <a:custGeom>
              <a:avLst/>
              <a:gdLst>
                <a:gd name="T0" fmla="*/ 0 w 113"/>
                <a:gd name="T1" fmla="*/ 178 h 178"/>
                <a:gd name="T2" fmla="*/ 29 w 113"/>
                <a:gd name="T3" fmla="*/ 0 h 178"/>
                <a:gd name="T4" fmla="*/ 85 w 113"/>
                <a:gd name="T5" fmla="*/ 0 h 178"/>
                <a:gd name="T6" fmla="*/ 113 w 113"/>
                <a:gd name="T7" fmla="*/ 178 h 178"/>
                <a:gd name="T8" fmla="*/ 0 w 113"/>
                <a:gd name="T9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78">
                  <a:moveTo>
                    <a:pt x="0" y="178"/>
                  </a:moveTo>
                  <a:lnTo>
                    <a:pt x="29" y="0"/>
                  </a:lnTo>
                  <a:lnTo>
                    <a:pt x="85" y="0"/>
                  </a:lnTo>
                  <a:lnTo>
                    <a:pt x="113" y="178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5910263" y="28447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910263" y="29971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6203951" y="2808288"/>
              <a:ext cx="190500" cy="285750"/>
            </a:xfrm>
            <a:custGeom>
              <a:avLst/>
              <a:gdLst>
                <a:gd name="T0" fmla="*/ 0 w 120"/>
                <a:gd name="T1" fmla="*/ 180 h 180"/>
                <a:gd name="T2" fmla="*/ 30 w 120"/>
                <a:gd name="T3" fmla="*/ 0 h 180"/>
                <a:gd name="T4" fmla="*/ 90 w 120"/>
                <a:gd name="T5" fmla="*/ 0 h 180"/>
                <a:gd name="T6" fmla="*/ 120 w 120"/>
                <a:gd name="T7" fmla="*/ 180 h 180"/>
                <a:gd name="T8" fmla="*/ 0 w 120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80">
                  <a:moveTo>
                    <a:pt x="0" y="180"/>
                  </a:moveTo>
                  <a:lnTo>
                    <a:pt x="30" y="0"/>
                  </a:lnTo>
                  <a:lnTo>
                    <a:pt x="90" y="0"/>
                  </a:lnTo>
                  <a:lnTo>
                    <a:pt x="120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6261099" y="28432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6261099" y="29956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5851526" y="3249613"/>
              <a:ext cx="187325" cy="261938"/>
            </a:xfrm>
            <a:custGeom>
              <a:avLst/>
              <a:gdLst>
                <a:gd name="T0" fmla="*/ 0 w 118"/>
                <a:gd name="T1" fmla="*/ 165 h 165"/>
                <a:gd name="T2" fmla="*/ 30 w 118"/>
                <a:gd name="T3" fmla="*/ 0 h 165"/>
                <a:gd name="T4" fmla="*/ 89 w 118"/>
                <a:gd name="T5" fmla="*/ 0 h 165"/>
                <a:gd name="T6" fmla="*/ 118 w 118"/>
                <a:gd name="T7" fmla="*/ 165 h 165"/>
                <a:gd name="T8" fmla="*/ 0 w 118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65">
                  <a:moveTo>
                    <a:pt x="0" y="165"/>
                  </a:moveTo>
                  <a:lnTo>
                    <a:pt x="30" y="0"/>
                  </a:lnTo>
                  <a:lnTo>
                    <a:pt x="89" y="0"/>
                  </a:lnTo>
                  <a:lnTo>
                    <a:pt x="118" y="165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5907086" y="326866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907086" y="342424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6207126" y="3249613"/>
              <a:ext cx="187325" cy="268288"/>
            </a:xfrm>
            <a:custGeom>
              <a:avLst/>
              <a:gdLst>
                <a:gd name="T0" fmla="*/ 0 w 118"/>
                <a:gd name="T1" fmla="*/ 169 h 169"/>
                <a:gd name="T2" fmla="*/ 29 w 118"/>
                <a:gd name="T3" fmla="*/ 0 h 169"/>
                <a:gd name="T4" fmla="*/ 89 w 118"/>
                <a:gd name="T5" fmla="*/ 0 h 169"/>
                <a:gd name="T6" fmla="*/ 118 w 118"/>
                <a:gd name="T7" fmla="*/ 169 h 169"/>
                <a:gd name="T8" fmla="*/ 0 w 118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69">
                  <a:moveTo>
                    <a:pt x="0" y="169"/>
                  </a:moveTo>
                  <a:lnTo>
                    <a:pt x="29" y="0"/>
                  </a:lnTo>
                  <a:lnTo>
                    <a:pt x="89" y="0"/>
                  </a:lnTo>
                  <a:lnTo>
                    <a:pt x="118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6261099" y="32734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261099" y="34274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3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11404601" y="2230438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11404601" y="2517775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11412538" y="2849563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11412538" y="3302000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11437939" y="3803652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11 Edge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6069013" y="2195513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6026151" y="2339976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070601" y="2500313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6026151" y="2644776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6089652" y="2867025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6045201" y="3011488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095999" y="3306764"/>
              <a:ext cx="7778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7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6051552" y="3451225"/>
              <a:ext cx="151255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03213" y="3768725"/>
              <a:ext cx="35436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dirty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+mn-lt"/>
                  <a:ea typeface="바탕" panose="02030600000101010101" pitchFamily="18" charset="-127"/>
                </a:rPr>
                <a:t>12 Edge</a:t>
              </a:r>
              <a:endPara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914401" y="3741738"/>
              <a:ext cx="10417175" cy="230188"/>
            </a:xfrm>
            <a:custGeom>
              <a:avLst/>
              <a:gdLst>
                <a:gd name="T0" fmla="*/ 0 w 6562"/>
                <a:gd name="T1" fmla="*/ 145 h 145"/>
                <a:gd name="T2" fmla="*/ 36 w 6562"/>
                <a:gd name="T3" fmla="*/ 0 h 145"/>
                <a:gd name="T4" fmla="*/ 6526 w 6562"/>
                <a:gd name="T5" fmla="*/ 0 h 145"/>
                <a:gd name="T6" fmla="*/ 6562 w 6562"/>
                <a:gd name="T7" fmla="*/ 145 h 145"/>
                <a:gd name="T8" fmla="*/ 0 w 6562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62" h="145">
                  <a:moveTo>
                    <a:pt x="0" y="145"/>
                  </a:moveTo>
                  <a:lnTo>
                    <a:pt x="36" y="0"/>
                  </a:lnTo>
                  <a:lnTo>
                    <a:pt x="6526" y="0"/>
                  </a:lnTo>
                  <a:lnTo>
                    <a:pt x="6562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5219700" y="3790950"/>
              <a:ext cx="445123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  <a:ea typeface="바탕" panose="02030600000101010101" pitchFamily="18" charset="-127"/>
                </a:rPr>
                <a:t>996 usable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6075363" y="3790950"/>
              <a:ext cx="525072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  <a:ea typeface="바탕" panose="02030600000101010101" pitchFamily="18" charset="-127"/>
                </a:rPr>
                <a:t>tones +5 DC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922338" y="3252788"/>
              <a:ext cx="2486025" cy="258763"/>
            </a:xfrm>
            <a:custGeom>
              <a:avLst/>
              <a:gdLst>
                <a:gd name="T0" fmla="*/ 0 w 1566"/>
                <a:gd name="T1" fmla="*/ 163 h 163"/>
                <a:gd name="T2" fmla="*/ 41 w 1566"/>
                <a:gd name="T3" fmla="*/ 0 h 163"/>
                <a:gd name="T4" fmla="*/ 1526 w 1566"/>
                <a:gd name="T5" fmla="*/ 0 h 163"/>
                <a:gd name="T6" fmla="*/ 1566 w 1566"/>
                <a:gd name="T7" fmla="*/ 163 h 163"/>
                <a:gd name="T8" fmla="*/ 0 w 1566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6" h="163">
                  <a:moveTo>
                    <a:pt x="0" y="163"/>
                  </a:moveTo>
                  <a:lnTo>
                    <a:pt x="41" y="0"/>
                  </a:lnTo>
                  <a:lnTo>
                    <a:pt x="1526" y="0"/>
                  </a:lnTo>
                  <a:lnTo>
                    <a:pt x="1566" y="163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2046288" y="3328988"/>
              <a:ext cx="181506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3413126" y="3252788"/>
              <a:ext cx="2438400" cy="258763"/>
            </a:xfrm>
            <a:custGeom>
              <a:avLst/>
              <a:gdLst>
                <a:gd name="T0" fmla="*/ 0 w 1536"/>
                <a:gd name="T1" fmla="*/ 163 h 163"/>
                <a:gd name="T2" fmla="*/ 40 w 1536"/>
                <a:gd name="T3" fmla="*/ 0 h 163"/>
                <a:gd name="T4" fmla="*/ 1495 w 1536"/>
                <a:gd name="T5" fmla="*/ 0 h 163"/>
                <a:gd name="T6" fmla="*/ 1536 w 1536"/>
                <a:gd name="T7" fmla="*/ 163 h 163"/>
                <a:gd name="T8" fmla="*/ 0 w 1536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6" h="163">
                  <a:moveTo>
                    <a:pt x="0" y="163"/>
                  </a:moveTo>
                  <a:lnTo>
                    <a:pt x="40" y="0"/>
                  </a:lnTo>
                  <a:lnTo>
                    <a:pt x="1495" y="0"/>
                  </a:lnTo>
                  <a:lnTo>
                    <a:pt x="1536" y="163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514851" y="3327399"/>
              <a:ext cx="15557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2871788" y="2174875"/>
              <a:ext cx="219075" cy="223838"/>
            </a:xfrm>
            <a:custGeom>
              <a:avLst/>
              <a:gdLst>
                <a:gd name="T0" fmla="*/ 0 w 138"/>
                <a:gd name="T1" fmla="*/ 141 h 141"/>
                <a:gd name="T2" fmla="*/ 34 w 138"/>
                <a:gd name="T3" fmla="*/ 0 h 141"/>
                <a:gd name="T4" fmla="*/ 103 w 138"/>
                <a:gd name="T5" fmla="*/ 0 h 141"/>
                <a:gd name="T6" fmla="*/ 138 w 138"/>
                <a:gd name="T7" fmla="*/ 141 h 141"/>
                <a:gd name="T8" fmla="*/ 0 w 138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1">
                  <a:moveTo>
                    <a:pt x="0" y="141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8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2941638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2941638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3094038" y="2176463"/>
              <a:ext cx="231775" cy="222250"/>
            </a:xfrm>
            <a:custGeom>
              <a:avLst/>
              <a:gdLst>
                <a:gd name="T0" fmla="*/ 0 w 146"/>
                <a:gd name="T1" fmla="*/ 140 h 140"/>
                <a:gd name="T2" fmla="*/ 36 w 146"/>
                <a:gd name="T3" fmla="*/ 0 h 140"/>
                <a:gd name="T4" fmla="*/ 111 w 146"/>
                <a:gd name="T5" fmla="*/ 0 h 140"/>
                <a:gd name="T6" fmla="*/ 146 w 146"/>
                <a:gd name="T7" fmla="*/ 140 h 140"/>
                <a:gd name="T8" fmla="*/ 0 w 146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40">
                  <a:moveTo>
                    <a:pt x="0" y="140"/>
                  </a:moveTo>
                  <a:lnTo>
                    <a:pt x="36" y="0"/>
                  </a:lnTo>
                  <a:lnTo>
                    <a:pt x="111" y="0"/>
                  </a:lnTo>
                  <a:lnTo>
                    <a:pt x="146" y="14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133726" y="22494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2879726" y="2463800"/>
              <a:ext cx="446088" cy="247650"/>
            </a:xfrm>
            <a:custGeom>
              <a:avLst/>
              <a:gdLst>
                <a:gd name="T0" fmla="*/ 0 w 281"/>
                <a:gd name="T1" fmla="*/ 156 h 156"/>
                <a:gd name="T2" fmla="*/ 39 w 281"/>
                <a:gd name="T3" fmla="*/ 0 h 156"/>
                <a:gd name="T4" fmla="*/ 242 w 281"/>
                <a:gd name="T5" fmla="*/ 0 h 156"/>
                <a:gd name="T6" fmla="*/ 281 w 281"/>
                <a:gd name="T7" fmla="*/ 156 h 156"/>
                <a:gd name="T8" fmla="*/ 0 w 281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156">
                  <a:moveTo>
                    <a:pt x="0" y="156"/>
                  </a:moveTo>
                  <a:lnTo>
                    <a:pt x="39" y="0"/>
                  </a:lnTo>
                  <a:lnTo>
                    <a:pt x="242" y="0"/>
                  </a:lnTo>
                  <a:lnTo>
                    <a:pt x="281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3025776" y="25431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990601" y="2808288"/>
              <a:ext cx="966788" cy="300038"/>
            </a:xfrm>
            <a:custGeom>
              <a:avLst/>
              <a:gdLst>
                <a:gd name="T0" fmla="*/ 0 w 609"/>
                <a:gd name="T1" fmla="*/ 189 h 189"/>
                <a:gd name="T2" fmla="*/ 47 w 609"/>
                <a:gd name="T3" fmla="*/ 0 h 189"/>
                <a:gd name="T4" fmla="*/ 561 w 609"/>
                <a:gd name="T5" fmla="*/ 0 h 189"/>
                <a:gd name="T6" fmla="*/ 609 w 609"/>
                <a:gd name="T7" fmla="*/ 189 h 189"/>
                <a:gd name="T8" fmla="*/ 0 w 609"/>
                <a:gd name="T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9" h="189">
                  <a:moveTo>
                    <a:pt x="0" y="189"/>
                  </a:moveTo>
                  <a:lnTo>
                    <a:pt x="47" y="0"/>
                  </a:lnTo>
                  <a:lnTo>
                    <a:pt x="561" y="0"/>
                  </a:lnTo>
                  <a:lnTo>
                    <a:pt x="609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1263651" y="2911475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" name="Freeform 68"/>
            <p:cNvSpPr>
              <a:spLocks/>
            </p:cNvSpPr>
            <p:nvPr/>
          </p:nvSpPr>
          <p:spPr bwMode="auto">
            <a:xfrm>
              <a:off x="2341563" y="2819400"/>
              <a:ext cx="984250" cy="284163"/>
            </a:xfrm>
            <a:custGeom>
              <a:avLst/>
              <a:gdLst>
                <a:gd name="T0" fmla="*/ 0 w 620"/>
                <a:gd name="T1" fmla="*/ 179 h 179"/>
                <a:gd name="T2" fmla="*/ 44 w 620"/>
                <a:gd name="T3" fmla="*/ 0 h 179"/>
                <a:gd name="T4" fmla="*/ 576 w 620"/>
                <a:gd name="T5" fmla="*/ 0 h 179"/>
                <a:gd name="T6" fmla="*/ 620 w 620"/>
                <a:gd name="T7" fmla="*/ 179 h 179"/>
                <a:gd name="T8" fmla="*/ 0 w 620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179">
                  <a:moveTo>
                    <a:pt x="0" y="179"/>
                  </a:moveTo>
                  <a:lnTo>
                    <a:pt x="44" y="0"/>
                  </a:lnTo>
                  <a:lnTo>
                    <a:pt x="576" y="0"/>
                  </a:lnTo>
                  <a:lnTo>
                    <a:pt x="620" y="179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2624138" y="2913063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3" name="Freeform 70"/>
            <p:cNvSpPr>
              <a:spLocks/>
            </p:cNvSpPr>
            <p:nvPr/>
          </p:nvSpPr>
          <p:spPr bwMode="auto">
            <a:xfrm>
              <a:off x="3333751" y="2171700"/>
              <a:ext cx="119063" cy="227013"/>
            </a:xfrm>
            <a:custGeom>
              <a:avLst/>
              <a:gdLst>
                <a:gd name="T0" fmla="*/ 0 w 75"/>
                <a:gd name="T1" fmla="*/ 143 h 143"/>
                <a:gd name="T2" fmla="*/ 19 w 75"/>
                <a:gd name="T3" fmla="*/ 0 h 143"/>
                <a:gd name="T4" fmla="*/ 56 w 75"/>
                <a:gd name="T5" fmla="*/ 0 h 143"/>
                <a:gd name="T6" fmla="*/ 75 w 75"/>
                <a:gd name="T7" fmla="*/ 143 h 143"/>
                <a:gd name="T8" fmla="*/ 0 w 75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43">
                  <a:moveTo>
                    <a:pt x="0" y="143"/>
                  </a:moveTo>
                  <a:lnTo>
                    <a:pt x="19" y="0"/>
                  </a:lnTo>
                  <a:lnTo>
                    <a:pt x="56" y="0"/>
                  </a:lnTo>
                  <a:lnTo>
                    <a:pt x="7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3363913" y="22621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5" name="Freeform 72"/>
            <p:cNvSpPr>
              <a:spLocks/>
            </p:cNvSpPr>
            <p:nvPr/>
          </p:nvSpPr>
          <p:spPr bwMode="auto">
            <a:xfrm>
              <a:off x="3332163" y="2459038"/>
              <a:ext cx="120650" cy="252413"/>
            </a:xfrm>
            <a:custGeom>
              <a:avLst/>
              <a:gdLst>
                <a:gd name="T0" fmla="*/ 0 w 76"/>
                <a:gd name="T1" fmla="*/ 159 h 159"/>
                <a:gd name="T2" fmla="*/ 19 w 76"/>
                <a:gd name="T3" fmla="*/ 0 h 159"/>
                <a:gd name="T4" fmla="*/ 57 w 76"/>
                <a:gd name="T5" fmla="*/ 0 h 159"/>
                <a:gd name="T6" fmla="*/ 76 w 76"/>
                <a:gd name="T7" fmla="*/ 159 h 159"/>
                <a:gd name="T8" fmla="*/ 0 w 76"/>
                <a:gd name="T9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9">
                  <a:moveTo>
                    <a:pt x="0" y="159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59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362326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7" name="Freeform 74"/>
            <p:cNvSpPr>
              <a:spLocks/>
            </p:cNvSpPr>
            <p:nvPr/>
          </p:nvSpPr>
          <p:spPr bwMode="auto">
            <a:xfrm>
              <a:off x="4800601" y="2171700"/>
              <a:ext cx="217488" cy="230188"/>
            </a:xfrm>
            <a:custGeom>
              <a:avLst/>
              <a:gdLst>
                <a:gd name="T0" fmla="*/ 0 w 137"/>
                <a:gd name="T1" fmla="*/ 145 h 145"/>
                <a:gd name="T2" fmla="*/ 34 w 137"/>
                <a:gd name="T3" fmla="*/ 0 h 145"/>
                <a:gd name="T4" fmla="*/ 102 w 137"/>
                <a:gd name="T5" fmla="*/ 0 h 145"/>
                <a:gd name="T6" fmla="*/ 137 w 137"/>
                <a:gd name="T7" fmla="*/ 145 h 145"/>
                <a:gd name="T8" fmla="*/ 0 w 137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5">
                  <a:moveTo>
                    <a:pt x="0" y="145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4870451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4870451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4805363" y="2463800"/>
              <a:ext cx="419100" cy="247650"/>
            </a:xfrm>
            <a:custGeom>
              <a:avLst/>
              <a:gdLst>
                <a:gd name="T0" fmla="*/ 0 w 264"/>
                <a:gd name="T1" fmla="*/ 156 h 156"/>
                <a:gd name="T2" fmla="*/ 39 w 264"/>
                <a:gd name="T3" fmla="*/ 0 h 156"/>
                <a:gd name="T4" fmla="*/ 225 w 264"/>
                <a:gd name="T5" fmla="*/ 0 h 156"/>
                <a:gd name="T6" fmla="*/ 264 w 264"/>
                <a:gd name="T7" fmla="*/ 156 h 156"/>
                <a:gd name="T8" fmla="*/ 0 w 264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156">
                  <a:moveTo>
                    <a:pt x="0" y="156"/>
                  </a:moveTo>
                  <a:lnTo>
                    <a:pt x="39" y="0"/>
                  </a:lnTo>
                  <a:lnTo>
                    <a:pt x="225" y="0"/>
                  </a:lnTo>
                  <a:lnTo>
                    <a:pt x="264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4937125" y="254476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2" name="Freeform 79"/>
            <p:cNvSpPr>
              <a:spLocks/>
            </p:cNvSpPr>
            <p:nvPr/>
          </p:nvSpPr>
          <p:spPr bwMode="auto">
            <a:xfrm>
              <a:off x="5018088" y="2174875"/>
              <a:ext cx="200025" cy="228600"/>
            </a:xfrm>
            <a:custGeom>
              <a:avLst/>
              <a:gdLst>
                <a:gd name="T0" fmla="*/ 0 w 126"/>
                <a:gd name="T1" fmla="*/ 144 h 144"/>
                <a:gd name="T2" fmla="*/ 31 w 126"/>
                <a:gd name="T3" fmla="*/ 0 h 144"/>
                <a:gd name="T4" fmla="*/ 94 w 126"/>
                <a:gd name="T5" fmla="*/ 0 h 144"/>
                <a:gd name="T6" fmla="*/ 126 w 126"/>
                <a:gd name="T7" fmla="*/ 144 h 144"/>
                <a:gd name="T8" fmla="*/ 0 w 12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4">
                  <a:moveTo>
                    <a:pt x="0" y="144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078414" y="21748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078414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3690938" y="2174875"/>
              <a:ext cx="215900" cy="227013"/>
            </a:xfrm>
            <a:custGeom>
              <a:avLst/>
              <a:gdLst>
                <a:gd name="T0" fmla="*/ 0 w 136"/>
                <a:gd name="T1" fmla="*/ 143 h 143"/>
                <a:gd name="T2" fmla="*/ 34 w 136"/>
                <a:gd name="T3" fmla="*/ 0 h 143"/>
                <a:gd name="T4" fmla="*/ 102 w 136"/>
                <a:gd name="T5" fmla="*/ 0 h 143"/>
                <a:gd name="T6" fmla="*/ 136 w 136"/>
                <a:gd name="T7" fmla="*/ 143 h 143"/>
                <a:gd name="T8" fmla="*/ 0 w 136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3760788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760788" y="23288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3455988" y="2463800"/>
              <a:ext cx="452438" cy="247650"/>
            </a:xfrm>
            <a:custGeom>
              <a:avLst/>
              <a:gdLst>
                <a:gd name="T0" fmla="*/ 0 w 285"/>
                <a:gd name="T1" fmla="*/ 156 h 156"/>
                <a:gd name="T2" fmla="*/ 39 w 285"/>
                <a:gd name="T3" fmla="*/ 0 h 156"/>
                <a:gd name="T4" fmla="*/ 246 w 285"/>
                <a:gd name="T5" fmla="*/ 0 h 156"/>
                <a:gd name="T6" fmla="*/ 285 w 285"/>
                <a:gd name="T7" fmla="*/ 156 h 156"/>
                <a:gd name="T8" fmla="*/ 0 w 285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" h="156">
                  <a:moveTo>
                    <a:pt x="0" y="156"/>
                  </a:moveTo>
                  <a:lnTo>
                    <a:pt x="39" y="0"/>
                  </a:lnTo>
                  <a:lnTo>
                    <a:pt x="246" y="0"/>
                  </a:lnTo>
                  <a:lnTo>
                    <a:pt x="285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603627" y="25431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3455988" y="2174875"/>
              <a:ext cx="234950" cy="228600"/>
            </a:xfrm>
            <a:custGeom>
              <a:avLst/>
              <a:gdLst>
                <a:gd name="T0" fmla="*/ 0 w 148"/>
                <a:gd name="T1" fmla="*/ 144 h 144"/>
                <a:gd name="T2" fmla="*/ 36 w 148"/>
                <a:gd name="T3" fmla="*/ 0 h 144"/>
                <a:gd name="T4" fmla="*/ 112 w 148"/>
                <a:gd name="T5" fmla="*/ 0 h 144"/>
                <a:gd name="T6" fmla="*/ 148 w 148"/>
                <a:gd name="T7" fmla="*/ 144 h 144"/>
                <a:gd name="T8" fmla="*/ 0 w 148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144">
                  <a:moveTo>
                    <a:pt x="0" y="144"/>
                  </a:moveTo>
                  <a:lnTo>
                    <a:pt x="36" y="0"/>
                  </a:lnTo>
                  <a:lnTo>
                    <a:pt x="112" y="0"/>
                  </a:lnTo>
                  <a:lnTo>
                    <a:pt x="14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3497263" y="2251075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2" name="Freeform 89"/>
            <p:cNvSpPr>
              <a:spLocks/>
            </p:cNvSpPr>
            <p:nvPr/>
          </p:nvSpPr>
          <p:spPr bwMode="auto">
            <a:xfrm>
              <a:off x="3455988" y="2817813"/>
              <a:ext cx="958850" cy="290513"/>
            </a:xfrm>
            <a:custGeom>
              <a:avLst/>
              <a:gdLst>
                <a:gd name="T0" fmla="*/ 0 w 604"/>
                <a:gd name="T1" fmla="*/ 183 h 183"/>
                <a:gd name="T2" fmla="*/ 46 w 604"/>
                <a:gd name="T3" fmla="*/ 0 h 183"/>
                <a:gd name="T4" fmla="*/ 558 w 604"/>
                <a:gd name="T5" fmla="*/ 0 h 183"/>
                <a:gd name="T6" fmla="*/ 604 w 604"/>
                <a:gd name="T7" fmla="*/ 183 h 183"/>
                <a:gd name="T8" fmla="*/ 0 w 604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83">
                  <a:moveTo>
                    <a:pt x="0" y="183"/>
                  </a:moveTo>
                  <a:lnTo>
                    <a:pt x="46" y="0"/>
                  </a:lnTo>
                  <a:lnTo>
                    <a:pt x="558" y="0"/>
                  </a:lnTo>
                  <a:lnTo>
                    <a:pt x="604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3724276" y="2916238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4" name="Freeform 91"/>
            <p:cNvSpPr>
              <a:spLocks/>
            </p:cNvSpPr>
            <p:nvPr/>
          </p:nvSpPr>
          <p:spPr bwMode="auto">
            <a:xfrm>
              <a:off x="4810126" y="2811463"/>
              <a:ext cx="979488" cy="292100"/>
            </a:xfrm>
            <a:custGeom>
              <a:avLst/>
              <a:gdLst>
                <a:gd name="T0" fmla="*/ 0 w 617"/>
                <a:gd name="T1" fmla="*/ 184 h 184"/>
                <a:gd name="T2" fmla="*/ 46 w 617"/>
                <a:gd name="T3" fmla="*/ 0 h 184"/>
                <a:gd name="T4" fmla="*/ 571 w 617"/>
                <a:gd name="T5" fmla="*/ 0 h 184"/>
                <a:gd name="T6" fmla="*/ 617 w 617"/>
                <a:gd name="T7" fmla="*/ 184 h 184"/>
                <a:gd name="T8" fmla="*/ 0 w 617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184">
                  <a:moveTo>
                    <a:pt x="0" y="184"/>
                  </a:moveTo>
                  <a:lnTo>
                    <a:pt x="46" y="0"/>
                  </a:lnTo>
                  <a:lnTo>
                    <a:pt x="571" y="0"/>
                  </a:lnTo>
                  <a:lnTo>
                    <a:pt x="617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5089526" y="2909888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6" name="Freeform 93"/>
            <p:cNvSpPr>
              <a:spLocks/>
            </p:cNvSpPr>
            <p:nvPr/>
          </p:nvSpPr>
          <p:spPr bwMode="auto">
            <a:xfrm>
              <a:off x="2047876" y="2168525"/>
              <a:ext cx="217488" cy="233363"/>
            </a:xfrm>
            <a:custGeom>
              <a:avLst/>
              <a:gdLst>
                <a:gd name="T0" fmla="*/ 0 w 137"/>
                <a:gd name="T1" fmla="*/ 147 h 147"/>
                <a:gd name="T2" fmla="*/ 34 w 137"/>
                <a:gd name="T3" fmla="*/ 0 h 147"/>
                <a:gd name="T4" fmla="*/ 102 w 137"/>
                <a:gd name="T5" fmla="*/ 0 h 147"/>
                <a:gd name="T6" fmla="*/ 137 w 137"/>
                <a:gd name="T7" fmla="*/ 147 h 147"/>
                <a:gd name="T8" fmla="*/ 0 w 137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7">
                  <a:moveTo>
                    <a:pt x="0" y="147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7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211772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8" name="Rectangle 95"/>
            <p:cNvSpPr>
              <a:spLocks noChangeArrowheads="1"/>
            </p:cNvSpPr>
            <p:nvPr/>
          </p:nvSpPr>
          <p:spPr bwMode="auto">
            <a:xfrm>
              <a:off x="2117726" y="23256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9" name="Freeform 96"/>
            <p:cNvSpPr>
              <a:spLocks/>
            </p:cNvSpPr>
            <p:nvPr/>
          </p:nvSpPr>
          <p:spPr bwMode="auto">
            <a:xfrm>
              <a:off x="2039938" y="2459038"/>
              <a:ext cx="206375" cy="249238"/>
            </a:xfrm>
            <a:custGeom>
              <a:avLst/>
              <a:gdLst>
                <a:gd name="T0" fmla="*/ 0 w 130"/>
                <a:gd name="T1" fmla="*/ 157 h 157"/>
                <a:gd name="T2" fmla="*/ 32 w 130"/>
                <a:gd name="T3" fmla="*/ 0 h 157"/>
                <a:gd name="T4" fmla="*/ 97 w 130"/>
                <a:gd name="T5" fmla="*/ 0 h 157"/>
                <a:gd name="T6" fmla="*/ 130 w 130"/>
                <a:gd name="T7" fmla="*/ 157 h 157"/>
                <a:gd name="T8" fmla="*/ 0 w 130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57">
                  <a:moveTo>
                    <a:pt x="0" y="157"/>
                  </a:moveTo>
                  <a:lnTo>
                    <a:pt x="32" y="0"/>
                  </a:lnTo>
                  <a:lnTo>
                    <a:pt x="97" y="0"/>
                  </a:lnTo>
                  <a:lnTo>
                    <a:pt x="130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0" name="Rectangle 97"/>
            <p:cNvSpPr>
              <a:spLocks noChangeArrowheads="1"/>
            </p:cNvSpPr>
            <p:nvPr/>
          </p:nvSpPr>
          <p:spPr bwMode="auto">
            <a:xfrm>
              <a:off x="2105027" y="247015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2105027" y="26273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2" name="Freeform 99"/>
            <p:cNvSpPr>
              <a:spLocks/>
            </p:cNvSpPr>
            <p:nvPr/>
          </p:nvSpPr>
          <p:spPr bwMode="auto">
            <a:xfrm>
              <a:off x="2047876" y="2814638"/>
              <a:ext cx="204788" cy="293688"/>
            </a:xfrm>
            <a:custGeom>
              <a:avLst/>
              <a:gdLst>
                <a:gd name="T0" fmla="*/ 0 w 129"/>
                <a:gd name="T1" fmla="*/ 185 h 185"/>
                <a:gd name="T2" fmla="*/ 32 w 129"/>
                <a:gd name="T3" fmla="*/ 0 h 185"/>
                <a:gd name="T4" fmla="*/ 97 w 129"/>
                <a:gd name="T5" fmla="*/ 0 h 185"/>
                <a:gd name="T6" fmla="*/ 129 w 129"/>
                <a:gd name="T7" fmla="*/ 185 h 185"/>
                <a:gd name="T8" fmla="*/ 0 w 129"/>
                <a:gd name="T9" fmla="*/ 18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85">
                  <a:moveTo>
                    <a:pt x="0" y="185"/>
                  </a:moveTo>
                  <a:lnTo>
                    <a:pt x="32" y="0"/>
                  </a:lnTo>
                  <a:lnTo>
                    <a:pt x="97" y="0"/>
                  </a:lnTo>
                  <a:lnTo>
                    <a:pt x="129" y="18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2111376" y="28543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" name="Rectangle 101"/>
            <p:cNvSpPr>
              <a:spLocks noChangeArrowheads="1"/>
            </p:cNvSpPr>
            <p:nvPr/>
          </p:nvSpPr>
          <p:spPr bwMode="auto">
            <a:xfrm>
              <a:off x="2111376" y="30083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5" name="Freeform 102"/>
            <p:cNvSpPr>
              <a:spLocks/>
            </p:cNvSpPr>
            <p:nvPr/>
          </p:nvSpPr>
          <p:spPr bwMode="auto">
            <a:xfrm>
              <a:off x="4505326" y="2816225"/>
              <a:ext cx="239713" cy="288925"/>
            </a:xfrm>
            <a:custGeom>
              <a:avLst/>
              <a:gdLst>
                <a:gd name="T0" fmla="*/ 0 w 151"/>
                <a:gd name="T1" fmla="*/ 182 h 182"/>
                <a:gd name="T2" fmla="*/ 38 w 151"/>
                <a:gd name="T3" fmla="*/ 0 h 182"/>
                <a:gd name="T4" fmla="*/ 113 w 151"/>
                <a:gd name="T5" fmla="*/ 0 h 182"/>
                <a:gd name="T6" fmla="*/ 151 w 151"/>
                <a:gd name="T7" fmla="*/ 182 h 182"/>
                <a:gd name="T8" fmla="*/ 0 w 151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82">
                  <a:moveTo>
                    <a:pt x="0" y="182"/>
                  </a:moveTo>
                  <a:lnTo>
                    <a:pt x="38" y="0"/>
                  </a:lnTo>
                  <a:lnTo>
                    <a:pt x="113" y="0"/>
                  </a:lnTo>
                  <a:lnTo>
                    <a:pt x="151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6" name="Rectangle 103"/>
            <p:cNvSpPr>
              <a:spLocks noChangeArrowheads="1"/>
            </p:cNvSpPr>
            <p:nvPr/>
          </p:nvSpPr>
          <p:spPr bwMode="auto">
            <a:xfrm>
              <a:off x="4546601" y="2928937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7" name="Freeform 104"/>
            <p:cNvSpPr>
              <a:spLocks/>
            </p:cNvSpPr>
            <p:nvPr/>
          </p:nvSpPr>
          <p:spPr bwMode="auto">
            <a:xfrm>
              <a:off x="990601" y="2170113"/>
              <a:ext cx="200025" cy="233363"/>
            </a:xfrm>
            <a:custGeom>
              <a:avLst/>
              <a:gdLst>
                <a:gd name="T0" fmla="*/ 0 w 126"/>
                <a:gd name="T1" fmla="*/ 147 h 147"/>
                <a:gd name="T2" fmla="*/ 32 w 126"/>
                <a:gd name="T3" fmla="*/ 0 h 147"/>
                <a:gd name="T4" fmla="*/ 95 w 126"/>
                <a:gd name="T5" fmla="*/ 0 h 147"/>
                <a:gd name="T6" fmla="*/ 126 w 126"/>
                <a:gd name="T7" fmla="*/ 147 h 147"/>
                <a:gd name="T8" fmla="*/ 0 w 126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7">
                  <a:moveTo>
                    <a:pt x="0" y="147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6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08" name="Rectangle 105"/>
            <p:cNvSpPr>
              <a:spLocks noChangeArrowheads="1"/>
            </p:cNvSpPr>
            <p:nvPr/>
          </p:nvSpPr>
          <p:spPr bwMode="auto">
            <a:xfrm>
              <a:off x="1052514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1052514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0" name="Freeform 107"/>
            <p:cNvSpPr>
              <a:spLocks/>
            </p:cNvSpPr>
            <p:nvPr/>
          </p:nvSpPr>
          <p:spPr bwMode="auto">
            <a:xfrm>
              <a:off x="1190626" y="2171700"/>
              <a:ext cx="198438" cy="230188"/>
            </a:xfrm>
            <a:custGeom>
              <a:avLst/>
              <a:gdLst>
                <a:gd name="T0" fmla="*/ 0 w 125"/>
                <a:gd name="T1" fmla="*/ 145 h 145"/>
                <a:gd name="T2" fmla="*/ 31 w 125"/>
                <a:gd name="T3" fmla="*/ 0 h 145"/>
                <a:gd name="T4" fmla="*/ 94 w 125"/>
                <a:gd name="T5" fmla="*/ 0 h 145"/>
                <a:gd name="T6" fmla="*/ 125 w 125"/>
                <a:gd name="T7" fmla="*/ 145 h 145"/>
                <a:gd name="T8" fmla="*/ 0 w 125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45">
                  <a:moveTo>
                    <a:pt x="0" y="145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5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1250951" y="21732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2" name="Rectangle 109"/>
            <p:cNvSpPr>
              <a:spLocks noChangeArrowheads="1"/>
            </p:cNvSpPr>
            <p:nvPr/>
          </p:nvSpPr>
          <p:spPr bwMode="auto">
            <a:xfrm>
              <a:off x="1250951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3" name="Freeform 110"/>
            <p:cNvSpPr>
              <a:spLocks/>
            </p:cNvSpPr>
            <p:nvPr/>
          </p:nvSpPr>
          <p:spPr bwMode="auto">
            <a:xfrm>
              <a:off x="995363" y="2454275"/>
              <a:ext cx="395288" cy="247650"/>
            </a:xfrm>
            <a:custGeom>
              <a:avLst/>
              <a:gdLst>
                <a:gd name="T0" fmla="*/ 0 w 249"/>
                <a:gd name="T1" fmla="*/ 156 h 156"/>
                <a:gd name="T2" fmla="*/ 39 w 249"/>
                <a:gd name="T3" fmla="*/ 0 h 156"/>
                <a:gd name="T4" fmla="*/ 210 w 249"/>
                <a:gd name="T5" fmla="*/ 0 h 156"/>
                <a:gd name="T6" fmla="*/ 249 w 249"/>
                <a:gd name="T7" fmla="*/ 156 h 156"/>
                <a:gd name="T8" fmla="*/ 0 w 249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56">
                  <a:moveTo>
                    <a:pt x="0" y="156"/>
                  </a:moveTo>
                  <a:lnTo>
                    <a:pt x="39" y="0"/>
                  </a:lnTo>
                  <a:lnTo>
                    <a:pt x="210" y="0"/>
                  </a:lnTo>
                  <a:lnTo>
                    <a:pt x="249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4" name="Rectangle 111"/>
            <p:cNvSpPr>
              <a:spLocks noChangeArrowheads="1"/>
            </p:cNvSpPr>
            <p:nvPr/>
          </p:nvSpPr>
          <p:spPr bwMode="auto">
            <a:xfrm>
              <a:off x="1114426" y="253682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5" name="Freeform 112"/>
            <p:cNvSpPr>
              <a:spLocks/>
            </p:cNvSpPr>
            <p:nvPr/>
          </p:nvSpPr>
          <p:spPr bwMode="auto">
            <a:xfrm>
              <a:off x="917576" y="2166938"/>
              <a:ext cx="73025" cy="228600"/>
            </a:xfrm>
            <a:custGeom>
              <a:avLst/>
              <a:gdLst>
                <a:gd name="T0" fmla="*/ 0 w 46"/>
                <a:gd name="T1" fmla="*/ 144 h 144"/>
                <a:gd name="T2" fmla="*/ 12 w 46"/>
                <a:gd name="T3" fmla="*/ 0 h 144"/>
                <a:gd name="T4" fmla="*/ 35 w 46"/>
                <a:gd name="T5" fmla="*/ 0 h 144"/>
                <a:gd name="T6" fmla="*/ 46 w 46"/>
                <a:gd name="T7" fmla="*/ 144 h 144"/>
                <a:gd name="T8" fmla="*/ 0 w 4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44">
                  <a:moveTo>
                    <a:pt x="0" y="144"/>
                  </a:moveTo>
                  <a:lnTo>
                    <a:pt x="12" y="0"/>
                  </a:lnTo>
                  <a:lnTo>
                    <a:pt x="35" y="0"/>
                  </a:lnTo>
                  <a:lnTo>
                    <a:pt x="4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6" name="Rectangle 113"/>
            <p:cNvSpPr>
              <a:spLocks noChangeArrowheads="1"/>
            </p:cNvSpPr>
            <p:nvPr/>
          </p:nvSpPr>
          <p:spPr bwMode="auto">
            <a:xfrm>
              <a:off x="923926" y="22574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7" name="Freeform 114"/>
            <p:cNvSpPr>
              <a:spLocks/>
            </p:cNvSpPr>
            <p:nvPr/>
          </p:nvSpPr>
          <p:spPr bwMode="auto">
            <a:xfrm>
              <a:off x="920751" y="2452688"/>
              <a:ext cx="71438" cy="263525"/>
            </a:xfrm>
            <a:custGeom>
              <a:avLst/>
              <a:gdLst>
                <a:gd name="T0" fmla="*/ 0 w 45"/>
                <a:gd name="T1" fmla="*/ 166 h 166"/>
                <a:gd name="T2" fmla="*/ 11 w 45"/>
                <a:gd name="T3" fmla="*/ 0 h 166"/>
                <a:gd name="T4" fmla="*/ 34 w 45"/>
                <a:gd name="T5" fmla="*/ 0 h 166"/>
                <a:gd name="T6" fmla="*/ 45 w 45"/>
                <a:gd name="T7" fmla="*/ 166 h 166"/>
                <a:gd name="T8" fmla="*/ 0 w 45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166">
                  <a:moveTo>
                    <a:pt x="0" y="166"/>
                  </a:moveTo>
                  <a:lnTo>
                    <a:pt x="11" y="0"/>
                  </a:lnTo>
                  <a:lnTo>
                    <a:pt x="34" y="0"/>
                  </a:lnTo>
                  <a:lnTo>
                    <a:pt x="45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18" name="Rectangle 115"/>
            <p:cNvSpPr>
              <a:spLocks noChangeArrowheads="1"/>
            </p:cNvSpPr>
            <p:nvPr/>
          </p:nvSpPr>
          <p:spPr bwMode="auto">
            <a:xfrm>
              <a:off x="927100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9" name="Freeform 116"/>
            <p:cNvSpPr>
              <a:spLocks/>
            </p:cNvSpPr>
            <p:nvPr/>
          </p:nvSpPr>
          <p:spPr bwMode="auto">
            <a:xfrm>
              <a:off x="5548313" y="2168525"/>
              <a:ext cx="227013" cy="233363"/>
            </a:xfrm>
            <a:custGeom>
              <a:avLst/>
              <a:gdLst>
                <a:gd name="T0" fmla="*/ 0 w 143"/>
                <a:gd name="T1" fmla="*/ 147 h 147"/>
                <a:gd name="T2" fmla="*/ 36 w 143"/>
                <a:gd name="T3" fmla="*/ 0 h 147"/>
                <a:gd name="T4" fmla="*/ 107 w 143"/>
                <a:gd name="T5" fmla="*/ 0 h 147"/>
                <a:gd name="T6" fmla="*/ 143 w 143"/>
                <a:gd name="T7" fmla="*/ 147 h 147"/>
                <a:gd name="T8" fmla="*/ 0 w 143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147">
                  <a:moveTo>
                    <a:pt x="0" y="147"/>
                  </a:moveTo>
                  <a:lnTo>
                    <a:pt x="36" y="0"/>
                  </a:lnTo>
                  <a:lnTo>
                    <a:pt x="107" y="0"/>
                  </a:lnTo>
                  <a:lnTo>
                    <a:pt x="143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0" name="Rectangle 117"/>
            <p:cNvSpPr>
              <a:spLocks noChangeArrowheads="1"/>
            </p:cNvSpPr>
            <p:nvPr/>
          </p:nvSpPr>
          <p:spPr bwMode="auto">
            <a:xfrm>
              <a:off x="562292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1" name="Rectangle 118"/>
            <p:cNvSpPr>
              <a:spLocks noChangeArrowheads="1"/>
            </p:cNvSpPr>
            <p:nvPr/>
          </p:nvSpPr>
          <p:spPr bwMode="auto">
            <a:xfrm>
              <a:off x="5622926" y="23240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2" name="Freeform 119"/>
            <p:cNvSpPr>
              <a:spLocks/>
            </p:cNvSpPr>
            <p:nvPr/>
          </p:nvSpPr>
          <p:spPr bwMode="auto">
            <a:xfrm>
              <a:off x="5775326" y="2170113"/>
              <a:ext cx="76200" cy="225425"/>
            </a:xfrm>
            <a:custGeom>
              <a:avLst/>
              <a:gdLst>
                <a:gd name="T0" fmla="*/ 0 w 48"/>
                <a:gd name="T1" fmla="*/ 142 h 142"/>
                <a:gd name="T2" fmla="*/ 12 w 48"/>
                <a:gd name="T3" fmla="*/ 0 h 142"/>
                <a:gd name="T4" fmla="*/ 36 w 48"/>
                <a:gd name="T5" fmla="*/ 0 h 142"/>
                <a:gd name="T6" fmla="*/ 48 w 48"/>
                <a:gd name="T7" fmla="*/ 142 h 142"/>
                <a:gd name="T8" fmla="*/ 0 w 48"/>
                <a:gd name="T9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42">
                  <a:moveTo>
                    <a:pt x="0" y="142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3" name="Rectangle 120"/>
            <p:cNvSpPr>
              <a:spLocks noChangeArrowheads="1"/>
            </p:cNvSpPr>
            <p:nvPr/>
          </p:nvSpPr>
          <p:spPr bwMode="auto">
            <a:xfrm>
              <a:off x="5783262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4" name="Freeform 121"/>
            <p:cNvSpPr>
              <a:spLocks/>
            </p:cNvSpPr>
            <p:nvPr/>
          </p:nvSpPr>
          <p:spPr bwMode="auto">
            <a:xfrm>
              <a:off x="5330826" y="2170113"/>
              <a:ext cx="217488" cy="231775"/>
            </a:xfrm>
            <a:custGeom>
              <a:avLst/>
              <a:gdLst>
                <a:gd name="T0" fmla="*/ 0 w 137"/>
                <a:gd name="T1" fmla="*/ 146 h 146"/>
                <a:gd name="T2" fmla="*/ 34 w 137"/>
                <a:gd name="T3" fmla="*/ 0 h 146"/>
                <a:gd name="T4" fmla="*/ 103 w 137"/>
                <a:gd name="T5" fmla="*/ 0 h 146"/>
                <a:gd name="T6" fmla="*/ 137 w 137"/>
                <a:gd name="T7" fmla="*/ 146 h 146"/>
                <a:gd name="T8" fmla="*/ 0 w 137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6">
                  <a:moveTo>
                    <a:pt x="0" y="146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5" name="Rectangle 122"/>
            <p:cNvSpPr>
              <a:spLocks noChangeArrowheads="1"/>
            </p:cNvSpPr>
            <p:nvPr/>
          </p:nvSpPr>
          <p:spPr bwMode="auto">
            <a:xfrm>
              <a:off x="5400677" y="21701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6" name="Rectangle 123"/>
            <p:cNvSpPr>
              <a:spLocks noChangeArrowheads="1"/>
            </p:cNvSpPr>
            <p:nvPr/>
          </p:nvSpPr>
          <p:spPr bwMode="auto">
            <a:xfrm>
              <a:off x="5400677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7" name="Freeform 124"/>
            <p:cNvSpPr>
              <a:spLocks/>
            </p:cNvSpPr>
            <p:nvPr/>
          </p:nvSpPr>
          <p:spPr bwMode="auto">
            <a:xfrm>
              <a:off x="5337176" y="2470150"/>
              <a:ext cx="438150" cy="238125"/>
            </a:xfrm>
            <a:custGeom>
              <a:avLst/>
              <a:gdLst>
                <a:gd name="T0" fmla="*/ 0 w 276"/>
                <a:gd name="T1" fmla="*/ 150 h 150"/>
                <a:gd name="T2" fmla="*/ 38 w 276"/>
                <a:gd name="T3" fmla="*/ 0 h 150"/>
                <a:gd name="T4" fmla="*/ 238 w 276"/>
                <a:gd name="T5" fmla="*/ 0 h 150"/>
                <a:gd name="T6" fmla="*/ 276 w 276"/>
                <a:gd name="T7" fmla="*/ 150 h 150"/>
                <a:gd name="T8" fmla="*/ 0 w 276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150">
                  <a:moveTo>
                    <a:pt x="0" y="150"/>
                  </a:moveTo>
                  <a:lnTo>
                    <a:pt x="38" y="0"/>
                  </a:lnTo>
                  <a:lnTo>
                    <a:pt x="238" y="0"/>
                  </a:lnTo>
                  <a:lnTo>
                    <a:pt x="276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28" name="Rectangle 125"/>
            <p:cNvSpPr>
              <a:spLocks noChangeArrowheads="1"/>
            </p:cNvSpPr>
            <p:nvPr/>
          </p:nvSpPr>
          <p:spPr bwMode="auto">
            <a:xfrm>
              <a:off x="5478464" y="254476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9" name="Freeform 126"/>
            <p:cNvSpPr>
              <a:spLocks/>
            </p:cNvSpPr>
            <p:nvPr/>
          </p:nvSpPr>
          <p:spPr bwMode="auto">
            <a:xfrm>
              <a:off x="5218113" y="2170113"/>
              <a:ext cx="109538" cy="228600"/>
            </a:xfrm>
            <a:custGeom>
              <a:avLst/>
              <a:gdLst>
                <a:gd name="T0" fmla="*/ 0 w 69"/>
                <a:gd name="T1" fmla="*/ 144 h 144"/>
                <a:gd name="T2" fmla="*/ 17 w 69"/>
                <a:gd name="T3" fmla="*/ 0 h 144"/>
                <a:gd name="T4" fmla="*/ 51 w 69"/>
                <a:gd name="T5" fmla="*/ 0 h 144"/>
                <a:gd name="T6" fmla="*/ 69 w 69"/>
                <a:gd name="T7" fmla="*/ 144 h 144"/>
                <a:gd name="T8" fmla="*/ 0 w 69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4">
                  <a:moveTo>
                    <a:pt x="0" y="144"/>
                  </a:moveTo>
                  <a:lnTo>
                    <a:pt x="17" y="0"/>
                  </a:lnTo>
                  <a:lnTo>
                    <a:pt x="51" y="0"/>
                  </a:lnTo>
                  <a:lnTo>
                    <a:pt x="6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0" name="Rectangle 127"/>
            <p:cNvSpPr>
              <a:spLocks noChangeArrowheads="1"/>
            </p:cNvSpPr>
            <p:nvPr/>
          </p:nvSpPr>
          <p:spPr bwMode="auto">
            <a:xfrm>
              <a:off x="5241927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1" name="Freeform 128"/>
            <p:cNvSpPr>
              <a:spLocks/>
            </p:cNvSpPr>
            <p:nvPr/>
          </p:nvSpPr>
          <p:spPr bwMode="auto">
            <a:xfrm>
              <a:off x="5776913" y="2466975"/>
              <a:ext cx="82550" cy="241300"/>
            </a:xfrm>
            <a:custGeom>
              <a:avLst/>
              <a:gdLst>
                <a:gd name="T0" fmla="*/ 0 w 52"/>
                <a:gd name="T1" fmla="*/ 152 h 152"/>
                <a:gd name="T2" fmla="*/ 13 w 52"/>
                <a:gd name="T3" fmla="*/ 0 h 152"/>
                <a:gd name="T4" fmla="*/ 39 w 52"/>
                <a:gd name="T5" fmla="*/ 0 h 152"/>
                <a:gd name="T6" fmla="*/ 52 w 52"/>
                <a:gd name="T7" fmla="*/ 152 h 152"/>
                <a:gd name="T8" fmla="*/ 0 w 52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52">
                  <a:moveTo>
                    <a:pt x="0" y="152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52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2" name="Rectangle 129"/>
            <p:cNvSpPr>
              <a:spLocks noChangeArrowheads="1"/>
            </p:cNvSpPr>
            <p:nvPr/>
          </p:nvSpPr>
          <p:spPr bwMode="auto">
            <a:xfrm>
              <a:off x="5788026" y="2565400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3" name="Freeform 130"/>
            <p:cNvSpPr>
              <a:spLocks/>
            </p:cNvSpPr>
            <p:nvPr/>
          </p:nvSpPr>
          <p:spPr bwMode="auto">
            <a:xfrm>
              <a:off x="5224463" y="2465388"/>
              <a:ext cx="112713" cy="236538"/>
            </a:xfrm>
            <a:custGeom>
              <a:avLst/>
              <a:gdLst>
                <a:gd name="T0" fmla="*/ 0 w 71"/>
                <a:gd name="T1" fmla="*/ 149 h 149"/>
                <a:gd name="T2" fmla="*/ 17 w 71"/>
                <a:gd name="T3" fmla="*/ 0 h 149"/>
                <a:gd name="T4" fmla="*/ 53 w 71"/>
                <a:gd name="T5" fmla="*/ 0 h 149"/>
                <a:gd name="T6" fmla="*/ 71 w 71"/>
                <a:gd name="T7" fmla="*/ 149 h 149"/>
                <a:gd name="T8" fmla="*/ 0 w 71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149">
                  <a:moveTo>
                    <a:pt x="0" y="149"/>
                  </a:moveTo>
                  <a:lnTo>
                    <a:pt x="17" y="0"/>
                  </a:lnTo>
                  <a:lnTo>
                    <a:pt x="53" y="0"/>
                  </a:lnTo>
                  <a:lnTo>
                    <a:pt x="71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4" name="Rectangle 131"/>
            <p:cNvSpPr>
              <a:spLocks noChangeArrowheads="1"/>
            </p:cNvSpPr>
            <p:nvPr/>
          </p:nvSpPr>
          <p:spPr bwMode="auto">
            <a:xfrm>
              <a:off x="5251452" y="256222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5" name="Freeform 132"/>
            <p:cNvSpPr>
              <a:spLocks/>
            </p:cNvSpPr>
            <p:nvPr/>
          </p:nvSpPr>
          <p:spPr bwMode="auto">
            <a:xfrm>
              <a:off x="2255838" y="2814638"/>
              <a:ext cx="85725" cy="290513"/>
            </a:xfrm>
            <a:custGeom>
              <a:avLst/>
              <a:gdLst>
                <a:gd name="T0" fmla="*/ 0 w 54"/>
                <a:gd name="T1" fmla="*/ 183 h 183"/>
                <a:gd name="T2" fmla="*/ 14 w 54"/>
                <a:gd name="T3" fmla="*/ 0 h 183"/>
                <a:gd name="T4" fmla="*/ 40 w 54"/>
                <a:gd name="T5" fmla="*/ 0 h 183"/>
                <a:gd name="T6" fmla="*/ 54 w 54"/>
                <a:gd name="T7" fmla="*/ 183 h 183"/>
                <a:gd name="T8" fmla="*/ 0 w 54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3">
                  <a:moveTo>
                    <a:pt x="0" y="183"/>
                  </a:moveTo>
                  <a:lnTo>
                    <a:pt x="14" y="0"/>
                  </a:lnTo>
                  <a:lnTo>
                    <a:pt x="40" y="0"/>
                  </a:lnTo>
                  <a:lnTo>
                    <a:pt x="54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6" name="Rectangle 133"/>
            <p:cNvSpPr>
              <a:spLocks noChangeArrowheads="1"/>
            </p:cNvSpPr>
            <p:nvPr/>
          </p:nvSpPr>
          <p:spPr bwMode="auto">
            <a:xfrm>
              <a:off x="2268539" y="29432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7" name="Freeform 134"/>
            <p:cNvSpPr>
              <a:spLocks/>
            </p:cNvSpPr>
            <p:nvPr/>
          </p:nvSpPr>
          <p:spPr bwMode="auto">
            <a:xfrm>
              <a:off x="4421188" y="2814638"/>
              <a:ext cx="84138" cy="290513"/>
            </a:xfrm>
            <a:custGeom>
              <a:avLst/>
              <a:gdLst>
                <a:gd name="T0" fmla="*/ 0 w 53"/>
                <a:gd name="T1" fmla="*/ 183 h 183"/>
                <a:gd name="T2" fmla="*/ 13 w 53"/>
                <a:gd name="T3" fmla="*/ 0 h 183"/>
                <a:gd name="T4" fmla="*/ 40 w 53"/>
                <a:gd name="T5" fmla="*/ 0 h 183"/>
                <a:gd name="T6" fmla="*/ 53 w 53"/>
                <a:gd name="T7" fmla="*/ 183 h 183"/>
                <a:gd name="T8" fmla="*/ 0 w 53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83">
                  <a:moveTo>
                    <a:pt x="0" y="183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38" name="Rectangle 135"/>
            <p:cNvSpPr>
              <a:spLocks noChangeArrowheads="1"/>
            </p:cNvSpPr>
            <p:nvPr/>
          </p:nvSpPr>
          <p:spPr bwMode="auto">
            <a:xfrm>
              <a:off x="4432301" y="29432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9" name="Freeform 136"/>
            <p:cNvSpPr>
              <a:spLocks/>
            </p:cNvSpPr>
            <p:nvPr/>
          </p:nvSpPr>
          <p:spPr bwMode="auto">
            <a:xfrm>
              <a:off x="4738688" y="2819400"/>
              <a:ext cx="66675" cy="285750"/>
            </a:xfrm>
            <a:custGeom>
              <a:avLst/>
              <a:gdLst>
                <a:gd name="T0" fmla="*/ 0 w 42"/>
                <a:gd name="T1" fmla="*/ 180 h 180"/>
                <a:gd name="T2" fmla="*/ 10 w 42"/>
                <a:gd name="T3" fmla="*/ 0 h 180"/>
                <a:gd name="T4" fmla="*/ 31 w 42"/>
                <a:gd name="T5" fmla="*/ 0 h 180"/>
                <a:gd name="T6" fmla="*/ 42 w 42"/>
                <a:gd name="T7" fmla="*/ 180 h 180"/>
                <a:gd name="T8" fmla="*/ 0 w 42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80">
                  <a:moveTo>
                    <a:pt x="0" y="180"/>
                  </a:moveTo>
                  <a:lnTo>
                    <a:pt x="10" y="0"/>
                  </a:lnTo>
                  <a:lnTo>
                    <a:pt x="31" y="0"/>
                  </a:lnTo>
                  <a:lnTo>
                    <a:pt x="42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0" name="Rectangle 137"/>
            <p:cNvSpPr>
              <a:spLocks noChangeArrowheads="1"/>
            </p:cNvSpPr>
            <p:nvPr/>
          </p:nvSpPr>
          <p:spPr bwMode="auto">
            <a:xfrm>
              <a:off x="4741863" y="29432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1" name="Freeform 138"/>
            <p:cNvSpPr>
              <a:spLocks/>
            </p:cNvSpPr>
            <p:nvPr/>
          </p:nvSpPr>
          <p:spPr bwMode="auto">
            <a:xfrm>
              <a:off x="1504951" y="2168525"/>
              <a:ext cx="233363" cy="227013"/>
            </a:xfrm>
            <a:custGeom>
              <a:avLst/>
              <a:gdLst>
                <a:gd name="T0" fmla="*/ 0 w 147"/>
                <a:gd name="T1" fmla="*/ 143 h 143"/>
                <a:gd name="T2" fmla="*/ 36 w 147"/>
                <a:gd name="T3" fmla="*/ 0 h 143"/>
                <a:gd name="T4" fmla="*/ 111 w 147"/>
                <a:gd name="T5" fmla="*/ 0 h 143"/>
                <a:gd name="T6" fmla="*/ 147 w 147"/>
                <a:gd name="T7" fmla="*/ 143 h 143"/>
                <a:gd name="T8" fmla="*/ 0 w 147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43">
                  <a:moveTo>
                    <a:pt x="0" y="143"/>
                  </a:moveTo>
                  <a:lnTo>
                    <a:pt x="36" y="0"/>
                  </a:lnTo>
                  <a:lnTo>
                    <a:pt x="111" y="0"/>
                  </a:lnTo>
                  <a:lnTo>
                    <a:pt x="147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2" name="Rectangle 139"/>
            <p:cNvSpPr>
              <a:spLocks noChangeArrowheads="1"/>
            </p:cNvSpPr>
            <p:nvPr/>
          </p:nvSpPr>
          <p:spPr bwMode="auto">
            <a:xfrm>
              <a:off x="1544638" y="2244725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3" name="Freeform 140"/>
            <p:cNvSpPr>
              <a:spLocks/>
            </p:cNvSpPr>
            <p:nvPr/>
          </p:nvSpPr>
          <p:spPr bwMode="auto">
            <a:xfrm>
              <a:off x="1730376" y="2170113"/>
              <a:ext cx="223838" cy="227013"/>
            </a:xfrm>
            <a:custGeom>
              <a:avLst/>
              <a:gdLst>
                <a:gd name="T0" fmla="*/ 0 w 141"/>
                <a:gd name="T1" fmla="*/ 143 h 143"/>
                <a:gd name="T2" fmla="*/ 35 w 141"/>
                <a:gd name="T3" fmla="*/ 0 h 143"/>
                <a:gd name="T4" fmla="*/ 106 w 141"/>
                <a:gd name="T5" fmla="*/ 0 h 143"/>
                <a:gd name="T6" fmla="*/ 141 w 141"/>
                <a:gd name="T7" fmla="*/ 143 h 143"/>
                <a:gd name="T8" fmla="*/ 0 w 141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43">
                  <a:moveTo>
                    <a:pt x="0" y="143"/>
                  </a:moveTo>
                  <a:lnTo>
                    <a:pt x="35" y="0"/>
                  </a:lnTo>
                  <a:lnTo>
                    <a:pt x="106" y="0"/>
                  </a:lnTo>
                  <a:lnTo>
                    <a:pt x="141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4" name="Rectangle 141"/>
            <p:cNvSpPr>
              <a:spLocks noChangeArrowheads="1"/>
            </p:cNvSpPr>
            <p:nvPr/>
          </p:nvSpPr>
          <p:spPr bwMode="auto">
            <a:xfrm>
              <a:off x="1803401" y="216852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5" name="Rectangle 142"/>
            <p:cNvSpPr>
              <a:spLocks noChangeArrowheads="1"/>
            </p:cNvSpPr>
            <p:nvPr/>
          </p:nvSpPr>
          <p:spPr bwMode="auto">
            <a:xfrm>
              <a:off x="1803401" y="23240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6" name="Freeform 143"/>
            <p:cNvSpPr>
              <a:spLocks/>
            </p:cNvSpPr>
            <p:nvPr/>
          </p:nvSpPr>
          <p:spPr bwMode="auto">
            <a:xfrm>
              <a:off x="1390651" y="2171700"/>
              <a:ext cx="109538" cy="223838"/>
            </a:xfrm>
            <a:custGeom>
              <a:avLst/>
              <a:gdLst>
                <a:gd name="T0" fmla="*/ 0 w 69"/>
                <a:gd name="T1" fmla="*/ 141 h 141"/>
                <a:gd name="T2" fmla="*/ 18 w 69"/>
                <a:gd name="T3" fmla="*/ 0 h 141"/>
                <a:gd name="T4" fmla="*/ 52 w 69"/>
                <a:gd name="T5" fmla="*/ 0 h 141"/>
                <a:gd name="T6" fmla="*/ 69 w 69"/>
                <a:gd name="T7" fmla="*/ 141 h 141"/>
                <a:gd name="T8" fmla="*/ 0 w 69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1">
                  <a:moveTo>
                    <a:pt x="0" y="141"/>
                  </a:moveTo>
                  <a:lnTo>
                    <a:pt x="18" y="0"/>
                  </a:lnTo>
                  <a:lnTo>
                    <a:pt x="52" y="0"/>
                  </a:lnTo>
                  <a:lnTo>
                    <a:pt x="69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7" name="Rectangle 144"/>
            <p:cNvSpPr>
              <a:spLocks noChangeArrowheads="1"/>
            </p:cNvSpPr>
            <p:nvPr/>
          </p:nvSpPr>
          <p:spPr bwMode="auto">
            <a:xfrm>
              <a:off x="1416051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8" name="Freeform 145"/>
            <p:cNvSpPr>
              <a:spLocks/>
            </p:cNvSpPr>
            <p:nvPr/>
          </p:nvSpPr>
          <p:spPr bwMode="auto">
            <a:xfrm>
              <a:off x="1511301" y="2457450"/>
              <a:ext cx="441325" cy="244475"/>
            </a:xfrm>
            <a:custGeom>
              <a:avLst/>
              <a:gdLst>
                <a:gd name="T0" fmla="*/ 0 w 278"/>
                <a:gd name="T1" fmla="*/ 154 h 154"/>
                <a:gd name="T2" fmla="*/ 38 w 278"/>
                <a:gd name="T3" fmla="*/ 0 h 154"/>
                <a:gd name="T4" fmla="*/ 239 w 278"/>
                <a:gd name="T5" fmla="*/ 0 h 154"/>
                <a:gd name="T6" fmla="*/ 278 w 278"/>
                <a:gd name="T7" fmla="*/ 154 h 154"/>
                <a:gd name="T8" fmla="*/ 0 w 278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154">
                  <a:moveTo>
                    <a:pt x="0" y="154"/>
                  </a:moveTo>
                  <a:lnTo>
                    <a:pt x="38" y="0"/>
                  </a:lnTo>
                  <a:lnTo>
                    <a:pt x="239" y="0"/>
                  </a:lnTo>
                  <a:lnTo>
                    <a:pt x="278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49" name="Rectangle 146"/>
            <p:cNvSpPr>
              <a:spLocks noChangeArrowheads="1"/>
            </p:cNvSpPr>
            <p:nvPr/>
          </p:nvSpPr>
          <p:spPr bwMode="auto">
            <a:xfrm>
              <a:off x="1654176" y="2533649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0" name="Freeform 147"/>
            <p:cNvSpPr>
              <a:spLocks/>
            </p:cNvSpPr>
            <p:nvPr/>
          </p:nvSpPr>
          <p:spPr bwMode="auto">
            <a:xfrm>
              <a:off x="1954213" y="2168525"/>
              <a:ext cx="87313" cy="227013"/>
            </a:xfrm>
            <a:custGeom>
              <a:avLst/>
              <a:gdLst>
                <a:gd name="T0" fmla="*/ 0 w 55"/>
                <a:gd name="T1" fmla="*/ 143 h 143"/>
                <a:gd name="T2" fmla="*/ 14 w 55"/>
                <a:gd name="T3" fmla="*/ 0 h 143"/>
                <a:gd name="T4" fmla="*/ 41 w 55"/>
                <a:gd name="T5" fmla="*/ 0 h 143"/>
                <a:gd name="T6" fmla="*/ 55 w 55"/>
                <a:gd name="T7" fmla="*/ 143 h 143"/>
                <a:gd name="T8" fmla="*/ 0 w 55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43">
                  <a:moveTo>
                    <a:pt x="0" y="143"/>
                  </a:moveTo>
                  <a:lnTo>
                    <a:pt x="14" y="0"/>
                  </a:lnTo>
                  <a:lnTo>
                    <a:pt x="41" y="0"/>
                  </a:lnTo>
                  <a:lnTo>
                    <a:pt x="5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1" name="Rectangle 148"/>
            <p:cNvSpPr>
              <a:spLocks noChangeArrowheads="1"/>
            </p:cNvSpPr>
            <p:nvPr/>
          </p:nvSpPr>
          <p:spPr bwMode="auto">
            <a:xfrm>
              <a:off x="1966913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2" name="Freeform 149"/>
            <p:cNvSpPr>
              <a:spLocks/>
            </p:cNvSpPr>
            <p:nvPr/>
          </p:nvSpPr>
          <p:spPr bwMode="auto">
            <a:xfrm>
              <a:off x="1952626" y="2452688"/>
              <a:ext cx="84138" cy="249238"/>
            </a:xfrm>
            <a:custGeom>
              <a:avLst/>
              <a:gdLst>
                <a:gd name="T0" fmla="*/ 0 w 53"/>
                <a:gd name="T1" fmla="*/ 157 h 157"/>
                <a:gd name="T2" fmla="*/ 13 w 53"/>
                <a:gd name="T3" fmla="*/ 0 h 157"/>
                <a:gd name="T4" fmla="*/ 40 w 53"/>
                <a:gd name="T5" fmla="*/ 0 h 157"/>
                <a:gd name="T6" fmla="*/ 53 w 53"/>
                <a:gd name="T7" fmla="*/ 157 h 157"/>
                <a:gd name="T8" fmla="*/ 0 w 53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57">
                  <a:moveTo>
                    <a:pt x="0" y="157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3" name="Rectangle 150"/>
            <p:cNvSpPr>
              <a:spLocks noChangeArrowheads="1"/>
            </p:cNvSpPr>
            <p:nvPr/>
          </p:nvSpPr>
          <p:spPr bwMode="auto">
            <a:xfrm>
              <a:off x="1965326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4" name="Freeform 151"/>
            <p:cNvSpPr>
              <a:spLocks/>
            </p:cNvSpPr>
            <p:nvPr/>
          </p:nvSpPr>
          <p:spPr bwMode="auto">
            <a:xfrm>
              <a:off x="1397001" y="2460625"/>
              <a:ext cx="109538" cy="244475"/>
            </a:xfrm>
            <a:custGeom>
              <a:avLst/>
              <a:gdLst>
                <a:gd name="T0" fmla="*/ 0 w 69"/>
                <a:gd name="T1" fmla="*/ 154 h 154"/>
                <a:gd name="T2" fmla="*/ 17 w 69"/>
                <a:gd name="T3" fmla="*/ 0 h 154"/>
                <a:gd name="T4" fmla="*/ 52 w 69"/>
                <a:gd name="T5" fmla="*/ 0 h 154"/>
                <a:gd name="T6" fmla="*/ 69 w 69"/>
                <a:gd name="T7" fmla="*/ 154 h 154"/>
                <a:gd name="T8" fmla="*/ 0 w 69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54">
                  <a:moveTo>
                    <a:pt x="0" y="154"/>
                  </a:moveTo>
                  <a:lnTo>
                    <a:pt x="17" y="0"/>
                  </a:lnTo>
                  <a:lnTo>
                    <a:pt x="52" y="0"/>
                  </a:lnTo>
                  <a:lnTo>
                    <a:pt x="69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5" name="Rectangle 152"/>
            <p:cNvSpPr>
              <a:spLocks noChangeArrowheads="1"/>
            </p:cNvSpPr>
            <p:nvPr/>
          </p:nvSpPr>
          <p:spPr bwMode="auto">
            <a:xfrm>
              <a:off x="1420812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6" name="Freeform 153"/>
            <p:cNvSpPr>
              <a:spLocks/>
            </p:cNvSpPr>
            <p:nvPr/>
          </p:nvSpPr>
          <p:spPr bwMode="auto">
            <a:xfrm>
              <a:off x="2563813" y="2170113"/>
              <a:ext cx="192088" cy="231775"/>
            </a:xfrm>
            <a:custGeom>
              <a:avLst/>
              <a:gdLst>
                <a:gd name="T0" fmla="*/ 0 w 121"/>
                <a:gd name="T1" fmla="*/ 146 h 146"/>
                <a:gd name="T2" fmla="*/ 30 w 121"/>
                <a:gd name="T3" fmla="*/ 0 h 146"/>
                <a:gd name="T4" fmla="*/ 91 w 121"/>
                <a:gd name="T5" fmla="*/ 0 h 146"/>
                <a:gd name="T6" fmla="*/ 121 w 121"/>
                <a:gd name="T7" fmla="*/ 146 h 146"/>
                <a:gd name="T8" fmla="*/ 0 w 121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46">
                  <a:moveTo>
                    <a:pt x="0" y="146"/>
                  </a:moveTo>
                  <a:lnTo>
                    <a:pt x="30" y="0"/>
                  </a:lnTo>
                  <a:lnTo>
                    <a:pt x="91" y="0"/>
                  </a:lnTo>
                  <a:lnTo>
                    <a:pt x="121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57" name="Rectangle 154"/>
            <p:cNvSpPr>
              <a:spLocks noChangeArrowheads="1"/>
            </p:cNvSpPr>
            <p:nvPr/>
          </p:nvSpPr>
          <p:spPr bwMode="auto">
            <a:xfrm>
              <a:off x="261937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8" name="Rectangle 155"/>
            <p:cNvSpPr>
              <a:spLocks noChangeArrowheads="1"/>
            </p:cNvSpPr>
            <p:nvPr/>
          </p:nvSpPr>
          <p:spPr bwMode="auto">
            <a:xfrm>
              <a:off x="2619376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9" name="Freeform 156"/>
            <p:cNvSpPr>
              <a:spLocks/>
            </p:cNvSpPr>
            <p:nvPr/>
          </p:nvSpPr>
          <p:spPr bwMode="auto">
            <a:xfrm>
              <a:off x="2755901" y="2168525"/>
              <a:ext cx="115888" cy="233363"/>
            </a:xfrm>
            <a:custGeom>
              <a:avLst/>
              <a:gdLst>
                <a:gd name="T0" fmla="*/ 0 w 73"/>
                <a:gd name="T1" fmla="*/ 147 h 147"/>
                <a:gd name="T2" fmla="*/ 18 w 73"/>
                <a:gd name="T3" fmla="*/ 0 h 147"/>
                <a:gd name="T4" fmla="*/ 55 w 73"/>
                <a:gd name="T5" fmla="*/ 0 h 147"/>
                <a:gd name="T6" fmla="*/ 73 w 73"/>
                <a:gd name="T7" fmla="*/ 147 h 147"/>
                <a:gd name="T8" fmla="*/ 0 w 73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7">
                  <a:moveTo>
                    <a:pt x="0" y="147"/>
                  </a:moveTo>
                  <a:lnTo>
                    <a:pt x="18" y="0"/>
                  </a:lnTo>
                  <a:lnTo>
                    <a:pt x="55" y="0"/>
                  </a:lnTo>
                  <a:lnTo>
                    <a:pt x="73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0" name="Rectangle 157"/>
            <p:cNvSpPr>
              <a:spLocks noChangeArrowheads="1"/>
            </p:cNvSpPr>
            <p:nvPr/>
          </p:nvSpPr>
          <p:spPr bwMode="auto">
            <a:xfrm>
              <a:off x="2784476" y="22621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1" name="Freeform 158"/>
            <p:cNvSpPr>
              <a:spLocks/>
            </p:cNvSpPr>
            <p:nvPr/>
          </p:nvSpPr>
          <p:spPr bwMode="auto">
            <a:xfrm>
              <a:off x="2349501" y="2170113"/>
              <a:ext cx="214313" cy="231775"/>
            </a:xfrm>
            <a:custGeom>
              <a:avLst/>
              <a:gdLst>
                <a:gd name="T0" fmla="*/ 0 w 135"/>
                <a:gd name="T1" fmla="*/ 146 h 146"/>
                <a:gd name="T2" fmla="*/ 34 w 135"/>
                <a:gd name="T3" fmla="*/ 0 h 146"/>
                <a:gd name="T4" fmla="*/ 101 w 135"/>
                <a:gd name="T5" fmla="*/ 0 h 146"/>
                <a:gd name="T6" fmla="*/ 135 w 135"/>
                <a:gd name="T7" fmla="*/ 146 h 146"/>
                <a:gd name="T8" fmla="*/ 0 w 135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46">
                  <a:moveTo>
                    <a:pt x="0" y="146"/>
                  </a:moveTo>
                  <a:lnTo>
                    <a:pt x="34" y="0"/>
                  </a:lnTo>
                  <a:lnTo>
                    <a:pt x="101" y="0"/>
                  </a:lnTo>
                  <a:lnTo>
                    <a:pt x="135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2" name="Rectangle 159"/>
            <p:cNvSpPr>
              <a:spLocks noChangeArrowheads="1"/>
            </p:cNvSpPr>
            <p:nvPr/>
          </p:nvSpPr>
          <p:spPr bwMode="auto">
            <a:xfrm>
              <a:off x="2417764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3" name="Rectangle 160"/>
            <p:cNvSpPr>
              <a:spLocks noChangeArrowheads="1"/>
            </p:cNvSpPr>
            <p:nvPr/>
          </p:nvSpPr>
          <p:spPr bwMode="auto">
            <a:xfrm>
              <a:off x="2417764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4" name="Freeform 161"/>
            <p:cNvSpPr>
              <a:spLocks/>
            </p:cNvSpPr>
            <p:nvPr/>
          </p:nvSpPr>
          <p:spPr bwMode="auto">
            <a:xfrm>
              <a:off x="2341563" y="2460625"/>
              <a:ext cx="414338" cy="250825"/>
            </a:xfrm>
            <a:custGeom>
              <a:avLst/>
              <a:gdLst>
                <a:gd name="T0" fmla="*/ 0 w 261"/>
                <a:gd name="T1" fmla="*/ 158 h 158"/>
                <a:gd name="T2" fmla="*/ 39 w 261"/>
                <a:gd name="T3" fmla="*/ 0 h 158"/>
                <a:gd name="T4" fmla="*/ 222 w 261"/>
                <a:gd name="T5" fmla="*/ 0 h 158"/>
                <a:gd name="T6" fmla="*/ 261 w 261"/>
                <a:gd name="T7" fmla="*/ 158 h 158"/>
                <a:gd name="T8" fmla="*/ 0 w 261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58">
                  <a:moveTo>
                    <a:pt x="0" y="158"/>
                  </a:moveTo>
                  <a:lnTo>
                    <a:pt x="39" y="0"/>
                  </a:lnTo>
                  <a:lnTo>
                    <a:pt x="222" y="0"/>
                  </a:lnTo>
                  <a:lnTo>
                    <a:pt x="261" y="158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5" name="Rectangle 162"/>
            <p:cNvSpPr>
              <a:spLocks noChangeArrowheads="1"/>
            </p:cNvSpPr>
            <p:nvPr/>
          </p:nvSpPr>
          <p:spPr bwMode="auto">
            <a:xfrm>
              <a:off x="2470151" y="25431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6" name="Freeform 163"/>
            <p:cNvSpPr>
              <a:spLocks/>
            </p:cNvSpPr>
            <p:nvPr/>
          </p:nvSpPr>
          <p:spPr bwMode="auto">
            <a:xfrm>
              <a:off x="2262188" y="2166938"/>
              <a:ext cx="79375" cy="236538"/>
            </a:xfrm>
            <a:custGeom>
              <a:avLst/>
              <a:gdLst>
                <a:gd name="T0" fmla="*/ 0 w 50"/>
                <a:gd name="T1" fmla="*/ 149 h 149"/>
                <a:gd name="T2" fmla="*/ 13 w 50"/>
                <a:gd name="T3" fmla="*/ 0 h 149"/>
                <a:gd name="T4" fmla="*/ 37 w 50"/>
                <a:gd name="T5" fmla="*/ 0 h 149"/>
                <a:gd name="T6" fmla="*/ 50 w 50"/>
                <a:gd name="T7" fmla="*/ 149 h 149"/>
                <a:gd name="T8" fmla="*/ 0 w 50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149">
                  <a:moveTo>
                    <a:pt x="0" y="149"/>
                  </a:moveTo>
                  <a:lnTo>
                    <a:pt x="13" y="0"/>
                  </a:lnTo>
                  <a:lnTo>
                    <a:pt x="37" y="0"/>
                  </a:lnTo>
                  <a:lnTo>
                    <a:pt x="50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7" name="Rectangle 164"/>
            <p:cNvSpPr>
              <a:spLocks noChangeArrowheads="1"/>
            </p:cNvSpPr>
            <p:nvPr/>
          </p:nvSpPr>
          <p:spPr bwMode="auto">
            <a:xfrm>
              <a:off x="2271713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8" name="Freeform 165"/>
            <p:cNvSpPr>
              <a:spLocks/>
            </p:cNvSpPr>
            <p:nvPr/>
          </p:nvSpPr>
          <p:spPr bwMode="auto">
            <a:xfrm>
              <a:off x="2749551" y="2463800"/>
              <a:ext cx="120650" cy="244475"/>
            </a:xfrm>
            <a:custGeom>
              <a:avLst/>
              <a:gdLst>
                <a:gd name="T0" fmla="*/ 0 w 76"/>
                <a:gd name="T1" fmla="*/ 154 h 154"/>
                <a:gd name="T2" fmla="*/ 19 w 76"/>
                <a:gd name="T3" fmla="*/ 0 h 154"/>
                <a:gd name="T4" fmla="*/ 57 w 76"/>
                <a:gd name="T5" fmla="*/ 0 h 154"/>
                <a:gd name="T6" fmla="*/ 76 w 76"/>
                <a:gd name="T7" fmla="*/ 154 h 154"/>
                <a:gd name="T8" fmla="*/ 0 w 76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4">
                  <a:moveTo>
                    <a:pt x="0" y="154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69" name="Rectangle 166"/>
            <p:cNvSpPr>
              <a:spLocks noChangeArrowheads="1"/>
            </p:cNvSpPr>
            <p:nvPr/>
          </p:nvSpPr>
          <p:spPr bwMode="auto">
            <a:xfrm>
              <a:off x="2779713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0" name="Freeform 167"/>
            <p:cNvSpPr>
              <a:spLocks/>
            </p:cNvSpPr>
            <p:nvPr/>
          </p:nvSpPr>
          <p:spPr bwMode="auto">
            <a:xfrm>
              <a:off x="2255838" y="2452688"/>
              <a:ext cx="85725" cy="255588"/>
            </a:xfrm>
            <a:custGeom>
              <a:avLst/>
              <a:gdLst>
                <a:gd name="T0" fmla="*/ 0 w 54"/>
                <a:gd name="T1" fmla="*/ 161 h 161"/>
                <a:gd name="T2" fmla="*/ 14 w 54"/>
                <a:gd name="T3" fmla="*/ 0 h 161"/>
                <a:gd name="T4" fmla="*/ 40 w 54"/>
                <a:gd name="T5" fmla="*/ 0 h 161"/>
                <a:gd name="T6" fmla="*/ 54 w 54"/>
                <a:gd name="T7" fmla="*/ 161 h 161"/>
                <a:gd name="T8" fmla="*/ 0 w 54"/>
                <a:gd name="T9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61">
                  <a:moveTo>
                    <a:pt x="0" y="161"/>
                  </a:moveTo>
                  <a:lnTo>
                    <a:pt x="14" y="0"/>
                  </a:lnTo>
                  <a:lnTo>
                    <a:pt x="40" y="0"/>
                  </a:lnTo>
                  <a:lnTo>
                    <a:pt x="54" y="161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1" name="Rectangle 168"/>
            <p:cNvSpPr>
              <a:spLocks noChangeArrowheads="1"/>
            </p:cNvSpPr>
            <p:nvPr/>
          </p:nvSpPr>
          <p:spPr bwMode="auto">
            <a:xfrm>
              <a:off x="2268539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2" name="Freeform 169"/>
            <p:cNvSpPr>
              <a:spLocks/>
            </p:cNvSpPr>
            <p:nvPr/>
          </p:nvSpPr>
          <p:spPr bwMode="auto">
            <a:xfrm>
              <a:off x="4506913" y="2168525"/>
              <a:ext cx="219075" cy="233363"/>
            </a:xfrm>
            <a:custGeom>
              <a:avLst/>
              <a:gdLst>
                <a:gd name="T0" fmla="*/ 0 w 138"/>
                <a:gd name="T1" fmla="*/ 147 h 147"/>
                <a:gd name="T2" fmla="*/ 35 w 138"/>
                <a:gd name="T3" fmla="*/ 0 h 147"/>
                <a:gd name="T4" fmla="*/ 104 w 138"/>
                <a:gd name="T5" fmla="*/ 0 h 147"/>
                <a:gd name="T6" fmla="*/ 138 w 138"/>
                <a:gd name="T7" fmla="*/ 147 h 147"/>
                <a:gd name="T8" fmla="*/ 0 w 138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7">
                  <a:moveTo>
                    <a:pt x="0" y="147"/>
                  </a:moveTo>
                  <a:lnTo>
                    <a:pt x="35" y="0"/>
                  </a:lnTo>
                  <a:lnTo>
                    <a:pt x="104" y="0"/>
                  </a:lnTo>
                  <a:lnTo>
                    <a:pt x="138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3" name="Rectangle 170"/>
            <p:cNvSpPr>
              <a:spLocks noChangeArrowheads="1"/>
            </p:cNvSpPr>
            <p:nvPr/>
          </p:nvSpPr>
          <p:spPr bwMode="auto">
            <a:xfrm>
              <a:off x="4578351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4" name="Rectangle 171"/>
            <p:cNvSpPr>
              <a:spLocks noChangeArrowheads="1"/>
            </p:cNvSpPr>
            <p:nvPr/>
          </p:nvSpPr>
          <p:spPr bwMode="auto">
            <a:xfrm>
              <a:off x="4578351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5" name="Freeform 172"/>
            <p:cNvSpPr>
              <a:spLocks/>
            </p:cNvSpPr>
            <p:nvPr/>
          </p:nvSpPr>
          <p:spPr bwMode="auto">
            <a:xfrm>
              <a:off x="4498976" y="2473325"/>
              <a:ext cx="219075" cy="238125"/>
            </a:xfrm>
            <a:custGeom>
              <a:avLst/>
              <a:gdLst>
                <a:gd name="T0" fmla="*/ 0 w 138"/>
                <a:gd name="T1" fmla="*/ 150 h 150"/>
                <a:gd name="T2" fmla="*/ 34 w 138"/>
                <a:gd name="T3" fmla="*/ 0 h 150"/>
                <a:gd name="T4" fmla="*/ 103 w 138"/>
                <a:gd name="T5" fmla="*/ 0 h 150"/>
                <a:gd name="T6" fmla="*/ 138 w 138"/>
                <a:gd name="T7" fmla="*/ 150 h 150"/>
                <a:gd name="T8" fmla="*/ 0 w 138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0">
                  <a:moveTo>
                    <a:pt x="0" y="150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8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6" name="Rectangle 173"/>
            <p:cNvSpPr>
              <a:spLocks noChangeArrowheads="1"/>
            </p:cNvSpPr>
            <p:nvPr/>
          </p:nvSpPr>
          <p:spPr bwMode="auto">
            <a:xfrm>
              <a:off x="4570413" y="24796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7" name="Rectangle 174"/>
            <p:cNvSpPr>
              <a:spLocks noChangeArrowheads="1"/>
            </p:cNvSpPr>
            <p:nvPr/>
          </p:nvSpPr>
          <p:spPr bwMode="auto">
            <a:xfrm>
              <a:off x="4570413" y="263366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8" name="Freeform 175"/>
            <p:cNvSpPr>
              <a:spLocks/>
            </p:cNvSpPr>
            <p:nvPr/>
          </p:nvSpPr>
          <p:spPr bwMode="auto">
            <a:xfrm>
              <a:off x="4010026" y="2168525"/>
              <a:ext cx="200025" cy="233363"/>
            </a:xfrm>
            <a:custGeom>
              <a:avLst/>
              <a:gdLst>
                <a:gd name="T0" fmla="*/ 0 w 126"/>
                <a:gd name="T1" fmla="*/ 147 h 147"/>
                <a:gd name="T2" fmla="*/ 31 w 126"/>
                <a:gd name="T3" fmla="*/ 0 h 147"/>
                <a:gd name="T4" fmla="*/ 94 w 126"/>
                <a:gd name="T5" fmla="*/ 0 h 147"/>
                <a:gd name="T6" fmla="*/ 126 w 126"/>
                <a:gd name="T7" fmla="*/ 147 h 147"/>
                <a:gd name="T8" fmla="*/ 0 w 126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7">
                  <a:moveTo>
                    <a:pt x="0" y="147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6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79" name="Rectangle 176"/>
            <p:cNvSpPr>
              <a:spLocks noChangeArrowheads="1"/>
            </p:cNvSpPr>
            <p:nvPr/>
          </p:nvSpPr>
          <p:spPr bwMode="auto">
            <a:xfrm>
              <a:off x="4071938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0" name="Rectangle 177"/>
            <p:cNvSpPr>
              <a:spLocks noChangeArrowheads="1"/>
            </p:cNvSpPr>
            <p:nvPr/>
          </p:nvSpPr>
          <p:spPr bwMode="auto">
            <a:xfrm>
              <a:off x="4071938" y="23240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1" name="Freeform 178"/>
            <p:cNvSpPr>
              <a:spLocks/>
            </p:cNvSpPr>
            <p:nvPr/>
          </p:nvSpPr>
          <p:spPr bwMode="auto">
            <a:xfrm>
              <a:off x="4214813" y="2170113"/>
              <a:ext cx="201613" cy="231775"/>
            </a:xfrm>
            <a:custGeom>
              <a:avLst/>
              <a:gdLst>
                <a:gd name="T0" fmla="*/ 0 w 127"/>
                <a:gd name="T1" fmla="*/ 146 h 146"/>
                <a:gd name="T2" fmla="*/ 31 w 127"/>
                <a:gd name="T3" fmla="*/ 0 h 146"/>
                <a:gd name="T4" fmla="*/ 95 w 127"/>
                <a:gd name="T5" fmla="*/ 0 h 146"/>
                <a:gd name="T6" fmla="*/ 127 w 127"/>
                <a:gd name="T7" fmla="*/ 146 h 146"/>
                <a:gd name="T8" fmla="*/ 0 w 127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46">
                  <a:moveTo>
                    <a:pt x="0" y="146"/>
                  </a:moveTo>
                  <a:lnTo>
                    <a:pt x="31" y="0"/>
                  </a:lnTo>
                  <a:lnTo>
                    <a:pt x="95" y="0"/>
                  </a:lnTo>
                  <a:lnTo>
                    <a:pt x="127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2" name="Rectangle 179"/>
            <p:cNvSpPr>
              <a:spLocks noChangeArrowheads="1"/>
            </p:cNvSpPr>
            <p:nvPr/>
          </p:nvSpPr>
          <p:spPr bwMode="auto">
            <a:xfrm>
              <a:off x="4276726" y="217169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3" name="Rectangle 180"/>
            <p:cNvSpPr>
              <a:spLocks noChangeArrowheads="1"/>
            </p:cNvSpPr>
            <p:nvPr/>
          </p:nvSpPr>
          <p:spPr bwMode="auto">
            <a:xfrm>
              <a:off x="4276726" y="232727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4" name="Freeform 181"/>
            <p:cNvSpPr>
              <a:spLocks/>
            </p:cNvSpPr>
            <p:nvPr/>
          </p:nvSpPr>
          <p:spPr bwMode="auto">
            <a:xfrm>
              <a:off x="3886201" y="2174875"/>
              <a:ext cx="131763" cy="227013"/>
            </a:xfrm>
            <a:custGeom>
              <a:avLst/>
              <a:gdLst>
                <a:gd name="T0" fmla="*/ 0 w 83"/>
                <a:gd name="T1" fmla="*/ 143 h 143"/>
                <a:gd name="T2" fmla="*/ 20 w 83"/>
                <a:gd name="T3" fmla="*/ 0 h 143"/>
                <a:gd name="T4" fmla="*/ 62 w 83"/>
                <a:gd name="T5" fmla="*/ 0 h 143"/>
                <a:gd name="T6" fmla="*/ 83 w 83"/>
                <a:gd name="T7" fmla="*/ 143 h 143"/>
                <a:gd name="T8" fmla="*/ 0 w 83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43">
                  <a:moveTo>
                    <a:pt x="0" y="143"/>
                  </a:moveTo>
                  <a:lnTo>
                    <a:pt x="20" y="0"/>
                  </a:lnTo>
                  <a:lnTo>
                    <a:pt x="62" y="0"/>
                  </a:lnTo>
                  <a:lnTo>
                    <a:pt x="83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5" name="Rectangle 182"/>
            <p:cNvSpPr>
              <a:spLocks noChangeArrowheads="1"/>
            </p:cNvSpPr>
            <p:nvPr/>
          </p:nvSpPr>
          <p:spPr bwMode="auto">
            <a:xfrm>
              <a:off x="3922713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6" name="Freeform 183"/>
            <p:cNvSpPr>
              <a:spLocks/>
            </p:cNvSpPr>
            <p:nvPr/>
          </p:nvSpPr>
          <p:spPr bwMode="auto">
            <a:xfrm>
              <a:off x="4010026" y="2452688"/>
              <a:ext cx="407988" cy="258763"/>
            </a:xfrm>
            <a:custGeom>
              <a:avLst/>
              <a:gdLst>
                <a:gd name="T0" fmla="*/ 0 w 257"/>
                <a:gd name="T1" fmla="*/ 163 h 163"/>
                <a:gd name="T2" fmla="*/ 40 w 257"/>
                <a:gd name="T3" fmla="*/ 0 h 163"/>
                <a:gd name="T4" fmla="*/ 217 w 257"/>
                <a:gd name="T5" fmla="*/ 0 h 163"/>
                <a:gd name="T6" fmla="*/ 257 w 257"/>
                <a:gd name="T7" fmla="*/ 163 h 163"/>
                <a:gd name="T8" fmla="*/ 0 w 257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63">
                  <a:moveTo>
                    <a:pt x="0" y="163"/>
                  </a:moveTo>
                  <a:lnTo>
                    <a:pt x="40" y="0"/>
                  </a:lnTo>
                  <a:lnTo>
                    <a:pt x="217" y="0"/>
                  </a:lnTo>
                  <a:lnTo>
                    <a:pt x="257" y="163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7" name="Rectangle 184"/>
            <p:cNvSpPr>
              <a:spLocks noChangeArrowheads="1"/>
            </p:cNvSpPr>
            <p:nvPr/>
          </p:nvSpPr>
          <p:spPr bwMode="auto">
            <a:xfrm>
              <a:off x="4135439" y="25415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8" name="Freeform 185"/>
            <p:cNvSpPr>
              <a:spLocks/>
            </p:cNvSpPr>
            <p:nvPr/>
          </p:nvSpPr>
          <p:spPr bwMode="auto">
            <a:xfrm>
              <a:off x="4421188" y="2168525"/>
              <a:ext cx="79375" cy="236538"/>
            </a:xfrm>
            <a:custGeom>
              <a:avLst/>
              <a:gdLst>
                <a:gd name="T0" fmla="*/ 0 w 50"/>
                <a:gd name="T1" fmla="*/ 149 h 149"/>
                <a:gd name="T2" fmla="*/ 12 w 50"/>
                <a:gd name="T3" fmla="*/ 0 h 149"/>
                <a:gd name="T4" fmla="*/ 38 w 50"/>
                <a:gd name="T5" fmla="*/ 0 h 149"/>
                <a:gd name="T6" fmla="*/ 50 w 50"/>
                <a:gd name="T7" fmla="*/ 149 h 149"/>
                <a:gd name="T8" fmla="*/ 0 w 50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149">
                  <a:moveTo>
                    <a:pt x="0" y="149"/>
                  </a:moveTo>
                  <a:lnTo>
                    <a:pt x="12" y="0"/>
                  </a:lnTo>
                  <a:lnTo>
                    <a:pt x="38" y="0"/>
                  </a:lnTo>
                  <a:lnTo>
                    <a:pt x="50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89" name="Rectangle 186"/>
            <p:cNvSpPr>
              <a:spLocks noChangeArrowheads="1"/>
            </p:cNvSpPr>
            <p:nvPr/>
          </p:nvSpPr>
          <p:spPr bwMode="auto">
            <a:xfrm>
              <a:off x="4429126" y="22637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0" name="Freeform 187"/>
            <p:cNvSpPr>
              <a:spLocks/>
            </p:cNvSpPr>
            <p:nvPr/>
          </p:nvSpPr>
          <p:spPr bwMode="auto">
            <a:xfrm>
              <a:off x="4422776" y="2451100"/>
              <a:ext cx="82550" cy="260350"/>
            </a:xfrm>
            <a:custGeom>
              <a:avLst/>
              <a:gdLst>
                <a:gd name="T0" fmla="*/ 0 w 52"/>
                <a:gd name="T1" fmla="*/ 164 h 164"/>
                <a:gd name="T2" fmla="*/ 13 w 52"/>
                <a:gd name="T3" fmla="*/ 0 h 164"/>
                <a:gd name="T4" fmla="*/ 39 w 52"/>
                <a:gd name="T5" fmla="*/ 0 h 164"/>
                <a:gd name="T6" fmla="*/ 52 w 52"/>
                <a:gd name="T7" fmla="*/ 164 h 164"/>
                <a:gd name="T8" fmla="*/ 0 w 52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64">
                  <a:moveTo>
                    <a:pt x="0" y="164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1" name="Rectangle 188"/>
            <p:cNvSpPr>
              <a:spLocks noChangeArrowheads="1"/>
            </p:cNvSpPr>
            <p:nvPr/>
          </p:nvSpPr>
          <p:spPr bwMode="auto">
            <a:xfrm>
              <a:off x="4432301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2" name="Freeform 189"/>
            <p:cNvSpPr>
              <a:spLocks/>
            </p:cNvSpPr>
            <p:nvPr/>
          </p:nvSpPr>
          <p:spPr bwMode="auto">
            <a:xfrm>
              <a:off x="3887788" y="2471738"/>
              <a:ext cx="130175" cy="239713"/>
            </a:xfrm>
            <a:custGeom>
              <a:avLst/>
              <a:gdLst>
                <a:gd name="T0" fmla="*/ 0 w 82"/>
                <a:gd name="T1" fmla="*/ 151 h 151"/>
                <a:gd name="T2" fmla="*/ 20 w 82"/>
                <a:gd name="T3" fmla="*/ 0 h 151"/>
                <a:gd name="T4" fmla="*/ 61 w 82"/>
                <a:gd name="T5" fmla="*/ 0 h 151"/>
                <a:gd name="T6" fmla="*/ 82 w 82"/>
                <a:gd name="T7" fmla="*/ 151 h 151"/>
                <a:gd name="T8" fmla="*/ 0 w 82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51">
                  <a:moveTo>
                    <a:pt x="0" y="151"/>
                  </a:moveTo>
                  <a:lnTo>
                    <a:pt x="20" y="0"/>
                  </a:lnTo>
                  <a:lnTo>
                    <a:pt x="61" y="0"/>
                  </a:lnTo>
                  <a:lnTo>
                    <a:pt x="82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3" name="Rectangle 190"/>
            <p:cNvSpPr>
              <a:spLocks noChangeArrowheads="1"/>
            </p:cNvSpPr>
            <p:nvPr/>
          </p:nvSpPr>
          <p:spPr bwMode="auto">
            <a:xfrm>
              <a:off x="3924302" y="25685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4" name="Freeform 191"/>
            <p:cNvSpPr>
              <a:spLocks/>
            </p:cNvSpPr>
            <p:nvPr/>
          </p:nvSpPr>
          <p:spPr bwMode="auto">
            <a:xfrm>
              <a:off x="4719638" y="2166938"/>
              <a:ext cx="80963" cy="231775"/>
            </a:xfrm>
            <a:custGeom>
              <a:avLst/>
              <a:gdLst>
                <a:gd name="T0" fmla="*/ 0 w 51"/>
                <a:gd name="T1" fmla="*/ 146 h 146"/>
                <a:gd name="T2" fmla="*/ 13 w 51"/>
                <a:gd name="T3" fmla="*/ 0 h 146"/>
                <a:gd name="T4" fmla="*/ 38 w 51"/>
                <a:gd name="T5" fmla="*/ 0 h 146"/>
                <a:gd name="T6" fmla="*/ 51 w 51"/>
                <a:gd name="T7" fmla="*/ 146 h 146"/>
                <a:gd name="T8" fmla="*/ 0 w 51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6">
                  <a:moveTo>
                    <a:pt x="0" y="146"/>
                  </a:moveTo>
                  <a:lnTo>
                    <a:pt x="13" y="0"/>
                  </a:lnTo>
                  <a:lnTo>
                    <a:pt x="38" y="0"/>
                  </a:lnTo>
                  <a:lnTo>
                    <a:pt x="51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5" name="Rectangle 192"/>
            <p:cNvSpPr>
              <a:spLocks noChangeArrowheads="1"/>
            </p:cNvSpPr>
            <p:nvPr/>
          </p:nvSpPr>
          <p:spPr bwMode="auto">
            <a:xfrm>
              <a:off x="4729163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6" name="Freeform 193"/>
            <p:cNvSpPr>
              <a:spLocks/>
            </p:cNvSpPr>
            <p:nvPr/>
          </p:nvSpPr>
          <p:spPr bwMode="auto">
            <a:xfrm>
              <a:off x="4718051" y="2466975"/>
              <a:ext cx="77788" cy="244475"/>
            </a:xfrm>
            <a:custGeom>
              <a:avLst/>
              <a:gdLst>
                <a:gd name="T0" fmla="*/ 0 w 49"/>
                <a:gd name="T1" fmla="*/ 154 h 154"/>
                <a:gd name="T2" fmla="*/ 12 w 49"/>
                <a:gd name="T3" fmla="*/ 0 h 154"/>
                <a:gd name="T4" fmla="*/ 37 w 49"/>
                <a:gd name="T5" fmla="*/ 0 h 154"/>
                <a:gd name="T6" fmla="*/ 49 w 49"/>
                <a:gd name="T7" fmla="*/ 154 h 154"/>
                <a:gd name="T8" fmla="*/ 0 w 49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54">
                  <a:moveTo>
                    <a:pt x="0" y="154"/>
                  </a:moveTo>
                  <a:lnTo>
                    <a:pt x="12" y="0"/>
                  </a:lnTo>
                  <a:lnTo>
                    <a:pt x="37" y="0"/>
                  </a:lnTo>
                  <a:lnTo>
                    <a:pt x="49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7" name="Rectangle 194"/>
            <p:cNvSpPr>
              <a:spLocks noChangeArrowheads="1"/>
            </p:cNvSpPr>
            <p:nvPr/>
          </p:nvSpPr>
          <p:spPr bwMode="auto">
            <a:xfrm>
              <a:off x="4725988" y="25669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1958976" y="2816225"/>
              <a:ext cx="84138" cy="288925"/>
            </a:xfrm>
            <a:custGeom>
              <a:avLst/>
              <a:gdLst>
                <a:gd name="T0" fmla="*/ 0 w 53"/>
                <a:gd name="T1" fmla="*/ 182 h 182"/>
                <a:gd name="T2" fmla="*/ 13 w 53"/>
                <a:gd name="T3" fmla="*/ 0 h 182"/>
                <a:gd name="T4" fmla="*/ 40 w 53"/>
                <a:gd name="T5" fmla="*/ 0 h 182"/>
                <a:gd name="T6" fmla="*/ 53 w 53"/>
                <a:gd name="T7" fmla="*/ 182 h 182"/>
                <a:gd name="T8" fmla="*/ 0 w 53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82">
                  <a:moveTo>
                    <a:pt x="0" y="182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199" name="Rectangle 196"/>
            <p:cNvSpPr>
              <a:spLocks noChangeArrowheads="1"/>
            </p:cNvSpPr>
            <p:nvPr/>
          </p:nvSpPr>
          <p:spPr bwMode="auto">
            <a:xfrm>
              <a:off x="1971677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0" name="Freeform 197"/>
            <p:cNvSpPr>
              <a:spLocks/>
            </p:cNvSpPr>
            <p:nvPr/>
          </p:nvSpPr>
          <p:spPr bwMode="auto">
            <a:xfrm>
              <a:off x="914401" y="2805113"/>
              <a:ext cx="76200" cy="300038"/>
            </a:xfrm>
            <a:custGeom>
              <a:avLst/>
              <a:gdLst>
                <a:gd name="T0" fmla="*/ 0 w 48"/>
                <a:gd name="T1" fmla="*/ 189 h 189"/>
                <a:gd name="T2" fmla="*/ 12 w 48"/>
                <a:gd name="T3" fmla="*/ 0 h 189"/>
                <a:gd name="T4" fmla="*/ 36 w 48"/>
                <a:gd name="T5" fmla="*/ 0 h 189"/>
                <a:gd name="T6" fmla="*/ 48 w 48"/>
                <a:gd name="T7" fmla="*/ 189 h 189"/>
                <a:gd name="T8" fmla="*/ 0 w 48"/>
                <a:gd name="T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89">
                  <a:moveTo>
                    <a:pt x="0" y="189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1" name="Rectangle 198"/>
            <p:cNvSpPr>
              <a:spLocks noChangeArrowheads="1"/>
            </p:cNvSpPr>
            <p:nvPr/>
          </p:nvSpPr>
          <p:spPr bwMode="auto">
            <a:xfrm>
              <a:off x="922338" y="29368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2" name="Freeform 199"/>
            <p:cNvSpPr>
              <a:spLocks/>
            </p:cNvSpPr>
            <p:nvPr/>
          </p:nvSpPr>
          <p:spPr bwMode="auto">
            <a:xfrm>
              <a:off x="3325813" y="2817813"/>
              <a:ext cx="130175" cy="287338"/>
            </a:xfrm>
            <a:custGeom>
              <a:avLst/>
              <a:gdLst>
                <a:gd name="T0" fmla="*/ 0 w 82"/>
                <a:gd name="T1" fmla="*/ 181 h 181"/>
                <a:gd name="T2" fmla="*/ 21 w 82"/>
                <a:gd name="T3" fmla="*/ 0 h 181"/>
                <a:gd name="T4" fmla="*/ 62 w 82"/>
                <a:gd name="T5" fmla="*/ 0 h 181"/>
                <a:gd name="T6" fmla="*/ 82 w 82"/>
                <a:gd name="T7" fmla="*/ 181 h 181"/>
                <a:gd name="T8" fmla="*/ 0 w 82"/>
                <a:gd name="T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81">
                  <a:moveTo>
                    <a:pt x="0" y="181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2" y="181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3" name="Rectangle 200"/>
            <p:cNvSpPr>
              <a:spLocks noChangeArrowheads="1"/>
            </p:cNvSpPr>
            <p:nvPr/>
          </p:nvSpPr>
          <p:spPr bwMode="auto">
            <a:xfrm>
              <a:off x="3362326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4" name="Freeform 201"/>
            <p:cNvSpPr>
              <a:spLocks/>
            </p:cNvSpPr>
            <p:nvPr/>
          </p:nvSpPr>
          <p:spPr bwMode="auto">
            <a:xfrm>
              <a:off x="5780088" y="2814638"/>
              <a:ext cx="85725" cy="279400"/>
            </a:xfrm>
            <a:custGeom>
              <a:avLst/>
              <a:gdLst>
                <a:gd name="T0" fmla="*/ 0 w 54"/>
                <a:gd name="T1" fmla="*/ 176 h 176"/>
                <a:gd name="T2" fmla="*/ 13 w 54"/>
                <a:gd name="T3" fmla="*/ 0 h 176"/>
                <a:gd name="T4" fmla="*/ 40 w 54"/>
                <a:gd name="T5" fmla="*/ 0 h 176"/>
                <a:gd name="T6" fmla="*/ 54 w 54"/>
                <a:gd name="T7" fmla="*/ 176 h 176"/>
                <a:gd name="T8" fmla="*/ 0 w 54"/>
                <a:gd name="T9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76">
                  <a:moveTo>
                    <a:pt x="0" y="176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4" y="176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5" name="Rectangle 202"/>
            <p:cNvSpPr>
              <a:spLocks noChangeArrowheads="1"/>
            </p:cNvSpPr>
            <p:nvPr/>
          </p:nvSpPr>
          <p:spPr bwMode="auto">
            <a:xfrm>
              <a:off x="5792788" y="293528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" name="Freeform 203"/>
            <p:cNvSpPr>
              <a:spLocks/>
            </p:cNvSpPr>
            <p:nvPr/>
          </p:nvSpPr>
          <p:spPr bwMode="auto">
            <a:xfrm>
              <a:off x="6402388" y="3251200"/>
              <a:ext cx="2484438" cy="260350"/>
            </a:xfrm>
            <a:custGeom>
              <a:avLst/>
              <a:gdLst>
                <a:gd name="T0" fmla="*/ 0 w 1565"/>
                <a:gd name="T1" fmla="*/ 164 h 164"/>
                <a:gd name="T2" fmla="*/ 41 w 1565"/>
                <a:gd name="T3" fmla="*/ 0 h 164"/>
                <a:gd name="T4" fmla="*/ 1524 w 1565"/>
                <a:gd name="T5" fmla="*/ 0 h 164"/>
                <a:gd name="T6" fmla="*/ 1565 w 1565"/>
                <a:gd name="T7" fmla="*/ 164 h 164"/>
                <a:gd name="T8" fmla="*/ 0 w 1565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5" h="164">
                  <a:moveTo>
                    <a:pt x="0" y="164"/>
                  </a:moveTo>
                  <a:lnTo>
                    <a:pt x="41" y="0"/>
                  </a:lnTo>
                  <a:lnTo>
                    <a:pt x="1524" y="0"/>
                  </a:lnTo>
                  <a:lnTo>
                    <a:pt x="1565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7" name="Rectangle 204"/>
            <p:cNvSpPr>
              <a:spLocks noChangeArrowheads="1"/>
            </p:cNvSpPr>
            <p:nvPr/>
          </p:nvSpPr>
          <p:spPr bwMode="auto">
            <a:xfrm>
              <a:off x="7527926" y="3325813"/>
              <a:ext cx="181506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 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" name="Freeform 206"/>
            <p:cNvSpPr>
              <a:spLocks/>
            </p:cNvSpPr>
            <p:nvPr/>
          </p:nvSpPr>
          <p:spPr bwMode="auto">
            <a:xfrm>
              <a:off x="8893175" y="3251201"/>
              <a:ext cx="2438400" cy="260350"/>
            </a:xfrm>
            <a:custGeom>
              <a:avLst/>
              <a:gdLst>
                <a:gd name="T0" fmla="*/ 0 w 1536"/>
                <a:gd name="T1" fmla="*/ 164 h 164"/>
                <a:gd name="T2" fmla="*/ 41 w 1536"/>
                <a:gd name="T3" fmla="*/ 0 h 164"/>
                <a:gd name="T4" fmla="*/ 1495 w 1536"/>
                <a:gd name="T5" fmla="*/ 0 h 164"/>
                <a:gd name="T6" fmla="*/ 1536 w 1536"/>
                <a:gd name="T7" fmla="*/ 164 h 164"/>
                <a:gd name="T8" fmla="*/ 0 w 1536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6" h="164">
                  <a:moveTo>
                    <a:pt x="0" y="164"/>
                  </a:moveTo>
                  <a:lnTo>
                    <a:pt x="41" y="0"/>
                  </a:lnTo>
                  <a:lnTo>
                    <a:pt x="1495" y="0"/>
                  </a:lnTo>
                  <a:lnTo>
                    <a:pt x="1536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09" name="Rectangle 207"/>
            <p:cNvSpPr>
              <a:spLocks noChangeArrowheads="1"/>
            </p:cNvSpPr>
            <p:nvPr/>
          </p:nvSpPr>
          <p:spPr bwMode="auto">
            <a:xfrm>
              <a:off x="9994899" y="3328988"/>
              <a:ext cx="155577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242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0" name="Freeform 208"/>
            <p:cNvSpPr>
              <a:spLocks/>
            </p:cNvSpPr>
            <p:nvPr/>
          </p:nvSpPr>
          <p:spPr bwMode="auto">
            <a:xfrm>
              <a:off x="8350250" y="2170113"/>
              <a:ext cx="220663" cy="225425"/>
            </a:xfrm>
            <a:custGeom>
              <a:avLst/>
              <a:gdLst>
                <a:gd name="T0" fmla="*/ 0 w 139"/>
                <a:gd name="T1" fmla="*/ 142 h 142"/>
                <a:gd name="T2" fmla="*/ 35 w 139"/>
                <a:gd name="T3" fmla="*/ 0 h 142"/>
                <a:gd name="T4" fmla="*/ 104 w 139"/>
                <a:gd name="T5" fmla="*/ 0 h 142"/>
                <a:gd name="T6" fmla="*/ 139 w 139"/>
                <a:gd name="T7" fmla="*/ 142 h 142"/>
                <a:gd name="T8" fmla="*/ 0 w 139"/>
                <a:gd name="T9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142">
                  <a:moveTo>
                    <a:pt x="0" y="142"/>
                  </a:moveTo>
                  <a:lnTo>
                    <a:pt x="35" y="0"/>
                  </a:lnTo>
                  <a:lnTo>
                    <a:pt x="104" y="0"/>
                  </a:lnTo>
                  <a:lnTo>
                    <a:pt x="139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1" name="Rectangle 209"/>
            <p:cNvSpPr>
              <a:spLocks noChangeArrowheads="1"/>
            </p:cNvSpPr>
            <p:nvPr/>
          </p:nvSpPr>
          <p:spPr bwMode="auto">
            <a:xfrm>
              <a:off x="8421688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2" name="Rectangle 210"/>
            <p:cNvSpPr>
              <a:spLocks noChangeArrowheads="1"/>
            </p:cNvSpPr>
            <p:nvPr/>
          </p:nvSpPr>
          <p:spPr bwMode="auto">
            <a:xfrm>
              <a:off x="8421688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3" name="Freeform 211"/>
            <p:cNvSpPr>
              <a:spLocks/>
            </p:cNvSpPr>
            <p:nvPr/>
          </p:nvSpPr>
          <p:spPr bwMode="auto">
            <a:xfrm>
              <a:off x="8575675" y="2171701"/>
              <a:ext cx="230188" cy="223838"/>
            </a:xfrm>
            <a:custGeom>
              <a:avLst/>
              <a:gdLst>
                <a:gd name="T0" fmla="*/ 0 w 145"/>
                <a:gd name="T1" fmla="*/ 141 h 141"/>
                <a:gd name="T2" fmla="*/ 35 w 145"/>
                <a:gd name="T3" fmla="*/ 0 h 141"/>
                <a:gd name="T4" fmla="*/ 110 w 145"/>
                <a:gd name="T5" fmla="*/ 0 h 141"/>
                <a:gd name="T6" fmla="*/ 145 w 145"/>
                <a:gd name="T7" fmla="*/ 141 h 141"/>
                <a:gd name="T8" fmla="*/ 0 w 145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41">
                  <a:moveTo>
                    <a:pt x="0" y="141"/>
                  </a:moveTo>
                  <a:lnTo>
                    <a:pt x="35" y="0"/>
                  </a:lnTo>
                  <a:lnTo>
                    <a:pt x="110" y="0"/>
                  </a:lnTo>
                  <a:lnTo>
                    <a:pt x="145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4" name="Rectangle 212"/>
            <p:cNvSpPr>
              <a:spLocks noChangeArrowheads="1"/>
            </p:cNvSpPr>
            <p:nvPr/>
          </p:nvSpPr>
          <p:spPr bwMode="auto">
            <a:xfrm>
              <a:off x="8613775" y="224631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5" name="Freeform 213"/>
            <p:cNvSpPr>
              <a:spLocks/>
            </p:cNvSpPr>
            <p:nvPr/>
          </p:nvSpPr>
          <p:spPr bwMode="auto">
            <a:xfrm>
              <a:off x="8359775" y="2459038"/>
              <a:ext cx="446088" cy="249238"/>
            </a:xfrm>
            <a:custGeom>
              <a:avLst/>
              <a:gdLst>
                <a:gd name="T0" fmla="*/ 0 w 281"/>
                <a:gd name="T1" fmla="*/ 157 h 157"/>
                <a:gd name="T2" fmla="*/ 40 w 281"/>
                <a:gd name="T3" fmla="*/ 0 h 157"/>
                <a:gd name="T4" fmla="*/ 242 w 281"/>
                <a:gd name="T5" fmla="*/ 0 h 157"/>
                <a:gd name="T6" fmla="*/ 281 w 281"/>
                <a:gd name="T7" fmla="*/ 157 h 157"/>
                <a:gd name="T8" fmla="*/ 0 w 281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157">
                  <a:moveTo>
                    <a:pt x="0" y="157"/>
                  </a:moveTo>
                  <a:lnTo>
                    <a:pt x="40" y="0"/>
                  </a:lnTo>
                  <a:lnTo>
                    <a:pt x="242" y="0"/>
                  </a:lnTo>
                  <a:lnTo>
                    <a:pt x="281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6" name="Rectangle 214"/>
            <p:cNvSpPr>
              <a:spLocks noChangeArrowheads="1"/>
            </p:cNvSpPr>
            <p:nvPr/>
          </p:nvSpPr>
          <p:spPr bwMode="auto">
            <a:xfrm>
              <a:off x="8505826" y="254000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7" name="Freeform 215"/>
            <p:cNvSpPr>
              <a:spLocks/>
            </p:cNvSpPr>
            <p:nvPr/>
          </p:nvSpPr>
          <p:spPr bwMode="auto">
            <a:xfrm>
              <a:off x="6470650" y="2805113"/>
              <a:ext cx="966788" cy="301625"/>
            </a:xfrm>
            <a:custGeom>
              <a:avLst/>
              <a:gdLst>
                <a:gd name="T0" fmla="*/ 0 w 609"/>
                <a:gd name="T1" fmla="*/ 190 h 190"/>
                <a:gd name="T2" fmla="*/ 48 w 609"/>
                <a:gd name="T3" fmla="*/ 0 h 190"/>
                <a:gd name="T4" fmla="*/ 562 w 609"/>
                <a:gd name="T5" fmla="*/ 0 h 190"/>
                <a:gd name="T6" fmla="*/ 609 w 609"/>
                <a:gd name="T7" fmla="*/ 190 h 190"/>
                <a:gd name="T8" fmla="*/ 0 w 609"/>
                <a:gd name="T9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9" h="190">
                  <a:moveTo>
                    <a:pt x="0" y="190"/>
                  </a:moveTo>
                  <a:lnTo>
                    <a:pt x="48" y="0"/>
                  </a:lnTo>
                  <a:lnTo>
                    <a:pt x="562" y="0"/>
                  </a:lnTo>
                  <a:lnTo>
                    <a:pt x="609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18" name="Rectangle 216"/>
            <p:cNvSpPr>
              <a:spLocks noChangeArrowheads="1"/>
            </p:cNvSpPr>
            <p:nvPr/>
          </p:nvSpPr>
          <p:spPr bwMode="auto">
            <a:xfrm>
              <a:off x="6743700" y="2909888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9" name="Freeform 217"/>
            <p:cNvSpPr>
              <a:spLocks/>
            </p:cNvSpPr>
            <p:nvPr/>
          </p:nvSpPr>
          <p:spPr bwMode="auto">
            <a:xfrm>
              <a:off x="7821613" y="2817813"/>
              <a:ext cx="984250" cy="282575"/>
            </a:xfrm>
            <a:custGeom>
              <a:avLst/>
              <a:gdLst>
                <a:gd name="T0" fmla="*/ 0 w 620"/>
                <a:gd name="T1" fmla="*/ 178 h 178"/>
                <a:gd name="T2" fmla="*/ 45 w 620"/>
                <a:gd name="T3" fmla="*/ 0 h 178"/>
                <a:gd name="T4" fmla="*/ 576 w 620"/>
                <a:gd name="T5" fmla="*/ 0 h 178"/>
                <a:gd name="T6" fmla="*/ 620 w 620"/>
                <a:gd name="T7" fmla="*/ 178 h 178"/>
                <a:gd name="T8" fmla="*/ 0 w 620"/>
                <a:gd name="T9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178">
                  <a:moveTo>
                    <a:pt x="0" y="178"/>
                  </a:moveTo>
                  <a:lnTo>
                    <a:pt x="45" y="0"/>
                  </a:lnTo>
                  <a:lnTo>
                    <a:pt x="576" y="0"/>
                  </a:lnTo>
                  <a:lnTo>
                    <a:pt x="620" y="178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0" name="Rectangle 218"/>
            <p:cNvSpPr>
              <a:spLocks noChangeArrowheads="1"/>
            </p:cNvSpPr>
            <p:nvPr/>
          </p:nvSpPr>
          <p:spPr bwMode="auto">
            <a:xfrm>
              <a:off x="8104189" y="2908301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1" name="Freeform 219"/>
            <p:cNvSpPr>
              <a:spLocks/>
            </p:cNvSpPr>
            <p:nvPr/>
          </p:nvSpPr>
          <p:spPr bwMode="auto">
            <a:xfrm>
              <a:off x="8812213" y="2168526"/>
              <a:ext cx="120650" cy="227013"/>
            </a:xfrm>
            <a:custGeom>
              <a:avLst/>
              <a:gdLst>
                <a:gd name="T0" fmla="*/ 0 w 76"/>
                <a:gd name="T1" fmla="*/ 143 h 143"/>
                <a:gd name="T2" fmla="*/ 19 w 76"/>
                <a:gd name="T3" fmla="*/ 0 h 143"/>
                <a:gd name="T4" fmla="*/ 57 w 76"/>
                <a:gd name="T5" fmla="*/ 0 h 143"/>
                <a:gd name="T6" fmla="*/ 76 w 76"/>
                <a:gd name="T7" fmla="*/ 143 h 143"/>
                <a:gd name="T8" fmla="*/ 0 w 76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43">
                  <a:moveTo>
                    <a:pt x="0" y="143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2" name="Rectangle 220"/>
            <p:cNvSpPr>
              <a:spLocks noChangeArrowheads="1"/>
            </p:cNvSpPr>
            <p:nvPr/>
          </p:nvSpPr>
          <p:spPr bwMode="auto">
            <a:xfrm>
              <a:off x="8843964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3" name="Freeform 221"/>
            <p:cNvSpPr>
              <a:spLocks/>
            </p:cNvSpPr>
            <p:nvPr/>
          </p:nvSpPr>
          <p:spPr bwMode="auto">
            <a:xfrm>
              <a:off x="8812213" y="2457451"/>
              <a:ext cx="120650" cy="250825"/>
            </a:xfrm>
            <a:custGeom>
              <a:avLst/>
              <a:gdLst>
                <a:gd name="T0" fmla="*/ 0 w 76"/>
                <a:gd name="T1" fmla="*/ 158 h 158"/>
                <a:gd name="T2" fmla="*/ 19 w 76"/>
                <a:gd name="T3" fmla="*/ 0 h 158"/>
                <a:gd name="T4" fmla="*/ 57 w 76"/>
                <a:gd name="T5" fmla="*/ 0 h 158"/>
                <a:gd name="T6" fmla="*/ 76 w 76"/>
                <a:gd name="T7" fmla="*/ 158 h 158"/>
                <a:gd name="T8" fmla="*/ 0 w 76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8">
                  <a:moveTo>
                    <a:pt x="0" y="158"/>
                  </a:moveTo>
                  <a:lnTo>
                    <a:pt x="19" y="0"/>
                  </a:lnTo>
                  <a:lnTo>
                    <a:pt x="57" y="0"/>
                  </a:lnTo>
                  <a:lnTo>
                    <a:pt x="76" y="158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4" name="Rectangle 222"/>
            <p:cNvSpPr>
              <a:spLocks noChangeArrowheads="1"/>
            </p:cNvSpPr>
            <p:nvPr/>
          </p:nvSpPr>
          <p:spPr bwMode="auto">
            <a:xfrm>
              <a:off x="8842374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5" name="Freeform 223"/>
            <p:cNvSpPr>
              <a:spLocks/>
            </p:cNvSpPr>
            <p:nvPr/>
          </p:nvSpPr>
          <p:spPr bwMode="auto">
            <a:xfrm>
              <a:off x="10280650" y="2168526"/>
              <a:ext cx="217488" cy="228600"/>
            </a:xfrm>
            <a:custGeom>
              <a:avLst/>
              <a:gdLst>
                <a:gd name="T0" fmla="*/ 0 w 137"/>
                <a:gd name="T1" fmla="*/ 144 h 144"/>
                <a:gd name="T2" fmla="*/ 34 w 137"/>
                <a:gd name="T3" fmla="*/ 0 h 144"/>
                <a:gd name="T4" fmla="*/ 103 w 137"/>
                <a:gd name="T5" fmla="*/ 0 h 144"/>
                <a:gd name="T6" fmla="*/ 137 w 137"/>
                <a:gd name="T7" fmla="*/ 144 h 144"/>
                <a:gd name="T8" fmla="*/ 0 w 137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4">
                  <a:moveTo>
                    <a:pt x="0" y="144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6" name="Rectangle 224"/>
            <p:cNvSpPr>
              <a:spLocks noChangeArrowheads="1"/>
            </p:cNvSpPr>
            <p:nvPr/>
          </p:nvSpPr>
          <p:spPr bwMode="auto">
            <a:xfrm>
              <a:off x="10350500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7" name="Rectangle 225"/>
            <p:cNvSpPr>
              <a:spLocks noChangeArrowheads="1"/>
            </p:cNvSpPr>
            <p:nvPr/>
          </p:nvSpPr>
          <p:spPr bwMode="auto">
            <a:xfrm>
              <a:off x="10350500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8" name="Freeform 226"/>
            <p:cNvSpPr>
              <a:spLocks/>
            </p:cNvSpPr>
            <p:nvPr/>
          </p:nvSpPr>
          <p:spPr bwMode="auto">
            <a:xfrm>
              <a:off x="10285413" y="2459038"/>
              <a:ext cx="419100" cy="249238"/>
            </a:xfrm>
            <a:custGeom>
              <a:avLst/>
              <a:gdLst>
                <a:gd name="T0" fmla="*/ 0 w 264"/>
                <a:gd name="T1" fmla="*/ 157 h 157"/>
                <a:gd name="T2" fmla="*/ 39 w 264"/>
                <a:gd name="T3" fmla="*/ 0 h 157"/>
                <a:gd name="T4" fmla="*/ 225 w 264"/>
                <a:gd name="T5" fmla="*/ 0 h 157"/>
                <a:gd name="T6" fmla="*/ 264 w 264"/>
                <a:gd name="T7" fmla="*/ 157 h 157"/>
                <a:gd name="T8" fmla="*/ 0 w 264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157">
                  <a:moveTo>
                    <a:pt x="0" y="157"/>
                  </a:moveTo>
                  <a:lnTo>
                    <a:pt x="39" y="0"/>
                  </a:lnTo>
                  <a:lnTo>
                    <a:pt x="225" y="0"/>
                  </a:lnTo>
                  <a:lnTo>
                    <a:pt x="264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29" name="Rectangle 227"/>
            <p:cNvSpPr>
              <a:spLocks noChangeArrowheads="1"/>
            </p:cNvSpPr>
            <p:nvPr/>
          </p:nvSpPr>
          <p:spPr bwMode="auto">
            <a:xfrm>
              <a:off x="10417176" y="25415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0" name="Freeform 228"/>
            <p:cNvSpPr>
              <a:spLocks/>
            </p:cNvSpPr>
            <p:nvPr/>
          </p:nvSpPr>
          <p:spPr bwMode="auto">
            <a:xfrm>
              <a:off x="10498138" y="2170113"/>
              <a:ext cx="200025" cy="228600"/>
            </a:xfrm>
            <a:custGeom>
              <a:avLst/>
              <a:gdLst>
                <a:gd name="T0" fmla="*/ 0 w 126"/>
                <a:gd name="T1" fmla="*/ 144 h 144"/>
                <a:gd name="T2" fmla="*/ 31 w 126"/>
                <a:gd name="T3" fmla="*/ 0 h 144"/>
                <a:gd name="T4" fmla="*/ 94 w 126"/>
                <a:gd name="T5" fmla="*/ 0 h 144"/>
                <a:gd name="T6" fmla="*/ 126 w 126"/>
                <a:gd name="T7" fmla="*/ 144 h 144"/>
                <a:gd name="T8" fmla="*/ 0 w 12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4">
                  <a:moveTo>
                    <a:pt x="0" y="144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1" name="Rectangle 229"/>
            <p:cNvSpPr>
              <a:spLocks noChangeArrowheads="1"/>
            </p:cNvSpPr>
            <p:nvPr/>
          </p:nvSpPr>
          <p:spPr bwMode="auto">
            <a:xfrm>
              <a:off x="10558462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2" name="Rectangle 230"/>
            <p:cNvSpPr>
              <a:spLocks noChangeArrowheads="1"/>
            </p:cNvSpPr>
            <p:nvPr/>
          </p:nvSpPr>
          <p:spPr bwMode="auto">
            <a:xfrm>
              <a:off x="10558462" y="232568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3" name="Freeform 231"/>
            <p:cNvSpPr>
              <a:spLocks/>
            </p:cNvSpPr>
            <p:nvPr/>
          </p:nvSpPr>
          <p:spPr bwMode="auto">
            <a:xfrm>
              <a:off x="9172575" y="2170113"/>
              <a:ext cx="214313" cy="227013"/>
            </a:xfrm>
            <a:custGeom>
              <a:avLst/>
              <a:gdLst>
                <a:gd name="T0" fmla="*/ 0 w 135"/>
                <a:gd name="T1" fmla="*/ 143 h 143"/>
                <a:gd name="T2" fmla="*/ 34 w 135"/>
                <a:gd name="T3" fmla="*/ 0 h 143"/>
                <a:gd name="T4" fmla="*/ 101 w 135"/>
                <a:gd name="T5" fmla="*/ 0 h 143"/>
                <a:gd name="T6" fmla="*/ 135 w 135"/>
                <a:gd name="T7" fmla="*/ 143 h 143"/>
                <a:gd name="T8" fmla="*/ 0 w 135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34" y="0"/>
                  </a:lnTo>
                  <a:lnTo>
                    <a:pt x="101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4" name="Rectangle 232"/>
            <p:cNvSpPr>
              <a:spLocks noChangeArrowheads="1"/>
            </p:cNvSpPr>
            <p:nvPr/>
          </p:nvSpPr>
          <p:spPr bwMode="auto">
            <a:xfrm>
              <a:off x="9240836" y="21701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3"/>
            <p:cNvSpPr>
              <a:spLocks noChangeArrowheads="1"/>
            </p:cNvSpPr>
            <p:nvPr/>
          </p:nvSpPr>
          <p:spPr bwMode="auto">
            <a:xfrm>
              <a:off x="9240836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Freeform 234"/>
            <p:cNvSpPr>
              <a:spLocks/>
            </p:cNvSpPr>
            <p:nvPr/>
          </p:nvSpPr>
          <p:spPr bwMode="auto">
            <a:xfrm>
              <a:off x="8936038" y="2459038"/>
              <a:ext cx="450850" cy="249238"/>
            </a:xfrm>
            <a:custGeom>
              <a:avLst/>
              <a:gdLst>
                <a:gd name="T0" fmla="*/ 0 w 284"/>
                <a:gd name="T1" fmla="*/ 157 h 157"/>
                <a:gd name="T2" fmla="*/ 40 w 284"/>
                <a:gd name="T3" fmla="*/ 0 h 157"/>
                <a:gd name="T4" fmla="*/ 245 w 284"/>
                <a:gd name="T5" fmla="*/ 0 h 157"/>
                <a:gd name="T6" fmla="*/ 284 w 284"/>
                <a:gd name="T7" fmla="*/ 157 h 157"/>
                <a:gd name="T8" fmla="*/ 0 w 284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157">
                  <a:moveTo>
                    <a:pt x="0" y="157"/>
                  </a:moveTo>
                  <a:lnTo>
                    <a:pt x="40" y="0"/>
                  </a:lnTo>
                  <a:lnTo>
                    <a:pt x="245" y="0"/>
                  </a:lnTo>
                  <a:lnTo>
                    <a:pt x="284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7" name="Rectangle 235"/>
            <p:cNvSpPr>
              <a:spLocks noChangeArrowheads="1"/>
            </p:cNvSpPr>
            <p:nvPr/>
          </p:nvSpPr>
          <p:spPr bwMode="auto">
            <a:xfrm>
              <a:off x="9083676" y="254000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8" name="Freeform 236"/>
            <p:cNvSpPr>
              <a:spLocks/>
            </p:cNvSpPr>
            <p:nvPr/>
          </p:nvSpPr>
          <p:spPr bwMode="auto">
            <a:xfrm>
              <a:off x="8936038" y="2170113"/>
              <a:ext cx="236538" cy="228600"/>
            </a:xfrm>
            <a:custGeom>
              <a:avLst/>
              <a:gdLst>
                <a:gd name="T0" fmla="*/ 0 w 149"/>
                <a:gd name="T1" fmla="*/ 144 h 144"/>
                <a:gd name="T2" fmla="*/ 37 w 149"/>
                <a:gd name="T3" fmla="*/ 0 h 144"/>
                <a:gd name="T4" fmla="*/ 113 w 149"/>
                <a:gd name="T5" fmla="*/ 0 h 144"/>
                <a:gd name="T6" fmla="*/ 149 w 149"/>
                <a:gd name="T7" fmla="*/ 144 h 144"/>
                <a:gd name="T8" fmla="*/ 0 w 149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44">
                  <a:moveTo>
                    <a:pt x="0" y="144"/>
                  </a:moveTo>
                  <a:lnTo>
                    <a:pt x="37" y="0"/>
                  </a:lnTo>
                  <a:lnTo>
                    <a:pt x="113" y="0"/>
                  </a:lnTo>
                  <a:lnTo>
                    <a:pt x="14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39" name="Rectangle 237"/>
            <p:cNvSpPr>
              <a:spLocks noChangeArrowheads="1"/>
            </p:cNvSpPr>
            <p:nvPr/>
          </p:nvSpPr>
          <p:spPr bwMode="auto">
            <a:xfrm>
              <a:off x="8977314" y="2247902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0" name="Freeform 238"/>
            <p:cNvSpPr>
              <a:spLocks/>
            </p:cNvSpPr>
            <p:nvPr/>
          </p:nvSpPr>
          <p:spPr bwMode="auto">
            <a:xfrm>
              <a:off x="8936038" y="2816226"/>
              <a:ext cx="958850" cy="290513"/>
            </a:xfrm>
            <a:custGeom>
              <a:avLst/>
              <a:gdLst>
                <a:gd name="T0" fmla="*/ 0 w 604"/>
                <a:gd name="T1" fmla="*/ 183 h 183"/>
                <a:gd name="T2" fmla="*/ 46 w 604"/>
                <a:gd name="T3" fmla="*/ 0 h 183"/>
                <a:gd name="T4" fmla="*/ 558 w 604"/>
                <a:gd name="T5" fmla="*/ 0 h 183"/>
                <a:gd name="T6" fmla="*/ 604 w 604"/>
                <a:gd name="T7" fmla="*/ 183 h 183"/>
                <a:gd name="T8" fmla="*/ 0 w 604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83">
                  <a:moveTo>
                    <a:pt x="0" y="183"/>
                  </a:moveTo>
                  <a:lnTo>
                    <a:pt x="46" y="0"/>
                  </a:lnTo>
                  <a:lnTo>
                    <a:pt x="558" y="0"/>
                  </a:lnTo>
                  <a:lnTo>
                    <a:pt x="604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1" name="Rectangle 239"/>
            <p:cNvSpPr>
              <a:spLocks noChangeArrowheads="1"/>
            </p:cNvSpPr>
            <p:nvPr/>
          </p:nvSpPr>
          <p:spPr bwMode="auto">
            <a:xfrm>
              <a:off x="9205913" y="2913063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2" name="Freeform 240"/>
            <p:cNvSpPr>
              <a:spLocks/>
            </p:cNvSpPr>
            <p:nvPr/>
          </p:nvSpPr>
          <p:spPr bwMode="auto">
            <a:xfrm>
              <a:off x="10291763" y="2809876"/>
              <a:ext cx="977900" cy="290513"/>
            </a:xfrm>
            <a:custGeom>
              <a:avLst/>
              <a:gdLst>
                <a:gd name="T0" fmla="*/ 0 w 616"/>
                <a:gd name="T1" fmla="*/ 183 h 183"/>
                <a:gd name="T2" fmla="*/ 46 w 616"/>
                <a:gd name="T3" fmla="*/ 0 h 183"/>
                <a:gd name="T4" fmla="*/ 570 w 616"/>
                <a:gd name="T5" fmla="*/ 0 h 183"/>
                <a:gd name="T6" fmla="*/ 616 w 616"/>
                <a:gd name="T7" fmla="*/ 183 h 183"/>
                <a:gd name="T8" fmla="*/ 0 w 616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6" h="183">
                  <a:moveTo>
                    <a:pt x="0" y="183"/>
                  </a:moveTo>
                  <a:lnTo>
                    <a:pt x="46" y="0"/>
                  </a:lnTo>
                  <a:lnTo>
                    <a:pt x="570" y="0"/>
                  </a:lnTo>
                  <a:lnTo>
                    <a:pt x="616" y="18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3" name="Rectangle 241"/>
            <p:cNvSpPr>
              <a:spLocks noChangeArrowheads="1"/>
            </p:cNvSpPr>
            <p:nvPr/>
          </p:nvSpPr>
          <p:spPr bwMode="auto">
            <a:xfrm>
              <a:off x="10571163" y="2906713"/>
              <a:ext cx="26577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102+4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Freeform 242"/>
            <p:cNvSpPr>
              <a:spLocks/>
            </p:cNvSpPr>
            <p:nvPr/>
          </p:nvSpPr>
          <p:spPr bwMode="auto">
            <a:xfrm>
              <a:off x="7526338" y="2163763"/>
              <a:ext cx="219075" cy="233363"/>
            </a:xfrm>
            <a:custGeom>
              <a:avLst/>
              <a:gdLst>
                <a:gd name="T0" fmla="*/ 0 w 138"/>
                <a:gd name="T1" fmla="*/ 147 h 147"/>
                <a:gd name="T2" fmla="*/ 34 w 138"/>
                <a:gd name="T3" fmla="*/ 0 h 147"/>
                <a:gd name="T4" fmla="*/ 103 w 138"/>
                <a:gd name="T5" fmla="*/ 0 h 147"/>
                <a:gd name="T6" fmla="*/ 138 w 138"/>
                <a:gd name="T7" fmla="*/ 147 h 147"/>
                <a:gd name="T8" fmla="*/ 0 w 138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7">
                  <a:moveTo>
                    <a:pt x="0" y="147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8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5" name="Rectangle 243"/>
            <p:cNvSpPr>
              <a:spLocks noChangeArrowheads="1"/>
            </p:cNvSpPr>
            <p:nvPr/>
          </p:nvSpPr>
          <p:spPr bwMode="auto">
            <a:xfrm>
              <a:off x="7597775" y="21669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6" name="Rectangle 244"/>
            <p:cNvSpPr>
              <a:spLocks noChangeArrowheads="1"/>
            </p:cNvSpPr>
            <p:nvPr/>
          </p:nvSpPr>
          <p:spPr bwMode="auto">
            <a:xfrm>
              <a:off x="7597775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7" name="Freeform 245"/>
            <p:cNvSpPr>
              <a:spLocks/>
            </p:cNvSpPr>
            <p:nvPr/>
          </p:nvSpPr>
          <p:spPr bwMode="auto">
            <a:xfrm>
              <a:off x="7519988" y="2457451"/>
              <a:ext cx="206375" cy="249238"/>
            </a:xfrm>
            <a:custGeom>
              <a:avLst/>
              <a:gdLst>
                <a:gd name="T0" fmla="*/ 0 w 130"/>
                <a:gd name="T1" fmla="*/ 157 h 157"/>
                <a:gd name="T2" fmla="*/ 33 w 130"/>
                <a:gd name="T3" fmla="*/ 0 h 157"/>
                <a:gd name="T4" fmla="*/ 98 w 130"/>
                <a:gd name="T5" fmla="*/ 0 h 157"/>
                <a:gd name="T6" fmla="*/ 130 w 130"/>
                <a:gd name="T7" fmla="*/ 157 h 157"/>
                <a:gd name="T8" fmla="*/ 0 w 130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57">
                  <a:moveTo>
                    <a:pt x="0" y="157"/>
                  </a:moveTo>
                  <a:lnTo>
                    <a:pt x="33" y="0"/>
                  </a:lnTo>
                  <a:lnTo>
                    <a:pt x="98" y="0"/>
                  </a:lnTo>
                  <a:lnTo>
                    <a:pt x="130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48" name="Rectangle 246"/>
            <p:cNvSpPr>
              <a:spLocks noChangeArrowheads="1"/>
            </p:cNvSpPr>
            <p:nvPr/>
          </p:nvSpPr>
          <p:spPr bwMode="auto">
            <a:xfrm>
              <a:off x="7585073" y="246697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9" name="Rectangle 247"/>
            <p:cNvSpPr>
              <a:spLocks noChangeArrowheads="1"/>
            </p:cNvSpPr>
            <p:nvPr/>
          </p:nvSpPr>
          <p:spPr bwMode="auto">
            <a:xfrm>
              <a:off x="7585073" y="26241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0" name="Freeform 248"/>
            <p:cNvSpPr>
              <a:spLocks/>
            </p:cNvSpPr>
            <p:nvPr/>
          </p:nvSpPr>
          <p:spPr bwMode="auto">
            <a:xfrm>
              <a:off x="7526338" y="2811463"/>
              <a:ext cx="206375" cy="295275"/>
            </a:xfrm>
            <a:custGeom>
              <a:avLst/>
              <a:gdLst>
                <a:gd name="T0" fmla="*/ 0 w 130"/>
                <a:gd name="T1" fmla="*/ 186 h 186"/>
                <a:gd name="T2" fmla="*/ 32 w 130"/>
                <a:gd name="T3" fmla="*/ 0 h 186"/>
                <a:gd name="T4" fmla="*/ 98 w 130"/>
                <a:gd name="T5" fmla="*/ 0 h 186"/>
                <a:gd name="T6" fmla="*/ 130 w 130"/>
                <a:gd name="T7" fmla="*/ 186 h 186"/>
                <a:gd name="T8" fmla="*/ 0 w 130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86">
                  <a:moveTo>
                    <a:pt x="0" y="186"/>
                  </a:moveTo>
                  <a:lnTo>
                    <a:pt x="32" y="0"/>
                  </a:lnTo>
                  <a:lnTo>
                    <a:pt x="98" y="0"/>
                  </a:lnTo>
                  <a:lnTo>
                    <a:pt x="13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1" name="Rectangle 249"/>
            <p:cNvSpPr>
              <a:spLocks noChangeArrowheads="1"/>
            </p:cNvSpPr>
            <p:nvPr/>
          </p:nvSpPr>
          <p:spPr bwMode="auto">
            <a:xfrm>
              <a:off x="7593011" y="28495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2" name="Rectangle 250"/>
            <p:cNvSpPr>
              <a:spLocks noChangeArrowheads="1"/>
            </p:cNvSpPr>
            <p:nvPr/>
          </p:nvSpPr>
          <p:spPr bwMode="auto">
            <a:xfrm>
              <a:off x="7593011" y="30067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3" name="Freeform 251"/>
            <p:cNvSpPr>
              <a:spLocks/>
            </p:cNvSpPr>
            <p:nvPr/>
          </p:nvSpPr>
          <p:spPr bwMode="auto">
            <a:xfrm>
              <a:off x="9985375" y="2814638"/>
              <a:ext cx="239713" cy="288925"/>
            </a:xfrm>
            <a:custGeom>
              <a:avLst/>
              <a:gdLst>
                <a:gd name="T0" fmla="*/ 0 w 151"/>
                <a:gd name="T1" fmla="*/ 182 h 182"/>
                <a:gd name="T2" fmla="*/ 38 w 151"/>
                <a:gd name="T3" fmla="*/ 0 h 182"/>
                <a:gd name="T4" fmla="*/ 113 w 151"/>
                <a:gd name="T5" fmla="*/ 0 h 182"/>
                <a:gd name="T6" fmla="*/ 151 w 151"/>
                <a:gd name="T7" fmla="*/ 182 h 182"/>
                <a:gd name="T8" fmla="*/ 0 w 151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82">
                  <a:moveTo>
                    <a:pt x="0" y="182"/>
                  </a:moveTo>
                  <a:lnTo>
                    <a:pt x="38" y="0"/>
                  </a:lnTo>
                  <a:lnTo>
                    <a:pt x="113" y="0"/>
                  </a:lnTo>
                  <a:lnTo>
                    <a:pt x="151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4" name="Rectangle 252"/>
            <p:cNvSpPr>
              <a:spLocks noChangeArrowheads="1"/>
            </p:cNvSpPr>
            <p:nvPr/>
          </p:nvSpPr>
          <p:spPr bwMode="auto">
            <a:xfrm>
              <a:off x="10026649" y="2927352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5" name="Freeform 253"/>
            <p:cNvSpPr>
              <a:spLocks/>
            </p:cNvSpPr>
            <p:nvPr/>
          </p:nvSpPr>
          <p:spPr bwMode="auto">
            <a:xfrm>
              <a:off x="6470650" y="2166938"/>
              <a:ext cx="198438" cy="231775"/>
            </a:xfrm>
            <a:custGeom>
              <a:avLst/>
              <a:gdLst>
                <a:gd name="T0" fmla="*/ 0 w 125"/>
                <a:gd name="T1" fmla="*/ 146 h 146"/>
                <a:gd name="T2" fmla="*/ 31 w 125"/>
                <a:gd name="T3" fmla="*/ 0 h 146"/>
                <a:gd name="T4" fmla="*/ 94 w 125"/>
                <a:gd name="T5" fmla="*/ 0 h 146"/>
                <a:gd name="T6" fmla="*/ 125 w 125"/>
                <a:gd name="T7" fmla="*/ 146 h 146"/>
                <a:gd name="T8" fmla="*/ 0 w 125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46">
                  <a:moveTo>
                    <a:pt x="0" y="146"/>
                  </a:moveTo>
                  <a:lnTo>
                    <a:pt x="31" y="0"/>
                  </a:lnTo>
                  <a:lnTo>
                    <a:pt x="94" y="0"/>
                  </a:lnTo>
                  <a:lnTo>
                    <a:pt x="125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6" name="Rectangle 254"/>
            <p:cNvSpPr>
              <a:spLocks noChangeArrowheads="1"/>
            </p:cNvSpPr>
            <p:nvPr/>
          </p:nvSpPr>
          <p:spPr bwMode="auto">
            <a:xfrm>
              <a:off x="6532563" y="21669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7" name="Rectangle 255"/>
            <p:cNvSpPr>
              <a:spLocks noChangeArrowheads="1"/>
            </p:cNvSpPr>
            <p:nvPr/>
          </p:nvSpPr>
          <p:spPr bwMode="auto">
            <a:xfrm>
              <a:off x="6532563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8" name="Freeform 256"/>
            <p:cNvSpPr>
              <a:spLocks/>
            </p:cNvSpPr>
            <p:nvPr/>
          </p:nvSpPr>
          <p:spPr bwMode="auto">
            <a:xfrm>
              <a:off x="6669088" y="2168526"/>
              <a:ext cx="200025" cy="228600"/>
            </a:xfrm>
            <a:custGeom>
              <a:avLst/>
              <a:gdLst>
                <a:gd name="T0" fmla="*/ 0 w 126"/>
                <a:gd name="T1" fmla="*/ 144 h 144"/>
                <a:gd name="T2" fmla="*/ 32 w 126"/>
                <a:gd name="T3" fmla="*/ 0 h 144"/>
                <a:gd name="T4" fmla="*/ 95 w 126"/>
                <a:gd name="T5" fmla="*/ 0 h 144"/>
                <a:gd name="T6" fmla="*/ 126 w 126"/>
                <a:gd name="T7" fmla="*/ 144 h 144"/>
                <a:gd name="T8" fmla="*/ 0 w 126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4">
                  <a:moveTo>
                    <a:pt x="0" y="144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59" name="Rectangle 257"/>
            <p:cNvSpPr>
              <a:spLocks noChangeArrowheads="1"/>
            </p:cNvSpPr>
            <p:nvPr/>
          </p:nvSpPr>
          <p:spPr bwMode="auto">
            <a:xfrm>
              <a:off x="6731001" y="21669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0" name="Rectangle 258"/>
            <p:cNvSpPr>
              <a:spLocks noChangeArrowheads="1"/>
            </p:cNvSpPr>
            <p:nvPr/>
          </p:nvSpPr>
          <p:spPr bwMode="auto">
            <a:xfrm>
              <a:off x="6731001" y="23241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1" name="Freeform 259"/>
            <p:cNvSpPr>
              <a:spLocks/>
            </p:cNvSpPr>
            <p:nvPr/>
          </p:nvSpPr>
          <p:spPr bwMode="auto">
            <a:xfrm>
              <a:off x="6475413" y="2452688"/>
              <a:ext cx="393700" cy="247650"/>
            </a:xfrm>
            <a:custGeom>
              <a:avLst/>
              <a:gdLst>
                <a:gd name="T0" fmla="*/ 0 w 248"/>
                <a:gd name="T1" fmla="*/ 156 h 156"/>
                <a:gd name="T2" fmla="*/ 39 w 248"/>
                <a:gd name="T3" fmla="*/ 0 h 156"/>
                <a:gd name="T4" fmla="*/ 209 w 248"/>
                <a:gd name="T5" fmla="*/ 0 h 156"/>
                <a:gd name="T6" fmla="*/ 248 w 248"/>
                <a:gd name="T7" fmla="*/ 156 h 156"/>
                <a:gd name="T8" fmla="*/ 0 w 24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56">
                  <a:moveTo>
                    <a:pt x="0" y="156"/>
                  </a:moveTo>
                  <a:lnTo>
                    <a:pt x="39" y="0"/>
                  </a:lnTo>
                  <a:lnTo>
                    <a:pt x="209" y="0"/>
                  </a:lnTo>
                  <a:lnTo>
                    <a:pt x="248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2" name="Rectangle 260"/>
            <p:cNvSpPr>
              <a:spLocks noChangeArrowheads="1"/>
            </p:cNvSpPr>
            <p:nvPr/>
          </p:nvSpPr>
          <p:spPr bwMode="auto">
            <a:xfrm>
              <a:off x="6594475" y="253365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3" name="Freeform 261"/>
            <p:cNvSpPr>
              <a:spLocks/>
            </p:cNvSpPr>
            <p:nvPr/>
          </p:nvSpPr>
          <p:spPr bwMode="auto">
            <a:xfrm>
              <a:off x="6388100" y="2162176"/>
              <a:ext cx="82550" cy="239713"/>
            </a:xfrm>
            <a:custGeom>
              <a:avLst/>
              <a:gdLst>
                <a:gd name="T0" fmla="*/ 0 w 52"/>
                <a:gd name="T1" fmla="*/ 151 h 151"/>
                <a:gd name="T2" fmla="*/ 13 w 52"/>
                <a:gd name="T3" fmla="*/ 0 h 151"/>
                <a:gd name="T4" fmla="*/ 39 w 52"/>
                <a:gd name="T5" fmla="*/ 0 h 151"/>
                <a:gd name="T6" fmla="*/ 52 w 52"/>
                <a:gd name="T7" fmla="*/ 151 h 151"/>
                <a:gd name="T8" fmla="*/ 0 w 52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51">
                  <a:moveTo>
                    <a:pt x="0" y="151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4" name="Rectangle 262"/>
            <p:cNvSpPr>
              <a:spLocks noChangeArrowheads="1"/>
            </p:cNvSpPr>
            <p:nvPr/>
          </p:nvSpPr>
          <p:spPr bwMode="auto">
            <a:xfrm>
              <a:off x="6399213" y="225901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5" name="Freeform 263"/>
            <p:cNvSpPr>
              <a:spLocks/>
            </p:cNvSpPr>
            <p:nvPr/>
          </p:nvSpPr>
          <p:spPr bwMode="auto">
            <a:xfrm>
              <a:off x="6400800" y="2449513"/>
              <a:ext cx="73025" cy="263525"/>
            </a:xfrm>
            <a:custGeom>
              <a:avLst/>
              <a:gdLst>
                <a:gd name="T0" fmla="*/ 0 w 46"/>
                <a:gd name="T1" fmla="*/ 166 h 166"/>
                <a:gd name="T2" fmla="*/ 11 w 46"/>
                <a:gd name="T3" fmla="*/ 0 h 166"/>
                <a:gd name="T4" fmla="*/ 34 w 46"/>
                <a:gd name="T5" fmla="*/ 0 h 166"/>
                <a:gd name="T6" fmla="*/ 46 w 46"/>
                <a:gd name="T7" fmla="*/ 166 h 166"/>
                <a:gd name="T8" fmla="*/ 0 w 46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6">
                  <a:moveTo>
                    <a:pt x="0" y="166"/>
                  </a:moveTo>
                  <a:lnTo>
                    <a:pt x="11" y="0"/>
                  </a:lnTo>
                  <a:lnTo>
                    <a:pt x="34" y="0"/>
                  </a:lnTo>
                  <a:lnTo>
                    <a:pt x="46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6" name="Rectangle 264"/>
            <p:cNvSpPr>
              <a:spLocks noChangeArrowheads="1"/>
            </p:cNvSpPr>
            <p:nvPr/>
          </p:nvSpPr>
          <p:spPr bwMode="auto">
            <a:xfrm>
              <a:off x="6407150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7" name="Freeform 265"/>
            <p:cNvSpPr>
              <a:spLocks/>
            </p:cNvSpPr>
            <p:nvPr/>
          </p:nvSpPr>
          <p:spPr bwMode="auto">
            <a:xfrm>
              <a:off x="11028363" y="2163763"/>
              <a:ext cx="225425" cy="233363"/>
            </a:xfrm>
            <a:custGeom>
              <a:avLst/>
              <a:gdLst>
                <a:gd name="T0" fmla="*/ 0 w 142"/>
                <a:gd name="T1" fmla="*/ 147 h 147"/>
                <a:gd name="T2" fmla="*/ 36 w 142"/>
                <a:gd name="T3" fmla="*/ 0 h 147"/>
                <a:gd name="T4" fmla="*/ 106 w 142"/>
                <a:gd name="T5" fmla="*/ 0 h 147"/>
                <a:gd name="T6" fmla="*/ 142 w 142"/>
                <a:gd name="T7" fmla="*/ 147 h 147"/>
                <a:gd name="T8" fmla="*/ 0 w 142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47">
                  <a:moveTo>
                    <a:pt x="0" y="147"/>
                  </a:moveTo>
                  <a:lnTo>
                    <a:pt x="36" y="0"/>
                  </a:lnTo>
                  <a:lnTo>
                    <a:pt x="106" y="0"/>
                  </a:lnTo>
                  <a:lnTo>
                    <a:pt x="142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68" name="Rectangle 266"/>
            <p:cNvSpPr>
              <a:spLocks noChangeArrowheads="1"/>
            </p:cNvSpPr>
            <p:nvPr/>
          </p:nvSpPr>
          <p:spPr bwMode="auto">
            <a:xfrm>
              <a:off x="11102976" y="21653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9" name="Rectangle 267"/>
            <p:cNvSpPr>
              <a:spLocks noChangeArrowheads="1"/>
            </p:cNvSpPr>
            <p:nvPr/>
          </p:nvSpPr>
          <p:spPr bwMode="auto">
            <a:xfrm>
              <a:off x="11102976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0" name="Freeform 268"/>
            <p:cNvSpPr>
              <a:spLocks/>
            </p:cNvSpPr>
            <p:nvPr/>
          </p:nvSpPr>
          <p:spPr bwMode="auto">
            <a:xfrm>
              <a:off x="11255375" y="2166938"/>
              <a:ext cx="76200" cy="223838"/>
            </a:xfrm>
            <a:custGeom>
              <a:avLst/>
              <a:gdLst>
                <a:gd name="T0" fmla="*/ 0 w 48"/>
                <a:gd name="T1" fmla="*/ 141 h 141"/>
                <a:gd name="T2" fmla="*/ 12 w 48"/>
                <a:gd name="T3" fmla="*/ 0 h 141"/>
                <a:gd name="T4" fmla="*/ 36 w 48"/>
                <a:gd name="T5" fmla="*/ 0 h 141"/>
                <a:gd name="T6" fmla="*/ 48 w 48"/>
                <a:gd name="T7" fmla="*/ 141 h 141"/>
                <a:gd name="T8" fmla="*/ 0 w 48"/>
                <a:gd name="T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41">
                  <a:moveTo>
                    <a:pt x="0" y="141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1" name="Rectangle 269"/>
            <p:cNvSpPr>
              <a:spLocks noChangeArrowheads="1"/>
            </p:cNvSpPr>
            <p:nvPr/>
          </p:nvSpPr>
          <p:spPr bwMode="auto">
            <a:xfrm>
              <a:off x="11263313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2" name="Freeform 270"/>
            <p:cNvSpPr>
              <a:spLocks/>
            </p:cNvSpPr>
            <p:nvPr/>
          </p:nvSpPr>
          <p:spPr bwMode="auto">
            <a:xfrm>
              <a:off x="10812463" y="2166938"/>
              <a:ext cx="215900" cy="230188"/>
            </a:xfrm>
            <a:custGeom>
              <a:avLst/>
              <a:gdLst>
                <a:gd name="T0" fmla="*/ 0 w 136"/>
                <a:gd name="T1" fmla="*/ 145 h 145"/>
                <a:gd name="T2" fmla="*/ 34 w 136"/>
                <a:gd name="T3" fmla="*/ 0 h 145"/>
                <a:gd name="T4" fmla="*/ 102 w 136"/>
                <a:gd name="T5" fmla="*/ 0 h 145"/>
                <a:gd name="T6" fmla="*/ 136 w 136"/>
                <a:gd name="T7" fmla="*/ 145 h 145"/>
                <a:gd name="T8" fmla="*/ 0 w 136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45">
                  <a:moveTo>
                    <a:pt x="0" y="145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6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3" name="Rectangle 271"/>
            <p:cNvSpPr>
              <a:spLocks noChangeArrowheads="1"/>
            </p:cNvSpPr>
            <p:nvPr/>
          </p:nvSpPr>
          <p:spPr bwMode="auto">
            <a:xfrm>
              <a:off x="10880725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4" name="Rectangle 272"/>
            <p:cNvSpPr>
              <a:spLocks noChangeArrowheads="1"/>
            </p:cNvSpPr>
            <p:nvPr/>
          </p:nvSpPr>
          <p:spPr bwMode="auto">
            <a:xfrm>
              <a:off x="10880725" y="23209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5" name="Freeform 273"/>
            <p:cNvSpPr>
              <a:spLocks/>
            </p:cNvSpPr>
            <p:nvPr/>
          </p:nvSpPr>
          <p:spPr bwMode="auto">
            <a:xfrm>
              <a:off x="10817225" y="2465388"/>
              <a:ext cx="438150" cy="241300"/>
            </a:xfrm>
            <a:custGeom>
              <a:avLst/>
              <a:gdLst>
                <a:gd name="T0" fmla="*/ 0 w 276"/>
                <a:gd name="T1" fmla="*/ 152 h 152"/>
                <a:gd name="T2" fmla="*/ 38 w 276"/>
                <a:gd name="T3" fmla="*/ 0 h 152"/>
                <a:gd name="T4" fmla="*/ 238 w 276"/>
                <a:gd name="T5" fmla="*/ 0 h 152"/>
                <a:gd name="T6" fmla="*/ 276 w 276"/>
                <a:gd name="T7" fmla="*/ 152 h 152"/>
                <a:gd name="T8" fmla="*/ 0 w 276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152">
                  <a:moveTo>
                    <a:pt x="0" y="152"/>
                  </a:moveTo>
                  <a:lnTo>
                    <a:pt x="38" y="0"/>
                  </a:lnTo>
                  <a:lnTo>
                    <a:pt x="238" y="0"/>
                  </a:lnTo>
                  <a:lnTo>
                    <a:pt x="276" y="152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6" name="Rectangle 274"/>
            <p:cNvSpPr>
              <a:spLocks noChangeArrowheads="1"/>
            </p:cNvSpPr>
            <p:nvPr/>
          </p:nvSpPr>
          <p:spPr bwMode="auto">
            <a:xfrm>
              <a:off x="10958512" y="2541588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7" name="Freeform 275"/>
            <p:cNvSpPr>
              <a:spLocks/>
            </p:cNvSpPr>
            <p:nvPr/>
          </p:nvSpPr>
          <p:spPr bwMode="auto">
            <a:xfrm>
              <a:off x="10698163" y="2166938"/>
              <a:ext cx="109538" cy="228600"/>
            </a:xfrm>
            <a:custGeom>
              <a:avLst/>
              <a:gdLst>
                <a:gd name="T0" fmla="*/ 0 w 69"/>
                <a:gd name="T1" fmla="*/ 144 h 144"/>
                <a:gd name="T2" fmla="*/ 17 w 69"/>
                <a:gd name="T3" fmla="*/ 0 h 144"/>
                <a:gd name="T4" fmla="*/ 52 w 69"/>
                <a:gd name="T5" fmla="*/ 0 h 144"/>
                <a:gd name="T6" fmla="*/ 69 w 69"/>
                <a:gd name="T7" fmla="*/ 144 h 144"/>
                <a:gd name="T8" fmla="*/ 0 w 69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4">
                  <a:moveTo>
                    <a:pt x="0" y="144"/>
                  </a:moveTo>
                  <a:lnTo>
                    <a:pt x="17" y="0"/>
                  </a:lnTo>
                  <a:lnTo>
                    <a:pt x="52" y="0"/>
                  </a:lnTo>
                  <a:lnTo>
                    <a:pt x="6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78" name="Rectangle 276"/>
            <p:cNvSpPr>
              <a:spLocks noChangeArrowheads="1"/>
            </p:cNvSpPr>
            <p:nvPr/>
          </p:nvSpPr>
          <p:spPr bwMode="auto">
            <a:xfrm>
              <a:off x="10721974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9" name="Freeform 277"/>
            <p:cNvSpPr>
              <a:spLocks/>
            </p:cNvSpPr>
            <p:nvPr/>
          </p:nvSpPr>
          <p:spPr bwMode="auto">
            <a:xfrm>
              <a:off x="11258550" y="2463801"/>
              <a:ext cx="82550" cy="242888"/>
            </a:xfrm>
            <a:custGeom>
              <a:avLst/>
              <a:gdLst>
                <a:gd name="T0" fmla="*/ 0 w 52"/>
                <a:gd name="T1" fmla="*/ 153 h 153"/>
                <a:gd name="T2" fmla="*/ 13 w 52"/>
                <a:gd name="T3" fmla="*/ 0 h 153"/>
                <a:gd name="T4" fmla="*/ 39 w 52"/>
                <a:gd name="T5" fmla="*/ 0 h 153"/>
                <a:gd name="T6" fmla="*/ 52 w 52"/>
                <a:gd name="T7" fmla="*/ 153 h 153"/>
                <a:gd name="T8" fmla="*/ 0 w 52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53">
                  <a:moveTo>
                    <a:pt x="0" y="153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0" name="Rectangle 278"/>
            <p:cNvSpPr>
              <a:spLocks noChangeArrowheads="1"/>
            </p:cNvSpPr>
            <p:nvPr/>
          </p:nvSpPr>
          <p:spPr bwMode="auto">
            <a:xfrm>
              <a:off x="11268075" y="256222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1" name="Freeform 279"/>
            <p:cNvSpPr>
              <a:spLocks/>
            </p:cNvSpPr>
            <p:nvPr/>
          </p:nvSpPr>
          <p:spPr bwMode="auto">
            <a:xfrm>
              <a:off x="10704513" y="2463801"/>
              <a:ext cx="112713" cy="236538"/>
            </a:xfrm>
            <a:custGeom>
              <a:avLst/>
              <a:gdLst>
                <a:gd name="T0" fmla="*/ 0 w 71"/>
                <a:gd name="T1" fmla="*/ 149 h 149"/>
                <a:gd name="T2" fmla="*/ 18 w 71"/>
                <a:gd name="T3" fmla="*/ 0 h 149"/>
                <a:gd name="T4" fmla="*/ 54 w 71"/>
                <a:gd name="T5" fmla="*/ 0 h 149"/>
                <a:gd name="T6" fmla="*/ 71 w 71"/>
                <a:gd name="T7" fmla="*/ 149 h 149"/>
                <a:gd name="T8" fmla="*/ 0 w 71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149">
                  <a:moveTo>
                    <a:pt x="0" y="149"/>
                  </a:moveTo>
                  <a:lnTo>
                    <a:pt x="18" y="0"/>
                  </a:lnTo>
                  <a:lnTo>
                    <a:pt x="54" y="0"/>
                  </a:lnTo>
                  <a:lnTo>
                    <a:pt x="71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2" name="Rectangle 280"/>
            <p:cNvSpPr>
              <a:spLocks noChangeArrowheads="1"/>
            </p:cNvSpPr>
            <p:nvPr/>
          </p:nvSpPr>
          <p:spPr bwMode="auto">
            <a:xfrm>
              <a:off x="10731500" y="255905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3" name="Freeform 281"/>
            <p:cNvSpPr>
              <a:spLocks/>
            </p:cNvSpPr>
            <p:nvPr/>
          </p:nvSpPr>
          <p:spPr bwMode="auto">
            <a:xfrm>
              <a:off x="7734300" y="2811463"/>
              <a:ext cx="87313" cy="292100"/>
            </a:xfrm>
            <a:custGeom>
              <a:avLst/>
              <a:gdLst>
                <a:gd name="T0" fmla="*/ 0 w 55"/>
                <a:gd name="T1" fmla="*/ 184 h 184"/>
                <a:gd name="T2" fmla="*/ 14 w 55"/>
                <a:gd name="T3" fmla="*/ 0 h 184"/>
                <a:gd name="T4" fmla="*/ 41 w 55"/>
                <a:gd name="T5" fmla="*/ 0 h 184"/>
                <a:gd name="T6" fmla="*/ 55 w 55"/>
                <a:gd name="T7" fmla="*/ 184 h 184"/>
                <a:gd name="T8" fmla="*/ 0 w 55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84">
                  <a:moveTo>
                    <a:pt x="0" y="184"/>
                  </a:moveTo>
                  <a:lnTo>
                    <a:pt x="14" y="0"/>
                  </a:lnTo>
                  <a:lnTo>
                    <a:pt x="41" y="0"/>
                  </a:lnTo>
                  <a:lnTo>
                    <a:pt x="55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4" name="Rectangle 282"/>
            <p:cNvSpPr>
              <a:spLocks noChangeArrowheads="1"/>
            </p:cNvSpPr>
            <p:nvPr/>
          </p:nvSpPr>
          <p:spPr bwMode="auto">
            <a:xfrm>
              <a:off x="7748588" y="293846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5" name="Freeform 283"/>
            <p:cNvSpPr>
              <a:spLocks/>
            </p:cNvSpPr>
            <p:nvPr/>
          </p:nvSpPr>
          <p:spPr bwMode="auto">
            <a:xfrm>
              <a:off x="9901238" y="2811463"/>
              <a:ext cx="84138" cy="292100"/>
            </a:xfrm>
            <a:custGeom>
              <a:avLst/>
              <a:gdLst>
                <a:gd name="T0" fmla="*/ 0 w 53"/>
                <a:gd name="T1" fmla="*/ 184 h 184"/>
                <a:gd name="T2" fmla="*/ 13 w 53"/>
                <a:gd name="T3" fmla="*/ 0 h 184"/>
                <a:gd name="T4" fmla="*/ 40 w 53"/>
                <a:gd name="T5" fmla="*/ 0 h 184"/>
                <a:gd name="T6" fmla="*/ 53 w 53"/>
                <a:gd name="T7" fmla="*/ 184 h 184"/>
                <a:gd name="T8" fmla="*/ 0 w 53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84">
                  <a:moveTo>
                    <a:pt x="0" y="184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6" name="Rectangle 284"/>
            <p:cNvSpPr>
              <a:spLocks noChangeArrowheads="1"/>
            </p:cNvSpPr>
            <p:nvPr/>
          </p:nvSpPr>
          <p:spPr bwMode="auto">
            <a:xfrm>
              <a:off x="9912350" y="293846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7" name="Freeform 285"/>
            <p:cNvSpPr>
              <a:spLocks/>
            </p:cNvSpPr>
            <p:nvPr/>
          </p:nvSpPr>
          <p:spPr bwMode="auto">
            <a:xfrm>
              <a:off x="10217150" y="2817813"/>
              <a:ext cx="68263" cy="285750"/>
            </a:xfrm>
            <a:custGeom>
              <a:avLst/>
              <a:gdLst>
                <a:gd name="T0" fmla="*/ 0 w 43"/>
                <a:gd name="T1" fmla="*/ 180 h 180"/>
                <a:gd name="T2" fmla="*/ 11 w 43"/>
                <a:gd name="T3" fmla="*/ 0 h 180"/>
                <a:gd name="T4" fmla="*/ 32 w 43"/>
                <a:gd name="T5" fmla="*/ 0 h 180"/>
                <a:gd name="T6" fmla="*/ 43 w 43"/>
                <a:gd name="T7" fmla="*/ 180 h 180"/>
                <a:gd name="T8" fmla="*/ 0 w 43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80">
                  <a:moveTo>
                    <a:pt x="0" y="180"/>
                  </a:moveTo>
                  <a:lnTo>
                    <a:pt x="11" y="0"/>
                  </a:lnTo>
                  <a:lnTo>
                    <a:pt x="32" y="0"/>
                  </a:lnTo>
                  <a:lnTo>
                    <a:pt x="43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88" name="Rectangle 286"/>
            <p:cNvSpPr>
              <a:spLocks noChangeArrowheads="1"/>
            </p:cNvSpPr>
            <p:nvPr/>
          </p:nvSpPr>
          <p:spPr bwMode="auto">
            <a:xfrm>
              <a:off x="10221914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9" name="Freeform 287"/>
            <p:cNvSpPr>
              <a:spLocks/>
            </p:cNvSpPr>
            <p:nvPr/>
          </p:nvSpPr>
          <p:spPr bwMode="auto">
            <a:xfrm>
              <a:off x="6985000" y="2163763"/>
              <a:ext cx="233363" cy="227013"/>
            </a:xfrm>
            <a:custGeom>
              <a:avLst/>
              <a:gdLst>
                <a:gd name="T0" fmla="*/ 0 w 147"/>
                <a:gd name="T1" fmla="*/ 143 h 143"/>
                <a:gd name="T2" fmla="*/ 36 w 147"/>
                <a:gd name="T3" fmla="*/ 0 h 143"/>
                <a:gd name="T4" fmla="*/ 111 w 147"/>
                <a:gd name="T5" fmla="*/ 0 h 143"/>
                <a:gd name="T6" fmla="*/ 147 w 147"/>
                <a:gd name="T7" fmla="*/ 143 h 143"/>
                <a:gd name="T8" fmla="*/ 0 w 147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43">
                  <a:moveTo>
                    <a:pt x="0" y="143"/>
                  </a:moveTo>
                  <a:lnTo>
                    <a:pt x="36" y="0"/>
                  </a:lnTo>
                  <a:lnTo>
                    <a:pt x="111" y="0"/>
                  </a:lnTo>
                  <a:lnTo>
                    <a:pt x="147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0" name="Rectangle 288"/>
            <p:cNvSpPr>
              <a:spLocks noChangeArrowheads="1"/>
            </p:cNvSpPr>
            <p:nvPr/>
          </p:nvSpPr>
          <p:spPr bwMode="auto">
            <a:xfrm>
              <a:off x="7024688" y="2241550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1" name="Freeform 289"/>
            <p:cNvSpPr>
              <a:spLocks/>
            </p:cNvSpPr>
            <p:nvPr/>
          </p:nvSpPr>
          <p:spPr bwMode="auto">
            <a:xfrm>
              <a:off x="7210425" y="2166938"/>
              <a:ext cx="225425" cy="225425"/>
            </a:xfrm>
            <a:custGeom>
              <a:avLst/>
              <a:gdLst>
                <a:gd name="T0" fmla="*/ 0 w 142"/>
                <a:gd name="T1" fmla="*/ 142 h 142"/>
                <a:gd name="T2" fmla="*/ 35 w 142"/>
                <a:gd name="T3" fmla="*/ 0 h 142"/>
                <a:gd name="T4" fmla="*/ 106 w 142"/>
                <a:gd name="T5" fmla="*/ 0 h 142"/>
                <a:gd name="T6" fmla="*/ 142 w 142"/>
                <a:gd name="T7" fmla="*/ 142 h 142"/>
                <a:gd name="T8" fmla="*/ 0 w 142"/>
                <a:gd name="T9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42">
                  <a:moveTo>
                    <a:pt x="0" y="142"/>
                  </a:moveTo>
                  <a:lnTo>
                    <a:pt x="35" y="0"/>
                  </a:lnTo>
                  <a:lnTo>
                    <a:pt x="106" y="0"/>
                  </a:lnTo>
                  <a:lnTo>
                    <a:pt x="142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2" name="Rectangle 290"/>
            <p:cNvSpPr>
              <a:spLocks noChangeArrowheads="1"/>
            </p:cNvSpPr>
            <p:nvPr/>
          </p:nvSpPr>
          <p:spPr bwMode="auto">
            <a:xfrm>
              <a:off x="7283450" y="21653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3" name="Rectangle 291"/>
            <p:cNvSpPr>
              <a:spLocks noChangeArrowheads="1"/>
            </p:cNvSpPr>
            <p:nvPr/>
          </p:nvSpPr>
          <p:spPr bwMode="auto">
            <a:xfrm>
              <a:off x="7283450" y="23193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4" name="Freeform 292"/>
            <p:cNvSpPr>
              <a:spLocks/>
            </p:cNvSpPr>
            <p:nvPr/>
          </p:nvSpPr>
          <p:spPr bwMode="auto">
            <a:xfrm>
              <a:off x="6872288" y="2168526"/>
              <a:ext cx="109538" cy="222250"/>
            </a:xfrm>
            <a:custGeom>
              <a:avLst/>
              <a:gdLst>
                <a:gd name="T0" fmla="*/ 0 w 69"/>
                <a:gd name="T1" fmla="*/ 140 h 140"/>
                <a:gd name="T2" fmla="*/ 17 w 69"/>
                <a:gd name="T3" fmla="*/ 0 h 140"/>
                <a:gd name="T4" fmla="*/ 51 w 69"/>
                <a:gd name="T5" fmla="*/ 0 h 140"/>
                <a:gd name="T6" fmla="*/ 69 w 69"/>
                <a:gd name="T7" fmla="*/ 140 h 140"/>
                <a:gd name="T8" fmla="*/ 0 w 69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40">
                  <a:moveTo>
                    <a:pt x="0" y="140"/>
                  </a:moveTo>
                  <a:lnTo>
                    <a:pt x="17" y="0"/>
                  </a:lnTo>
                  <a:lnTo>
                    <a:pt x="51" y="0"/>
                  </a:lnTo>
                  <a:lnTo>
                    <a:pt x="69" y="14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5" name="Rectangle 293"/>
            <p:cNvSpPr>
              <a:spLocks noChangeArrowheads="1"/>
            </p:cNvSpPr>
            <p:nvPr/>
          </p:nvSpPr>
          <p:spPr bwMode="auto">
            <a:xfrm>
              <a:off x="6896099" y="225583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6" name="Freeform 294"/>
            <p:cNvSpPr>
              <a:spLocks/>
            </p:cNvSpPr>
            <p:nvPr/>
          </p:nvSpPr>
          <p:spPr bwMode="auto">
            <a:xfrm>
              <a:off x="6991350" y="2452688"/>
              <a:ext cx="441325" cy="247650"/>
            </a:xfrm>
            <a:custGeom>
              <a:avLst/>
              <a:gdLst>
                <a:gd name="T0" fmla="*/ 0 w 278"/>
                <a:gd name="T1" fmla="*/ 156 h 156"/>
                <a:gd name="T2" fmla="*/ 39 w 278"/>
                <a:gd name="T3" fmla="*/ 0 h 156"/>
                <a:gd name="T4" fmla="*/ 239 w 278"/>
                <a:gd name="T5" fmla="*/ 0 h 156"/>
                <a:gd name="T6" fmla="*/ 278 w 278"/>
                <a:gd name="T7" fmla="*/ 156 h 156"/>
                <a:gd name="T8" fmla="*/ 0 w 27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156">
                  <a:moveTo>
                    <a:pt x="0" y="156"/>
                  </a:moveTo>
                  <a:lnTo>
                    <a:pt x="39" y="0"/>
                  </a:lnTo>
                  <a:lnTo>
                    <a:pt x="239" y="0"/>
                  </a:lnTo>
                  <a:lnTo>
                    <a:pt x="278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7" name="Rectangle 295"/>
            <p:cNvSpPr>
              <a:spLocks noChangeArrowheads="1"/>
            </p:cNvSpPr>
            <p:nvPr/>
          </p:nvSpPr>
          <p:spPr bwMode="auto">
            <a:xfrm>
              <a:off x="7134225" y="2530476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98" name="Freeform 296"/>
            <p:cNvSpPr>
              <a:spLocks/>
            </p:cNvSpPr>
            <p:nvPr/>
          </p:nvSpPr>
          <p:spPr bwMode="auto">
            <a:xfrm>
              <a:off x="7435850" y="2163763"/>
              <a:ext cx="85725" cy="227013"/>
            </a:xfrm>
            <a:custGeom>
              <a:avLst/>
              <a:gdLst>
                <a:gd name="T0" fmla="*/ 0 w 54"/>
                <a:gd name="T1" fmla="*/ 143 h 143"/>
                <a:gd name="T2" fmla="*/ 13 w 54"/>
                <a:gd name="T3" fmla="*/ 0 h 143"/>
                <a:gd name="T4" fmla="*/ 41 w 54"/>
                <a:gd name="T5" fmla="*/ 0 h 143"/>
                <a:gd name="T6" fmla="*/ 54 w 54"/>
                <a:gd name="T7" fmla="*/ 143 h 143"/>
                <a:gd name="T8" fmla="*/ 0 w 54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43">
                  <a:moveTo>
                    <a:pt x="0" y="143"/>
                  </a:moveTo>
                  <a:lnTo>
                    <a:pt x="13" y="0"/>
                  </a:lnTo>
                  <a:lnTo>
                    <a:pt x="41" y="0"/>
                  </a:lnTo>
                  <a:lnTo>
                    <a:pt x="54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299" name="Rectangle 297"/>
            <p:cNvSpPr>
              <a:spLocks noChangeArrowheads="1"/>
            </p:cNvSpPr>
            <p:nvPr/>
          </p:nvSpPr>
          <p:spPr bwMode="auto">
            <a:xfrm>
              <a:off x="7448550" y="225425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0" name="Freeform 298"/>
            <p:cNvSpPr>
              <a:spLocks/>
            </p:cNvSpPr>
            <p:nvPr/>
          </p:nvSpPr>
          <p:spPr bwMode="auto">
            <a:xfrm>
              <a:off x="7432675" y="2451101"/>
              <a:ext cx="85725" cy="249238"/>
            </a:xfrm>
            <a:custGeom>
              <a:avLst/>
              <a:gdLst>
                <a:gd name="T0" fmla="*/ 0 w 54"/>
                <a:gd name="T1" fmla="*/ 157 h 157"/>
                <a:gd name="T2" fmla="*/ 14 w 54"/>
                <a:gd name="T3" fmla="*/ 0 h 157"/>
                <a:gd name="T4" fmla="*/ 40 w 54"/>
                <a:gd name="T5" fmla="*/ 0 h 157"/>
                <a:gd name="T6" fmla="*/ 54 w 54"/>
                <a:gd name="T7" fmla="*/ 157 h 157"/>
                <a:gd name="T8" fmla="*/ 0 w 54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57">
                  <a:moveTo>
                    <a:pt x="0" y="157"/>
                  </a:moveTo>
                  <a:lnTo>
                    <a:pt x="14" y="0"/>
                  </a:lnTo>
                  <a:lnTo>
                    <a:pt x="40" y="0"/>
                  </a:lnTo>
                  <a:lnTo>
                    <a:pt x="54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1" name="Rectangle 299"/>
            <p:cNvSpPr>
              <a:spLocks noChangeArrowheads="1"/>
            </p:cNvSpPr>
            <p:nvPr/>
          </p:nvSpPr>
          <p:spPr bwMode="auto">
            <a:xfrm>
              <a:off x="7445374" y="2555875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2" name="Freeform 300"/>
            <p:cNvSpPr>
              <a:spLocks/>
            </p:cNvSpPr>
            <p:nvPr/>
          </p:nvSpPr>
          <p:spPr bwMode="auto">
            <a:xfrm>
              <a:off x="6878638" y="2457451"/>
              <a:ext cx="107950" cy="244475"/>
            </a:xfrm>
            <a:custGeom>
              <a:avLst/>
              <a:gdLst>
                <a:gd name="T0" fmla="*/ 0 w 68"/>
                <a:gd name="T1" fmla="*/ 154 h 154"/>
                <a:gd name="T2" fmla="*/ 17 w 68"/>
                <a:gd name="T3" fmla="*/ 0 h 154"/>
                <a:gd name="T4" fmla="*/ 51 w 68"/>
                <a:gd name="T5" fmla="*/ 0 h 154"/>
                <a:gd name="T6" fmla="*/ 68 w 68"/>
                <a:gd name="T7" fmla="*/ 154 h 154"/>
                <a:gd name="T8" fmla="*/ 0 w 68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54">
                  <a:moveTo>
                    <a:pt x="0" y="154"/>
                  </a:moveTo>
                  <a:lnTo>
                    <a:pt x="17" y="0"/>
                  </a:lnTo>
                  <a:lnTo>
                    <a:pt x="51" y="0"/>
                  </a:lnTo>
                  <a:lnTo>
                    <a:pt x="68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3" name="Rectangle 301"/>
            <p:cNvSpPr>
              <a:spLocks noChangeArrowheads="1"/>
            </p:cNvSpPr>
            <p:nvPr/>
          </p:nvSpPr>
          <p:spPr bwMode="auto">
            <a:xfrm>
              <a:off x="6900863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4" name="Freeform 302"/>
            <p:cNvSpPr>
              <a:spLocks/>
            </p:cNvSpPr>
            <p:nvPr/>
          </p:nvSpPr>
          <p:spPr bwMode="auto">
            <a:xfrm>
              <a:off x="8043863" y="2166938"/>
              <a:ext cx="192088" cy="230188"/>
            </a:xfrm>
            <a:custGeom>
              <a:avLst/>
              <a:gdLst>
                <a:gd name="T0" fmla="*/ 0 w 121"/>
                <a:gd name="T1" fmla="*/ 145 h 145"/>
                <a:gd name="T2" fmla="*/ 31 w 121"/>
                <a:gd name="T3" fmla="*/ 0 h 145"/>
                <a:gd name="T4" fmla="*/ 91 w 121"/>
                <a:gd name="T5" fmla="*/ 0 h 145"/>
                <a:gd name="T6" fmla="*/ 121 w 121"/>
                <a:gd name="T7" fmla="*/ 145 h 145"/>
                <a:gd name="T8" fmla="*/ 0 w 121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45">
                  <a:moveTo>
                    <a:pt x="0" y="145"/>
                  </a:moveTo>
                  <a:lnTo>
                    <a:pt x="31" y="0"/>
                  </a:lnTo>
                  <a:lnTo>
                    <a:pt x="91" y="0"/>
                  </a:lnTo>
                  <a:lnTo>
                    <a:pt x="121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5" name="Rectangle 303"/>
            <p:cNvSpPr>
              <a:spLocks noChangeArrowheads="1"/>
            </p:cNvSpPr>
            <p:nvPr/>
          </p:nvSpPr>
          <p:spPr bwMode="auto">
            <a:xfrm>
              <a:off x="8101013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6" name="Rectangle 304"/>
            <p:cNvSpPr>
              <a:spLocks noChangeArrowheads="1"/>
            </p:cNvSpPr>
            <p:nvPr/>
          </p:nvSpPr>
          <p:spPr bwMode="auto">
            <a:xfrm>
              <a:off x="8101013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7" name="Freeform 305"/>
            <p:cNvSpPr>
              <a:spLocks/>
            </p:cNvSpPr>
            <p:nvPr/>
          </p:nvSpPr>
          <p:spPr bwMode="auto">
            <a:xfrm>
              <a:off x="8235950" y="2163763"/>
              <a:ext cx="115888" cy="233363"/>
            </a:xfrm>
            <a:custGeom>
              <a:avLst/>
              <a:gdLst>
                <a:gd name="T0" fmla="*/ 0 w 73"/>
                <a:gd name="T1" fmla="*/ 147 h 147"/>
                <a:gd name="T2" fmla="*/ 19 w 73"/>
                <a:gd name="T3" fmla="*/ 0 h 147"/>
                <a:gd name="T4" fmla="*/ 55 w 73"/>
                <a:gd name="T5" fmla="*/ 0 h 147"/>
                <a:gd name="T6" fmla="*/ 73 w 73"/>
                <a:gd name="T7" fmla="*/ 147 h 147"/>
                <a:gd name="T8" fmla="*/ 0 w 73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7">
                  <a:moveTo>
                    <a:pt x="0" y="147"/>
                  </a:moveTo>
                  <a:lnTo>
                    <a:pt x="19" y="0"/>
                  </a:lnTo>
                  <a:lnTo>
                    <a:pt x="55" y="0"/>
                  </a:lnTo>
                  <a:lnTo>
                    <a:pt x="73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08" name="Rectangle 306"/>
            <p:cNvSpPr>
              <a:spLocks noChangeArrowheads="1"/>
            </p:cNvSpPr>
            <p:nvPr/>
          </p:nvSpPr>
          <p:spPr bwMode="auto">
            <a:xfrm>
              <a:off x="8264525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9" name="Freeform 307"/>
            <p:cNvSpPr>
              <a:spLocks/>
            </p:cNvSpPr>
            <p:nvPr/>
          </p:nvSpPr>
          <p:spPr bwMode="auto">
            <a:xfrm>
              <a:off x="7827963" y="2166938"/>
              <a:ext cx="215900" cy="230188"/>
            </a:xfrm>
            <a:custGeom>
              <a:avLst/>
              <a:gdLst>
                <a:gd name="T0" fmla="*/ 0 w 136"/>
                <a:gd name="T1" fmla="*/ 145 h 145"/>
                <a:gd name="T2" fmla="*/ 34 w 136"/>
                <a:gd name="T3" fmla="*/ 0 h 145"/>
                <a:gd name="T4" fmla="*/ 102 w 136"/>
                <a:gd name="T5" fmla="*/ 0 h 145"/>
                <a:gd name="T6" fmla="*/ 136 w 136"/>
                <a:gd name="T7" fmla="*/ 145 h 145"/>
                <a:gd name="T8" fmla="*/ 0 w 136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45">
                  <a:moveTo>
                    <a:pt x="0" y="145"/>
                  </a:moveTo>
                  <a:lnTo>
                    <a:pt x="34" y="0"/>
                  </a:lnTo>
                  <a:lnTo>
                    <a:pt x="102" y="0"/>
                  </a:lnTo>
                  <a:lnTo>
                    <a:pt x="136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0" name="Rectangle 308"/>
            <p:cNvSpPr>
              <a:spLocks noChangeArrowheads="1"/>
            </p:cNvSpPr>
            <p:nvPr/>
          </p:nvSpPr>
          <p:spPr bwMode="auto">
            <a:xfrm>
              <a:off x="7897813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1" name="Rectangle 309"/>
            <p:cNvSpPr>
              <a:spLocks noChangeArrowheads="1"/>
            </p:cNvSpPr>
            <p:nvPr/>
          </p:nvSpPr>
          <p:spPr bwMode="auto">
            <a:xfrm>
              <a:off x="7897813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2" name="Freeform 310"/>
            <p:cNvSpPr>
              <a:spLocks/>
            </p:cNvSpPr>
            <p:nvPr/>
          </p:nvSpPr>
          <p:spPr bwMode="auto">
            <a:xfrm>
              <a:off x="7820025" y="2457451"/>
              <a:ext cx="415925" cy="250825"/>
            </a:xfrm>
            <a:custGeom>
              <a:avLst/>
              <a:gdLst>
                <a:gd name="T0" fmla="*/ 0 w 262"/>
                <a:gd name="T1" fmla="*/ 158 h 158"/>
                <a:gd name="T2" fmla="*/ 39 w 262"/>
                <a:gd name="T3" fmla="*/ 0 h 158"/>
                <a:gd name="T4" fmla="*/ 223 w 262"/>
                <a:gd name="T5" fmla="*/ 0 h 158"/>
                <a:gd name="T6" fmla="*/ 262 w 262"/>
                <a:gd name="T7" fmla="*/ 158 h 158"/>
                <a:gd name="T8" fmla="*/ 0 w 262"/>
                <a:gd name="T9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58">
                  <a:moveTo>
                    <a:pt x="0" y="158"/>
                  </a:moveTo>
                  <a:lnTo>
                    <a:pt x="39" y="0"/>
                  </a:lnTo>
                  <a:lnTo>
                    <a:pt x="223" y="0"/>
                  </a:lnTo>
                  <a:lnTo>
                    <a:pt x="262" y="158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3" name="Rectangle 311"/>
            <p:cNvSpPr>
              <a:spLocks noChangeArrowheads="1"/>
            </p:cNvSpPr>
            <p:nvPr/>
          </p:nvSpPr>
          <p:spPr bwMode="auto">
            <a:xfrm>
              <a:off x="7950200" y="2540001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4" name="Freeform 312"/>
            <p:cNvSpPr>
              <a:spLocks/>
            </p:cNvSpPr>
            <p:nvPr/>
          </p:nvSpPr>
          <p:spPr bwMode="auto">
            <a:xfrm>
              <a:off x="7743825" y="2162176"/>
              <a:ext cx="77788" cy="236538"/>
            </a:xfrm>
            <a:custGeom>
              <a:avLst/>
              <a:gdLst>
                <a:gd name="T0" fmla="*/ 0 w 49"/>
                <a:gd name="T1" fmla="*/ 149 h 149"/>
                <a:gd name="T2" fmla="*/ 12 w 49"/>
                <a:gd name="T3" fmla="*/ 0 h 149"/>
                <a:gd name="T4" fmla="*/ 37 w 49"/>
                <a:gd name="T5" fmla="*/ 0 h 149"/>
                <a:gd name="T6" fmla="*/ 49 w 49"/>
                <a:gd name="T7" fmla="*/ 149 h 149"/>
                <a:gd name="T8" fmla="*/ 0 w 49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49">
                  <a:moveTo>
                    <a:pt x="0" y="149"/>
                  </a:moveTo>
                  <a:lnTo>
                    <a:pt x="12" y="0"/>
                  </a:lnTo>
                  <a:lnTo>
                    <a:pt x="37" y="0"/>
                  </a:lnTo>
                  <a:lnTo>
                    <a:pt x="49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5" name="Rectangle 313"/>
            <p:cNvSpPr>
              <a:spLocks noChangeArrowheads="1"/>
            </p:cNvSpPr>
            <p:nvPr/>
          </p:nvSpPr>
          <p:spPr bwMode="auto">
            <a:xfrm>
              <a:off x="7753350" y="22574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6" name="Freeform 314"/>
            <p:cNvSpPr>
              <a:spLocks/>
            </p:cNvSpPr>
            <p:nvPr/>
          </p:nvSpPr>
          <p:spPr bwMode="auto">
            <a:xfrm>
              <a:off x="8231188" y="2459038"/>
              <a:ext cx="119063" cy="246063"/>
            </a:xfrm>
            <a:custGeom>
              <a:avLst/>
              <a:gdLst>
                <a:gd name="T0" fmla="*/ 0 w 75"/>
                <a:gd name="T1" fmla="*/ 155 h 155"/>
                <a:gd name="T2" fmla="*/ 18 w 75"/>
                <a:gd name="T3" fmla="*/ 0 h 155"/>
                <a:gd name="T4" fmla="*/ 56 w 75"/>
                <a:gd name="T5" fmla="*/ 0 h 155"/>
                <a:gd name="T6" fmla="*/ 75 w 75"/>
                <a:gd name="T7" fmla="*/ 155 h 155"/>
                <a:gd name="T8" fmla="*/ 0 w 75"/>
                <a:gd name="T9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55">
                  <a:moveTo>
                    <a:pt x="0" y="155"/>
                  </a:moveTo>
                  <a:lnTo>
                    <a:pt x="18" y="0"/>
                  </a:lnTo>
                  <a:lnTo>
                    <a:pt x="56" y="0"/>
                  </a:lnTo>
                  <a:lnTo>
                    <a:pt x="75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7" name="Rectangle 315"/>
            <p:cNvSpPr>
              <a:spLocks noChangeArrowheads="1"/>
            </p:cNvSpPr>
            <p:nvPr/>
          </p:nvSpPr>
          <p:spPr bwMode="auto">
            <a:xfrm>
              <a:off x="8259762" y="2560638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8" name="Freeform 316"/>
            <p:cNvSpPr>
              <a:spLocks/>
            </p:cNvSpPr>
            <p:nvPr/>
          </p:nvSpPr>
          <p:spPr bwMode="auto">
            <a:xfrm>
              <a:off x="7734300" y="2449513"/>
              <a:ext cx="87313" cy="257175"/>
            </a:xfrm>
            <a:custGeom>
              <a:avLst/>
              <a:gdLst>
                <a:gd name="T0" fmla="*/ 0 w 55"/>
                <a:gd name="T1" fmla="*/ 162 h 162"/>
                <a:gd name="T2" fmla="*/ 14 w 55"/>
                <a:gd name="T3" fmla="*/ 0 h 162"/>
                <a:gd name="T4" fmla="*/ 41 w 55"/>
                <a:gd name="T5" fmla="*/ 0 h 162"/>
                <a:gd name="T6" fmla="*/ 55 w 55"/>
                <a:gd name="T7" fmla="*/ 162 h 162"/>
                <a:gd name="T8" fmla="*/ 0 w 55"/>
                <a:gd name="T9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62">
                  <a:moveTo>
                    <a:pt x="0" y="162"/>
                  </a:moveTo>
                  <a:lnTo>
                    <a:pt x="14" y="0"/>
                  </a:lnTo>
                  <a:lnTo>
                    <a:pt x="41" y="0"/>
                  </a:lnTo>
                  <a:lnTo>
                    <a:pt x="55" y="162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19" name="Rectangle 317"/>
            <p:cNvSpPr>
              <a:spLocks noChangeArrowheads="1"/>
            </p:cNvSpPr>
            <p:nvPr/>
          </p:nvSpPr>
          <p:spPr bwMode="auto">
            <a:xfrm>
              <a:off x="7748588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0" name="Freeform 318"/>
            <p:cNvSpPr>
              <a:spLocks/>
            </p:cNvSpPr>
            <p:nvPr/>
          </p:nvSpPr>
          <p:spPr bwMode="auto">
            <a:xfrm>
              <a:off x="9988550" y="2163763"/>
              <a:ext cx="217488" cy="233363"/>
            </a:xfrm>
            <a:custGeom>
              <a:avLst/>
              <a:gdLst>
                <a:gd name="T0" fmla="*/ 0 w 137"/>
                <a:gd name="T1" fmla="*/ 147 h 147"/>
                <a:gd name="T2" fmla="*/ 34 w 137"/>
                <a:gd name="T3" fmla="*/ 0 h 147"/>
                <a:gd name="T4" fmla="*/ 103 w 137"/>
                <a:gd name="T5" fmla="*/ 0 h 147"/>
                <a:gd name="T6" fmla="*/ 137 w 137"/>
                <a:gd name="T7" fmla="*/ 147 h 147"/>
                <a:gd name="T8" fmla="*/ 0 w 137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47">
                  <a:moveTo>
                    <a:pt x="0" y="147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21" name="Rectangle 319"/>
            <p:cNvSpPr>
              <a:spLocks noChangeArrowheads="1"/>
            </p:cNvSpPr>
            <p:nvPr/>
          </p:nvSpPr>
          <p:spPr bwMode="auto">
            <a:xfrm>
              <a:off x="10058399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2" name="Rectangle 320"/>
            <p:cNvSpPr>
              <a:spLocks noChangeArrowheads="1"/>
            </p:cNvSpPr>
            <p:nvPr/>
          </p:nvSpPr>
          <p:spPr bwMode="auto">
            <a:xfrm>
              <a:off x="10058399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3" name="Freeform 321"/>
            <p:cNvSpPr>
              <a:spLocks/>
            </p:cNvSpPr>
            <p:nvPr/>
          </p:nvSpPr>
          <p:spPr bwMode="auto">
            <a:xfrm>
              <a:off x="9979025" y="2470151"/>
              <a:ext cx="217488" cy="238125"/>
            </a:xfrm>
            <a:custGeom>
              <a:avLst/>
              <a:gdLst>
                <a:gd name="T0" fmla="*/ 0 w 137"/>
                <a:gd name="T1" fmla="*/ 150 h 150"/>
                <a:gd name="T2" fmla="*/ 34 w 137"/>
                <a:gd name="T3" fmla="*/ 0 h 150"/>
                <a:gd name="T4" fmla="*/ 103 w 137"/>
                <a:gd name="T5" fmla="*/ 0 h 150"/>
                <a:gd name="T6" fmla="*/ 137 w 137"/>
                <a:gd name="T7" fmla="*/ 150 h 150"/>
                <a:gd name="T8" fmla="*/ 0 w 137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50">
                  <a:moveTo>
                    <a:pt x="0" y="150"/>
                  </a:moveTo>
                  <a:lnTo>
                    <a:pt x="34" y="0"/>
                  </a:lnTo>
                  <a:lnTo>
                    <a:pt x="103" y="0"/>
                  </a:lnTo>
                  <a:lnTo>
                    <a:pt x="137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24" name="Rectangle 322"/>
            <p:cNvSpPr>
              <a:spLocks noChangeArrowheads="1"/>
            </p:cNvSpPr>
            <p:nvPr/>
          </p:nvSpPr>
          <p:spPr bwMode="auto">
            <a:xfrm>
              <a:off x="10050463" y="24765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5" name="Rectangle 323"/>
            <p:cNvSpPr>
              <a:spLocks noChangeArrowheads="1"/>
            </p:cNvSpPr>
            <p:nvPr/>
          </p:nvSpPr>
          <p:spPr bwMode="auto">
            <a:xfrm>
              <a:off x="10050463" y="263048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6" name="Freeform 324"/>
            <p:cNvSpPr>
              <a:spLocks/>
            </p:cNvSpPr>
            <p:nvPr/>
          </p:nvSpPr>
          <p:spPr bwMode="auto">
            <a:xfrm>
              <a:off x="9490075" y="2163763"/>
              <a:ext cx="200025" cy="233363"/>
            </a:xfrm>
            <a:custGeom>
              <a:avLst/>
              <a:gdLst>
                <a:gd name="T0" fmla="*/ 0 w 126"/>
                <a:gd name="T1" fmla="*/ 147 h 147"/>
                <a:gd name="T2" fmla="*/ 32 w 126"/>
                <a:gd name="T3" fmla="*/ 0 h 147"/>
                <a:gd name="T4" fmla="*/ 95 w 126"/>
                <a:gd name="T5" fmla="*/ 0 h 147"/>
                <a:gd name="T6" fmla="*/ 126 w 126"/>
                <a:gd name="T7" fmla="*/ 147 h 147"/>
                <a:gd name="T8" fmla="*/ 0 w 126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7">
                  <a:moveTo>
                    <a:pt x="0" y="147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6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27" name="Rectangle 325"/>
            <p:cNvSpPr>
              <a:spLocks noChangeArrowheads="1"/>
            </p:cNvSpPr>
            <p:nvPr/>
          </p:nvSpPr>
          <p:spPr bwMode="auto">
            <a:xfrm>
              <a:off x="9551988" y="21653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8" name="Rectangle 326"/>
            <p:cNvSpPr>
              <a:spLocks noChangeArrowheads="1"/>
            </p:cNvSpPr>
            <p:nvPr/>
          </p:nvSpPr>
          <p:spPr bwMode="auto">
            <a:xfrm>
              <a:off x="9551988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29" name="Freeform 327"/>
            <p:cNvSpPr>
              <a:spLocks/>
            </p:cNvSpPr>
            <p:nvPr/>
          </p:nvSpPr>
          <p:spPr bwMode="auto">
            <a:xfrm>
              <a:off x="9694863" y="2166938"/>
              <a:ext cx="201613" cy="230188"/>
            </a:xfrm>
            <a:custGeom>
              <a:avLst/>
              <a:gdLst>
                <a:gd name="T0" fmla="*/ 0 w 127"/>
                <a:gd name="T1" fmla="*/ 145 h 145"/>
                <a:gd name="T2" fmla="*/ 32 w 127"/>
                <a:gd name="T3" fmla="*/ 0 h 145"/>
                <a:gd name="T4" fmla="*/ 95 w 127"/>
                <a:gd name="T5" fmla="*/ 0 h 145"/>
                <a:gd name="T6" fmla="*/ 127 w 127"/>
                <a:gd name="T7" fmla="*/ 145 h 145"/>
                <a:gd name="T8" fmla="*/ 0 w 127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45">
                  <a:moveTo>
                    <a:pt x="0" y="145"/>
                  </a:moveTo>
                  <a:lnTo>
                    <a:pt x="32" y="0"/>
                  </a:lnTo>
                  <a:lnTo>
                    <a:pt x="95" y="0"/>
                  </a:lnTo>
                  <a:lnTo>
                    <a:pt x="12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0" name="Rectangle 328"/>
            <p:cNvSpPr>
              <a:spLocks noChangeArrowheads="1"/>
            </p:cNvSpPr>
            <p:nvPr/>
          </p:nvSpPr>
          <p:spPr bwMode="auto">
            <a:xfrm>
              <a:off x="9756775" y="2168526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1" name="Rectangle 329"/>
            <p:cNvSpPr>
              <a:spLocks noChangeArrowheads="1"/>
            </p:cNvSpPr>
            <p:nvPr/>
          </p:nvSpPr>
          <p:spPr bwMode="auto">
            <a:xfrm>
              <a:off x="9756775" y="2322514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6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2" name="Freeform 330"/>
            <p:cNvSpPr>
              <a:spLocks/>
            </p:cNvSpPr>
            <p:nvPr/>
          </p:nvSpPr>
          <p:spPr bwMode="auto">
            <a:xfrm>
              <a:off x="9366250" y="2170113"/>
              <a:ext cx="131763" cy="227013"/>
            </a:xfrm>
            <a:custGeom>
              <a:avLst/>
              <a:gdLst>
                <a:gd name="T0" fmla="*/ 0 w 83"/>
                <a:gd name="T1" fmla="*/ 143 h 143"/>
                <a:gd name="T2" fmla="*/ 21 w 83"/>
                <a:gd name="T3" fmla="*/ 0 h 143"/>
                <a:gd name="T4" fmla="*/ 62 w 83"/>
                <a:gd name="T5" fmla="*/ 0 h 143"/>
                <a:gd name="T6" fmla="*/ 83 w 83"/>
                <a:gd name="T7" fmla="*/ 143 h 143"/>
                <a:gd name="T8" fmla="*/ 0 w 83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43">
                  <a:moveTo>
                    <a:pt x="0" y="143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3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3" name="Rectangle 331"/>
            <p:cNvSpPr>
              <a:spLocks noChangeArrowheads="1"/>
            </p:cNvSpPr>
            <p:nvPr/>
          </p:nvSpPr>
          <p:spPr bwMode="auto">
            <a:xfrm>
              <a:off x="9402763" y="22606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4" name="Freeform 332"/>
            <p:cNvSpPr>
              <a:spLocks/>
            </p:cNvSpPr>
            <p:nvPr/>
          </p:nvSpPr>
          <p:spPr bwMode="auto">
            <a:xfrm>
              <a:off x="9490075" y="2451101"/>
              <a:ext cx="409575" cy="257175"/>
            </a:xfrm>
            <a:custGeom>
              <a:avLst/>
              <a:gdLst>
                <a:gd name="T0" fmla="*/ 0 w 258"/>
                <a:gd name="T1" fmla="*/ 162 h 162"/>
                <a:gd name="T2" fmla="*/ 41 w 258"/>
                <a:gd name="T3" fmla="*/ 0 h 162"/>
                <a:gd name="T4" fmla="*/ 217 w 258"/>
                <a:gd name="T5" fmla="*/ 0 h 162"/>
                <a:gd name="T6" fmla="*/ 258 w 258"/>
                <a:gd name="T7" fmla="*/ 162 h 162"/>
                <a:gd name="T8" fmla="*/ 0 w 258"/>
                <a:gd name="T9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" h="162">
                  <a:moveTo>
                    <a:pt x="0" y="162"/>
                  </a:moveTo>
                  <a:lnTo>
                    <a:pt x="41" y="0"/>
                  </a:lnTo>
                  <a:lnTo>
                    <a:pt x="217" y="0"/>
                  </a:lnTo>
                  <a:lnTo>
                    <a:pt x="258" y="162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00A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5" name="Rectangle 333"/>
            <p:cNvSpPr>
              <a:spLocks noChangeArrowheads="1"/>
            </p:cNvSpPr>
            <p:nvPr/>
          </p:nvSpPr>
          <p:spPr bwMode="auto">
            <a:xfrm>
              <a:off x="9615488" y="2538413"/>
              <a:ext cx="103718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52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6" name="Freeform 334"/>
            <p:cNvSpPr>
              <a:spLocks/>
            </p:cNvSpPr>
            <p:nvPr/>
          </p:nvSpPr>
          <p:spPr bwMode="auto">
            <a:xfrm>
              <a:off x="9901238" y="2163763"/>
              <a:ext cx="77788" cy="238125"/>
            </a:xfrm>
            <a:custGeom>
              <a:avLst/>
              <a:gdLst>
                <a:gd name="T0" fmla="*/ 0 w 49"/>
                <a:gd name="T1" fmla="*/ 150 h 150"/>
                <a:gd name="T2" fmla="*/ 12 w 49"/>
                <a:gd name="T3" fmla="*/ 0 h 150"/>
                <a:gd name="T4" fmla="*/ 37 w 49"/>
                <a:gd name="T5" fmla="*/ 0 h 150"/>
                <a:gd name="T6" fmla="*/ 49 w 49"/>
                <a:gd name="T7" fmla="*/ 150 h 150"/>
                <a:gd name="T8" fmla="*/ 0 w 49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50">
                  <a:moveTo>
                    <a:pt x="0" y="150"/>
                  </a:moveTo>
                  <a:lnTo>
                    <a:pt x="12" y="0"/>
                  </a:lnTo>
                  <a:lnTo>
                    <a:pt x="37" y="0"/>
                  </a:lnTo>
                  <a:lnTo>
                    <a:pt x="49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7" name="Rectangle 335"/>
            <p:cNvSpPr>
              <a:spLocks noChangeArrowheads="1"/>
            </p:cNvSpPr>
            <p:nvPr/>
          </p:nvSpPr>
          <p:spPr bwMode="auto">
            <a:xfrm>
              <a:off x="9910764" y="226218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38" name="Freeform 336"/>
            <p:cNvSpPr>
              <a:spLocks/>
            </p:cNvSpPr>
            <p:nvPr/>
          </p:nvSpPr>
          <p:spPr bwMode="auto">
            <a:xfrm>
              <a:off x="9901238" y="2446338"/>
              <a:ext cx="84138" cy="261938"/>
            </a:xfrm>
            <a:custGeom>
              <a:avLst/>
              <a:gdLst>
                <a:gd name="T0" fmla="*/ 0 w 53"/>
                <a:gd name="T1" fmla="*/ 165 h 165"/>
                <a:gd name="T2" fmla="*/ 13 w 53"/>
                <a:gd name="T3" fmla="*/ 0 h 165"/>
                <a:gd name="T4" fmla="*/ 40 w 53"/>
                <a:gd name="T5" fmla="*/ 0 h 165"/>
                <a:gd name="T6" fmla="*/ 53 w 53"/>
                <a:gd name="T7" fmla="*/ 165 h 165"/>
                <a:gd name="T8" fmla="*/ 0 w 53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65">
                  <a:moveTo>
                    <a:pt x="0" y="165"/>
                  </a:moveTo>
                  <a:lnTo>
                    <a:pt x="13" y="0"/>
                  </a:lnTo>
                  <a:lnTo>
                    <a:pt x="40" y="0"/>
                  </a:lnTo>
                  <a:lnTo>
                    <a:pt x="53" y="165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39" name="Rectangle 337"/>
            <p:cNvSpPr>
              <a:spLocks noChangeArrowheads="1"/>
            </p:cNvSpPr>
            <p:nvPr/>
          </p:nvSpPr>
          <p:spPr bwMode="auto">
            <a:xfrm>
              <a:off x="9913938" y="255746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0" name="Freeform 338"/>
            <p:cNvSpPr>
              <a:spLocks/>
            </p:cNvSpPr>
            <p:nvPr/>
          </p:nvSpPr>
          <p:spPr bwMode="auto">
            <a:xfrm>
              <a:off x="9367838" y="2470151"/>
              <a:ext cx="130175" cy="238125"/>
            </a:xfrm>
            <a:custGeom>
              <a:avLst/>
              <a:gdLst>
                <a:gd name="T0" fmla="*/ 0 w 82"/>
                <a:gd name="T1" fmla="*/ 150 h 150"/>
                <a:gd name="T2" fmla="*/ 21 w 82"/>
                <a:gd name="T3" fmla="*/ 0 h 150"/>
                <a:gd name="T4" fmla="*/ 62 w 82"/>
                <a:gd name="T5" fmla="*/ 0 h 150"/>
                <a:gd name="T6" fmla="*/ 82 w 82"/>
                <a:gd name="T7" fmla="*/ 150 h 150"/>
                <a:gd name="T8" fmla="*/ 0 w 82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50">
                  <a:moveTo>
                    <a:pt x="0" y="150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2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1" name="Rectangle 339"/>
            <p:cNvSpPr>
              <a:spLocks noChangeArrowheads="1"/>
            </p:cNvSpPr>
            <p:nvPr/>
          </p:nvSpPr>
          <p:spPr bwMode="auto">
            <a:xfrm>
              <a:off x="9404349" y="2565402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2" name="Freeform 340"/>
            <p:cNvSpPr>
              <a:spLocks/>
            </p:cNvSpPr>
            <p:nvPr/>
          </p:nvSpPr>
          <p:spPr bwMode="auto">
            <a:xfrm>
              <a:off x="10199688" y="2162176"/>
              <a:ext cx="80963" cy="233363"/>
            </a:xfrm>
            <a:custGeom>
              <a:avLst/>
              <a:gdLst>
                <a:gd name="T0" fmla="*/ 0 w 51"/>
                <a:gd name="T1" fmla="*/ 147 h 147"/>
                <a:gd name="T2" fmla="*/ 13 w 51"/>
                <a:gd name="T3" fmla="*/ 0 h 147"/>
                <a:gd name="T4" fmla="*/ 39 w 51"/>
                <a:gd name="T5" fmla="*/ 0 h 147"/>
                <a:gd name="T6" fmla="*/ 51 w 51"/>
                <a:gd name="T7" fmla="*/ 147 h 147"/>
                <a:gd name="T8" fmla="*/ 0 w 51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7">
                  <a:moveTo>
                    <a:pt x="0" y="147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1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3" name="Rectangle 341"/>
            <p:cNvSpPr>
              <a:spLocks noChangeArrowheads="1"/>
            </p:cNvSpPr>
            <p:nvPr/>
          </p:nvSpPr>
          <p:spPr bwMode="auto">
            <a:xfrm>
              <a:off x="10210800" y="2255837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4" name="Freeform 342"/>
            <p:cNvSpPr>
              <a:spLocks/>
            </p:cNvSpPr>
            <p:nvPr/>
          </p:nvSpPr>
          <p:spPr bwMode="auto">
            <a:xfrm>
              <a:off x="10196513" y="2463801"/>
              <a:ext cx="80963" cy="244475"/>
            </a:xfrm>
            <a:custGeom>
              <a:avLst/>
              <a:gdLst>
                <a:gd name="T0" fmla="*/ 0 w 51"/>
                <a:gd name="T1" fmla="*/ 154 h 154"/>
                <a:gd name="T2" fmla="*/ 13 w 51"/>
                <a:gd name="T3" fmla="*/ 0 h 154"/>
                <a:gd name="T4" fmla="*/ 38 w 51"/>
                <a:gd name="T5" fmla="*/ 0 h 154"/>
                <a:gd name="T6" fmla="*/ 51 w 51"/>
                <a:gd name="T7" fmla="*/ 154 h 154"/>
                <a:gd name="T8" fmla="*/ 0 w 51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54">
                  <a:moveTo>
                    <a:pt x="0" y="154"/>
                  </a:moveTo>
                  <a:lnTo>
                    <a:pt x="13" y="0"/>
                  </a:lnTo>
                  <a:lnTo>
                    <a:pt x="38" y="0"/>
                  </a:lnTo>
                  <a:lnTo>
                    <a:pt x="51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5" name="Rectangle 343"/>
            <p:cNvSpPr>
              <a:spLocks noChangeArrowheads="1"/>
            </p:cNvSpPr>
            <p:nvPr/>
          </p:nvSpPr>
          <p:spPr bwMode="auto">
            <a:xfrm>
              <a:off x="10206039" y="2563813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6" name="Freeform 344"/>
            <p:cNvSpPr>
              <a:spLocks/>
            </p:cNvSpPr>
            <p:nvPr/>
          </p:nvSpPr>
          <p:spPr bwMode="auto">
            <a:xfrm>
              <a:off x="7439025" y="2814638"/>
              <a:ext cx="82550" cy="288925"/>
            </a:xfrm>
            <a:custGeom>
              <a:avLst/>
              <a:gdLst>
                <a:gd name="T0" fmla="*/ 0 w 52"/>
                <a:gd name="T1" fmla="*/ 182 h 182"/>
                <a:gd name="T2" fmla="*/ 13 w 52"/>
                <a:gd name="T3" fmla="*/ 0 h 182"/>
                <a:gd name="T4" fmla="*/ 39 w 52"/>
                <a:gd name="T5" fmla="*/ 0 h 182"/>
                <a:gd name="T6" fmla="*/ 52 w 52"/>
                <a:gd name="T7" fmla="*/ 182 h 182"/>
                <a:gd name="T8" fmla="*/ 0 w 52"/>
                <a:gd name="T9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82">
                  <a:moveTo>
                    <a:pt x="0" y="182"/>
                  </a:moveTo>
                  <a:lnTo>
                    <a:pt x="13" y="0"/>
                  </a:lnTo>
                  <a:lnTo>
                    <a:pt x="39" y="0"/>
                  </a:lnTo>
                  <a:lnTo>
                    <a:pt x="52" y="182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7" name="Rectangle 345"/>
            <p:cNvSpPr>
              <a:spLocks noChangeArrowheads="1"/>
            </p:cNvSpPr>
            <p:nvPr/>
          </p:nvSpPr>
          <p:spPr bwMode="auto">
            <a:xfrm>
              <a:off x="7451723" y="294163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48" name="Freeform 346"/>
            <p:cNvSpPr>
              <a:spLocks/>
            </p:cNvSpPr>
            <p:nvPr/>
          </p:nvSpPr>
          <p:spPr bwMode="auto">
            <a:xfrm>
              <a:off x="6394450" y="2803526"/>
              <a:ext cx="76200" cy="300038"/>
            </a:xfrm>
            <a:custGeom>
              <a:avLst/>
              <a:gdLst>
                <a:gd name="T0" fmla="*/ 0 w 48"/>
                <a:gd name="T1" fmla="*/ 189 h 189"/>
                <a:gd name="T2" fmla="*/ 12 w 48"/>
                <a:gd name="T3" fmla="*/ 0 h 189"/>
                <a:gd name="T4" fmla="*/ 36 w 48"/>
                <a:gd name="T5" fmla="*/ 0 h 189"/>
                <a:gd name="T6" fmla="*/ 48 w 48"/>
                <a:gd name="T7" fmla="*/ 189 h 189"/>
                <a:gd name="T8" fmla="*/ 0 w 48"/>
                <a:gd name="T9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89">
                  <a:moveTo>
                    <a:pt x="0" y="189"/>
                  </a:moveTo>
                  <a:lnTo>
                    <a:pt x="12" y="0"/>
                  </a:lnTo>
                  <a:lnTo>
                    <a:pt x="36" y="0"/>
                  </a:lnTo>
                  <a:lnTo>
                    <a:pt x="48" y="189"/>
                  </a:lnTo>
                  <a:lnTo>
                    <a:pt x="0" y="18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49" name="Rectangle 347"/>
            <p:cNvSpPr>
              <a:spLocks noChangeArrowheads="1"/>
            </p:cNvSpPr>
            <p:nvPr/>
          </p:nvSpPr>
          <p:spPr bwMode="auto">
            <a:xfrm>
              <a:off x="6402389" y="2935289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0" name="Freeform 348"/>
            <p:cNvSpPr>
              <a:spLocks/>
            </p:cNvSpPr>
            <p:nvPr/>
          </p:nvSpPr>
          <p:spPr bwMode="auto">
            <a:xfrm>
              <a:off x="8805863" y="2816226"/>
              <a:ext cx="130175" cy="287338"/>
            </a:xfrm>
            <a:custGeom>
              <a:avLst/>
              <a:gdLst>
                <a:gd name="T0" fmla="*/ 0 w 82"/>
                <a:gd name="T1" fmla="*/ 181 h 181"/>
                <a:gd name="T2" fmla="*/ 21 w 82"/>
                <a:gd name="T3" fmla="*/ 0 h 181"/>
                <a:gd name="T4" fmla="*/ 62 w 82"/>
                <a:gd name="T5" fmla="*/ 0 h 181"/>
                <a:gd name="T6" fmla="*/ 82 w 82"/>
                <a:gd name="T7" fmla="*/ 181 h 181"/>
                <a:gd name="T8" fmla="*/ 0 w 82"/>
                <a:gd name="T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81">
                  <a:moveTo>
                    <a:pt x="0" y="181"/>
                  </a:moveTo>
                  <a:lnTo>
                    <a:pt x="21" y="0"/>
                  </a:lnTo>
                  <a:lnTo>
                    <a:pt x="62" y="0"/>
                  </a:lnTo>
                  <a:lnTo>
                    <a:pt x="82" y="181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51" name="Rectangle 349"/>
            <p:cNvSpPr>
              <a:spLocks noChangeArrowheads="1"/>
            </p:cNvSpPr>
            <p:nvPr/>
          </p:nvSpPr>
          <p:spPr bwMode="auto">
            <a:xfrm>
              <a:off x="8842374" y="294005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2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2" name="Freeform 350"/>
            <p:cNvSpPr>
              <a:spLocks/>
            </p:cNvSpPr>
            <p:nvPr/>
          </p:nvSpPr>
          <p:spPr bwMode="auto">
            <a:xfrm>
              <a:off x="11260138" y="2811463"/>
              <a:ext cx="85725" cy="280988"/>
            </a:xfrm>
            <a:custGeom>
              <a:avLst/>
              <a:gdLst>
                <a:gd name="T0" fmla="*/ 0 w 54"/>
                <a:gd name="T1" fmla="*/ 177 h 177"/>
                <a:gd name="T2" fmla="*/ 13 w 54"/>
                <a:gd name="T3" fmla="*/ 0 h 177"/>
                <a:gd name="T4" fmla="*/ 41 w 54"/>
                <a:gd name="T5" fmla="*/ 0 h 177"/>
                <a:gd name="T6" fmla="*/ 54 w 54"/>
                <a:gd name="T7" fmla="*/ 177 h 177"/>
                <a:gd name="T8" fmla="*/ 0 w 54"/>
                <a:gd name="T9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77">
                  <a:moveTo>
                    <a:pt x="0" y="177"/>
                  </a:moveTo>
                  <a:lnTo>
                    <a:pt x="13" y="0"/>
                  </a:lnTo>
                  <a:lnTo>
                    <a:pt x="41" y="0"/>
                  </a:lnTo>
                  <a:lnTo>
                    <a:pt x="54" y="177"/>
                  </a:lnTo>
                  <a:lnTo>
                    <a:pt x="0" y="177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/>
            </a:p>
          </p:txBody>
        </p:sp>
        <p:sp>
          <p:nvSpPr>
            <p:cNvPr id="353" name="Rectangle 351"/>
            <p:cNvSpPr>
              <a:spLocks noChangeArrowheads="1"/>
            </p:cNvSpPr>
            <p:nvPr/>
          </p:nvSpPr>
          <p:spPr bwMode="auto">
            <a:xfrm>
              <a:off x="11272839" y="2933701"/>
              <a:ext cx="51859" cy="148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ea typeface="바탕" panose="02030600000101010101" pitchFamily="18" charset="-127"/>
                </a:rPr>
                <a:t>1</a:t>
              </a:r>
              <a:endPara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5808664" y="2076450"/>
              <a:ext cx="573087" cy="156368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55" name="TextBox 354"/>
            <p:cNvSpPr txBox="1"/>
            <p:nvPr/>
          </p:nvSpPr>
          <p:spPr>
            <a:xfrm>
              <a:off x="7350894" y="1668463"/>
              <a:ext cx="1314193" cy="4211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central 26 RU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356" name="Straight Connector 355"/>
            <p:cNvCxnSpPr/>
            <p:nvPr/>
          </p:nvCxnSpPr>
          <p:spPr>
            <a:xfrm flipH="1">
              <a:off x="6375718" y="1942843"/>
              <a:ext cx="1063307" cy="21933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51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for the Center 26RU in 80MHz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Alternative 2: No explicit signaling in the common field, detection of additional STA-specific field at the end of SIG-B.</a:t>
            </a:r>
          </a:p>
          <a:p>
            <a:pPr lvl="2"/>
            <a:r>
              <a:rPr lang="en-US" sz="1600" dirty="0" smtClean="0"/>
              <a:t>The STA-specific field is encoded separated contains and contains CRC (and tail bits).</a:t>
            </a:r>
          </a:p>
          <a:p>
            <a:pPr lvl="2"/>
            <a:r>
              <a:rPr lang="en-US" sz="1600" dirty="0" smtClean="0"/>
              <a:t>The existence of the STA-specific field can be validated by STA-ID and CRC</a:t>
            </a:r>
            <a:endParaRPr lang="en-US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Alternative 1 is preferred.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438091" y="3908028"/>
            <a:ext cx="77575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(A)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15962" y="3905805"/>
            <a:ext cx="3048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15962" y="4286805"/>
            <a:ext cx="304800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438091" y="4289028"/>
            <a:ext cx="775755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(B)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15962" y="4667805"/>
            <a:ext cx="3048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15962" y="5048805"/>
            <a:ext cx="3048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13846" y="3908028"/>
            <a:ext cx="775755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(C)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213846" y="4289028"/>
            <a:ext cx="775755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(D)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9927" y="4517776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80MHz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137132" y="390802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(STA1)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01494" y="3905805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(STA2)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137132" y="428902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(STA5)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901494" y="4286805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(STA6)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0" name="Curved Connector 19"/>
          <p:cNvCxnSpPr/>
          <p:nvPr/>
        </p:nvCxnSpPr>
        <p:spPr bwMode="auto">
          <a:xfrm rot="10800000" flipV="1">
            <a:off x="1417894" y="4138215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438091" y="4670028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A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438091" y="5051028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B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Curved Connector 22"/>
          <p:cNvCxnSpPr/>
          <p:nvPr/>
        </p:nvCxnSpPr>
        <p:spPr bwMode="auto">
          <a:xfrm rot="10800000" flipV="1">
            <a:off x="1417894" y="4483257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6947633" y="3914378"/>
            <a:ext cx="443767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713909" y="4295378"/>
            <a:ext cx="677492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40331" y="43387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16200000">
            <a:off x="3585758" y="3316920"/>
            <a:ext cx="135442" cy="44278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989602" y="3905805"/>
            <a:ext cx="134598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999888" y="4282211"/>
            <a:ext cx="134598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cxnSp>
        <p:nvCxnSpPr>
          <p:cNvPr id="36" name="Curved Connector 35"/>
          <p:cNvCxnSpPr>
            <a:stCxn id="7" idx="0"/>
            <a:endCxn id="16" idx="0"/>
          </p:cNvCxnSpPr>
          <p:nvPr/>
        </p:nvCxnSpPr>
        <p:spPr bwMode="auto">
          <a:xfrm rot="5400000" flipH="1" flipV="1">
            <a:off x="2670767" y="3063230"/>
            <a:ext cx="12700" cy="1689596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46" name="Curved Connector 45"/>
          <p:cNvCxnSpPr>
            <a:stCxn id="7" idx="0"/>
            <a:endCxn id="17" idx="0"/>
          </p:cNvCxnSpPr>
          <p:nvPr/>
        </p:nvCxnSpPr>
        <p:spPr bwMode="auto">
          <a:xfrm rot="5400000" flipH="1" flipV="1">
            <a:off x="3051837" y="2679938"/>
            <a:ext cx="2223" cy="2453958"/>
          </a:xfrm>
          <a:prstGeom prst="curvedConnector3">
            <a:avLst>
              <a:gd name="adj1" fmla="val 10383401"/>
            </a:avLst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ysDash"/>
            <a:round/>
            <a:headEnd type="none"/>
            <a:tailEnd type="triangle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4665069" y="3908028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4675355" y="4284434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926307" y="3905805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(STA3)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674672" y="3898193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cxnSp>
        <p:nvCxnSpPr>
          <p:cNvPr id="55" name="Curved Connector 54"/>
          <p:cNvCxnSpPr>
            <a:stCxn id="13" idx="0"/>
            <a:endCxn id="53" idx="0"/>
          </p:cNvCxnSpPr>
          <p:nvPr/>
        </p:nvCxnSpPr>
        <p:spPr bwMode="auto">
          <a:xfrm rot="5400000" flipH="1" flipV="1">
            <a:off x="3952121" y="2555409"/>
            <a:ext cx="2223" cy="2703016"/>
          </a:xfrm>
          <a:prstGeom prst="curvedConnector3">
            <a:avLst>
              <a:gd name="adj1" fmla="val 14496806"/>
            </a:avLst>
          </a:prstGeom>
          <a:solidFill>
            <a:srgbClr val="00B8FF"/>
          </a:solidFill>
          <a:ln w="9525" cap="flat" cmpd="sng" algn="ctr">
            <a:solidFill>
              <a:srgbClr val="FFFF00"/>
            </a:solidFill>
            <a:prstDash val="sysDash"/>
            <a:round/>
            <a:headEnd type="none"/>
            <a:tailEnd type="triangle"/>
          </a:ln>
          <a:effectLst/>
        </p:spPr>
      </p:cxnSp>
      <p:sp>
        <p:nvSpPr>
          <p:cNvPr id="60" name="Rectangle 59"/>
          <p:cNvSpPr/>
          <p:nvPr/>
        </p:nvSpPr>
        <p:spPr bwMode="auto">
          <a:xfrm>
            <a:off x="5932262" y="389480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(STA4)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680627" y="3908028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925520" y="4288561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(STA5)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689882" y="4286338"/>
            <a:ext cx="756866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 smtClean="0">
                <a:solidFill>
                  <a:schemeClr val="tx1"/>
                </a:solidFill>
              </a:rPr>
              <a:t>(STA6)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463743" y="4283967"/>
            <a:ext cx="254529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tail</a:t>
            </a:r>
          </a:p>
        </p:txBody>
      </p:sp>
      <p:cxnSp>
        <p:nvCxnSpPr>
          <p:cNvPr id="66" name="Curved Connector 65"/>
          <p:cNvCxnSpPr>
            <a:stCxn id="14" idx="2"/>
            <a:endCxn id="63" idx="2"/>
          </p:cNvCxnSpPr>
          <p:nvPr/>
        </p:nvCxnSpPr>
        <p:spPr bwMode="auto">
          <a:xfrm rot="5400000" flipH="1" flipV="1">
            <a:off x="3952604" y="3318680"/>
            <a:ext cx="467" cy="2702229"/>
          </a:xfrm>
          <a:prstGeom prst="curvedConnector3">
            <a:avLst>
              <a:gd name="adj1" fmla="val -48950749"/>
            </a:avLst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69" name="Curved Connector 68"/>
          <p:cNvCxnSpPr>
            <a:stCxn id="14" idx="2"/>
            <a:endCxn id="64" idx="2"/>
          </p:cNvCxnSpPr>
          <p:nvPr/>
        </p:nvCxnSpPr>
        <p:spPr bwMode="auto">
          <a:xfrm rot="5400000" flipH="1" flipV="1">
            <a:off x="4333674" y="2935387"/>
            <a:ext cx="2690" cy="3466591"/>
          </a:xfrm>
          <a:prstGeom prst="curvedConnector3">
            <a:avLst>
              <a:gd name="adj1" fmla="val -10386691"/>
            </a:avLst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73" name="Curved Connector 72"/>
          <p:cNvCxnSpPr>
            <a:stCxn id="10" idx="2"/>
            <a:endCxn id="19" idx="2"/>
          </p:cNvCxnSpPr>
          <p:nvPr/>
        </p:nvCxnSpPr>
        <p:spPr bwMode="auto">
          <a:xfrm rot="5400000" flipH="1" flipV="1">
            <a:off x="3051836" y="3441938"/>
            <a:ext cx="2223" cy="2453958"/>
          </a:xfrm>
          <a:prstGeom prst="curvedConnector3">
            <a:avLst>
              <a:gd name="adj1" fmla="val -10283401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ysDash"/>
            <a:round/>
            <a:headEnd type="none"/>
            <a:tailEnd type="triangle"/>
          </a:ln>
          <a:effectLst/>
        </p:spPr>
      </p:cxnSp>
      <p:cxnSp>
        <p:nvCxnSpPr>
          <p:cNvPr id="74" name="Curved Connector 73"/>
          <p:cNvCxnSpPr>
            <a:stCxn id="10" idx="2"/>
            <a:endCxn id="18" idx="2"/>
          </p:cNvCxnSpPr>
          <p:nvPr/>
        </p:nvCxnSpPr>
        <p:spPr bwMode="auto">
          <a:xfrm rot="16200000" flipH="1">
            <a:off x="2670767" y="3825230"/>
            <a:ext cx="12700" cy="1689596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ysDash"/>
            <a:round/>
            <a:headEnd type="none"/>
            <a:tailEnd type="triangle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3136289" y="4281052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898432" y="4291604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934936" y="4270862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697079" y="4281414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3146872" y="3904617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3909015" y="3915169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916276" y="3896269"/>
            <a:ext cx="759927" cy="387403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29201" y="3894808"/>
            <a:ext cx="759927" cy="38740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6591007" y="4270862"/>
            <a:ext cx="461648" cy="11589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102474" y="54203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Separately encoded STA-specific info. for central 26 RU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 bwMode="auto">
          <a:xfrm rot="5400000">
            <a:off x="7073165" y="4057929"/>
            <a:ext cx="755650" cy="15890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(STA3)</a:t>
            </a:r>
          </a:p>
        </p:txBody>
      </p:sp>
      <p:sp>
        <p:nvSpPr>
          <p:cNvPr id="70" name="Rectangle 69"/>
          <p:cNvSpPr/>
          <p:nvPr/>
        </p:nvSpPr>
        <p:spPr bwMode="auto">
          <a:xfrm rot="5400000">
            <a:off x="6752923" y="4351673"/>
            <a:ext cx="755650" cy="113090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(STA2)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for Exceptional Cases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r>
              <a:rPr lang="en-US" sz="2000" dirty="0" smtClean="0"/>
              <a:t>‘2x996SU’ is not needed among the RU allocation states</a:t>
            </a:r>
          </a:p>
          <a:p>
            <a:pPr lvl="1"/>
            <a:r>
              <a:rPr lang="en-US" sz="1600" dirty="0" smtClean="0"/>
              <a:t>In 160MHz, no other STA can be multiplexed more in frequency domain, and thus, it is the case of SU PPDU in which no SIG-B is transmitted</a:t>
            </a:r>
          </a:p>
          <a:p>
            <a:r>
              <a:rPr lang="en-US" sz="2000" dirty="0" smtClean="0"/>
              <a:t>‘No STA Assigned’ state is needed</a:t>
            </a:r>
          </a:p>
          <a:p>
            <a:pPr lvl="1"/>
            <a:r>
              <a:rPr lang="en-US" sz="1600" dirty="0" smtClean="0"/>
              <a:t>Some RU allocation subfield (8bits) can have no STA-specific subfield</a:t>
            </a:r>
          </a:p>
          <a:p>
            <a:pPr lvl="2"/>
            <a:r>
              <a:rPr lang="en-US" sz="1400" dirty="0" smtClean="0"/>
              <a:t>For example, the common (C) in the below figure has no STA to be assigned, and no related STA-specific field is needed</a:t>
            </a:r>
          </a:p>
          <a:p>
            <a:pPr lvl="2"/>
            <a:r>
              <a:rPr lang="en-US" sz="1400" dirty="0" smtClean="0"/>
              <a:t>The common (C) can indicate ‘No STA Assigned’ state not to transmit unnecessary STA-specific subfield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666691" y="4611530"/>
            <a:ext cx="77575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(A)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844562" y="4609307"/>
            <a:ext cx="3048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44562" y="4990307"/>
            <a:ext cx="304800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666691" y="4992530"/>
            <a:ext cx="775755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(B)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44562" y="5371307"/>
            <a:ext cx="3048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44562" y="5752307"/>
            <a:ext cx="3048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442446" y="4611530"/>
            <a:ext cx="775755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 (C)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442446" y="4992530"/>
            <a:ext cx="775755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Common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(D)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268527" y="5221278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80MHz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88457" y="4611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(STA1)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345359" y="4611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(STA2)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288457" y="4992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(STA3)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345359" y="4992530"/>
            <a:ext cx="1056531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STA-specific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b="1" dirty="0" smtClean="0">
                <a:solidFill>
                  <a:schemeClr val="tx1"/>
                </a:solidFill>
              </a:rPr>
              <a:t>(STA4)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Curved Connector 37"/>
          <p:cNvCxnSpPr/>
          <p:nvPr/>
        </p:nvCxnSpPr>
        <p:spPr bwMode="auto">
          <a:xfrm rot="10800000" flipV="1">
            <a:off x="1646494" y="4841717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1666691" y="5373530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A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666691" y="5754530"/>
            <a:ext cx="442930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Duplication of SIG-B in Channel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B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4" name="Curved Connector 43"/>
          <p:cNvCxnSpPr/>
          <p:nvPr/>
        </p:nvCxnSpPr>
        <p:spPr bwMode="auto">
          <a:xfrm rot="10800000" flipV="1">
            <a:off x="1646494" y="5186759"/>
            <a:ext cx="12700" cy="762000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5397729" y="4611530"/>
            <a:ext cx="698271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397729" y="4992530"/>
            <a:ext cx="698271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</a:p>
        </p:txBody>
      </p:sp>
      <p:cxnSp>
        <p:nvCxnSpPr>
          <p:cNvPr id="47" name="Curved Connector 46"/>
          <p:cNvCxnSpPr>
            <a:stCxn id="13" idx="2"/>
            <a:endCxn id="32" idx="2"/>
          </p:cNvCxnSpPr>
          <p:nvPr/>
        </p:nvCxnSpPr>
        <p:spPr bwMode="auto">
          <a:xfrm rot="16200000" flipH="1">
            <a:off x="2935646" y="4492453"/>
            <a:ext cx="12700" cy="1762154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cxnSp>
        <p:nvCxnSpPr>
          <p:cNvPr id="55" name="Curved Connector 54"/>
          <p:cNvCxnSpPr>
            <a:stCxn id="21" idx="2"/>
            <a:endCxn id="34" idx="2"/>
          </p:cNvCxnSpPr>
          <p:nvPr/>
        </p:nvCxnSpPr>
        <p:spPr bwMode="auto">
          <a:xfrm rot="16200000" flipH="1">
            <a:off x="3851974" y="4351879"/>
            <a:ext cx="12700" cy="2043301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cxnSp>
        <p:nvCxnSpPr>
          <p:cNvPr id="58" name="Curved Connector 57"/>
          <p:cNvCxnSpPr>
            <a:stCxn id="9" idx="0"/>
            <a:endCxn id="28" idx="0"/>
          </p:cNvCxnSpPr>
          <p:nvPr/>
        </p:nvCxnSpPr>
        <p:spPr bwMode="auto">
          <a:xfrm rot="5400000" flipH="1" flipV="1">
            <a:off x="2935646" y="3730453"/>
            <a:ext cx="12700" cy="1762154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cxnSp>
        <p:nvCxnSpPr>
          <p:cNvPr id="61" name="Curved Connector 60"/>
          <p:cNvCxnSpPr>
            <a:stCxn id="9" idx="0"/>
            <a:endCxn id="29" idx="0"/>
          </p:cNvCxnSpPr>
          <p:nvPr/>
        </p:nvCxnSpPr>
        <p:spPr bwMode="auto">
          <a:xfrm rot="5400000" flipH="1" flipV="1">
            <a:off x="3464097" y="3202002"/>
            <a:ext cx="12700" cy="2819056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/>
            <a:tailEnd type="triangle"/>
          </a:ln>
          <a:effectLst/>
        </p:spPr>
      </p:cxnSp>
      <p:sp>
        <p:nvSpPr>
          <p:cNvPr id="69" name="Rectangle 68"/>
          <p:cNvSpPr/>
          <p:nvPr/>
        </p:nvSpPr>
        <p:spPr bwMode="auto">
          <a:xfrm rot="5400000">
            <a:off x="6485728" y="4613909"/>
            <a:ext cx="755650" cy="7508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(STA1)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04239" y="46443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737965" y="537455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261709" y="4191000"/>
            <a:ext cx="21900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Spatially multiplexed (MU-MIMO)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 rot="5400000">
            <a:off x="6637443" y="5210440"/>
            <a:ext cx="773530" cy="1072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484RU (STA4)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2442446" y="4617880"/>
            <a:ext cx="775755" cy="37465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401672" y="4427858"/>
            <a:ext cx="15007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No assignment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78" name="Oval 77"/>
          <p:cNvSpPr/>
          <p:nvPr/>
        </p:nvSpPr>
        <p:spPr bwMode="auto">
          <a:xfrm rot="18478254">
            <a:off x="6418030" y="4495842"/>
            <a:ext cx="331843" cy="13705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41437" y="504227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168931" y="504227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Left Brace 82"/>
          <p:cNvSpPr/>
          <p:nvPr/>
        </p:nvSpPr>
        <p:spPr bwMode="auto">
          <a:xfrm rot="16200000">
            <a:off x="3814358" y="4020422"/>
            <a:ext cx="135442" cy="44278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605583" y="6227649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SIG-B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Left Brace 84"/>
          <p:cNvSpPr/>
          <p:nvPr/>
        </p:nvSpPr>
        <p:spPr bwMode="auto">
          <a:xfrm rot="16200000">
            <a:off x="7596037" y="5074877"/>
            <a:ext cx="92713" cy="230857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404187" y="622443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Data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4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Resource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Sungho Moon,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Left Brace 8"/>
          <p:cNvSpPr/>
          <p:nvPr/>
        </p:nvSpPr>
        <p:spPr bwMode="auto">
          <a:xfrm rot="10800000">
            <a:off x="5393111" y="1979605"/>
            <a:ext cx="307224" cy="227965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0335" y="2838368"/>
            <a:ext cx="26816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All combinations of RUs which are smaller than 106, and each has SU format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91040" y="4536876"/>
            <a:ext cx="28512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All combinations of </a:t>
            </a:r>
            <a:r>
              <a:rPr lang="en-US" sz="1400" dirty="0" smtClean="0">
                <a:solidFill>
                  <a:srgbClr val="FF0000"/>
                </a:solidFill>
              </a:rPr>
              <a:t>SU and MU, and MU is allowed up to 4 STAs in the RU size of 106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5345022" y="6301702"/>
            <a:ext cx="3553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691041" y="6116932"/>
            <a:ext cx="2538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2*996 SU is excluded</a:t>
            </a:r>
          </a:p>
        </p:txBody>
      </p:sp>
      <p:sp>
        <p:nvSpPr>
          <p:cNvPr id="17" name="Left Brace 16"/>
          <p:cNvSpPr/>
          <p:nvPr/>
        </p:nvSpPr>
        <p:spPr bwMode="auto">
          <a:xfrm rot="10800000">
            <a:off x="5393111" y="4278308"/>
            <a:ext cx="307224" cy="124319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5345022" y="1853519"/>
            <a:ext cx="3553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91041" y="1668749"/>
            <a:ext cx="2538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‘No STA assigned’ state is added</a:t>
            </a:r>
          </a:p>
        </p:txBody>
      </p:sp>
      <p:sp>
        <p:nvSpPr>
          <p:cNvPr id="20" name="Left Brace 19"/>
          <p:cNvSpPr/>
          <p:nvPr/>
        </p:nvSpPr>
        <p:spPr bwMode="auto">
          <a:xfrm rot="10800000">
            <a:off x="5393111" y="5577740"/>
            <a:ext cx="307224" cy="86024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91041" y="5649993"/>
            <a:ext cx="2851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All combinations of </a:t>
            </a:r>
            <a:r>
              <a:rPr lang="en-US" sz="1400" dirty="0" smtClean="0">
                <a:solidFill>
                  <a:schemeClr val="tx1"/>
                </a:solidFill>
              </a:rPr>
              <a:t>SU and MU, and MU is allowed up to 8 STAs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89" y="1506127"/>
            <a:ext cx="4681729" cy="4931857"/>
          </a:xfrm>
          <a:prstGeom prst="rect">
            <a:avLst/>
          </a:prstGeom>
        </p:spPr>
      </p:pic>
      <p:sp>
        <p:nvSpPr>
          <p:cNvPr id="22" name="Left Brace 21"/>
          <p:cNvSpPr/>
          <p:nvPr/>
        </p:nvSpPr>
        <p:spPr bwMode="auto">
          <a:xfrm>
            <a:off x="342866" y="1761135"/>
            <a:ext cx="297931" cy="465534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-174830" y="3934919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99 states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0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28175</TotalTime>
  <Words>1475</Words>
  <Application>Microsoft Office PowerPoint</Application>
  <PresentationFormat>On-screen Show (4:3)</PresentationFormat>
  <Paragraphs>460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바탕</vt:lpstr>
      <vt:lpstr>굴림</vt:lpstr>
      <vt:lpstr>MS Gothic</vt:lpstr>
      <vt:lpstr>Arial</vt:lpstr>
      <vt:lpstr>Times New Roman</vt:lpstr>
      <vt:lpstr>Office Theme</vt:lpstr>
      <vt:lpstr>Document</vt:lpstr>
      <vt:lpstr>Supported Resource Allocations in SIG-B</vt:lpstr>
      <vt:lpstr>Background</vt:lpstr>
      <vt:lpstr>Resource Mapping for 8 bits</vt:lpstr>
      <vt:lpstr>Number of Supported STAs in MU-MIMO</vt:lpstr>
      <vt:lpstr>Number of Supported STAs in MU-MIMO (cont.)</vt:lpstr>
      <vt:lpstr>Signaling for the Center 26RU in 80MHz</vt:lpstr>
      <vt:lpstr>Signaling for the Center 26RU in 80MHz (cont.)</vt:lpstr>
      <vt:lpstr>Discussions for Exceptional Cases </vt:lpstr>
      <vt:lpstr>Supported Resource Allocation</vt:lpstr>
      <vt:lpstr>Supported Resource Allocation (cont’d)</vt:lpstr>
      <vt:lpstr>Conclusions</vt:lpstr>
      <vt:lpstr>Straw Poll #1</vt:lpstr>
      <vt:lpstr>Straw Poll #2</vt:lpstr>
      <vt:lpstr>Straw Poll #3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Design and Auto-Detection for 11ax</dc:title>
  <dc:creator>aiden.m@newracom.com</dc:creator>
  <cp:lastModifiedBy>Sungho Moon</cp:lastModifiedBy>
  <cp:revision>1087</cp:revision>
  <cp:lastPrinted>1601-01-01T00:00:00Z</cp:lastPrinted>
  <dcterms:created xsi:type="dcterms:W3CDTF">2015-06-29T22:16:55Z</dcterms:created>
  <dcterms:modified xsi:type="dcterms:W3CDTF">2015-11-10T17:43:04Z</dcterms:modified>
</cp:coreProperties>
</file>