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96" r:id="rId3"/>
    <p:sldId id="402" r:id="rId4"/>
    <p:sldId id="397" r:id="rId5"/>
    <p:sldId id="398" r:id="rId6"/>
    <p:sldId id="399" r:id="rId7"/>
    <p:sldId id="400" r:id="rId8"/>
    <p:sldId id="403" r:id="rId9"/>
    <p:sldId id="379" r:id="rId10"/>
    <p:sldId id="393" r:id="rId11"/>
    <p:sldId id="380" r:id="rId12"/>
    <p:sldId id="395" r:id="rId13"/>
    <p:sldId id="378" r:id="rId14"/>
    <p:sldId id="394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3B47"/>
    <a:srgbClr val="D46C4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95918" autoAdjust="0"/>
  </p:normalViewPr>
  <p:slideViewPr>
    <p:cSldViewPr>
      <p:cViewPr varScale="1">
        <p:scale>
          <a:sx n="67" d="100"/>
          <a:sy n="67" d="100"/>
        </p:scale>
        <p:origin x="-16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68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507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4612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008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</a:t>
            </a: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802.11-15/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1301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hyperlink" Target="mailto:chenteyan@huawei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NAV </a:t>
            </a:r>
            <a:r>
              <a:rPr lang="en-US" altLang="zh-CN" dirty="0"/>
              <a:t>Rule for UL MU </a:t>
            </a:r>
            <a:r>
              <a:rPr lang="en-US" altLang="zh-CN" dirty="0" smtClean="0"/>
              <a:t>Response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/>
              <a:t>2015-11-07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905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8294278"/>
              </p:ext>
            </p:extLst>
          </p:nvPr>
        </p:nvGraphicFramePr>
        <p:xfrm>
          <a:off x="762000" y="2336800"/>
          <a:ext cx="7467600" cy="39541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914400"/>
                <a:gridCol w="1808748"/>
                <a:gridCol w="1336307"/>
                <a:gridCol w="1807945"/>
              </a:tblGrid>
              <a:tr h="2244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Bantian,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+86-18601656691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liule@huawei.com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6545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NAV Setting </a:t>
            </a:r>
            <a:r>
              <a:rPr lang="en-US" altLang="zh-CN" dirty="0" smtClean="0"/>
              <a:t>by UL MU PPDU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533400" y="1548825"/>
            <a:ext cx="8001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ct val="20000"/>
              </a:spcBef>
              <a:defRPr/>
            </a:pPr>
            <a:r>
              <a:rPr lang="en-GB" altLang="zh-CN" sz="2400" b="1" dirty="0" smtClean="0">
                <a:sym typeface="Times New Roman"/>
              </a:rPr>
              <a:t>Motion passed on IEEE Sept 2015:</a:t>
            </a:r>
          </a:p>
          <a:p>
            <a:pPr marL="342900" lvl="1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dirty="0" smtClean="0">
                <a:sym typeface="Times New Roman"/>
              </a:rPr>
              <a:t>HE-SIG-A shall include the following fields in an SU PPDU or MU DL/UL PPDU (the size of each field is TBD and other fields are TBD):</a:t>
            </a:r>
            <a:endParaRPr lang="zh-CN" altLang="zh-CN" sz="1800" dirty="0" smtClean="0">
              <a:sym typeface="Times New Roman"/>
            </a:endParaRP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GB" altLang="zh-CN" sz="1600" dirty="0" smtClean="0"/>
              <a:t>TXOP duration</a:t>
            </a: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GB" altLang="zh-CN" sz="1600" dirty="0" smtClean="0"/>
              <a:t>……</a:t>
            </a: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GB" altLang="zh-CN" sz="1600" dirty="0" smtClean="0"/>
          </a:p>
          <a:p>
            <a:pPr marL="342900" lvl="1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NAV of a STA can also be set by UL PPDUs from other </a:t>
            </a:r>
            <a:r>
              <a:rPr lang="en-US" altLang="zh-CN" sz="2400" b="1" dirty="0" smtClean="0"/>
              <a:t>intra-BSS STAs.</a:t>
            </a:r>
            <a:endParaRPr lang="zh-CN" altLang="zh-CN" sz="2400" b="1" dirty="0">
              <a:sym typeface="Times New Roman"/>
            </a:endParaRP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zh-CN" altLang="zh-CN" sz="1600" dirty="0" smtClean="0"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ko-KR" sz="2400" dirty="0" smtClean="0">
              <a:sym typeface="Times New Roman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Solution: UL </a:t>
            </a:r>
            <a:r>
              <a:rPr lang="en-US" altLang="zh-CN" dirty="0"/>
              <a:t>Response Rule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30" name="矩形 29"/>
          <p:cNvSpPr/>
          <p:nvPr/>
        </p:nvSpPr>
        <p:spPr>
          <a:xfrm>
            <a:off x="533400" y="1447967"/>
            <a:ext cx="8001000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/>
              <a:t>In 11ax TXOP, if the NAV was set by an intra-BSS frame originating from other STAs(except for AP sending the trigger frame), </a:t>
            </a:r>
            <a:r>
              <a:rPr lang="en-US" altLang="ko-KR" sz="2000" dirty="0" smtClean="0"/>
              <a:t>A STA that is polled from a trigger frame for UL OFDMA transmission should also not consider the NAV in responding the trigger frame</a:t>
            </a:r>
            <a:endParaRPr lang="en-US" altLang="zh-CN" sz="2000" dirty="0" smtClean="0"/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−"/>
              <a:defRPr/>
            </a:pPr>
            <a:r>
              <a:rPr lang="en-US" altLang="zh-CN" sz="1600" dirty="0" smtClean="0"/>
              <a:t>STA4 missed the reception of the trigger frame to STA1-3(e.g. strong OBSS interference, or high MCS for TF), and was set NAV by UL MU PPDU from a closer STA3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</p:txBody>
      </p:sp>
      <p:sp>
        <p:nvSpPr>
          <p:cNvPr id="31" name="矩形 30"/>
          <p:cNvSpPr/>
          <p:nvPr/>
        </p:nvSpPr>
        <p:spPr bwMode="auto">
          <a:xfrm>
            <a:off x="4343400" y="5334000"/>
            <a:ext cx="3962400" cy="3048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 for the TXOP	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下箭头 31"/>
          <p:cNvSpPr/>
          <p:nvPr/>
        </p:nvSpPr>
        <p:spPr bwMode="auto">
          <a:xfrm>
            <a:off x="3657600" y="5257800"/>
            <a:ext cx="3048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3" name="乘号 32"/>
          <p:cNvSpPr/>
          <p:nvPr/>
        </p:nvSpPr>
        <p:spPr>
          <a:xfrm>
            <a:off x="1828800" y="5181600"/>
            <a:ext cx="503238" cy="57150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1524000" y="4038600"/>
            <a:ext cx="1066800" cy="4491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Frame(1-3)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276600" y="4487779"/>
            <a:ext cx="1066800" cy="2566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1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33400" y="4102768"/>
            <a:ext cx="389850" cy="233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AP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533400" y="4703696"/>
            <a:ext cx="471411" cy="233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3276600" y="4744453"/>
            <a:ext cx="1066800" cy="2566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2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4953000" y="4038600"/>
            <a:ext cx="1066800" cy="4491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Frame(3-4)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553200" y="4487779"/>
            <a:ext cx="1752600" cy="32084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	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6553200" y="4808621"/>
            <a:ext cx="1752600" cy="449179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4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3276600" y="5001126"/>
            <a:ext cx="1066800" cy="2566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33400" y="5334000"/>
            <a:ext cx="5783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 4</a:t>
            </a:r>
            <a:endParaRPr lang="zh-CN" altLang="en-US" dirty="0"/>
          </a:p>
        </p:txBody>
      </p:sp>
      <p:sp>
        <p:nvSpPr>
          <p:cNvPr id="44" name="椭圆 43"/>
          <p:cNvSpPr/>
          <p:nvPr/>
        </p:nvSpPr>
        <p:spPr>
          <a:xfrm>
            <a:off x="3124200" y="5676900"/>
            <a:ext cx="1905000" cy="647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STA4’s </a:t>
            </a:r>
            <a:r>
              <a:rPr lang="en-US" altLang="zh-CN" dirty="0">
                <a:solidFill>
                  <a:srgbClr val="FF3300"/>
                </a:solidFill>
              </a:rPr>
              <a:t>NAV </a:t>
            </a:r>
            <a:r>
              <a:rPr lang="en-US" altLang="zh-CN" dirty="0" smtClean="0">
                <a:solidFill>
                  <a:srgbClr val="FF3300"/>
                </a:solidFill>
              </a:rPr>
              <a:t>was set by STA3’s UL PPDU!</a:t>
            </a:r>
            <a:endParaRPr lang="zh-CN" altLang="en-US" dirty="0">
              <a:solidFill>
                <a:srgbClr val="FF3300"/>
              </a:solidFill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1295400" y="56388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1295400" y="44958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>
            <a:off x="1524000" y="36576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8" name="矩形 47"/>
          <p:cNvSpPr/>
          <p:nvPr/>
        </p:nvSpPr>
        <p:spPr>
          <a:xfrm>
            <a:off x="4724400" y="3657600"/>
            <a:ext cx="585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TXOP</a:t>
            </a:r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1066800" y="5676900"/>
            <a:ext cx="2057400" cy="647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 missed the receiving of TF, and not set NAV by TF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5334000" y="5638800"/>
            <a:ext cx="2743200" cy="647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 can response TF with UL MU PPDU, as the NAV was set by intra-BSS frame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51" name="L 形 50"/>
          <p:cNvSpPr/>
          <p:nvPr/>
        </p:nvSpPr>
        <p:spPr bwMode="auto">
          <a:xfrm rot="3452129">
            <a:off x="6496738" y="4867902"/>
            <a:ext cx="290492" cy="567529"/>
          </a:xfrm>
          <a:prstGeom prst="corne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648200"/>
          </a:xfrm>
        </p:spPr>
        <p:txBody>
          <a:bodyPr/>
          <a:lstStyle/>
          <a:p>
            <a:pPr algn="just"/>
            <a:r>
              <a:rPr lang="en-US" altLang="zh-CN" sz="2800" dirty="0" smtClean="0"/>
              <a:t>In the presentation, we propose the following UL MU response rule: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sz="2400" dirty="0" smtClean="0">
                <a:cs typeface="Times New Roman" pitchFamily="18" charset="0"/>
              </a:rPr>
              <a:t>In 11ax TXOP, if the NAV </a:t>
            </a:r>
            <a:r>
              <a:rPr lang="en-GB" altLang="zh-CN" sz="2400" dirty="0" smtClean="0">
                <a:sym typeface="Times New Roman"/>
              </a:rPr>
              <a:t>was set by </a:t>
            </a:r>
            <a:r>
              <a:rPr lang="en-US" altLang="zh-CN" sz="2400" dirty="0" smtClean="0">
                <a:cs typeface="Times New Roman" pitchFamily="18" charset="0"/>
              </a:rPr>
              <a:t>a frame originating from intra-BSS STAs, </a:t>
            </a:r>
            <a:r>
              <a:rPr lang="en-US" altLang="ko-KR" sz="2400" dirty="0" smtClean="0">
                <a:cs typeface="Times New Roman" pitchFamily="18" charset="0"/>
              </a:rPr>
              <a:t>A STA that is polled from a trigger frame for UL OFDMA transmission should not consider the NAV in responding the trigger frame</a:t>
            </a:r>
          </a:p>
          <a:p>
            <a:pPr marL="800100" lvl="1" indent="-342900">
              <a:buFont typeface="Times New Roman" pitchFamily="18" charset="0"/>
              <a:buChar char="−"/>
            </a:pPr>
            <a:endParaRPr lang="en-US" altLang="zh-CN" dirty="0" smtClean="0">
              <a:cs typeface="Times New Roman" pitchFamily="18" charset="0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5888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[1] 20150804r1 NAV Consideration for UL OFDMA Response to Trigger frame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[2] 20150804r1 LG UL MU response rules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[3] 20150731r0 Marvell UL OFDMA CCA rules</a:t>
            </a:r>
            <a:endParaRPr lang="zh-CN" altLang="zh-CN" dirty="0" smtClean="0"/>
          </a:p>
          <a:p>
            <a:pPr>
              <a:buNone/>
              <a:defRPr/>
            </a:pPr>
            <a:r>
              <a:rPr lang="en-US" altLang="zh-CN" dirty="0" smtClean="0"/>
              <a:t>[4] 20150507r0 Qualcomm UL MU Response Rules</a:t>
            </a:r>
          </a:p>
          <a:p>
            <a:pPr>
              <a:buNone/>
              <a:defRPr/>
            </a:pPr>
            <a:r>
              <a:rPr lang="en-US" altLang="zh-CN" dirty="0" smtClean="0"/>
              <a:t>[5] 20150211r0 LG TXOP Protection by RTSCTS in MU Transmission</a:t>
            </a:r>
          </a:p>
          <a:p>
            <a:pPr>
              <a:buNone/>
              <a:defRPr/>
            </a:pPr>
            <a:r>
              <a:rPr lang="en-US" altLang="zh-CN" dirty="0" smtClean="0"/>
              <a:t>[6] 20150325r4 Marvell OFDMA TXOP Protection and Bandwidth Negotiation</a:t>
            </a: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114800"/>
          </a:xfrm>
        </p:spPr>
        <p:txBody>
          <a:bodyPr/>
          <a:lstStyle/>
          <a:p>
            <a:r>
              <a:rPr lang="en-US" altLang="ko-KR" dirty="0" smtClean="0"/>
              <a:t>Do you agree to add the TGax Specification Framework: </a:t>
            </a:r>
          </a:p>
          <a:p>
            <a:pPr lvl="1"/>
            <a:r>
              <a:rPr lang="en-GB" altLang="zh-CN" dirty="0" smtClean="0"/>
              <a:t>4.3 </a:t>
            </a:r>
            <a:r>
              <a:rPr lang="en-GB" altLang="zh-CN" dirty="0"/>
              <a:t>UL MU </a:t>
            </a:r>
            <a:r>
              <a:rPr lang="en-GB" altLang="zh-CN" dirty="0" smtClean="0"/>
              <a:t>operation </a:t>
            </a:r>
            <a:r>
              <a:rPr lang="en-GB" altLang="ko-KR" dirty="0" smtClean="0"/>
              <a:t>[802.11ax SFD]</a:t>
            </a:r>
          </a:p>
          <a:p>
            <a:pPr lvl="1">
              <a:buNone/>
            </a:pPr>
            <a:r>
              <a:rPr lang="en-GB" altLang="zh-CN" sz="1800" b="0" dirty="0" smtClean="0"/>
              <a:t>	</a:t>
            </a:r>
            <a:r>
              <a:rPr lang="en-GB" altLang="zh-CN" dirty="0" smtClean="0"/>
              <a:t>A </a:t>
            </a:r>
            <a:r>
              <a:rPr lang="en-GB" altLang="zh-CN" dirty="0"/>
              <a:t>STA that is polled from a Trigger frame for UL MU transmission considers the NAV in determining whether to respond unless one of the following conditions is met</a:t>
            </a:r>
            <a:endParaRPr lang="zh-CN" altLang="zh-CN" dirty="0"/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dirty="0"/>
              <a:t>The NAV was set by a frame originating from the AP sending the trigger frame</a:t>
            </a:r>
            <a:endParaRPr lang="zh-CN" altLang="zh-CN" sz="1600" dirty="0"/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dirty="0"/>
              <a:t>The response contains ACK/BA and the duration of the UL MU transmission is below a TBD threshold</a:t>
            </a:r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u="sng" dirty="0">
                <a:solidFill>
                  <a:schemeClr val="accent2"/>
                </a:solidFill>
                <a:sym typeface="Times New Roman"/>
              </a:rPr>
              <a:t>The NAV was set by </a:t>
            </a:r>
            <a:r>
              <a:rPr lang="en-US" altLang="zh-CN" sz="1600" u="sng" dirty="0">
                <a:solidFill>
                  <a:schemeClr val="accent2"/>
                </a:solidFill>
              </a:rPr>
              <a:t>a frame originating from intra-BSS STAs</a:t>
            </a:r>
            <a:endParaRPr lang="zh-CN" altLang="zh-CN" sz="1600" u="sng" dirty="0">
              <a:solidFill>
                <a:schemeClr val="accent2"/>
              </a:solidFill>
              <a:sym typeface="Times New Roman"/>
            </a:endParaRPr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dirty="0"/>
              <a:t>Other condition TBD</a:t>
            </a:r>
            <a:endParaRPr lang="zh-CN" altLang="zh-CN" sz="1600" dirty="0"/>
          </a:p>
          <a:p>
            <a:pPr lvl="1">
              <a:buNone/>
            </a:pPr>
            <a:endParaRPr lang="zh-CN" altLang="zh-CN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5888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8875199"/>
              </p:ext>
            </p:extLst>
          </p:nvPr>
        </p:nvGraphicFramePr>
        <p:xfrm>
          <a:off x="914400" y="1295400"/>
          <a:ext cx="7467600" cy="13418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2"/>
                        </a:rPr>
                        <a:t>chenteyan@huawei.com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5354873"/>
              </p:ext>
            </p:extLst>
          </p:nvPr>
        </p:nvGraphicFramePr>
        <p:xfrm>
          <a:off x="914401" y="2695020"/>
          <a:ext cx="7467600" cy="1800780"/>
        </p:xfrm>
        <a:graphic>
          <a:graphicData uri="http://schemas.openxmlformats.org/drawingml/2006/table">
            <a:tbl>
              <a:tblPr firstRow="1" bandRow="1"/>
              <a:tblGrid>
                <a:gridCol w="1477962"/>
                <a:gridCol w="1189037"/>
                <a:gridCol w="1656348"/>
                <a:gridCol w="1336308"/>
                <a:gridCol w="1807945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914400" y="4495800"/>
          <a:ext cx="7467602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219200"/>
                <a:gridCol w="1524001"/>
                <a:gridCol w="1219199"/>
                <a:gridCol w="205740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371859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2280171"/>
              </p:ext>
            </p:extLst>
          </p:nvPr>
        </p:nvGraphicFramePr>
        <p:xfrm>
          <a:off x="685800" y="1066800"/>
          <a:ext cx="7772400" cy="534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18083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5976550"/>
              </p:ext>
            </p:extLst>
          </p:nvPr>
        </p:nvGraphicFramePr>
        <p:xfrm>
          <a:off x="762000" y="1187643"/>
          <a:ext cx="7690049" cy="21482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8010"/>
                <a:gridCol w="1214218"/>
                <a:gridCol w="1699906"/>
                <a:gridCol w="1376114"/>
                <a:gridCol w="1861801"/>
              </a:tblGrid>
              <a:tr h="22833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3552594"/>
              </p:ext>
            </p:extLst>
          </p:nvPr>
        </p:nvGraphicFramePr>
        <p:xfrm>
          <a:off x="762000" y="3392390"/>
          <a:ext cx="7690049" cy="3008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8010"/>
                <a:gridCol w="1214219"/>
                <a:gridCol w="1699905"/>
                <a:gridCol w="1376114"/>
                <a:gridCol w="1861801"/>
              </a:tblGrid>
              <a:tr h="27290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7604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5795628"/>
              </p:ext>
            </p:extLst>
          </p:nvPr>
        </p:nvGraphicFramePr>
        <p:xfrm>
          <a:off x="990600" y="1172348"/>
          <a:ext cx="7239000" cy="275452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7"/>
          <p:cNvGraphicFramePr>
            <a:graphicFrameLocks noGrp="1"/>
          </p:cNvGraphicFramePr>
          <p:nvPr/>
        </p:nvGraphicFramePr>
        <p:xfrm>
          <a:off x="990600" y="42672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809084"/>
              </p:ext>
            </p:extLst>
          </p:nvPr>
        </p:nvGraphicFramePr>
        <p:xfrm>
          <a:off x="990600" y="1452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4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9834839"/>
              </p:ext>
            </p:extLst>
          </p:nvPr>
        </p:nvGraphicFramePr>
        <p:xfrm>
          <a:off x="762000" y="13072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2077171"/>
              </p:ext>
            </p:extLst>
          </p:nvPr>
        </p:nvGraphicFramePr>
        <p:xfrm>
          <a:off x="762000" y="46162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1063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 and Recaps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533400" y="1371600"/>
            <a:ext cx="8001000" cy="2788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sym typeface="Times New Roman"/>
              </a:rPr>
              <a:t>The intra-BSS NAV operations of STA for responding to a trigger frame were discussed recently[1-4].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2000" b="1" dirty="0" smtClean="0">
                <a:sym typeface="Times New Roman"/>
              </a:rPr>
              <a:t>Motion passed on IEEE Sept 2015:</a:t>
            </a: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GB" altLang="zh-CN" sz="1800" dirty="0" smtClean="0">
                <a:sym typeface="Times New Roman"/>
              </a:rPr>
              <a:t>A STA that is polled from a Trigger Frame for UL MU transmission considers the NAV in determining whether to respond unless one of the following conditions is met</a:t>
            </a:r>
            <a:endParaRPr lang="zh-CN" altLang="zh-CN" sz="1800" dirty="0" smtClean="0">
              <a:sym typeface="Times New Roman"/>
            </a:endParaRPr>
          </a:p>
          <a:p>
            <a:pPr marL="1257300" lvl="2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400" dirty="0" smtClean="0">
                <a:sym typeface="Times New Roman"/>
              </a:rPr>
              <a:t>The NAV was set by a frame originating from the AP sending the trigger frame</a:t>
            </a:r>
            <a:endParaRPr lang="zh-CN" altLang="zh-CN" sz="1400" dirty="0" smtClean="0">
              <a:sym typeface="Times New Roman"/>
            </a:endParaRPr>
          </a:p>
          <a:p>
            <a:pPr marL="1257300" lvl="2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400" dirty="0" smtClean="0"/>
              <a:t>Other </a:t>
            </a:r>
            <a:r>
              <a:rPr lang="en-GB" altLang="zh-CN" sz="1400" dirty="0"/>
              <a:t>condition TBD</a:t>
            </a:r>
            <a:endParaRPr lang="zh-CN" altLang="zh-CN" sz="1400" dirty="0"/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ko-KR" sz="2000" dirty="0" smtClean="0">
              <a:sym typeface="Times New Roman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590800" y="5530850"/>
            <a:ext cx="5715000" cy="25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 for the TXOP	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600200" y="4451350"/>
            <a:ext cx="990600" cy="3743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Frame(1-3)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124200" y="4825666"/>
            <a:ext cx="1066800" cy="21389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1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33400" y="4504823"/>
            <a:ext cx="389850" cy="1943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AP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533400" y="5005597"/>
            <a:ext cx="471411" cy="1943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3124200" y="5039561"/>
            <a:ext cx="1066800" cy="21389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2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800600" y="4451350"/>
            <a:ext cx="1066800" cy="3743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Frame(3-4)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6324600" y="4843569"/>
            <a:ext cx="1981200" cy="2494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	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6324600" y="5118100"/>
            <a:ext cx="1981200" cy="34925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4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124200" y="5253455"/>
            <a:ext cx="1066800" cy="21389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33400" y="5530850"/>
            <a:ext cx="578363" cy="2308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 4</a:t>
            </a:r>
            <a:endParaRPr lang="zh-CN" altLang="en-US" dirty="0"/>
          </a:p>
        </p:txBody>
      </p:sp>
      <p:sp>
        <p:nvSpPr>
          <p:cNvPr id="21" name="椭圆 20"/>
          <p:cNvSpPr/>
          <p:nvPr/>
        </p:nvSpPr>
        <p:spPr>
          <a:xfrm>
            <a:off x="2362200" y="5784850"/>
            <a:ext cx="1524000" cy="539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STA4’s </a:t>
            </a:r>
            <a:r>
              <a:rPr lang="en-US" altLang="zh-CN" dirty="0">
                <a:solidFill>
                  <a:srgbClr val="FF3300"/>
                </a:solidFill>
              </a:rPr>
              <a:t>NAV </a:t>
            </a:r>
            <a:r>
              <a:rPr lang="en-US" altLang="zh-CN" dirty="0" smtClean="0">
                <a:solidFill>
                  <a:srgbClr val="FF3300"/>
                </a:solidFill>
              </a:rPr>
              <a:t>was set by AP’s TF</a:t>
            </a:r>
            <a:endParaRPr lang="zh-CN" altLang="en-US" dirty="0">
              <a:solidFill>
                <a:srgbClr val="FF3300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295400" y="578485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1295400" y="483235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>
            <a:off x="1600200" y="41148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5" name="矩形 24"/>
          <p:cNvSpPr/>
          <p:nvPr/>
        </p:nvSpPr>
        <p:spPr>
          <a:xfrm>
            <a:off x="4724400" y="4188767"/>
            <a:ext cx="585417" cy="2308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TXOP</a:t>
            </a:r>
            <a:endParaRPr lang="zh-CN" altLang="en-US" dirty="0"/>
          </a:p>
        </p:txBody>
      </p:sp>
      <p:sp>
        <p:nvSpPr>
          <p:cNvPr id="26" name="椭圆 25"/>
          <p:cNvSpPr/>
          <p:nvPr/>
        </p:nvSpPr>
        <p:spPr>
          <a:xfrm>
            <a:off x="4953000" y="5784850"/>
            <a:ext cx="2590800" cy="539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 can response TF with UL MU PPDU, as the NAV was set by AP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27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50011</TotalTime>
  <Words>1569</Words>
  <Application>Microsoft Office PowerPoint</Application>
  <PresentationFormat>全屏显示(4:3)</PresentationFormat>
  <Paragraphs>597</Paragraphs>
  <Slides>14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ACcord Submission Template</vt:lpstr>
      <vt:lpstr>NAV Rule for UL MU Response</vt:lpstr>
      <vt:lpstr>Authors (continued)</vt:lpstr>
      <vt:lpstr>Authors (continued)</vt:lpstr>
      <vt:lpstr>Authors (continued)</vt:lpstr>
      <vt:lpstr>Authors (continued)</vt:lpstr>
      <vt:lpstr>幻灯片 6</vt:lpstr>
      <vt:lpstr>幻灯片 7</vt:lpstr>
      <vt:lpstr>Authors (continued)</vt:lpstr>
      <vt:lpstr>Background and Recaps</vt:lpstr>
      <vt:lpstr>NAV Setting by UL MU PPDU</vt:lpstr>
      <vt:lpstr>Proposed Solution: UL Response Rule </vt:lpstr>
      <vt:lpstr>Summary</vt:lpstr>
      <vt:lpstr>Reference</vt:lpstr>
      <vt:lpstr>Straw Poll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l00219291</cp:lastModifiedBy>
  <cp:revision>1507</cp:revision>
  <cp:lastPrinted>1998-02-10T13:28:06Z</cp:lastPrinted>
  <dcterms:created xsi:type="dcterms:W3CDTF">2009-12-02T19:05:24Z</dcterms:created>
  <dcterms:modified xsi:type="dcterms:W3CDTF">2015-11-09T02:52:38Z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(4)24ib0ykaoZlNLKGvY2dpFQ6U7ZnynUg6cAmjMJvWzOK0qB2SW9yr2UQ705JCyLSbYQvSeY+6
bdFcxqD6AyTi/QMfRyBNRaho4cTqHjlA15cvP1U6+RfiJv4+9ddL53WxRrme9E2hF4UxUBLY
H2TbUj66TFjN4CokoVc2PFuqagJt2Vv4QiqdJS0tuTG2/2GwbDfl2HNlwCenQ6Ary0t8IbBw
FDk7GsivQXC+m1G7Gq</vt:lpwstr>
  </property>
  <property fmtid="{D5CDD505-2E9C-101B-9397-08002B2CF9AE}" pid="5" name="_new_ms_pID_725431">
    <vt:lpwstr>LAUfsWwQmNSknlCcTNcwoZ1jsgMcgoXib1bkrxXNSUkYq7NiKCasVP
c34n7b9+ZDtsscU3zUSzZqwj4soZLsSuFez2oR+CVlyL9741abFQ5jv7s+jsEBHzDfMTtGB0
DN3irQdxPbRrW+PGs6PevL9G1hGmLUsBiHWIKQLSFfB87MF3CMZWpRt4P9n3gb4hO3ZzkjwU
qMQks+sPUk86EKV7Y+dfCPT0evG4z6wRMw72</vt:lpwstr>
  </property>
  <property fmtid="{D5CDD505-2E9C-101B-9397-08002B2CF9AE}" pid="6" name="_new_ms_pID_725432">
    <vt:lpwstr>YZfm2dWMbW2wl0VMpFlxtcD5RbFHzIh917bf
9lT7z90xPkyIsxB2042R6vmSPzuGzBv2dE21RA4svdyUG6CGwyoytX1lBvh6m9u+99nlO7H2
IKE/ezdzWUGPnPDSO/6PKFckQ8WRgkHEeHP5kBE3kyJiBrJ+G+a35Spt9IhAq8tkkA7Pn7QC
gM4RPwoVxw5/Mr8EpWNmvhVPNdEXl9QA7FBKXif0TblYEhx86faVAG</vt:lpwstr>
  </property>
  <property fmtid="{D5CDD505-2E9C-101B-9397-08002B2CF9AE}" pid="7" name="_new_ms_pID_725433">
    <vt:lpwstr>UiH1NjlFVqaJiZzr83
j1ZH0eMrUGO/sua+icG4EQwlSYc=</vt:lpwstr>
  </property>
  <property fmtid="{D5CDD505-2E9C-101B-9397-08002B2CF9AE}" pid="8" name="sflag">
    <vt:lpwstr>1446801333</vt:lpwstr>
  </property>
</Properties>
</file>