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2" r:id="rId4"/>
    <p:sldId id="275" r:id="rId5"/>
    <p:sldId id="267" r:id="rId6"/>
    <p:sldId id="265" r:id="rId7"/>
    <p:sldId id="279" r:id="rId8"/>
    <p:sldId id="280" r:id="rId9"/>
    <p:sldId id="281" r:id="rId10"/>
    <p:sldId id="266" r:id="rId11"/>
    <p:sldId id="263" r:id="rId12"/>
    <p:sldId id="268" r:id="rId13"/>
    <p:sldId id="288" r:id="rId14"/>
    <p:sldId id="289" r:id="rId15"/>
    <p:sldId id="271" r:id="rId16"/>
    <p:sldId id="290" r:id="rId17"/>
    <p:sldId id="274" r:id="rId18"/>
    <p:sldId id="276" r:id="rId19"/>
    <p:sldId id="264" r:id="rId20"/>
    <p:sldId id="273" r:id="rId2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75328" autoAdjust="0"/>
  </p:normalViewPr>
  <p:slideViewPr>
    <p:cSldViewPr>
      <p:cViewPr varScale="1">
        <p:scale>
          <a:sx n="86" d="100"/>
          <a:sy n="86" d="100"/>
        </p:scale>
        <p:origin x="-2040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suoYunoki:Documents:IEEE802.11&#20250;&#21512;:&#20250;&#21512;:2015&#24180;:11_Dallas:&#23492;&#26360;&#26696;:11ac&#23455;&#3944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icomとicom!$B$1</c:f>
              <c:strCache>
                <c:ptCount val="1"/>
                <c:pt idx="0">
                  <c:v>TH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cat>
            <c:strRef>
              <c:f>icomとicom!$A$2:$A$9</c:f>
              <c:strCache>
                <c:ptCount val="8"/>
                <c:pt idx="0">
                  <c:v>11ac単独</c:v>
                </c:pt>
                <c:pt idx="1">
                  <c:v>case1</c:v>
                </c:pt>
                <c:pt idx="2">
                  <c:v>case2</c:v>
                </c:pt>
                <c:pt idx="3">
                  <c:v>case3</c:v>
                </c:pt>
                <c:pt idx="4">
                  <c:v>case4</c:v>
                </c:pt>
                <c:pt idx="5">
                  <c:v>case5</c:v>
                </c:pt>
                <c:pt idx="6">
                  <c:v>case6</c:v>
                </c:pt>
                <c:pt idx="7">
                  <c:v>case7</c:v>
                </c:pt>
              </c:strCache>
            </c:strRef>
          </c:cat>
          <c:val>
            <c:numRef>
              <c:f>icomとicom!$B$2:$B$9</c:f>
              <c:numCache>
                <c:formatCode>General</c:formatCode>
                <c:ptCount val="8"/>
                <c:pt idx="0">
                  <c:v>243.0</c:v>
                </c:pt>
                <c:pt idx="1">
                  <c:v>61.3</c:v>
                </c:pt>
                <c:pt idx="2">
                  <c:v>0.037</c:v>
                </c:pt>
                <c:pt idx="3">
                  <c:v>2.75</c:v>
                </c:pt>
                <c:pt idx="4">
                  <c:v>37.6</c:v>
                </c:pt>
                <c:pt idx="5">
                  <c:v>57.0</c:v>
                </c:pt>
                <c:pt idx="6">
                  <c:v>0.355</c:v>
                </c:pt>
                <c:pt idx="7">
                  <c:v>126.0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314344"/>
        <c:axId val="2132317592"/>
      </c:barChart>
      <c:catAx>
        <c:axId val="2132314344"/>
        <c:scaling>
          <c:orientation val="minMax"/>
        </c:scaling>
        <c:delete val="0"/>
        <c:axPos val="b"/>
        <c:majorTickMark val="out"/>
        <c:minorTickMark val="none"/>
        <c:tickLblPos val="nextTo"/>
        <c:crossAx val="2132317592"/>
        <c:crosses val="autoZero"/>
        <c:auto val="1"/>
        <c:lblAlgn val="ctr"/>
        <c:lblOffset val="100"/>
        <c:noMultiLvlLbl val="0"/>
      </c:catAx>
      <c:valAx>
        <c:axId val="2132317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2314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ja-JP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26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29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4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19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42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33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802.11-15/1288r0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K.Yunoki &amp; T.Fukuhara, KDDI R&amp;D Labs.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K. Yunoki &amp; T. Fukuhara, KDDI R&amp;D Labs.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K. Yunoki &amp; T. Fukuhara, KDDI R&amp;D Labs.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2015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K. Yunoki &amp; T. Fukuhara, KDDI R&amp;D Labs.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K. Yunoki &amp; T. Fukuhara, KDDI R&amp;D Labs.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K. Yunoki &amp; T. Fukuhara, KDDI R&amp;D Labs.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K. Yunoki &amp; T. Fukuhara, KDDI R&amp;D Labs.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K. Yunoki &amp; T. Fukuhara, KDDI R&amp;D Labs.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K. Yunoki &amp; T. Fukuhara, KDDI R&amp;D Labs.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K. Yunoki &amp; T. Fukuhara, KDDI R&amp;D Labs.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K. Yunoki &amp; T. Fukuhara, KDDI R&amp;D Labs.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802.11-15/1288r0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__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An </a:t>
            </a:r>
            <a:r>
              <a:rPr lang="en-GB" dirty="0"/>
              <a:t>i</a:t>
            </a:r>
            <a:r>
              <a:rPr lang="en-GB" dirty="0" smtClean="0"/>
              <a:t>ssue of </a:t>
            </a:r>
            <a:r>
              <a:rPr lang="en-GB" dirty="0"/>
              <a:t>w</a:t>
            </a:r>
            <a:r>
              <a:rPr lang="en-GB" dirty="0" smtClean="0"/>
              <a:t>ider </a:t>
            </a:r>
            <a:r>
              <a:rPr lang="en-GB" dirty="0"/>
              <a:t>b</a:t>
            </a:r>
            <a:r>
              <a:rPr lang="en-GB" dirty="0" smtClean="0"/>
              <a:t>andwidth </a:t>
            </a:r>
            <a:r>
              <a:rPr lang="en-GB" dirty="0"/>
              <a:t>o</a:t>
            </a:r>
            <a:r>
              <a:rPr lang="en-GB" dirty="0" smtClean="0"/>
              <a:t>peration</a:t>
            </a:r>
            <a:br>
              <a:rPr lang="en-GB" dirty="0" smtClean="0"/>
            </a:br>
            <a:r>
              <a:rPr lang="en-US" altLang="ja-JP" dirty="0" smtClean="0"/>
              <a:t>at</a:t>
            </a:r>
            <a:r>
              <a:rPr lang="en-GB" dirty="0" smtClean="0"/>
              <a:t> real denser environment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60848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2015-11-</a:t>
            </a:r>
            <a:r>
              <a:rPr lang="en-GB" sz="2000" b="0" dirty="0"/>
              <a:t>DD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962795"/>
              </p:ext>
            </p:extLst>
          </p:nvPr>
        </p:nvGraphicFramePr>
        <p:xfrm>
          <a:off x="508000" y="3238500"/>
          <a:ext cx="8156575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文書" r:id="rId4" imgW="8255000" imgH="2400300" progId="Word.Document.8">
                  <p:embed/>
                </p:oleObj>
              </mc:Choice>
              <mc:Fallback>
                <p:oleObj name="文書" r:id="rId4" imgW="8255000" imgH="24003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238500"/>
                        <a:ext cx="8156575" cy="236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83299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80112" y="6475413"/>
            <a:ext cx="2962226" cy="265955"/>
          </a:xfrm>
        </p:spPr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HT40/HT20</a:t>
            </a:r>
            <a:r>
              <a:rPr lang="ja-JP" altLang="en-US" dirty="0" smtClean="0"/>
              <a:t> </a:t>
            </a:r>
            <a:r>
              <a:rPr lang="en-US" altLang="ja-JP" dirty="0" smtClean="0"/>
              <a:t>comparison</a:t>
            </a:r>
            <a:br>
              <a:rPr lang="en-US" altLang="ja-JP" dirty="0" smtClean="0"/>
            </a:br>
            <a:r>
              <a:rPr lang="en-US" altLang="ja-JP" dirty="0" smtClean="0"/>
              <a:t>(TCP throughput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CDF)</a:t>
            </a:r>
            <a:endParaRPr kumimoji="1" lang="ja-JP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821" y="1844824"/>
            <a:ext cx="6954563" cy="455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右矢印 1"/>
          <p:cNvSpPr/>
          <p:nvPr/>
        </p:nvSpPr>
        <p:spPr bwMode="auto">
          <a:xfrm>
            <a:off x="2987824" y="3429000"/>
            <a:ext cx="1008112" cy="64807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31840" y="299695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b="1" dirty="0" smtClean="0">
                <a:solidFill>
                  <a:schemeClr val="tx1"/>
                </a:solidFill>
              </a:rPr>
              <a:t>improved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730315" y="3907795"/>
            <a:ext cx="115212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</a:rPr>
              <a:t>CDF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95736" y="1907540"/>
            <a:ext cx="504056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 smtClean="0">
                <a:solidFill>
                  <a:srgbClr val="000000"/>
                </a:solidFill>
              </a:rPr>
              <a:t>17:00-19:00, WED in different week at Shibuya</a:t>
            </a:r>
            <a:r>
              <a:rPr kumimoji="1" lang="ja-JP" altLang="en-US" sz="1800" dirty="0" smtClean="0">
                <a:solidFill>
                  <a:srgbClr val="000000"/>
                </a:solidFill>
              </a:rPr>
              <a:t> 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72000" y="472514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Measured on the same BSS,</a:t>
            </a:r>
          </a:p>
          <a:p>
            <a:r>
              <a:rPr kumimoji="1" lang="en-US" altLang="ja-JP" dirty="0" smtClean="0">
                <a:solidFill>
                  <a:srgbClr val="000000"/>
                </a:solidFill>
              </a:rPr>
              <a:t>but with different operating BW.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02081" y="3881208"/>
            <a:ext cx="1522247" cy="574516"/>
          </a:xfrm>
          <a:prstGeom prst="rect">
            <a:avLst/>
          </a:prstGeom>
          <a:solidFill>
            <a:srgbClr val="FFFFFF"/>
          </a:solidFill>
        </p:spPr>
        <p:txBody>
          <a:bodyPr wrap="square" lIns="0" rtlCol="0">
            <a:spAutoFit/>
          </a:bodyPr>
          <a:lstStyle/>
          <a:p>
            <a:pPr>
              <a:spcBef>
                <a:spcPts val="400"/>
              </a:spcBef>
            </a:pPr>
            <a:r>
              <a:rPr kumimoji="1" lang="en-US" altLang="ja-JP" sz="1400" dirty="0" smtClean="0">
                <a:solidFill>
                  <a:srgbClr val="000000"/>
                </a:solidFill>
              </a:rPr>
              <a:t>HT40 (1st week)</a:t>
            </a:r>
          </a:p>
          <a:p>
            <a:pPr>
              <a:spcBef>
                <a:spcPts val="400"/>
              </a:spcBef>
            </a:pPr>
            <a:r>
              <a:rPr kumimoji="1" lang="en-US" altLang="ja-JP" sz="1400" dirty="0" smtClean="0">
                <a:solidFill>
                  <a:srgbClr val="000000"/>
                </a:solidFill>
              </a:rPr>
              <a:t>HT20 (2nd week)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95936" y="6093296"/>
            <a:ext cx="194421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00"/>
                </a:solidFill>
              </a:rPr>
              <a:t>Throughput [Mbps]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 bwMode="auto">
          <a:xfrm flipH="1">
            <a:off x="2267744" y="4406872"/>
            <a:ext cx="2160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テキスト ボックス 19"/>
          <p:cNvSpPr txBox="1"/>
          <p:nvPr/>
        </p:nvSpPr>
        <p:spPr>
          <a:xfrm>
            <a:off x="2411760" y="42210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00"/>
                </a:solidFill>
              </a:rPr>
              <a:t>40%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43452" y="55295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solidFill>
                  <a:srgbClr val="000000"/>
                </a:solidFill>
              </a:rPr>
              <a:t>1</a:t>
            </a:r>
            <a:r>
              <a:rPr kumimoji="1" lang="en-US" altLang="ja-JP" sz="1800" dirty="0" smtClean="0">
                <a:solidFill>
                  <a:srgbClr val="000000"/>
                </a:solidFill>
              </a:rPr>
              <a:t>%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 bwMode="auto">
          <a:xfrm flipH="1">
            <a:off x="2267744" y="5733256"/>
            <a:ext cx="2160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円/楕円 22"/>
          <p:cNvSpPr/>
          <p:nvPr/>
        </p:nvSpPr>
        <p:spPr bwMode="auto">
          <a:xfrm>
            <a:off x="1763688" y="5229200"/>
            <a:ext cx="360040" cy="5040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0" y="5066020"/>
            <a:ext cx="16654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00"/>
                </a:solidFill>
              </a:rPr>
              <a:t>Some measurements</a:t>
            </a:r>
          </a:p>
          <a:p>
            <a:r>
              <a:rPr kumimoji="1" lang="en-US" altLang="ja-JP" sz="1400" dirty="0" smtClean="0">
                <a:solidFill>
                  <a:srgbClr val="000000"/>
                </a:solidFill>
              </a:rPr>
              <a:t>were impossible.</a:t>
            </a:r>
          </a:p>
          <a:p>
            <a:r>
              <a:rPr kumimoji="1" lang="en-US" altLang="ja-JP" sz="1400" dirty="0" smtClean="0">
                <a:solidFill>
                  <a:srgbClr val="000000"/>
                </a:solidFill>
              </a:rPr>
              <a:t>(HT40)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 bwMode="auto">
          <a:xfrm>
            <a:off x="1331640" y="5445224"/>
            <a:ext cx="648072" cy="720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55972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220072" y="6475413"/>
            <a:ext cx="3322266" cy="265955"/>
          </a:xfrm>
        </p:spPr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47" name="正方形/長方形 46"/>
          <p:cNvSpPr/>
          <p:nvPr/>
        </p:nvSpPr>
        <p:spPr>
          <a:xfrm>
            <a:off x="2601218" y="2329360"/>
            <a:ext cx="1978401" cy="147753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869886" y="1960028"/>
            <a:ext cx="157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kern="0" dirty="0" smtClean="0">
                <a:solidFill>
                  <a:sysClr val="windowText" lastClr="000000"/>
                </a:solidFill>
              </a:rPr>
              <a:t>Shield box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869886" y="2976543"/>
            <a:ext cx="744954" cy="54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AP1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50" name="直線コネクタ 49"/>
          <p:cNvCxnSpPr/>
          <p:nvPr/>
        </p:nvCxnSpPr>
        <p:spPr>
          <a:xfrm flipV="1">
            <a:off x="3077499" y="2659057"/>
            <a:ext cx="0" cy="31748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1" name="直線コネクタ 50"/>
          <p:cNvCxnSpPr/>
          <p:nvPr/>
        </p:nvCxnSpPr>
        <p:spPr>
          <a:xfrm flipV="1">
            <a:off x="3425296" y="2659057"/>
            <a:ext cx="0" cy="31748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2" name="二等辺三角形 51"/>
          <p:cNvSpPr/>
          <p:nvPr/>
        </p:nvSpPr>
        <p:spPr>
          <a:xfrm flipV="1">
            <a:off x="3944583" y="2536947"/>
            <a:ext cx="403007" cy="293064"/>
          </a:xfrm>
          <a:prstGeom prst="triangl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53" name="直線コネクタ 52"/>
          <p:cNvCxnSpPr>
            <a:stCxn id="52" idx="0"/>
            <a:endCxn id="52" idx="3"/>
          </p:cNvCxnSpPr>
          <p:nvPr/>
        </p:nvCxnSpPr>
        <p:spPr>
          <a:xfrm flipV="1">
            <a:off x="4146087" y="2536947"/>
            <a:ext cx="0" cy="2930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4" name="正方形/長方形 53"/>
          <p:cNvSpPr/>
          <p:nvPr/>
        </p:nvSpPr>
        <p:spPr>
          <a:xfrm>
            <a:off x="1379988" y="2976543"/>
            <a:ext cx="757166" cy="54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PC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55" name="直線コネクタ 54"/>
          <p:cNvCxnSpPr>
            <a:stCxn id="54" idx="3"/>
            <a:endCxn id="49" idx="1"/>
          </p:cNvCxnSpPr>
          <p:nvPr/>
        </p:nvCxnSpPr>
        <p:spPr>
          <a:xfrm>
            <a:off x="2137154" y="3251291"/>
            <a:ext cx="732732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6" name="正方形/長方形 55"/>
          <p:cNvSpPr/>
          <p:nvPr/>
        </p:nvSpPr>
        <p:spPr>
          <a:xfrm>
            <a:off x="5989898" y="2924358"/>
            <a:ext cx="757166" cy="54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PC</a:t>
            </a:r>
          </a:p>
        </p:txBody>
      </p:sp>
      <p:sp>
        <p:nvSpPr>
          <p:cNvPr id="57" name="二等辺三角形 56"/>
          <p:cNvSpPr/>
          <p:nvPr/>
        </p:nvSpPr>
        <p:spPr>
          <a:xfrm flipV="1">
            <a:off x="4951848" y="2542815"/>
            <a:ext cx="403007" cy="293064"/>
          </a:xfrm>
          <a:prstGeom prst="triangl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58" name="直線コネクタ 57"/>
          <p:cNvCxnSpPr>
            <a:stCxn id="57" idx="0"/>
            <a:endCxn id="57" idx="3"/>
          </p:cNvCxnSpPr>
          <p:nvPr/>
        </p:nvCxnSpPr>
        <p:spPr>
          <a:xfrm flipV="1">
            <a:off x="5153352" y="2542815"/>
            <a:ext cx="0" cy="2930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9" name="カギ線コネクタ 58"/>
          <p:cNvCxnSpPr>
            <a:stCxn id="52" idx="0"/>
            <a:endCxn id="57" idx="0"/>
          </p:cNvCxnSpPr>
          <p:nvPr/>
        </p:nvCxnSpPr>
        <p:spPr>
          <a:xfrm rot="16200000" flipH="1">
            <a:off x="4646785" y="2329312"/>
            <a:ext cx="5868" cy="1007265"/>
          </a:xfrm>
          <a:prstGeom prst="bentConnector3">
            <a:avLst>
              <a:gd name="adj1" fmla="val 3995706"/>
            </a:avLst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0" name="正方形/長方形 59"/>
          <p:cNvSpPr/>
          <p:nvPr/>
        </p:nvSpPr>
        <p:spPr>
          <a:xfrm>
            <a:off x="2601218" y="4447731"/>
            <a:ext cx="1978401" cy="147753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869886" y="4078399"/>
            <a:ext cx="157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kern="0" dirty="0" smtClean="0">
                <a:solidFill>
                  <a:sysClr val="windowText" lastClr="000000"/>
                </a:solidFill>
              </a:rPr>
              <a:t>Shield b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ox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869886" y="5094914"/>
            <a:ext cx="744954" cy="54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AP2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 flipV="1">
            <a:off x="3077499" y="4777428"/>
            <a:ext cx="0" cy="31748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4" name="直線コネクタ 63"/>
          <p:cNvCxnSpPr/>
          <p:nvPr/>
        </p:nvCxnSpPr>
        <p:spPr>
          <a:xfrm flipV="1">
            <a:off x="3425296" y="4777428"/>
            <a:ext cx="0" cy="31748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5" name="二等辺三角形 64"/>
          <p:cNvSpPr/>
          <p:nvPr/>
        </p:nvSpPr>
        <p:spPr>
          <a:xfrm flipV="1">
            <a:off x="3944583" y="4704162"/>
            <a:ext cx="403007" cy="293064"/>
          </a:xfrm>
          <a:prstGeom prst="triangl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66" name="直線コネクタ 65"/>
          <p:cNvCxnSpPr>
            <a:stCxn id="65" idx="0"/>
            <a:endCxn id="65" idx="3"/>
          </p:cNvCxnSpPr>
          <p:nvPr/>
        </p:nvCxnSpPr>
        <p:spPr>
          <a:xfrm flipV="1">
            <a:off x="4146087" y="4704162"/>
            <a:ext cx="0" cy="2930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7" name="正方形/長方形 66"/>
          <p:cNvSpPr/>
          <p:nvPr/>
        </p:nvSpPr>
        <p:spPr>
          <a:xfrm>
            <a:off x="1379988" y="5094914"/>
            <a:ext cx="757166" cy="54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PC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68" name="直線コネクタ 67"/>
          <p:cNvCxnSpPr>
            <a:stCxn id="67" idx="3"/>
            <a:endCxn id="62" idx="1"/>
          </p:cNvCxnSpPr>
          <p:nvPr/>
        </p:nvCxnSpPr>
        <p:spPr>
          <a:xfrm>
            <a:off x="2137154" y="5369662"/>
            <a:ext cx="732732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9" name="二等辺三角形 68"/>
          <p:cNvSpPr/>
          <p:nvPr/>
        </p:nvSpPr>
        <p:spPr>
          <a:xfrm flipV="1">
            <a:off x="4951848" y="4710030"/>
            <a:ext cx="403007" cy="293064"/>
          </a:xfrm>
          <a:prstGeom prst="triangl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70" name="直線コネクタ 69"/>
          <p:cNvCxnSpPr>
            <a:stCxn id="69" idx="0"/>
            <a:endCxn id="69" idx="3"/>
          </p:cNvCxnSpPr>
          <p:nvPr/>
        </p:nvCxnSpPr>
        <p:spPr>
          <a:xfrm flipV="1">
            <a:off x="5153352" y="4710030"/>
            <a:ext cx="0" cy="2930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1" name="カギ線コネクタ 70"/>
          <p:cNvCxnSpPr>
            <a:stCxn id="65" idx="0"/>
            <a:endCxn id="69" idx="0"/>
          </p:cNvCxnSpPr>
          <p:nvPr/>
        </p:nvCxnSpPr>
        <p:spPr>
          <a:xfrm rot="16200000" flipH="1">
            <a:off x="4646785" y="4496527"/>
            <a:ext cx="5868" cy="1007265"/>
          </a:xfrm>
          <a:prstGeom prst="bentConnector3">
            <a:avLst>
              <a:gd name="adj1" fmla="val 3995706"/>
            </a:avLst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72" name="正方形/長方形 71"/>
          <p:cNvSpPr/>
          <p:nvPr/>
        </p:nvSpPr>
        <p:spPr>
          <a:xfrm>
            <a:off x="5989898" y="5094914"/>
            <a:ext cx="757166" cy="54949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0" dirty="0" smtClean="0">
                <a:solidFill>
                  <a:srgbClr val="000000"/>
                </a:solidFill>
                <a:latin typeface="Calibri"/>
                <a:ea typeface="ＭＳ Ｐゴシック"/>
              </a:rPr>
              <a:t>Smart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0" dirty="0" smtClean="0">
                <a:solidFill>
                  <a:srgbClr val="000000"/>
                </a:solidFill>
                <a:latin typeface="Calibri"/>
                <a:ea typeface="ＭＳ Ｐゴシック"/>
              </a:rPr>
              <a:t>phone</a:t>
            </a: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 flipV="1">
            <a:off x="5153352" y="3635937"/>
            <a:ext cx="726635" cy="8117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dash"/>
            <a:tailEnd type="arrow"/>
          </a:ln>
          <a:effectLst/>
        </p:spPr>
      </p:cxnSp>
      <p:sp>
        <p:nvSpPr>
          <p:cNvPr id="74" name="テキスト ボックス 73"/>
          <p:cNvSpPr txBox="1"/>
          <p:nvPr/>
        </p:nvSpPr>
        <p:spPr>
          <a:xfrm>
            <a:off x="5574678" y="4015979"/>
            <a:ext cx="151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kern="0" dirty="0" smtClean="0">
                <a:solidFill>
                  <a:sysClr val="windowText" lastClr="000000"/>
                </a:solidFill>
              </a:rPr>
              <a:t>interference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>
            <a:off x="5153352" y="2204864"/>
            <a:ext cx="1148223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76" name="テキスト ボックス 75"/>
          <p:cNvSpPr txBox="1"/>
          <p:nvPr/>
        </p:nvSpPr>
        <p:spPr>
          <a:xfrm>
            <a:off x="5324325" y="1835532"/>
            <a:ext cx="111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kern="0" dirty="0" smtClean="0">
                <a:solidFill>
                  <a:sysClr val="windowText" lastClr="000000"/>
                </a:solidFill>
              </a:rPr>
              <a:t>3m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7418489" y="3123075"/>
            <a:ext cx="0" cy="224658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78" name="テキスト ボックス 77"/>
          <p:cNvSpPr txBox="1"/>
          <p:nvPr/>
        </p:nvSpPr>
        <p:spPr>
          <a:xfrm>
            <a:off x="7418489" y="4015979"/>
            <a:ext cx="111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kern="0" dirty="0" smtClean="0">
                <a:solidFill>
                  <a:sysClr val="windowText" lastClr="000000"/>
                </a:solidFill>
              </a:rPr>
              <a:t>50c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9" name="直線矢印コネクタ 78"/>
          <p:cNvCxnSpPr/>
          <p:nvPr/>
        </p:nvCxnSpPr>
        <p:spPr>
          <a:xfrm>
            <a:off x="5354855" y="2659057"/>
            <a:ext cx="525132" cy="46401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dash"/>
            <a:tailEnd type="arrow"/>
          </a:ln>
          <a:effectLst/>
        </p:spPr>
      </p:cxnSp>
      <p:sp>
        <p:nvSpPr>
          <p:cNvPr id="80" name="テキスト ボックス 79"/>
          <p:cNvSpPr txBox="1"/>
          <p:nvPr/>
        </p:nvSpPr>
        <p:spPr>
          <a:xfrm>
            <a:off x="457200" y="2085140"/>
            <a:ext cx="202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kern="0" noProof="0" dirty="0" smtClean="0">
                <a:solidFill>
                  <a:sysClr val="windowText" lastClr="000000"/>
                </a:solidFill>
              </a:rPr>
              <a:t>&lt;Measured 11ac&gt;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57200" y="5867980"/>
            <a:ext cx="20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kern="0" dirty="0" smtClean="0">
                <a:solidFill>
                  <a:sysClr val="windowText" lastClr="000000"/>
                </a:solidFill>
              </a:rPr>
              <a:t>&lt;Interfering 11ac&gt;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574678" y="2474391"/>
            <a:ext cx="144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kern="0" dirty="0" smtClean="0">
                <a:solidFill>
                  <a:sysClr val="windowText" lastClr="000000"/>
                </a:solidFill>
              </a:rPr>
              <a:t>desired signal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3" name="直線矢印コネクタ 82"/>
          <p:cNvCxnSpPr/>
          <p:nvPr/>
        </p:nvCxnSpPr>
        <p:spPr>
          <a:xfrm>
            <a:off x="5385124" y="4777428"/>
            <a:ext cx="525132" cy="31748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dash"/>
            <a:tailEnd type="arrow"/>
          </a:ln>
          <a:effectLst/>
        </p:spPr>
      </p:cxnSp>
      <p:sp>
        <p:nvSpPr>
          <p:cNvPr id="84" name="テキスト ボックス 83"/>
          <p:cNvSpPr txBox="1"/>
          <p:nvPr/>
        </p:nvSpPr>
        <p:spPr>
          <a:xfrm>
            <a:off x="6756744" y="1835532"/>
            <a:ext cx="22077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kern="0" dirty="0" smtClean="0">
                <a:solidFill>
                  <a:sysClr val="windowText" lastClr="000000"/>
                </a:solidFill>
              </a:rPr>
              <a:t>RSSI : -70</a:t>
            </a:r>
            <a:r>
              <a:rPr kumimoji="1" lang="en-US" altLang="ja-JP" sz="1800" kern="0" dirty="0" smtClean="0">
                <a:solidFill>
                  <a:sysClr val="windowText" lastClr="000000"/>
                </a:solidFill>
              </a:rPr>
              <a:t>〜</a:t>
            </a:r>
            <a:r>
              <a:rPr kumimoji="1" lang="en-US" altLang="en-US" sz="1800" kern="0" dirty="0" smtClean="0">
                <a:solidFill>
                  <a:sysClr val="windowText" lastClr="000000"/>
                </a:solidFill>
              </a:rPr>
              <a:t>-80dBm</a:t>
            </a:r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5" name="直線矢印コネクタ 84"/>
          <p:cNvCxnSpPr/>
          <p:nvPr/>
        </p:nvCxnSpPr>
        <p:spPr>
          <a:xfrm>
            <a:off x="2308135" y="3123075"/>
            <a:ext cx="3395034" cy="0"/>
          </a:xfrm>
          <a:prstGeom prst="straightConnector1">
            <a:avLst/>
          </a:prstGeom>
          <a:noFill/>
          <a:ln w="57150" cap="flat" cmpd="sng" algn="ctr">
            <a:solidFill>
              <a:srgbClr val="00FFF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6" name="直線矢印コネクタ 85"/>
          <p:cNvCxnSpPr/>
          <p:nvPr/>
        </p:nvCxnSpPr>
        <p:spPr>
          <a:xfrm>
            <a:off x="2308135" y="5733256"/>
            <a:ext cx="3395034" cy="0"/>
          </a:xfrm>
          <a:prstGeom prst="straightConnector1">
            <a:avLst/>
          </a:prstGeom>
          <a:noFill/>
          <a:ln w="57150" cap="flat" cmpd="sng" algn="ctr">
            <a:solidFill>
              <a:srgbClr val="FF00F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7" name="タイトル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Evaluation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measurements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 laboratory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148478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TCP</a:t>
            </a:r>
            <a:r>
              <a:rPr kumimoji="1" lang="en-US" altLang="en-US" dirty="0">
                <a:solidFill>
                  <a:schemeClr val="tx1"/>
                </a:solidFill>
              </a:rPr>
              <a:t> </a:t>
            </a:r>
            <a:r>
              <a:rPr kumimoji="1" lang="en-US" altLang="en-US" dirty="0" smtClean="0">
                <a:solidFill>
                  <a:schemeClr val="tx1"/>
                </a:solidFill>
              </a:rPr>
              <a:t>throughputs were measured.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80112" y="6475413"/>
            <a:ext cx="2962226" cy="265955"/>
          </a:xfrm>
        </p:spPr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59" name="正方形/長方形 58"/>
          <p:cNvSpPr/>
          <p:nvPr/>
        </p:nvSpPr>
        <p:spPr bwMode="auto">
          <a:xfrm>
            <a:off x="214479" y="2204864"/>
            <a:ext cx="3456384" cy="370525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片側の 2 つの角を切り取った四角形 59"/>
          <p:cNvSpPr/>
          <p:nvPr/>
        </p:nvSpPr>
        <p:spPr bwMode="auto">
          <a:xfrm>
            <a:off x="1294599" y="4869160"/>
            <a:ext cx="1008112" cy="288032"/>
          </a:xfrm>
          <a:prstGeom prst="snip2SameRect">
            <a:avLst>
              <a:gd name="adj1" fmla="val 26955"/>
              <a:gd name="adj2" fmla="val 0"/>
            </a:avLst>
          </a:prstGeom>
          <a:pattFill prst="ltDnDiag">
            <a:fgClr>
              <a:srgbClr val="FF00FF"/>
            </a:fgClr>
            <a:bgClr>
              <a:prstClr val="white"/>
            </a:bgClr>
          </a:patt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片側の 2 つの角を切り取った四角形 60"/>
          <p:cNvSpPr/>
          <p:nvPr/>
        </p:nvSpPr>
        <p:spPr bwMode="auto">
          <a:xfrm>
            <a:off x="1294599" y="2420888"/>
            <a:ext cx="2016224" cy="288032"/>
          </a:xfrm>
          <a:prstGeom prst="snip2SameRect">
            <a:avLst>
              <a:gd name="adj1" fmla="val 26955"/>
              <a:gd name="adj2" fmla="val 0"/>
            </a:avLst>
          </a:prstGeom>
          <a:pattFill prst="ltDnDiag">
            <a:fgClr>
              <a:srgbClr val="00FFFF"/>
            </a:fgClr>
            <a:bgClr>
              <a:prstClr val="white"/>
            </a:bgClr>
          </a:patt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79512" y="2132856"/>
            <a:ext cx="899063" cy="523220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kern="0" dirty="0" smtClean="0">
                <a:solidFill>
                  <a:srgbClr val="000000"/>
                </a:solidFill>
              </a:rPr>
              <a:t>Measured sys.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63" name="直線コネクタ 62"/>
          <p:cNvCxnSpPr/>
          <p:nvPr/>
        </p:nvCxnSpPr>
        <p:spPr bwMode="auto">
          <a:xfrm>
            <a:off x="1078575" y="2708920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片側の 2 つの角を切り取った四角形 63"/>
          <p:cNvSpPr/>
          <p:nvPr/>
        </p:nvSpPr>
        <p:spPr bwMode="auto">
          <a:xfrm>
            <a:off x="1294599" y="2420888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00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5" name="直線矢印コネクタ 64"/>
          <p:cNvCxnSpPr/>
          <p:nvPr/>
        </p:nvCxnSpPr>
        <p:spPr bwMode="auto">
          <a:xfrm>
            <a:off x="1294599" y="2276872"/>
            <a:ext cx="20162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6" name="テキスト ボックス 65"/>
          <p:cNvSpPr txBox="1"/>
          <p:nvPr/>
        </p:nvSpPr>
        <p:spPr>
          <a:xfrm>
            <a:off x="2039310" y="2132856"/>
            <a:ext cx="551433" cy="215444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80MHz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870663" y="2708920"/>
            <a:ext cx="1152128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Pri-20M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68" name="直線矢印コネクタ 67"/>
          <p:cNvCxnSpPr>
            <a:stCxn id="67" idx="1"/>
          </p:cNvCxnSpPr>
          <p:nvPr/>
        </p:nvCxnSpPr>
        <p:spPr bwMode="auto">
          <a:xfrm flipH="1" flipV="1">
            <a:off x="1582631" y="2564904"/>
            <a:ext cx="288032" cy="2979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テキスト ボックス 68"/>
          <p:cNvSpPr txBox="1"/>
          <p:nvPr/>
        </p:nvSpPr>
        <p:spPr>
          <a:xfrm>
            <a:off x="179512" y="2924944"/>
            <a:ext cx="954107" cy="523220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kern="0" dirty="0" smtClean="0">
                <a:solidFill>
                  <a:srgbClr val="000000"/>
                </a:solidFill>
              </a:rPr>
              <a:t>Interfering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kern="0" dirty="0" smtClean="0">
                <a:solidFill>
                  <a:srgbClr val="000000"/>
                </a:solidFill>
              </a:rPr>
              <a:t>sys.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70" name="直線コネクタ 69"/>
          <p:cNvCxnSpPr/>
          <p:nvPr/>
        </p:nvCxnSpPr>
        <p:spPr bwMode="auto">
          <a:xfrm>
            <a:off x="1078575" y="3645024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片側の 2 つの角を切り取った四角形 70"/>
          <p:cNvSpPr/>
          <p:nvPr/>
        </p:nvSpPr>
        <p:spPr bwMode="auto">
          <a:xfrm>
            <a:off x="1294599" y="3356992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2" name="直線コネクタ 71"/>
          <p:cNvCxnSpPr/>
          <p:nvPr/>
        </p:nvCxnSpPr>
        <p:spPr bwMode="auto">
          <a:xfrm>
            <a:off x="1078575" y="3970429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片側の 2 つの角を切り取った四角形 72"/>
          <p:cNvSpPr/>
          <p:nvPr/>
        </p:nvSpPr>
        <p:spPr bwMode="auto">
          <a:xfrm>
            <a:off x="1798655" y="3682397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4" name="直線コネクタ 73"/>
          <p:cNvCxnSpPr/>
          <p:nvPr/>
        </p:nvCxnSpPr>
        <p:spPr bwMode="auto">
          <a:xfrm>
            <a:off x="1078575" y="4293096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片側の 2 つの角を切り取った四角形 74"/>
          <p:cNvSpPr/>
          <p:nvPr/>
        </p:nvSpPr>
        <p:spPr bwMode="auto">
          <a:xfrm>
            <a:off x="2302711" y="4005064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コネクタ 75"/>
          <p:cNvCxnSpPr/>
          <p:nvPr/>
        </p:nvCxnSpPr>
        <p:spPr bwMode="auto">
          <a:xfrm>
            <a:off x="1078575" y="4615763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片側の 2 つの角を切り取った四角形 76"/>
          <p:cNvSpPr/>
          <p:nvPr/>
        </p:nvSpPr>
        <p:spPr bwMode="auto">
          <a:xfrm>
            <a:off x="2806767" y="4327731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30503" y="342900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Case 1: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30503" y="368239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Case 2: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30503" y="400506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Case 3: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30503" y="429917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Case 4: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82" name="直線コネクタ 81"/>
          <p:cNvCxnSpPr/>
          <p:nvPr/>
        </p:nvCxnSpPr>
        <p:spPr bwMode="auto">
          <a:xfrm>
            <a:off x="1078575" y="5157192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片側の 2 つの角を切り取った四角形 82"/>
          <p:cNvSpPr/>
          <p:nvPr/>
        </p:nvSpPr>
        <p:spPr bwMode="auto">
          <a:xfrm>
            <a:off x="1294599" y="4869160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4" name="直線コネクタ 83"/>
          <p:cNvCxnSpPr/>
          <p:nvPr/>
        </p:nvCxnSpPr>
        <p:spPr bwMode="auto">
          <a:xfrm>
            <a:off x="1078575" y="5482597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テキスト ボックス 84"/>
          <p:cNvSpPr txBox="1"/>
          <p:nvPr/>
        </p:nvSpPr>
        <p:spPr>
          <a:xfrm>
            <a:off x="430503" y="484941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Case 5: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430503" y="517482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Case 6: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7" name="片側の 2 つの角を切り取った四角形 86"/>
          <p:cNvSpPr/>
          <p:nvPr/>
        </p:nvSpPr>
        <p:spPr bwMode="auto">
          <a:xfrm>
            <a:off x="2302711" y="5194565"/>
            <a:ext cx="1008112" cy="288032"/>
          </a:xfrm>
          <a:prstGeom prst="snip2SameRect">
            <a:avLst>
              <a:gd name="adj1" fmla="val 26955"/>
              <a:gd name="adj2" fmla="val 0"/>
            </a:avLst>
          </a:prstGeom>
          <a:pattFill prst="ltDnDiag">
            <a:fgClr>
              <a:srgbClr val="FF00FF"/>
            </a:fgClr>
            <a:bgClr>
              <a:prstClr val="white"/>
            </a:bgClr>
          </a:patt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88" name="片側の 2 つの角を切り取った四角形 87"/>
          <p:cNvSpPr/>
          <p:nvPr/>
        </p:nvSpPr>
        <p:spPr bwMode="auto">
          <a:xfrm>
            <a:off x="2302711" y="5194565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294599" y="304921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20M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510623" y="461576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40M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294599" y="519456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Pri-20M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92" name="直線矢印コネクタ 91"/>
          <p:cNvCxnSpPr/>
          <p:nvPr/>
        </p:nvCxnSpPr>
        <p:spPr bwMode="auto">
          <a:xfrm flipH="1" flipV="1">
            <a:off x="1582631" y="5013176"/>
            <a:ext cx="72008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正方形/長方形 92"/>
          <p:cNvSpPr/>
          <p:nvPr/>
        </p:nvSpPr>
        <p:spPr bwMode="auto">
          <a:xfrm>
            <a:off x="142471" y="2060848"/>
            <a:ext cx="3600400" cy="432048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30503" y="574489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Case 7: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95" name="直線コネクタ 94"/>
          <p:cNvCxnSpPr/>
          <p:nvPr/>
        </p:nvCxnSpPr>
        <p:spPr bwMode="auto">
          <a:xfrm>
            <a:off x="1078575" y="6052673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片側の 2 つの角を切り取った四角形 95"/>
          <p:cNvSpPr/>
          <p:nvPr/>
        </p:nvSpPr>
        <p:spPr bwMode="auto">
          <a:xfrm>
            <a:off x="1294599" y="5757107"/>
            <a:ext cx="2016224" cy="288032"/>
          </a:xfrm>
          <a:prstGeom prst="snip2SameRect">
            <a:avLst>
              <a:gd name="adj1" fmla="val 26955"/>
              <a:gd name="adj2" fmla="val 0"/>
            </a:avLst>
          </a:prstGeom>
          <a:pattFill prst="ltDnDiag">
            <a:fgClr>
              <a:srgbClr val="FF00FF"/>
            </a:fgClr>
            <a:bgClr>
              <a:prstClr val="white"/>
            </a:bgClr>
          </a:patt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97" name="片側の 2 つの角を切り取った四角形 96"/>
          <p:cNvSpPr/>
          <p:nvPr/>
        </p:nvSpPr>
        <p:spPr bwMode="auto">
          <a:xfrm>
            <a:off x="1312783" y="5744896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2063734" y="549013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0M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1312783" y="605267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Pri-20M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00" name="直線矢印コネクタ 99"/>
          <p:cNvCxnSpPr/>
          <p:nvPr/>
        </p:nvCxnSpPr>
        <p:spPr bwMode="auto">
          <a:xfrm flipH="1" flipV="1">
            <a:off x="1600815" y="5871284"/>
            <a:ext cx="72008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直線矢印コネクタ 101"/>
          <p:cNvCxnSpPr/>
          <p:nvPr/>
        </p:nvCxnSpPr>
        <p:spPr>
          <a:xfrm>
            <a:off x="5007065" y="5799276"/>
            <a:ext cx="1990614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03" name="テキスト ボックス 102"/>
          <p:cNvSpPr txBox="1"/>
          <p:nvPr/>
        </p:nvSpPr>
        <p:spPr>
          <a:xfrm>
            <a:off x="5495559" y="5787644"/>
            <a:ext cx="1001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(VHT20)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04" name="直線矢印コネクタ 103"/>
          <p:cNvCxnSpPr/>
          <p:nvPr/>
        </p:nvCxnSpPr>
        <p:spPr>
          <a:xfrm flipV="1">
            <a:off x="7150079" y="5787644"/>
            <a:ext cx="934499" cy="1163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05" name="テキスト ボックス 104"/>
          <p:cNvSpPr txBox="1"/>
          <p:nvPr/>
        </p:nvSpPr>
        <p:spPr>
          <a:xfrm>
            <a:off x="7083165" y="5799276"/>
            <a:ext cx="1001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(VHT40)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06" name="直線矢印コネクタ 105"/>
          <p:cNvCxnSpPr/>
          <p:nvPr/>
        </p:nvCxnSpPr>
        <p:spPr>
          <a:xfrm flipV="1">
            <a:off x="8219550" y="5799276"/>
            <a:ext cx="585557" cy="581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07" name="テキスト ボックス 106"/>
          <p:cNvSpPr txBox="1"/>
          <p:nvPr/>
        </p:nvSpPr>
        <p:spPr>
          <a:xfrm>
            <a:off x="8142587" y="5805092"/>
            <a:ext cx="1001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kern="0" dirty="0" smtClean="0">
                <a:solidFill>
                  <a:sysClr val="windowText" lastClr="000000"/>
                </a:solidFill>
              </a:rPr>
              <a:t>(V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HT80)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5220072" y="155853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TCP</a:t>
            </a:r>
            <a:r>
              <a:rPr kumimoji="1" lang="en-US" altLang="en-US" sz="1800" kern="0" dirty="0">
                <a:solidFill>
                  <a:sysClr val="windowText" lastClr="000000"/>
                </a:solidFill>
              </a:rPr>
              <a:t> </a:t>
            </a:r>
            <a:r>
              <a:rPr kumimoji="1" lang="en-US" altLang="en-US" sz="1800" kern="0" dirty="0" smtClean="0">
                <a:solidFill>
                  <a:sysClr val="windowText" lastClr="000000"/>
                </a:solidFill>
              </a:rPr>
              <a:t>throughput [Mbps]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1" lang="en-US" altLang="ja-JP" sz="1800" kern="0" dirty="0" smtClean="0">
                <a:solidFill>
                  <a:sysClr val="windowText" lastClr="000000"/>
                </a:solidFill>
              </a:rPr>
              <a:t>(Measured</a:t>
            </a:r>
            <a:r>
              <a: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system)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Results</a:t>
            </a:r>
            <a:endParaRPr kumimoji="1" lang="ja-JP" altLang="en-US" dirty="0"/>
          </a:p>
        </p:txBody>
      </p:sp>
      <p:graphicFrame>
        <p:nvGraphicFramePr>
          <p:cNvPr id="56" name="グラフ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595516"/>
              </p:ext>
            </p:extLst>
          </p:nvPr>
        </p:nvGraphicFramePr>
        <p:xfrm>
          <a:off x="3995936" y="2060848"/>
          <a:ext cx="489654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79512" y="17008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00"/>
                </a:solidFill>
              </a:rPr>
              <a:t>Channel selections for measurement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8144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00"/>
                </a:solidFill>
              </a:rPr>
              <a:t>with</a:t>
            </a:r>
            <a:r>
              <a:rPr kumimoji="1" lang="ja-JP" altLang="en-US" sz="180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1800" dirty="0" smtClean="0">
                <a:solidFill>
                  <a:srgbClr val="000000"/>
                </a:solidFill>
              </a:rPr>
              <a:t>interference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8773702">
            <a:off x="3730114" y="5438812"/>
            <a:ext cx="129614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solidFill>
                  <a:srgbClr val="000000"/>
                </a:solidFill>
              </a:rPr>
              <a:t>No interference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7236296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dirty="0" smtClean="0">
                <a:solidFill>
                  <a:srgbClr val="FF0000"/>
                </a:solidFill>
              </a:rPr>
              <a:t>0.4</a:t>
            </a:r>
            <a:r>
              <a:rPr kumimoji="1" lang="en-US" altLang="en-US" sz="1800" b="1" dirty="0" smtClean="0">
                <a:solidFill>
                  <a:srgbClr val="FF0000"/>
                </a:solidFill>
              </a:rPr>
              <a:t>Mbps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39330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</a:rPr>
              <a:t>40kbps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 bwMode="auto">
          <a:xfrm>
            <a:off x="5652120" y="4293096"/>
            <a:ext cx="72008" cy="6480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テキスト ボックス 108"/>
          <p:cNvSpPr txBox="1"/>
          <p:nvPr/>
        </p:nvSpPr>
        <p:spPr>
          <a:xfrm>
            <a:off x="5868144" y="42210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</a:rPr>
              <a:t>2.8Mbps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  <p:cxnSp>
        <p:nvCxnSpPr>
          <p:cNvPr id="110" name="直線矢印コネクタ 109"/>
          <p:cNvCxnSpPr/>
          <p:nvPr/>
        </p:nvCxnSpPr>
        <p:spPr bwMode="auto">
          <a:xfrm>
            <a:off x="6300192" y="4581128"/>
            <a:ext cx="0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直線矢印コネクタ 110"/>
          <p:cNvCxnSpPr/>
          <p:nvPr/>
        </p:nvCxnSpPr>
        <p:spPr bwMode="auto">
          <a:xfrm>
            <a:off x="7812360" y="4293096"/>
            <a:ext cx="72008" cy="6480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689385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Observed</a:t>
            </a:r>
            <a:r>
              <a:rPr lang="ja-JP" altLang="en-US" dirty="0" smtClean="0"/>
              <a:t> </a:t>
            </a:r>
            <a:r>
              <a:rPr lang="en-US" altLang="ja-JP" dirty="0" smtClean="0"/>
              <a:t>frames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147549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en-US" sz="1800" dirty="0" smtClean="0">
                <a:solidFill>
                  <a:srgbClr val="000000"/>
                </a:solidFill>
              </a:rPr>
              <a:t>Observed Q</a:t>
            </a:r>
            <a:r>
              <a:rPr kumimoji="1" lang="en-US" altLang="ja-JP" sz="1800" dirty="0" smtClean="0">
                <a:solidFill>
                  <a:srgbClr val="000000"/>
                </a:solidFill>
              </a:rPr>
              <a:t>oS</a:t>
            </a:r>
            <a:r>
              <a:rPr kumimoji="1" lang="ja-JP" altLang="en-US" sz="180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1800" dirty="0" smtClean="0">
                <a:solidFill>
                  <a:srgbClr val="000000"/>
                </a:solidFill>
              </a:rPr>
              <a:t>Data</a:t>
            </a:r>
            <a:r>
              <a:rPr kumimoji="1" lang="en-US" altLang="en-US" sz="1800" dirty="0">
                <a:solidFill>
                  <a:srgbClr val="000000"/>
                </a:solidFill>
              </a:rPr>
              <a:t> </a:t>
            </a:r>
            <a:r>
              <a:rPr kumimoji="1" lang="en-US" altLang="en-US" sz="1800" dirty="0" smtClean="0">
                <a:solidFill>
                  <a:srgbClr val="000000"/>
                </a:solidFill>
              </a:rPr>
              <a:t>frames (AP</a:t>
            </a:r>
            <a:r>
              <a:rPr kumimoji="1" lang="en-US" altLang="en-US" sz="1800" dirty="0" smtClean="0">
                <a:solidFill>
                  <a:srgbClr val="000000"/>
                </a:solidFill>
                <a:sym typeface="Wingdings"/>
              </a:rPr>
              <a:t>STA</a:t>
            </a:r>
            <a:r>
              <a:rPr kumimoji="1" lang="en-US" altLang="en-US" sz="1800" dirty="0" smtClean="0">
                <a:solidFill>
                  <a:srgbClr val="000000"/>
                </a:solidFill>
              </a:rPr>
              <a:t>) were counted at each measurement.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097651"/>
              </p:ext>
            </p:extLst>
          </p:nvPr>
        </p:nvGraphicFramePr>
        <p:xfrm>
          <a:off x="395532" y="2236802"/>
          <a:ext cx="3456388" cy="3698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494"/>
                <a:gridCol w="842494"/>
                <a:gridCol w="842494"/>
                <a:gridCol w="928906"/>
              </a:tblGrid>
              <a:tr h="25908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Inter-</a:t>
                      </a:r>
                      <a:r>
                        <a:rPr kumimoji="1" lang="en-US" altLang="ja-JP" sz="1400" dirty="0" err="1" smtClean="0">
                          <a:solidFill>
                            <a:srgbClr val="000000"/>
                          </a:solidFill>
                        </a:rPr>
                        <a:t>ference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Throughput</a:t>
                      </a:r>
                    </a:p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(Mbps)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 smtClean="0">
                          <a:solidFill>
                            <a:srgbClr val="000000"/>
                          </a:solidFill>
                        </a:rPr>
                        <a:t>Total QoS Data frames</a:t>
                      </a:r>
                      <a:endParaRPr kumimoji="1" lang="ja-JP" alt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>
                          <a:solidFill>
                            <a:srgbClr val="000000"/>
                          </a:solidFill>
                        </a:rPr>
                        <a:t>Qtty</a:t>
                      </a:r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Retries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none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243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342149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case1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61.3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160508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23%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case2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0.04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2464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87%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case3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2.8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17529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68%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case4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37.6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149894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51%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case5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57.0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153500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23%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case6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0.4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6066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66%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case7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126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224568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17%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 bwMode="auto">
          <a:xfrm>
            <a:off x="1187624" y="3705457"/>
            <a:ext cx="2664296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1187624" y="5217625"/>
            <a:ext cx="2664296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3568" y="605322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solidFill>
                  <a:srgbClr val="000000"/>
                </a:solidFill>
              </a:rPr>
              <a:t>Extremely less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753673"/>
              </p:ext>
            </p:extLst>
          </p:nvPr>
        </p:nvGraphicFramePr>
        <p:xfrm>
          <a:off x="3851920" y="2247845"/>
          <a:ext cx="4968552" cy="3686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82"/>
                <a:gridCol w="900102"/>
                <a:gridCol w="864096"/>
                <a:gridCol w="864096"/>
                <a:gridCol w="741682"/>
                <a:gridCol w="842494"/>
              </a:tblGrid>
              <a:tr h="25908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TX BW = 80M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TX BW = 1st 40M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TX BW = 1st 20M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>
                          <a:solidFill>
                            <a:srgbClr val="000000"/>
                          </a:solidFill>
                        </a:rPr>
                        <a:t>Qtty</a:t>
                      </a:r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Retries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>
                          <a:solidFill>
                            <a:srgbClr val="000000"/>
                          </a:solidFill>
                        </a:rPr>
                        <a:t>Qtty</a:t>
                      </a:r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Retries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>
                          <a:solidFill>
                            <a:srgbClr val="000000"/>
                          </a:solidFill>
                        </a:rPr>
                        <a:t>Qtty</a:t>
                      </a:r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Retries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340331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1818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100%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155273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23%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5234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46%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100%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71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76%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2393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87%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268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92%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6753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65%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10508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69</a:t>
                      </a:r>
                      <a:r>
                        <a:rPr kumimoji="1" lang="ja-JP" altLang="en-US" sz="1400" dirty="0" smtClean="0">
                          <a:solidFill>
                            <a:srgbClr val="000000"/>
                          </a:solidFill>
                        </a:rPr>
                        <a:t>％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6448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64%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143427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51%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19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84%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75799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25%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77701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21%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65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46%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1478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55%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4523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70%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211266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16%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13302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30%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正方形/長方形 13"/>
          <p:cNvSpPr/>
          <p:nvPr/>
        </p:nvSpPr>
        <p:spPr bwMode="auto">
          <a:xfrm>
            <a:off x="7236296" y="3676962"/>
            <a:ext cx="1584176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508104" y="5189130"/>
            <a:ext cx="3312368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15816" y="6053226"/>
            <a:ext cx="608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2000" dirty="0" smtClean="0">
                <a:solidFill>
                  <a:srgbClr val="000000"/>
                </a:solidFill>
                <a:sym typeface="Wingdings"/>
              </a:rPr>
              <a:t>Trying to transmit with narrower band width</a:t>
            </a:r>
            <a:r>
              <a:rPr kumimoji="1" lang="en-US" altLang="ja-JP" sz="2000" dirty="0" smtClean="0">
                <a:solidFill>
                  <a:srgbClr val="000000"/>
                </a:solidFill>
                <a:sym typeface="Wingdings"/>
              </a:rPr>
              <a:t>s</a:t>
            </a:r>
            <a:r>
              <a:rPr kumimoji="1" lang="ja-JP" altLang="en-US" sz="2000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kumimoji="1" lang="en-US" altLang="ja-JP" sz="2000" dirty="0" smtClean="0">
                <a:solidFill>
                  <a:srgbClr val="000000"/>
                </a:solidFill>
                <a:sym typeface="Wingdings"/>
              </a:rPr>
              <a:t>Not well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528" y="184482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en-US" sz="1800" dirty="0" smtClean="0">
                <a:solidFill>
                  <a:srgbClr val="000000"/>
                </a:solidFill>
              </a:rPr>
              <a:t>Frames were categorized by transmitted band width. (BW in VHT SIG-A)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 bwMode="auto">
          <a:xfrm flipV="1">
            <a:off x="1475656" y="5445224"/>
            <a:ext cx="792088" cy="6480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 bwMode="auto">
          <a:xfrm flipV="1">
            <a:off x="1475656" y="3933056"/>
            <a:ext cx="792088" cy="21602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直線矢印コネクタ 21"/>
          <p:cNvCxnSpPr/>
          <p:nvPr/>
        </p:nvCxnSpPr>
        <p:spPr bwMode="auto">
          <a:xfrm flipV="1">
            <a:off x="6516216" y="5445224"/>
            <a:ext cx="792088" cy="6480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線矢印コネクタ 22"/>
          <p:cNvCxnSpPr/>
          <p:nvPr/>
        </p:nvCxnSpPr>
        <p:spPr bwMode="auto">
          <a:xfrm flipV="1">
            <a:off x="6516216" y="3933056"/>
            <a:ext cx="792088" cy="21602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直線矢印コネクタ 23"/>
          <p:cNvCxnSpPr/>
          <p:nvPr/>
        </p:nvCxnSpPr>
        <p:spPr bwMode="auto">
          <a:xfrm flipH="1" flipV="1">
            <a:off x="6012160" y="5517232"/>
            <a:ext cx="504056" cy="5760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6227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4" grpId="0" animBg="1"/>
      <p:bldP spid="15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70992"/>
          </a:xfrm>
        </p:spPr>
        <p:txBody>
          <a:bodyPr/>
          <a:lstStyle/>
          <a:p>
            <a:r>
              <a:rPr lang="en-US" altLang="ja-JP" dirty="0" smtClean="0"/>
              <a:t>Bandwidth</a:t>
            </a:r>
            <a:r>
              <a:rPr lang="ja-JP" altLang="en-US" dirty="0" smtClean="0"/>
              <a:t> </a:t>
            </a:r>
            <a:r>
              <a:rPr lang="en-US" altLang="ja-JP" dirty="0" smtClean="0"/>
              <a:t>adjustments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5567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l"/>
            </a:pPr>
            <a:r>
              <a:rPr kumimoji="1" lang="en-US" altLang="ja-JP" sz="1800" dirty="0" smtClean="0">
                <a:solidFill>
                  <a:srgbClr val="000000"/>
                </a:solidFill>
              </a:rPr>
              <a:t>#1</a:t>
            </a:r>
            <a:r>
              <a:rPr kumimoji="1" lang="ja-JP" altLang="en-US" sz="1800" dirty="0">
                <a:solidFill>
                  <a:srgbClr val="000000"/>
                </a:solidFill>
              </a:rPr>
              <a:t> </a:t>
            </a:r>
            <a:r>
              <a:rPr kumimoji="1" lang="en-US" altLang="ja-JP" sz="1800" dirty="0" smtClean="0">
                <a:solidFill>
                  <a:srgbClr val="000000"/>
                </a:solidFill>
              </a:rPr>
              <a:t>(case</a:t>
            </a:r>
            <a:r>
              <a:rPr kumimoji="1" lang="ja-JP" altLang="en-US" sz="180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1800" dirty="0" smtClean="0">
                <a:solidFill>
                  <a:srgbClr val="000000"/>
                </a:solidFill>
              </a:rPr>
              <a:t>2)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44008" y="15567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l"/>
            </a:pPr>
            <a:r>
              <a:rPr kumimoji="1" lang="en-US" altLang="ja-JP" sz="1800" dirty="0" smtClean="0">
                <a:solidFill>
                  <a:srgbClr val="000000"/>
                </a:solidFill>
              </a:rPr>
              <a:t>#2 (case 6)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8" name="片側の 2 つの角を切り取った四角形 7"/>
          <p:cNvSpPr/>
          <p:nvPr/>
        </p:nvSpPr>
        <p:spPr bwMode="auto">
          <a:xfrm>
            <a:off x="1582631" y="2276872"/>
            <a:ext cx="2016224" cy="288032"/>
          </a:xfrm>
          <a:prstGeom prst="snip2SameRect">
            <a:avLst>
              <a:gd name="adj1" fmla="val 26955"/>
              <a:gd name="adj2" fmla="val 0"/>
            </a:avLst>
          </a:prstGeom>
          <a:pattFill prst="ltDnDiag">
            <a:fgClr>
              <a:srgbClr val="00FFFF"/>
            </a:fgClr>
            <a:bgClr>
              <a:prstClr val="white"/>
            </a:bgClr>
          </a:patt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0" name="直線コネクタ 9"/>
          <p:cNvCxnSpPr/>
          <p:nvPr/>
        </p:nvCxnSpPr>
        <p:spPr bwMode="auto">
          <a:xfrm>
            <a:off x="1366607" y="2564904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片側の 2 つの角を切り取った四角形 10"/>
          <p:cNvSpPr/>
          <p:nvPr/>
        </p:nvSpPr>
        <p:spPr bwMode="auto">
          <a:xfrm>
            <a:off x="1582631" y="2276872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00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 bwMode="auto">
          <a:xfrm>
            <a:off x="1582631" y="2132856"/>
            <a:ext cx="20162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テキスト ボックス 12"/>
          <p:cNvSpPr txBox="1"/>
          <p:nvPr/>
        </p:nvSpPr>
        <p:spPr>
          <a:xfrm>
            <a:off x="2327342" y="1988840"/>
            <a:ext cx="551433" cy="215444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80MHz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58695" y="2564904"/>
            <a:ext cx="1152128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Pri-20M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5" name="直線矢印コネクタ 14"/>
          <p:cNvCxnSpPr>
            <a:stCxn id="14" idx="1"/>
          </p:cNvCxnSpPr>
          <p:nvPr/>
        </p:nvCxnSpPr>
        <p:spPr bwMode="auto">
          <a:xfrm flipH="1" flipV="1">
            <a:off x="1870663" y="2420888"/>
            <a:ext cx="288032" cy="2979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線コネクタ 16"/>
          <p:cNvCxnSpPr/>
          <p:nvPr/>
        </p:nvCxnSpPr>
        <p:spPr bwMode="auto">
          <a:xfrm>
            <a:off x="1366607" y="3212976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片側の 2 つの角を切り取った四角形 17"/>
          <p:cNvSpPr/>
          <p:nvPr/>
        </p:nvSpPr>
        <p:spPr bwMode="auto">
          <a:xfrm>
            <a:off x="2086687" y="2924944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1259632" y="1988840"/>
            <a:ext cx="2808312" cy="144016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5536" y="249289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00"/>
                </a:solidFill>
              </a:rPr>
              <a:t>Before :</a:t>
            </a:r>
          </a:p>
          <a:p>
            <a:r>
              <a:rPr kumimoji="1" lang="en-US" altLang="ja-JP" sz="1800" dirty="0" smtClean="0">
                <a:solidFill>
                  <a:srgbClr val="000000"/>
                </a:solidFill>
              </a:rPr>
              <a:t>(case</a:t>
            </a:r>
            <a:r>
              <a:rPr kumimoji="1" lang="ja-JP" altLang="en-US" sz="180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1800" dirty="0" smtClean="0">
                <a:solidFill>
                  <a:srgbClr val="000000"/>
                </a:solidFill>
              </a:rPr>
              <a:t>2)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 bwMode="auto">
          <a:xfrm>
            <a:off x="1366607" y="4149080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片側の 2 つの角を切り取った四角形 23"/>
          <p:cNvSpPr/>
          <p:nvPr/>
        </p:nvSpPr>
        <p:spPr bwMode="auto">
          <a:xfrm>
            <a:off x="1582631" y="3861048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00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47664" y="3573016"/>
            <a:ext cx="551433" cy="215444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kern="0" dirty="0">
                <a:solidFill>
                  <a:srgbClr val="000000"/>
                </a:solidFill>
              </a:rPr>
              <a:t>2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0MHz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9" name="直線コネクタ 28"/>
          <p:cNvCxnSpPr/>
          <p:nvPr/>
        </p:nvCxnSpPr>
        <p:spPr bwMode="auto">
          <a:xfrm>
            <a:off x="1366607" y="4797152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片側の 2 つの角を切り取った四角形 29"/>
          <p:cNvSpPr/>
          <p:nvPr/>
        </p:nvSpPr>
        <p:spPr bwMode="auto">
          <a:xfrm>
            <a:off x="2086687" y="4509120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正方形/長方形 30"/>
          <p:cNvSpPr/>
          <p:nvPr/>
        </p:nvSpPr>
        <p:spPr bwMode="auto">
          <a:xfrm>
            <a:off x="1259632" y="3573016"/>
            <a:ext cx="2808312" cy="144016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7544" y="40770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00"/>
                </a:solidFill>
              </a:rPr>
              <a:t>After :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83568" y="508518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solidFill>
                  <a:srgbClr val="000000"/>
                </a:solidFill>
              </a:rPr>
              <a:t>Throughput was improved.</a:t>
            </a:r>
            <a:endParaRPr kumimoji="1" lang="en-US" altLang="ja-JP" sz="2000" dirty="0" smtClean="0">
              <a:solidFill>
                <a:srgbClr val="000000"/>
              </a:solidFill>
            </a:endParaRPr>
          </a:p>
          <a:p>
            <a:r>
              <a:rPr kumimoji="1" lang="ja-JP" altLang="ja-JP" sz="2000" dirty="0">
                <a:solidFill>
                  <a:srgbClr val="000000"/>
                </a:solidFill>
              </a:rPr>
              <a:t>　</a:t>
            </a:r>
            <a:r>
              <a:rPr kumimoji="1" lang="en-US" altLang="ja-JP" sz="2000" dirty="0" smtClean="0">
                <a:solidFill>
                  <a:srgbClr val="000000"/>
                </a:solidFill>
              </a:rPr>
              <a:t>0.04Mbps</a:t>
            </a:r>
            <a:r>
              <a:rPr kumimoji="1" lang="ja-JP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ja-JP" altLang="en-US" sz="20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kumimoji="1" lang="en-US" altLang="ja-JP" sz="2000" dirty="0" smtClean="0">
                <a:solidFill>
                  <a:srgbClr val="000000"/>
                </a:solidFill>
                <a:sym typeface="Wingdings"/>
              </a:rPr>
              <a:t>78.8Mbps</a:t>
            </a:r>
            <a:endParaRPr kumimoji="1" lang="en-US" altLang="ja-JP" sz="2000" dirty="0">
              <a:solidFill>
                <a:srgbClr val="000000"/>
              </a:solidFill>
              <a:sym typeface="Wingdings"/>
            </a:endParaRPr>
          </a:p>
        </p:txBody>
      </p:sp>
      <p:sp>
        <p:nvSpPr>
          <p:cNvPr id="34" name="片側の 2 つの角を切り取った四角形 33"/>
          <p:cNvSpPr/>
          <p:nvPr/>
        </p:nvSpPr>
        <p:spPr bwMode="auto">
          <a:xfrm>
            <a:off x="5903111" y="2276872"/>
            <a:ext cx="2016224" cy="288032"/>
          </a:xfrm>
          <a:prstGeom prst="snip2SameRect">
            <a:avLst>
              <a:gd name="adj1" fmla="val 26955"/>
              <a:gd name="adj2" fmla="val 0"/>
            </a:avLst>
          </a:prstGeom>
          <a:pattFill prst="ltDnDiag">
            <a:fgClr>
              <a:srgbClr val="00FFFF"/>
            </a:fgClr>
            <a:bgClr>
              <a:prstClr val="white"/>
            </a:bgClr>
          </a:patt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5" name="直線コネクタ 34"/>
          <p:cNvCxnSpPr/>
          <p:nvPr/>
        </p:nvCxnSpPr>
        <p:spPr bwMode="auto">
          <a:xfrm>
            <a:off x="5687087" y="2564904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片側の 2 つの角を切り取った四角形 35"/>
          <p:cNvSpPr/>
          <p:nvPr/>
        </p:nvSpPr>
        <p:spPr bwMode="auto">
          <a:xfrm>
            <a:off x="5903111" y="2276872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00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7" name="直線矢印コネクタ 36"/>
          <p:cNvCxnSpPr/>
          <p:nvPr/>
        </p:nvCxnSpPr>
        <p:spPr bwMode="auto">
          <a:xfrm>
            <a:off x="5903111" y="2132856"/>
            <a:ext cx="20162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8" name="テキスト ボックス 37"/>
          <p:cNvSpPr txBox="1"/>
          <p:nvPr/>
        </p:nvSpPr>
        <p:spPr>
          <a:xfrm>
            <a:off x="6647822" y="1988840"/>
            <a:ext cx="551433" cy="215444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80MHz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479175" y="2564904"/>
            <a:ext cx="1152128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Pri-20M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40" name="直線矢印コネクタ 39"/>
          <p:cNvCxnSpPr>
            <a:stCxn id="39" idx="1"/>
          </p:cNvCxnSpPr>
          <p:nvPr/>
        </p:nvCxnSpPr>
        <p:spPr bwMode="auto">
          <a:xfrm flipH="1" flipV="1">
            <a:off x="6191143" y="2420888"/>
            <a:ext cx="288032" cy="2979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直線コネクタ 40"/>
          <p:cNvCxnSpPr/>
          <p:nvPr/>
        </p:nvCxnSpPr>
        <p:spPr bwMode="auto">
          <a:xfrm>
            <a:off x="5687087" y="3212976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正方形/長方形 42"/>
          <p:cNvSpPr/>
          <p:nvPr/>
        </p:nvSpPr>
        <p:spPr bwMode="auto">
          <a:xfrm>
            <a:off x="5580112" y="1988840"/>
            <a:ext cx="2808312" cy="144016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716016" y="249289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00"/>
                </a:solidFill>
              </a:rPr>
              <a:t>Before :</a:t>
            </a:r>
          </a:p>
          <a:p>
            <a:r>
              <a:rPr kumimoji="1" lang="en-US" altLang="ja-JP" sz="1800" dirty="0" smtClean="0">
                <a:solidFill>
                  <a:srgbClr val="000000"/>
                </a:solidFill>
              </a:rPr>
              <a:t>(case</a:t>
            </a:r>
            <a:r>
              <a:rPr kumimoji="1" lang="ja-JP" altLang="en-US" sz="180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1800" dirty="0" smtClean="0">
                <a:solidFill>
                  <a:srgbClr val="000000"/>
                </a:solidFill>
              </a:rPr>
              <a:t>6)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45" name="片側の 2 つの角を切り取った四角形 44"/>
          <p:cNvSpPr/>
          <p:nvPr/>
        </p:nvSpPr>
        <p:spPr bwMode="auto">
          <a:xfrm>
            <a:off x="6876256" y="2924944"/>
            <a:ext cx="1008112" cy="288032"/>
          </a:xfrm>
          <a:prstGeom prst="snip2SameRect">
            <a:avLst>
              <a:gd name="adj1" fmla="val 26955"/>
              <a:gd name="adj2" fmla="val 0"/>
            </a:avLst>
          </a:prstGeom>
          <a:pattFill prst="ltDnDiag">
            <a:fgClr>
              <a:srgbClr val="FF00FF"/>
            </a:fgClr>
            <a:bgClr>
              <a:prstClr val="white"/>
            </a:bgClr>
          </a:patt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片側の 2 つの角を切り取った四角形 45"/>
          <p:cNvSpPr/>
          <p:nvPr/>
        </p:nvSpPr>
        <p:spPr bwMode="auto">
          <a:xfrm>
            <a:off x="6876256" y="2924944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47" name="片側の 2 つの角を切り取った四角形 46"/>
          <p:cNvSpPr/>
          <p:nvPr/>
        </p:nvSpPr>
        <p:spPr bwMode="auto">
          <a:xfrm>
            <a:off x="5903111" y="3861048"/>
            <a:ext cx="973145" cy="288032"/>
          </a:xfrm>
          <a:prstGeom prst="snip2SameRect">
            <a:avLst>
              <a:gd name="adj1" fmla="val 26955"/>
              <a:gd name="adj2" fmla="val 0"/>
            </a:avLst>
          </a:prstGeom>
          <a:pattFill prst="ltDnDiag">
            <a:fgClr>
              <a:srgbClr val="00FFFF"/>
            </a:fgClr>
            <a:bgClr>
              <a:prstClr val="white"/>
            </a:bgClr>
          </a:patt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8" name="直線コネクタ 47"/>
          <p:cNvCxnSpPr/>
          <p:nvPr/>
        </p:nvCxnSpPr>
        <p:spPr bwMode="auto">
          <a:xfrm>
            <a:off x="5687087" y="4149080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片側の 2 つの角を切り取った四角形 48"/>
          <p:cNvSpPr/>
          <p:nvPr/>
        </p:nvSpPr>
        <p:spPr bwMode="auto">
          <a:xfrm>
            <a:off x="5903111" y="3861048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00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084168" y="3573016"/>
            <a:ext cx="551433" cy="215444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kern="0" dirty="0">
                <a:solidFill>
                  <a:srgbClr val="000000"/>
                </a:solidFill>
              </a:rPr>
              <a:t>4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0MHz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479175" y="4149080"/>
            <a:ext cx="1152128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Pri-20M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53" name="直線矢印コネクタ 52"/>
          <p:cNvCxnSpPr>
            <a:stCxn id="52" idx="1"/>
          </p:cNvCxnSpPr>
          <p:nvPr/>
        </p:nvCxnSpPr>
        <p:spPr bwMode="auto">
          <a:xfrm flipH="1" flipV="1">
            <a:off x="6191143" y="4005064"/>
            <a:ext cx="288032" cy="2979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直線コネクタ 53"/>
          <p:cNvCxnSpPr/>
          <p:nvPr/>
        </p:nvCxnSpPr>
        <p:spPr bwMode="auto">
          <a:xfrm>
            <a:off x="5687087" y="4797152"/>
            <a:ext cx="24482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正方形/長方形 54"/>
          <p:cNvSpPr/>
          <p:nvPr/>
        </p:nvSpPr>
        <p:spPr bwMode="auto">
          <a:xfrm>
            <a:off x="5580112" y="3573016"/>
            <a:ext cx="2808312" cy="144016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片側の 2 つの角を切り取った四角形 56"/>
          <p:cNvSpPr/>
          <p:nvPr/>
        </p:nvSpPr>
        <p:spPr bwMode="auto">
          <a:xfrm>
            <a:off x="6876256" y="4509120"/>
            <a:ext cx="1008112" cy="288032"/>
          </a:xfrm>
          <a:prstGeom prst="snip2SameRect">
            <a:avLst>
              <a:gd name="adj1" fmla="val 26955"/>
              <a:gd name="adj2" fmla="val 0"/>
            </a:avLst>
          </a:prstGeom>
          <a:pattFill prst="ltDnDiag">
            <a:fgClr>
              <a:srgbClr val="FF00FF"/>
            </a:fgClr>
            <a:bgClr>
              <a:prstClr val="white"/>
            </a:bgClr>
          </a:patt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片側の 2 つの角を切り取った四角形 57"/>
          <p:cNvSpPr/>
          <p:nvPr/>
        </p:nvSpPr>
        <p:spPr bwMode="auto">
          <a:xfrm>
            <a:off x="6876256" y="4509120"/>
            <a:ext cx="504056" cy="288032"/>
          </a:xfrm>
          <a:prstGeom prst="snip2SameRect">
            <a:avLst>
              <a:gd name="adj1" fmla="val 26955"/>
              <a:gd name="adj2" fmla="val 0"/>
            </a:avLst>
          </a:prstGeom>
          <a:solidFill>
            <a:srgbClr val="FF00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788024" y="40770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00"/>
                </a:solidFill>
              </a:rPr>
              <a:t>After :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076056" y="508518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solidFill>
                  <a:srgbClr val="000000"/>
                </a:solidFill>
              </a:rPr>
              <a:t>Throughput was improved.</a:t>
            </a:r>
            <a:endParaRPr kumimoji="1" lang="en-US" altLang="ja-JP" sz="2000" dirty="0" smtClean="0">
              <a:solidFill>
                <a:srgbClr val="000000"/>
              </a:solidFill>
            </a:endParaRPr>
          </a:p>
          <a:p>
            <a:r>
              <a:rPr kumimoji="1" lang="ja-JP" altLang="ja-JP" sz="2000" dirty="0">
                <a:solidFill>
                  <a:srgbClr val="000000"/>
                </a:solidFill>
              </a:rPr>
              <a:t>　</a:t>
            </a:r>
            <a:r>
              <a:rPr kumimoji="1" lang="en-US" altLang="ja-JP" sz="2000" dirty="0" smtClean="0">
                <a:solidFill>
                  <a:srgbClr val="000000"/>
                </a:solidFill>
              </a:rPr>
              <a:t>0.4Mbps</a:t>
            </a:r>
            <a:r>
              <a:rPr kumimoji="1" lang="ja-JP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ja-JP" altLang="en-US" sz="20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kumimoji="1" lang="en-US" altLang="ja-JP" sz="2000" dirty="0" smtClean="0">
                <a:solidFill>
                  <a:srgbClr val="000000"/>
                </a:solidFill>
                <a:sym typeface="Wingdings"/>
              </a:rPr>
              <a:t>86.7Mbps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61" name="下矢印 60"/>
          <p:cNvSpPr/>
          <p:nvPr/>
        </p:nvSpPr>
        <p:spPr bwMode="auto">
          <a:xfrm>
            <a:off x="683568" y="3212976"/>
            <a:ext cx="288032" cy="7920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下矢印 61"/>
          <p:cNvSpPr/>
          <p:nvPr/>
        </p:nvSpPr>
        <p:spPr bwMode="auto">
          <a:xfrm>
            <a:off x="5004048" y="3212976"/>
            <a:ext cx="288032" cy="7920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587727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00"/>
                </a:solidFill>
              </a:rPr>
              <a:t>Bandwidth adjustment is very</a:t>
            </a:r>
            <a:r>
              <a:rPr kumimoji="1" lang="en-US" altLang="en-US" b="1" dirty="0">
                <a:solidFill>
                  <a:srgbClr val="000000"/>
                </a:solidFill>
              </a:rPr>
              <a:t> </a:t>
            </a:r>
            <a:r>
              <a:rPr kumimoji="1" lang="en-US" altLang="en-US" b="1" dirty="0" smtClean="0">
                <a:solidFill>
                  <a:srgbClr val="000000"/>
                </a:solidFill>
              </a:rPr>
              <a:t>effective.</a:t>
            </a:r>
            <a:r>
              <a:rPr kumimoji="1" lang="en-US" altLang="ja-JP" b="1" dirty="0" smtClean="0">
                <a:solidFill>
                  <a:srgbClr val="000000"/>
                </a:solidFill>
              </a:rPr>
              <a:t> </a:t>
            </a:r>
            <a:endParaRPr kumimoji="1" lang="ja-JP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4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Considerations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700808"/>
            <a:ext cx="84249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</a:rPr>
              <a:t>The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current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standards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have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defined channel selection methods to avoid negative interference impacts among neighboring BSSs</a:t>
            </a:r>
            <a:r>
              <a:rPr kumimoji="1" lang="ja-JP" altLang="en-US" dirty="0">
                <a:solidFill>
                  <a:schemeClr val="tx1"/>
                </a:solidFill>
              </a:rPr>
              <a:t>.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kumimoji="1" lang="en-US" altLang="ja-JP" sz="2200" dirty="0" smtClean="0">
                <a:solidFill>
                  <a:schemeClr val="tx1"/>
                </a:solidFill>
                <a:sym typeface="Wingdings"/>
              </a:rPr>
              <a:t>However, implemented adjustment to narrower operating bandwidth doesn’t work well when OBSS is detected on the secondary channel.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</a:rPr>
              <a:t>LAA-LTE</a:t>
            </a:r>
            <a:r>
              <a:rPr kumimoji="1" lang="en-US" altLang="ja-JP" dirty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will be deployed in the near future. It will start and operate on channels which WLAN’s beacons were not detected or less detected.</a:t>
            </a:r>
          </a:p>
          <a:p>
            <a:pPr marL="800100" lvl="1" indent="-342900">
              <a:buFont typeface="Wingdings" charset="0"/>
              <a:buChar char="à"/>
            </a:pPr>
            <a:r>
              <a:rPr kumimoji="1" lang="en-US" altLang="ja-JP" sz="2200" dirty="0" smtClean="0">
                <a:solidFill>
                  <a:schemeClr val="tx1"/>
                </a:solidFill>
                <a:sym typeface="Wingdings"/>
              </a:rPr>
              <a:t>It may operate on the secondary channels of WLAN BSSs in many cases at denser environment.</a:t>
            </a:r>
          </a:p>
          <a:p>
            <a:pPr lvl="1"/>
            <a:r>
              <a:rPr kumimoji="1" lang="en-US" altLang="ja-JP" sz="2200" dirty="0" smtClean="0">
                <a:solidFill>
                  <a:schemeClr val="tx1"/>
                </a:solidFill>
                <a:sym typeface="Wingdings"/>
              </a:rPr>
              <a:t>Wider bandwidth operation of LAA will be discussed at 3GPP in the next phase. In that case, </a:t>
            </a:r>
            <a:r>
              <a:rPr kumimoji="1" lang="en-US" altLang="ja-JP" sz="2200" u="sng" dirty="0" smtClean="0">
                <a:solidFill>
                  <a:schemeClr val="tx1"/>
                </a:solidFill>
                <a:sym typeface="Wingdings"/>
              </a:rPr>
              <a:t>channel overlapped operation</a:t>
            </a:r>
            <a:r>
              <a:rPr kumimoji="1" lang="en-US" altLang="ja-JP" sz="2200" dirty="0" smtClean="0">
                <a:solidFill>
                  <a:schemeClr val="tx1"/>
                </a:solidFill>
                <a:sym typeface="Wingdings"/>
              </a:rPr>
              <a:t> between WLANs and</a:t>
            </a:r>
            <a:r>
              <a:rPr kumimoji="1" lang="ja-JP" altLang="en-US" sz="22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kumimoji="1" lang="en-US" altLang="ja-JP" sz="2200" dirty="0" smtClean="0">
                <a:solidFill>
                  <a:schemeClr val="tx1"/>
                </a:solidFill>
                <a:sym typeface="Wingdings"/>
              </a:rPr>
              <a:t>LAAs</a:t>
            </a:r>
            <a:r>
              <a:rPr kumimoji="1" lang="ja-JP" altLang="en-US" sz="22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kumimoji="1" lang="en-US" altLang="ja-JP" sz="2200" dirty="0" smtClean="0">
                <a:solidFill>
                  <a:schemeClr val="tx1"/>
                </a:solidFill>
                <a:sym typeface="Wingdings"/>
              </a:rPr>
              <a:t>would be more probable.</a:t>
            </a:r>
            <a:endParaRPr kumimoji="1" lang="ja-JP" alt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6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Mechanism</a:t>
            </a:r>
            <a:r>
              <a:rPr lang="ja-JP" altLang="en-US" dirty="0" smtClean="0"/>
              <a:t> </a:t>
            </a:r>
            <a:r>
              <a:rPr lang="en-US" altLang="ja-JP" dirty="0" smtClean="0"/>
              <a:t>to</a:t>
            </a:r>
            <a:r>
              <a:rPr lang="ja-JP" altLang="en-US" dirty="0" smtClean="0"/>
              <a:t> </a:t>
            </a:r>
            <a:r>
              <a:rPr lang="en-US" altLang="ja-JP" dirty="0" smtClean="0"/>
              <a:t>adjust</a:t>
            </a:r>
            <a:r>
              <a:rPr lang="ja-JP" altLang="en-US" dirty="0" smtClean="0"/>
              <a:t> </a:t>
            </a:r>
            <a:r>
              <a:rPr lang="en-US" altLang="ja-JP" dirty="0" smtClean="0"/>
              <a:t>operating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BW</a:t>
            </a:r>
            <a:br>
              <a:rPr lang="en-US" altLang="ja-JP" dirty="0" smtClean="0"/>
            </a:br>
            <a:r>
              <a:rPr lang="en-US" altLang="ja-JP" dirty="0" smtClean="0"/>
              <a:t>(Current</a:t>
            </a:r>
            <a:r>
              <a:rPr lang="ja-JP" altLang="en-US" dirty="0" smtClean="0"/>
              <a:t> </a:t>
            </a:r>
            <a:r>
              <a:rPr lang="en-US" altLang="ja-JP" dirty="0" smtClean="0"/>
              <a:t>standards)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844824"/>
            <a:ext cx="813690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</a:rPr>
              <a:t>Some methods for BW adjustment have been already defined.</a:t>
            </a:r>
          </a:p>
          <a:p>
            <a:pPr marL="1085850" lvl="1" indent="-342900">
              <a:buFontTx/>
              <a:buChar char="-"/>
            </a:pPr>
            <a:r>
              <a:rPr kumimoji="1" lang="en-US" altLang="ja-JP" dirty="0" smtClean="0">
                <a:solidFill>
                  <a:schemeClr val="tx1"/>
                </a:solidFill>
              </a:rPr>
              <a:t>Notify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Channel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Width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frame</a:t>
            </a:r>
          </a:p>
          <a:p>
            <a:pPr marL="1085850" lvl="1" indent="-342900">
              <a:buFontTx/>
              <a:buChar char="-"/>
            </a:pPr>
            <a:r>
              <a:rPr kumimoji="1" lang="en-US" altLang="ja-JP" dirty="0" smtClean="0">
                <a:solidFill>
                  <a:schemeClr val="tx1"/>
                </a:solidFill>
              </a:rPr>
              <a:t>Operating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Mode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Notification frame</a:t>
            </a:r>
          </a:p>
          <a:p>
            <a:pPr marL="1085850" lvl="1" indent="-342900">
              <a:buFontTx/>
              <a:buChar char="-"/>
            </a:pPr>
            <a:r>
              <a:rPr kumimoji="1" lang="en-US" altLang="ja-JP" dirty="0" smtClean="0">
                <a:solidFill>
                  <a:schemeClr val="tx1"/>
                </a:solidFill>
              </a:rPr>
              <a:t>Dynamic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Bandwidth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Negotiation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(by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RTS/CTS)</a:t>
            </a:r>
          </a:p>
          <a:p>
            <a:pPr marL="1085850" lvl="1" indent="-342900">
              <a:buFontTx/>
              <a:buChar char="-"/>
            </a:pPr>
            <a:endParaRPr kumimoji="1" lang="en-US" altLang="ja-JP" dirty="0">
              <a:solidFill>
                <a:schemeClr val="tx1"/>
              </a:solidFill>
            </a:endParaRPr>
          </a:p>
          <a:p>
            <a:pPr lvl="1"/>
            <a:r>
              <a:rPr kumimoji="1" lang="en-US" altLang="ja-JP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kumimoji="1" lang="en-US" altLang="ja-JP" dirty="0" smtClean="0">
                <a:solidFill>
                  <a:schemeClr val="tx1"/>
                </a:solidFill>
              </a:rPr>
              <a:t>However, they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doesn’t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seem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to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be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much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implemented</a:t>
            </a:r>
            <a:r>
              <a:rPr kumimoji="1" lang="ja-JP" altLang="en-US" dirty="0" smtClean="0">
                <a:solidFill>
                  <a:schemeClr val="tx1"/>
                </a:solidFill>
              </a:rPr>
              <a:t>. </a:t>
            </a:r>
            <a:r>
              <a:rPr kumimoji="1" lang="en-US" altLang="ja-JP" dirty="0" smtClean="0">
                <a:solidFill>
                  <a:schemeClr val="tx1"/>
                </a:solidFill>
              </a:rPr>
              <a:t>   Is it for simple implementation?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</a:rPr>
              <a:t>Effectiveness at denser environment is one of HEW objectives. We need to consider to improve WLAN performance at such environment.</a:t>
            </a:r>
          </a:p>
          <a:p>
            <a:pPr lvl="1"/>
            <a:r>
              <a:rPr kumimoji="1" lang="en-US" altLang="ja-JP" dirty="0" smtClean="0">
                <a:solidFill>
                  <a:schemeClr val="tx1"/>
                </a:solidFill>
                <a:sym typeface="Wingdings"/>
              </a:rPr>
              <a:t>It is necessary for us to consider dynamic BW adjustment.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0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Proposals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1844824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42900">
              <a:buFont typeface="Arial"/>
              <a:buChar char="•"/>
              <a:tabLst>
                <a:tab pos="354013" algn="l"/>
              </a:tabLst>
            </a:pPr>
            <a:r>
              <a:rPr kumimoji="1" lang="en-US" altLang="ja-JP" dirty="0" smtClean="0">
                <a:solidFill>
                  <a:schemeClr val="tx1"/>
                </a:solidFill>
              </a:rPr>
              <a:t>An AP shall have a mechanism to explicitly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adjust its operating bandwidth during the operation based on interference situation at denser environment.</a:t>
            </a:r>
          </a:p>
          <a:p>
            <a:pPr marL="357188" indent="-342900">
              <a:buFont typeface="Arial"/>
              <a:buChar char="•"/>
              <a:tabLst>
                <a:tab pos="354013" algn="l"/>
              </a:tabLst>
            </a:pPr>
            <a:endParaRPr kumimoji="1" lang="en-US" altLang="ja-JP" dirty="0" smtClean="0">
              <a:solidFill>
                <a:schemeClr val="tx1"/>
              </a:solidFill>
            </a:endParaRPr>
          </a:p>
          <a:p>
            <a:pPr marL="357188" indent="-342900">
              <a:buFont typeface="Arial"/>
              <a:buChar char="•"/>
              <a:tabLst>
                <a:tab pos="354013" algn="l"/>
              </a:tabLst>
            </a:pPr>
            <a:r>
              <a:rPr kumimoji="1" lang="en-US" altLang="ja-JP" dirty="0" smtClean="0">
                <a:solidFill>
                  <a:schemeClr val="tx1"/>
                </a:solidFill>
              </a:rPr>
              <a:t>Existing specifications in the current 802.11 standards may be used for control of associated STAs for this operating bandwidth adjustment.</a:t>
            </a:r>
          </a:p>
          <a:p>
            <a:pPr marL="357188" indent="-342900">
              <a:buFont typeface="Arial"/>
              <a:buChar char="•"/>
              <a:tabLst>
                <a:tab pos="354013" algn="l"/>
              </a:tabLst>
            </a:pPr>
            <a:r>
              <a:rPr kumimoji="1" lang="en-US" altLang="ja-JP" dirty="0" smtClean="0">
                <a:solidFill>
                  <a:schemeClr val="tx1"/>
                </a:solidFill>
              </a:rPr>
              <a:t>Determination for operating bandwidth adjustment will be on an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26805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1844824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300" dirty="0">
                <a:solidFill>
                  <a:schemeClr val="tx1"/>
                </a:solidFill>
              </a:rPr>
              <a:t>C</a:t>
            </a:r>
            <a:r>
              <a:rPr kumimoji="1" lang="en-US" altLang="ja-JP" sz="2300" dirty="0" smtClean="0">
                <a:solidFill>
                  <a:schemeClr val="tx1"/>
                </a:solidFill>
              </a:rPr>
              <a:t>hannel selection methods in the current standards</a:t>
            </a:r>
            <a:r>
              <a:rPr kumimoji="1" lang="ja-JP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2300" dirty="0" smtClean="0">
                <a:solidFill>
                  <a:schemeClr val="tx1"/>
                </a:solidFill>
              </a:rPr>
              <a:t>were</a:t>
            </a:r>
            <a:r>
              <a:rPr kumimoji="1" lang="ja-JP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2300" dirty="0" smtClean="0">
                <a:solidFill>
                  <a:schemeClr val="tx1"/>
                </a:solidFill>
              </a:rPr>
              <a:t>reviewed. 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en-US" sz="2300" dirty="0" smtClean="0">
                <a:solidFill>
                  <a:schemeClr val="tx1"/>
                </a:solidFill>
              </a:rPr>
              <a:t>Examples of  channel selections at the real denser environment were shown.</a:t>
            </a:r>
          </a:p>
          <a:p>
            <a:pPr lvl="1"/>
            <a:r>
              <a:rPr kumimoji="1" lang="en-US" altLang="en-US" sz="23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kumimoji="1" lang="en-US" altLang="en-US" sz="2300" dirty="0">
                <a:solidFill>
                  <a:schemeClr val="tx1"/>
                </a:solidFill>
                <a:sym typeface="Wingdings"/>
              </a:rPr>
              <a:t>S</a:t>
            </a:r>
            <a:r>
              <a:rPr kumimoji="1" lang="en-US" altLang="en-US" sz="2300" dirty="0" smtClean="0">
                <a:solidFill>
                  <a:schemeClr val="tx1"/>
                </a:solidFill>
                <a:sym typeface="Wingdings"/>
              </a:rPr>
              <a:t>ome BSSs overlapped on the secondary channels of others.</a:t>
            </a:r>
          </a:p>
          <a:p>
            <a:pPr lvl="1"/>
            <a:r>
              <a:rPr kumimoji="1" lang="en-US" altLang="en-US" sz="2300" dirty="0" smtClean="0">
                <a:solidFill>
                  <a:schemeClr val="tx1"/>
                </a:solidFill>
                <a:sym typeface="Wingdings"/>
              </a:rPr>
              <a:t>Performance improvement was observed by narrower bandwidth operation.</a:t>
            </a:r>
            <a:r>
              <a:rPr kumimoji="1" lang="en-US" altLang="en-US" sz="2300" dirty="0" smtClean="0">
                <a:solidFill>
                  <a:schemeClr val="tx1"/>
                </a:solidFill>
              </a:rPr>
              <a:t>  </a:t>
            </a:r>
            <a:endParaRPr kumimoji="1" lang="en-US" altLang="ja-JP" sz="2300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kumimoji="1" lang="en-US" altLang="ja-JP" sz="2300" dirty="0">
                <a:solidFill>
                  <a:schemeClr val="tx1"/>
                </a:solidFill>
              </a:rPr>
              <a:t>I</a:t>
            </a:r>
            <a:r>
              <a:rPr kumimoji="1" lang="en-US" altLang="ja-JP" sz="2300" dirty="0" smtClean="0">
                <a:solidFill>
                  <a:schemeClr val="tx1"/>
                </a:solidFill>
              </a:rPr>
              <a:t>nterference impacts on the secondary channel were evaluated.</a:t>
            </a:r>
          </a:p>
          <a:p>
            <a:pPr lvl="1"/>
            <a:r>
              <a:rPr kumimoji="1" lang="en-US" altLang="ja-JP" sz="23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kumimoji="1" lang="en-US" altLang="ja-JP" sz="2300" dirty="0">
                <a:solidFill>
                  <a:schemeClr val="tx1"/>
                </a:solidFill>
                <a:sym typeface="Wingdings"/>
              </a:rPr>
              <a:t>S</a:t>
            </a:r>
            <a:r>
              <a:rPr kumimoji="1" lang="en-US" altLang="ja-JP" sz="2300" dirty="0" smtClean="0">
                <a:solidFill>
                  <a:schemeClr val="tx1"/>
                </a:solidFill>
                <a:sym typeface="Wingdings"/>
              </a:rPr>
              <a:t>evere performance degradations were experienced.</a:t>
            </a:r>
            <a:endParaRPr kumimoji="1" lang="en-US" altLang="ja-JP" sz="2300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kumimoji="1" lang="en-US" altLang="ja-JP" sz="2300" dirty="0" smtClean="0">
                <a:solidFill>
                  <a:schemeClr val="tx1"/>
                </a:solidFill>
              </a:rPr>
              <a:t>TGax may also</a:t>
            </a:r>
            <a:r>
              <a:rPr kumimoji="1" lang="ja-JP" altLang="en-US" sz="23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2300" dirty="0" smtClean="0">
                <a:solidFill>
                  <a:schemeClr val="tx1"/>
                </a:solidFill>
              </a:rPr>
              <a:t>need to consider impacts from other radio technologies like LAA.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300" dirty="0" smtClean="0">
                <a:solidFill>
                  <a:schemeClr val="tx1"/>
                </a:solidFill>
              </a:rPr>
              <a:t>This submission proposed  a mechanism to adjust operating bandwidth to mitigate negative interference impacts.</a:t>
            </a:r>
            <a:endParaRPr kumimoji="1" lang="ja-JP" alt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7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436096" y="6475413"/>
            <a:ext cx="3106242" cy="265955"/>
          </a:xfrm>
        </p:spPr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981200"/>
            <a:ext cx="8064896" cy="4208463"/>
          </a:xfrm>
          <a:ln/>
        </p:spPr>
        <p:txBody>
          <a:bodyPr/>
          <a:lstStyle/>
          <a:p>
            <a:pPr>
              <a:buFont typeface="Arial"/>
              <a:buChar char="•"/>
            </a:pPr>
            <a:r>
              <a:rPr lang="en-US" altLang="ja-JP" dirty="0" smtClean="0"/>
              <a:t>[1]</a:t>
            </a:r>
            <a:r>
              <a:rPr lang="ja-JP" altLang="en-US" dirty="0" smtClean="0"/>
              <a:t> </a:t>
            </a:r>
            <a:r>
              <a:rPr lang="en-US" altLang="ja-JP" dirty="0"/>
              <a:t>Draft P802.11 </a:t>
            </a:r>
            <a:r>
              <a:rPr lang="en-US" altLang="ja-JP" dirty="0" smtClean="0"/>
              <a:t>REVmc_D4.3</a:t>
            </a:r>
          </a:p>
          <a:p>
            <a:pPr>
              <a:buFont typeface="Arial"/>
              <a:buChar char="•"/>
            </a:pPr>
            <a:r>
              <a:rPr lang="en-US" altLang="ja-JP" dirty="0" smtClean="0"/>
              <a:t>[2] </a:t>
            </a:r>
            <a:r>
              <a:rPr lang="en-US" altLang="ja-JP" dirty="0"/>
              <a:t>“A</a:t>
            </a:r>
            <a:r>
              <a:rPr lang="ja-JP" altLang="en-US" dirty="0"/>
              <a:t> </a:t>
            </a:r>
            <a:r>
              <a:rPr lang="en-US" altLang="ja-JP" dirty="0"/>
              <a:t>First</a:t>
            </a:r>
            <a:r>
              <a:rPr lang="ja-JP" altLang="en-US" dirty="0"/>
              <a:t> </a:t>
            </a:r>
            <a:r>
              <a:rPr lang="en-US" altLang="ja-JP" dirty="0"/>
              <a:t>Look</a:t>
            </a:r>
            <a:r>
              <a:rPr lang="ja-JP" altLang="en-US" dirty="0"/>
              <a:t> </a:t>
            </a:r>
            <a:r>
              <a:rPr lang="en-US" altLang="ja-JP" dirty="0"/>
              <a:t>at</a:t>
            </a:r>
            <a:r>
              <a:rPr lang="ja-JP" altLang="en-US" dirty="0"/>
              <a:t> </a:t>
            </a:r>
            <a:r>
              <a:rPr lang="en-US" altLang="ja-JP" dirty="0"/>
              <a:t>802.11ac</a:t>
            </a:r>
            <a:r>
              <a:rPr lang="ja-JP" altLang="en-US" dirty="0"/>
              <a:t> </a:t>
            </a:r>
            <a:r>
              <a:rPr lang="en-US" altLang="ja-JP" dirty="0"/>
              <a:t>in</a:t>
            </a:r>
            <a:r>
              <a:rPr lang="ja-JP" altLang="en-US" dirty="0"/>
              <a:t> </a:t>
            </a:r>
            <a:r>
              <a:rPr lang="en-US" altLang="ja-JP" dirty="0"/>
              <a:t>Action:</a:t>
            </a:r>
            <a:r>
              <a:rPr lang="ja-JP" altLang="en-US" dirty="0"/>
              <a:t> </a:t>
            </a:r>
            <a:r>
              <a:rPr lang="en-US" altLang="ja-JP" dirty="0"/>
              <a:t>Energy</a:t>
            </a:r>
            <a:r>
              <a:rPr lang="ja-JP" altLang="en-US" dirty="0"/>
              <a:t> </a:t>
            </a:r>
            <a:r>
              <a:rPr lang="en-US" altLang="ja-JP" dirty="0"/>
              <a:t>Efficiency</a:t>
            </a:r>
            <a:r>
              <a:rPr lang="ja-JP" altLang="en-US" dirty="0"/>
              <a:t> </a:t>
            </a:r>
            <a:r>
              <a:rPr lang="en-US" altLang="ja-JP" dirty="0"/>
              <a:t>and</a:t>
            </a:r>
            <a:r>
              <a:rPr lang="ja-JP" altLang="en-US" dirty="0"/>
              <a:t> </a:t>
            </a:r>
            <a:r>
              <a:rPr lang="en-US" altLang="ja-JP" dirty="0"/>
              <a:t>Interference</a:t>
            </a:r>
            <a:r>
              <a:rPr lang="ja-JP" altLang="en-US" dirty="0"/>
              <a:t> </a:t>
            </a:r>
            <a:r>
              <a:rPr lang="en-US" altLang="ja-JP" dirty="0"/>
              <a:t>Characterization”,</a:t>
            </a:r>
            <a:r>
              <a:rPr lang="ja-JP" altLang="en-US" dirty="0"/>
              <a:t> </a:t>
            </a:r>
            <a:r>
              <a:rPr lang="en-US" altLang="ja-JP" dirty="0"/>
              <a:t>2014</a:t>
            </a:r>
            <a:r>
              <a:rPr lang="ja-JP" altLang="en-US" dirty="0"/>
              <a:t> </a:t>
            </a:r>
            <a:r>
              <a:rPr lang="en-US" altLang="ja-JP" dirty="0"/>
              <a:t>IFIP</a:t>
            </a:r>
          </a:p>
          <a:p>
            <a:pPr>
              <a:buFont typeface="Arial"/>
              <a:buChar char="•"/>
            </a:pPr>
            <a:r>
              <a:rPr lang="en-US" dirty="0" smtClean="0"/>
              <a:t>[3] </a:t>
            </a:r>
            <a:r>
              <a:rPr lang="en-US" altLang="ja-JP" dirty="0" smtClean="0"/>
              <a:t>IEEE802.11-15/0132r8, “Specification Framework </a:t>
            </a:r>
            <a:r>
              <a:rPr lang="en-US" altLang="ja-JP" smtClean="0"/>
              <a:t>for TGax”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136904" cy="4114800"/>
          </a:xfrm>
          <a:ln/>
        </p:spPr>
        <p:txBody>
          <a:bodyPr/>
          <a:lstStyle/>
          <a:p>
            <a:pPr>
              <a:buFont typeface="Arial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dirty="0" smtClean="0"/>
              <a:t>This contribution shows real experiences on our public WLAN service at denser environment.</a:t>
            </a:r>
          </a:p>
          <a:p>
            <a:pPr>
              <a:buFont typeface="Arial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dirty="0" smtClean="0"/>
              <a:t>Importance of bandwidth adjustment at such environment is explained from a standpoint of public WLAN operator.</a:t>
            </a:r>
            <a:endParaRPr lang="en-US" altLang="ja-JP" sz="2400" dirty="0" smtClean="0"/>
          </a:p>
          <a:p>
            <a:pPr marL="457200" lvl="1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sz="2400" dirty="0" smtClean="0"/>
              <a:t>&lt; Contents &gt;</a:t>
            </a:r>
            <a:endParaRPr lang="en-US" altLang="ja-JP" sz="2400" dirty="0"/>
          </a:p>
          <a:p>
            <a:pPr marL="914400" lvl="1" indent="-457200"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sz="2400" dirty="0" smtClean="0"/>
              <a:t>Review of channel selection methods</a:t>
            </a:r>
          </a:p>
          <a:p>
            <a:pPr marL="914400" lvl="1" indent="-457200"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sz="2400" dirty="0" smtClean="0"/>
              <a:t>Examples of channel selection at denser environment</a:t>
            </a:r>
            <a:endParaRPr lang="en-US" altLang="ja-JP" sz="2400" dirty="0"/>
          </a:p>
          <a:p>
            <a:pPr marL="914400" lvl="1" indent="-457200"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sz="2400" dirty="0" smtClean="0"/>
              <a:t>HT40/HT20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performance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at denser environment</a:t>
            </a:r>
            <a:endParaRPr lang="en-US" altLang="ja-JP" sz="2400" dirty="0"/>
          </a:p>
          <a:p>
            <a:pPr marL="914400" lvl="1" indent="-457200"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 smtClean="0"/>
              <a:t>Evaluation</a:t>
            </a:r>
            <a:r>
              <a:rPr lang="en-US" altLang="ja-JP" sz="2400" dirty="0" smtClean="0"/>
              <a:t>s</a:t>
            </a:r>
            <a:r>
              <a:rPr lang="ja-JP" altLang="en-US" sz="2400" dirty="0" smtClean="0"/>
              <a:t> </a:t>
            </a:r>
            <a:r>
              <a:rPr lang="en-US" altLang="en-US" sz="2400" dirty="0" smtClean="0"/>
              <a:t>in </a:t>
            </a:r>
            <a:r>
              <a:rPr lang="en-US" altLang="ja-JP" sz="2400" dirty="0" smtClean="0"/>
              <a:t>the</a:t>
            </a:r>
            <a:r>
              <a:rPr lang="ja-JP" altLang="en-US" sz="2400" dirty="0" smtClean="0"/>
              <a:t> </a:t>
            </a:r>
            <a:r>
              <a:rPr lang="en-US" altLang="en-US" sz="2400" dirty="0" smtClean="0"/>
              <a:t>laboratory</a:t>
            </a:r>
            <a:endParaRPr lang="en-US" altLang="ja-JP" sz="2400" dirty="0"/>
          </a:p>
          <a:p>
            <a:pPr marL="914400" lvl="1" indent="-457200"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 smtClean="0"/>
              <a:t>Considerations and proposal</a:t>
            </a:r>
            <a:endParaRPr lang="en-US" altLang="ja-JP" sz="2400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Straw</a:t>
            </a:r>
            <a:r>
              <a:rPr lang="ja-JP" altLang="en-US" dirty="0" smtClean="0"/>
              <a:t> </a:t>
            </a:r>
            <a:r>
              <a:rPr lang="en-US" altLang="ja-JP" dirty="0" smtClean="0"/>
              <a:t>Poll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177281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dirty="0" smtClean="0">
                <a:solidFill>
                  <a:srgbClr val="000000"/>
                </a:solidFill>
              </a:rPr>
              <a:t>Do you agree to add the following text into 11ax SFD?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2420888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>
              <a:tabLst>
                <a:tab pos="354013" algn="l"/>
              </a:tabLst>
            </a:pPr>
            <a:r>
              <a:rPr kumimoji="1" lang="en-US" altLang="ja-JP" dirty="0">
                <a:solidFill>
                  <a:schemeClr val="tx1"/>
                </a:solidFill>
              </a:rPr>
              <a:t>An AP shall have a mechanism to </a:t>
            </a:r>
            <a:r>
              <a:rPr kumimoji="1" lang="en-US" altLang="ja-JP" dirty="0" smtClean="0">
                <a:solidFill>
                  <a:schemeClr val="tx1"/>
                </a:solidFill>
              </a:rPr>
              <a:t>explicitly adjust </a:t>
            </a:r>
            <a:r>
              <a:rPr kumimoji="1" lang="en-US" altLang="ja-JP" dirty="0">
                <a:solidFill>
                  <a:schemeClr val="tx1"/>
                </a:solidFill>
              </a:rPr>
              <a:t>its </a:t>
            </a:r>
            <a:r>
              <a:rPr kumimoji="1" lang="en-US" altLang="ja-JP" dirty="0" smtClean="0">
                <a:solidFill>
                  <a:schemeClr val="tx1"/>
                </a:solidFill>
              </a:rPr>
              <a:t>operating bandwidth during the operation based </a:t>
            </a:r>
            <a:r>
              <a:rPr kumimoji="1" lang="en-US" altLang="ja-JP" dirty="0">
                <a:solidFill>
                  <a:schemeClr val="tx1"/>
                </a:solidFill>
              </a:rPr>
              <a:t>on interference situation at denser </a:t>
            </a:r>
            <a:r>
              <a:rPr kumimoji="1" lang="en-US" altLang="ja-JP" dirty="0" smtClean="0">
                <a:solidFill>
                  <a:schemeClr val="tx1"/>
                </a:solidFill>
              </a:rPr>
              <a:t>environment.</a:t>
            </a:r>
          </a:p>
          <a:p>
            <a:pPr marL="14288">
              <a:tabLst>
                <a:tab pos="354013" algn="l"/>
              </a:tabLst>
            </a:pPr>
            <a:endParaRPr kumimoji="1" lang="en-US" altLang="ja-JP" dirty="0">
              <a:solidFill>
                <a:schemeClr val="tx1"/>
              </a:solidFill>
            </a:endParaRPr>
          </a:p>
          <a:p>
            <a:pPr marL="14288">
              <a:tabLst>
                <a:tab pos="354013" algn="l"/>
              </a:tabLst>
            </a:pPr>
            <a:r>
              <a:rPr kumimoji="1" lang="en-US" altLang="ja-JP" dirty="0" smtClean="0">
                <a:solidFill>
                  <a:schemeClr val="tx1"/>
                </a:solidFill>
              </a:rPr>
              <a:t>Note: </a:t>
            </a:r>
            <a:r>
              <a:rPr kumimoji="1" lang="en-US" altLang="ja-JP" dirty="0">
                <a:solidFill>
                  <a:schemeClr val="tx1"/>
                </a:solidFill>
              </a:rPr>
              <a:t>Existing specifications in the current 802.11 standards may be used for control of </a:t>
            </a:r>
            <a:r>
              <a:rPr kumimoji="1" lang="en-US" altLang="ja-JP" dirty="0" smtClean="0">
                <a:solidFill>
                  <a:schemeClr val="tx1"/>
                </a:solidFill>
              </a:rPr>
              <a:t>associated STAs. Determination </a:t>
            </a:r>
            <a:r>
              <a:rPr kumimoji="1" lang="en-US" altLang="ja-JP" dirty="0">
                <a:solidFill>
                  <a:schemeClr val="tx1"/>
                </a:solidFill>
              </a:rPr>
              <a:t>for operating bandwidth adjustment will be on an implementation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57332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Y/N/A =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8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796136" y="6525345"/>
            <a:ext cx="2746202" cy="288031"/>
          </a:xfrm>
        </p:spPr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 bwMode="auto">
          <a:xfrm>
            <a:off x="457200" y="629816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dirty="0">
                <a:solidFill>
                  <a:sysClr val="windowText" lastClr="000000"/>
                </a:solidFill>
              </a:rPr>
              <a:t>C</a:t>
            </a:r>
            <a:r>
              <a:rPr kumimoji="0" lang="en-US" altLang="ja-JP" dirty="0" smtClean="0">
                <a:solidFill>
                  <a:sysClr val="windowText" lastClr="000000"/>
                </a:solidFill>
              </a:rPr>
              <a:t>hannel</a:t>
            </a:r>
            <a:r>
              <a:rPr kumimoji="0" lang="ja-JP" altLang="en-US" dirty="0" smtClean="0">
                <a:solidFill>
                  <a:sysClr val="windowText" lastClr="000000"/>
                </a:solidFill>
              </a:rPr>
              <a:t> </a:t>
            </a:r>
            <a:r>
              <a:rPr kumimoji="0" lang="en-US" altLang="ja-JP" dirty="0" smtClean="0">
                <a:solidFill>
                  <a:sysClr val="windowText" lastClr="000000"/>
                </a:solidFill>
              </a:rPr>
              <a:t>selection</a:t>
            </a:r>
            <a:r>
              <a:rPr kumimoji="0" lang="ja-JP" altLang="en-US" dirty="0" smtClean="0">
                <a:solidFill>
                  <a:sysClr val="windowText" lastClr="000000"/>
                </a:solidFill>
              </a:rPr>
              <a:t> </a:t>
            </a:r>
            <a:r>
              <a:rPr kumimoji="0" lang="en-US" altLang="ja-JP" dirty="0" smtClean="0">
                <a:solidFill>
                  <a:sysClr val="windowText" lastClr="000000"/>
                </a:solidFill>
              </a:rPr>
              <a:t>methods for a VHT BSS</a:t>
            </a:r>
            <a:r>
              <a:rPr kumimoji="0" lang="en-US" altLang="ja-JP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[1]</a:t>
            </a:r>
            <a:b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(Section 10.40.2, Draft P802.11 REVmc_D4.3)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1849461"/>
            <a:ext cx="8424936" cy="473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ja-JP" sz="1600" dirty="0" smtClean="0">
                <a:solidFill>
                  <a:srgbClr val="000000"/>
                </a:solidFill>
              </a:rPr>
              <a:t>Before </a:t>
            </a:r>
            <a:r>
              <a:rPr lang="en-US" altLang="ja-JP" sz="1600" dirty="0">
                <a:solidFill>
                  <a:srgbClr val="000000"/>
                </a:solidFill>
              </a:rPr>
              <a:t>a STA starts a VHT BSS, the STA </a:t>
            </a:r>
            <a:r>
              <a:rPr lang="en-US" altLang="ja-JP" sz="1600" u="sng" dirty="0">
                <a:solidFill>
                  <a:srgbClr val="000000"/>
                </a:solidFill>
              </a:rPr>
              <a:t>shall</a:t>
            </a:r>
            <a:r>
              <a:rPr lang="en-US" altLang="ja-JP" sz="1600" dirty="0">
                <a:solidFill>
                  <a:srgbClr val="000000"/>
                </a:solidFill>
              </a:rPr>
              <a:t> perform a minimum of </a:t>
            </a:r>
            <a:r>
              <a:rPr lang="en-US" altLang="ja-JP" sz="1600" dirty="0" smtClean="0">
                <a:solidFill>
                  <a:srgbClr val="000000"/>
                </a:solidFill>
              </a:rPr>
              <a:t> dot11VHTOBSSScanCount </a:t>
            </a:r>
            <a:r>
              <a:rPr lang="en-US" altLang="ja-JP" sz="1600" dirty="0">
                <a:solidFill>
                  <a:srgbClr val="000000"/>
                </a:solidFill>
              </a:rPr>
              <a:t>OBSS scan operations to search for existing </a:t>
            </a:r>
            <a:r>
              <a:rPr lang="en-US" altLang="ja-JP" sz="1600" dirty="0" smtClean="0">
                <a:solidFill>
                  <a:srgbClr val="000000"/>
                </a:solidFill>
              </a:rPr>
              <a:t>BSSs.</a:t>
            </a:r>
            <a:endParaRPr lang="en-US" altLang="ja-JP" sz="1600" kern="0" dirty="0" smtClean="0">
              <a:solidFill>
                <a:srgbClr val="000000"/>
              </a:solidFill>
            </a:endParaRPr>
          </a:p>
          <a:p>
            <a:pPr marL="457200" indent="-457200"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ja-JP" sz="1600" dirty="0" smtClean="0">
                <a:solidFill>
                  <a:srgbClr val="000000"/>
                </a:solidFill>
              </a:rPr>
              <a:t>If </a:t>
            </a:r>
            <a:r>
              <a:rPr lang="en-US" altLang="ja-JP" sz="1600" dirty="0">
                <a:solidFill>
                  <a:srgbClr val="000000"/>
                </a:solidFill>
              </a:rPr>
              <a:t>an AP or a mesh STA starts a VHT BSS that occupies some or all channels of any existing BSSs, the </a:t>
            </a:r>
            <a:r>
              <a:rPr lang="en-US" altLang="ja-JP" sz="1600" dirty="0" smtClean="0">
                <a:solidFill>
                  <a:srgbClr val="000000"/>
                </a:solidFill>
              </a:rPr>
              <a:t>AP or </a:t>
            </a:r>
            <a:r>
              <a:rPr lang="en-US" altLang="ja-JP" sz="1600" dirty="0">
                <a:solidFill>
                  <a:srgbClr val="000000"/>
                </a:solidFill>
              </a:rPr>
              <a:t>mesh STA </a:t>
            </a:r>
            <a:r>
              <a:rPr lang="en-US" altLang="ja-JP" sz="1600" u="sng" dirty="0">
                <a:solidFill>
                  <a:srgbClr val="000000"/>
                </a:solidFill>
              </a:rPr>
              <a:t>may</a:t>
            </a:r>
            <a:r>
              <a:rPr lang="en-US" altLang="ja-JP" sz="1600" dirty="0">
                <a:solidFill>
                  <a:srgbClr val="000000"/>
                </a:solidFill>
              </a:rPr>
              <a:t> select a primary channel of the </a:t>
            </a:r>
            <a:r>
              <a:rPr lang="en-US" altLang="ja-JP" sz="1600" dirty="0" smtClean="0">
                <a:solidFill>
                  <a:srgbClr val="000000"/>
                </a:solidFill>
              </a:rPr>
              <a:t>new VHT </a:t>
            </a:r>
            <a:r>
              <a:rPr lang="en-US" altLang="ja-JP" sz="1600" dirty="0">
                <a:solidFill>
                  <a:srgbClr val="000000"/>
                </a:solidFill>
              </a:rPr>
              <a:t>BSS that is identical to the primary channel </a:t>
            </a:r>
            <a:r>
              <a:rPr lang="en-US" altLang="ja-JP" sz="1600" dirty="0" smtClean="0">
                <a:solidFill>
                  <a:srgbClr val="000000"/>
                </a:solidFill>
              </a:rPr>
              <a:t>of any </a:t>
            </a:r>
            <a:r>
              <a:rPr lang="en-US" altLang="ja-JP" sz="1600" dirty="0">
                <a:solidFill>
                  <a:srgbClr val="000000"/>
                </a:solidFill>
              </a:rPr>
              <a:t>one of the existing </a:t>
            </a:r>
            <a:r>
              <a:rPr lang="en-US" altLang="ja-JP" sz="1600" dirty="0" smtClean="0">
                <a:solidFill>
                  <a:srgbClr val="000000"/>
                </a:solidFill>
              </a:rPr>
              <a:t>BSSs.</a:t>
            </a:r>
            <a:endParaRPr lang="en-US" altLang="ja-JP" sz="1600" kern="0" dirty="0" smtClean="0">
              <a:solidFill>
                <a:srgbClr val="000000"/>
              </a:solidFill>
            </a:endParaRPr>
          </a:p>
          <a:p>
            <a:pPr marL="457200" indent="-457200"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ja-JP" sz="1600" dirty="0" smtClean="0">
                <a:solidFill>
                  <a:srgbClr val="000000"/>
                </a:solidFill>
              </a:rPr>
              <a:t>If </a:t>
            </a:r>
            <a:r>
              <a:rPr lang="en-US" altLang="ja-JP" sz="1600" dirty="0">
                <a:solidFill>
                  <a:srgbClr val="000000"/>
                </a:solidFill>
              </a:rPr>
              <a:t>an AP or a mesh STA selects a primary channel for a new VHT </a:t>
            </a:r>
            <a:r>
              <a:rPr lang="en-US" altLang="ja-JP" sz="1600" dirty="0" smtClean="0">
                <a:solidFill>
                  <a:srgbClr val="000000"/>
                </a:solidFill>
              </a:rPr>
              <a:t>BSS …(abbr.)… , then </a:t>
            </a:r>
            <a:r>
              <a:rPr lang="en-US" altLang="ja-JP" sz="1600" b="1" dirty="0">
                <a:solidFill>
                  <a:srgbClr val="000000"/>
                </a:solidFill>
              </a:rPr>
              <a:t>the selected primary channel meets the following 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conditions</a:t>
            </a:r>
            <a:r>
              <a:rPr lang="en-US" altLang="ja-JP" sz="1600" dirty="0" smtClean="0">
                <a:solidFill>
                  <a:srgbClr val="000000"/>
                </a:solidFill>
              </a:rPr>
              <a:t>:</a:t>
            </a:r>
          </a:p>
          <a:p>
            <a:pPr lvl="1"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altLang="ja-JP" sz="1600" dirty="0" smtClean="0">
                <a:solidFill>
                  <a:srgbClr val="000000"/>
                </a:solidFill>
              </a:rPr>
              <a:t>It </a:t>
            </a:r>
            <a:r>
              <a:rPr lang="en-US" altLang="ja-JP" sz="1600" b="1" u="sng" dirty="0">
                <a:solidFill>
                  <a:srgbClr val="000000"/>
                </a:solidFill>
              </a:rPr>
              <a:t>shall not</a:t>
            </a:r>
            <a:r>
              <a:rPr lang="en-US" altLang="ja-JP" sz="1600" b="1" dirty="0">
                <a:solidFill>
                  <a:srgbClr val="000000"/>
                </a:solidFill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be identical to the secondary 20 MHz channel of any existing </a:t>
            </a:r>
            <a:r>
              <a:rPr lang="en-US" altLang="ja-JP" sz="1600" dirty="0" smtClean="0">
                <a:solidFill>
                  <a:srgbClr val="000000"/>
                </a:solidFill>
              </a:rPr>
              <a:t>BSSs …(abbr.)</a:t>
            </a:r>
          </a:p>
          <a:p>
            <a:pPr lvl="1"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altLang="ja-JP" sz="1600" dirty="0" smtClean="0">
                <a:solidFill>
                  <a:srgbClr val="000000"/>
                </a:solidFill>
              </a:rPr>
              <a:t>It </a:t>
            </a:r>
            <a:r>
              <a:rPr lang="en-US" altLang="ja-JP" sz="1600" b="1" u="sng" dirty="0">
                <a:solidFill>
                  <a:srgbClr val="000000"/>
                </a:solidFill>
              </a:rPr>
              <a:t>should not</a:t>
            </a:r>
            <a:r>
              <a:rPr lang="en-US" altLang="ja-JP" sz="1600" b="1" dirty="0">
                <a:solidFill>
                  <a:srgbClr val="000000"/>
                </a:solidFill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overlap with the secondary 40 MHz channel of any existing </a:t>
            </a:r>
            <a:r>
              <a:rPr lang="en-US" altLang="ja-JP" sz="1600" dirty="0" smtClean="0">
                <a:solidFill>
                  <a:srgbClr val="000000"/>
                </a:solidFill>
              </a:rPr>
              <a:t>BSSs …(abbr.)</a:t>
            </a:r>
            <a:endParaRPr lang="en-US" altLang="ja-JP" sz="1600" kern="0" dirty="0" smtClean="0">
              <a:solidFill>
                <a:srgbClr val="000000"/>
              </a:solidFill>
            </a:endParaRPr>
          </a:p>
          <a:p>
            <a:pPr marL="457200" indent="-457200"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ja-JP" sz="1600" dirty="0" smtClean="0">
                <a:solidFill>
                  <a:srgbClr val="000000"/>
                </a:solidFill>
              </a:rPr>
              <a:t>A </a:t>
            </a:r>
            <a:r>
              <a:rPr lang="en-US" altLang="ja-JP" sz="1600" dirty="0">
                <a:solidFill>
                  <a:srgbClr val="000000"/>
                </a:solidFill>
              </a:rPr>
              <a:t>STA that is an AP or mesh STA </a:t>
            </a:r>
            <a:r>
              <a:rPr lang="en-US" altLang="ja-JP" sz="1600" b="1" u="sng" dirty="0">
                <a:solidFill>
                  <a:srgbClr val="000000"/>
                </a:solidFill>
              </a:rPr>
              <a:t>should </a:t>
            </a:r>
            <a:r>
              <a:rPr lang="en-US" altLang="ja-JP" sz="1600" b="1" u="sng" dirty="0" smtClean="0">
                <a:solidFill>
                  <a:srgbClr val="000000"/>
                </a:solidFill>
              </a:rPr>
              <a:t>not</a:t>
            </a:r>
            <a:r>
              <a:rPr lang="en-US" altLang="ja-JP" sz="1600" dirty="0" smtClean="0">
                <a:solidFill>
                  <a:srgbClr val="000000"/>
                </a:solidFill>
              </a:rPr>
              <a:t> start </a:t>
            </a:r>
            <a:r>
              <a:rPr lang="en-US" altLang="ja-JP" sz="1600" dirty="0">
                <a:solidFill>
                  <a:srgbClr val="000000"/>
                </a:solidFill>
              </a:rPr>
              <a:t>a VHT BSS with a 20 MHz operating channel width on </a:t>
            </a:r>
            <a:r>
              <a:rPr lang="en-US" altLang="ja-JP" sz="1600" dirty="0" smtClean="0">
                <a:solidFill>
                  <a:srgbClr val="000000"/>
                </a:solidFill>
              </a:rPr>
              <a:t>a channel </a:t>
            </a:r>
            <a:r>
              <a:rPr lang="en-US" altLang="ja-JP" sz="1600" dirty="0">
                <a:solidFill>
                  <a:srgbClr val="000000"/>
                </a:solidFill>
              </a:rPr>
              <a:t>that is the secondary 20 MHz channel of any existing </a:t>
            </a:r>
            <a:r>
              <a:rPr lang="en-US" altLang="ja-JP" sz="1600" dirty="0" smtClean="0">
                <a:solidFill>
                  <a:srgbClr val="000000"/>
                </a:solidFill>
              </a:rPr>
              <a:t>BSSs …(abbr.)…, </a:t>
            </a:r>
            <a:r>
              <a:rPr lang="en-US" altLang="ja-JP" sz="1600" dirty="0">
                <a:solidFill>
                  <a:srgbClr val="000000"/>
                </a:solidFill>
              </a:rPr>
              <a:t>or is overlapped with the secondary 40 MHz channel of any </a:t>
            </a:r>
            <a:r>
              <a:rPr lang="en-US" altLang="ja-JP" sz="1600" dirty="0" smtClean="0">
                <a:solidFill>
                  <a:srgbClr val="000000"/>
                </a:solidFill>
              </a:rPr>
              <a:t>existing BSSs …(abbr.)</a:t>
            </a:r>
          </a:p>
          <a:p>
            <a:pPr marL="457200" indent="-457200"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endParaRPr lang="en-US" altLang="ja-JP" sz="1600" dirty="0" smtClean="0">
              <a:solidFill>
                <a:srgbClr val="000000"/>
              </a:solidFill>
            </a:endParaRPr>
          </a:p>
          <a:p>
            <a:r>
              <a:rPr lang="en-US" altLang="ja-JP" sz="1600" dirty="0">
                <a:solidFill>
                  <a:srgbClr val="000000"/>
                </a:solidFill>
              </a:rPr>
              <a:t>NOTE—An AP or a mesh STA operating a VHT BSS </a:t>
            </a:r>
            <a:r>
              <a:rPr lang="en-US" altLang="ja-JP" sz="1600" dirty="0" smtClean="0">
                <a:solidFill>
                  <a:srgbClr val="000000"/>
                </a:solidFill>
              </a:rPr>
              <a:t>with </a:t>
            </a:r>
            <a:r>
              <a:rPr lang="en-US" altLang="ja-JP" sz="1600" dirty="0">
                <a:solidFill>
                  <a:srgbClr val="000000"/>
                </a:solidFill>
              </a:rPr>
              <a:t>a 40 MHz, 80 MHz, 160 MHz, or 80+80 MHz </a:t>
            </a:r>
            <a:r>
              <a:rPr lang="en-US" altLang="ja-JP" sz="1600" dirty="0" smtClean="0">
                <a:solidFill>
                  <a:srgbClr val="000000"/>
                </a:solidFill>
              </a:rPr>
              <a:t>operating channel </a:t>
            </a:r>
            <a:r>
              <a:rPr lang="en-US" altLang="ja-JP" sz="1600" dirty="0">
                <a:solidFill>
                  <a:srgbClr val="000000"/>
                </a:solidFill>
              </a:rPr>
              <a:t>width, on detecting an OBSS whose primary channel is the AP’s or the mesh STA’s secondary 20 MHz channel</a:t>
            </a:r>
            <a:r>
              <a:rPr lang="en-US" altLang="ja-JP" sz="1600" dirty="0" smtClean="0">
                <a:solidFill>
                  <a:srgbClr val="000000"/>
                </a:solidFill>
              </a:rPr>
              <a:t>, </a:t>
            </a:r>
            <a:r>
              <a:rPr lang="en-US" altLang="ja-JP" sz="1600" b="1" u="sng" dirty="0" smtClean="0">
                <a:solidFill>
                  <a:srgbClr val="000000"/>
                </a:solidFill>
              </a:rPr>
              <a:t>might </a:t>
            </a:r>
            <a:r>
              <a:rPr lang="en-US" altLang="ja-JP" sz="1600" b="1" u="sng" dirty="0">
                <a:solidFill>
                  <a:srgbClr val="000000"/>
                </a:solidFill>
              </a:rPr>
              <a:t>switch to 20 MHz BSS operation</a:t>
            </a:r>
            <a:r>
              <a:rPr lang="en-US" altLang="ja-JP" sz="1600" dirty="0">
                <a:solidFill>
                  <a:srgbClr val="000000"/>
                </a:solidFill>
              </a:rPr>
              <a:t> and/or move to a different channel.</a:t>
            </a:r>
            <a:endParaRPr kumimoji="0" lang="en-US" altLang="ja-JP" sz="16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796136" y="6525345"/>
            <a:ext cx="2746202" cy="288031"/>
          </a:xfrm>
        </p:spPr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1988840"/>
            <a:ext cx="8208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altLang="ja-JP" sz="1600" dirty="0" smtClean="0">
                <a:solidFill>
                  <a:srgbClr val="000000"/>
                </a:solidFill>
              </a:rPr>
              <a:t>Before </a:t>
            </a:r>
            <a:r>
              <a:rPr lang="en-US" altLang="ja-JP" sz="1600" dirty="0">
                <a:solidFill>
                  <a:srgbClr val="000000"/>
                </a:solidFill>
              </a:rPr>
              <a:t>an AP or </a:t>
            </a:r>
            <a:r>
              <a:rPr lang="en-US" altLang="ja-JP" sz="1600" dirty="0" smtClean="0">
                <a:solidFill>
                  <a:srgbClr val="000000"/>
                </a:solidFill>
              </a:rPr>
              <a:t>DO</a:t>
            </a:r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</a:rPr>
              <a:t>starts </a:t>
            </a:r>
            <a:r>
              <a:rPr lang="en-US" altLang="ja-JP" sz="1600" dirty="0">
                <a:solidFill>
                  <a:srgbClr val="000000"/>
                </a:solidFill>
              </a:rPr>
              <a:t>a 20/40 MHz BSS, it </a:t>
            </a:r>
            <a:r>
              <a:rPr lang="en-US" altLang="ja-JP" sz="1600" b="1" u="sng" dirty="0">
                <a:solidFill>
                  <a:srgbClr val="000000"/>
                </a:solidFill>
              </a:rPr>
              <a:t>shall</a:t>
            </a:r>
            <a:r>
              <a:rPr lang="en-US" altLang="ja-JP" sz="1600" dirty="0">
                <a:solidFill>
                  <a:srgbClr val="000000"/>
                </a:solidFill>
              </a:rPr>
              <a:t> perform a minimum </a:t>
            </a:r>
            <a:r>
              <a:rPr lang="en-US" altLang="ja-JP" sz="1600" dirty="0" smtClean="0">
                <a:solidFill>
                  <a:srgbClr val="000000"/>
                </a:solidFill>
              </a:rPr>
              <a:t>of dot11BSSWidthChannelTransitionDelayFactor </a:t>
            </a:r>
            <a:r>
              <a:rPr lang="en-US" altLang="ja-JP" sz="1600" dirty="0">
                <a:solidFill>
                  <a:srgbClr val="000000"/>
                </a:solidFill>
              </a:rPr>
              <a:t>OBSS </a:t>
            </a:r>
            <a:r>
              <a:rPr lang="en-US" altLang="ja-JP" sz="1600" dirty="0" smtClean="0">
                <a:solidFill>
                  <a:srgbClr val="000000"/>
                </a:solidFill>
              </a:rPr>
              <a:t>scans to </a:t>
            </a:r>
            <a:r>
              <a:rPr lang="en-US" altLang="ja-JP" sz="1600" dirty="0">
                <a:solidFill>
                  <a:srgbClr val="000000"/>
                </a:solidFill>
              </a:rPr>
              <a:t>search for existing </a:t>
            </a:r>
            <a:r>
              <a:rPr lang="en-US" altLang="ja-JP" sz="1600" dirty="0" smtClean="0">
                <a:solidFill>
                  <a:srgbClr val="000000"/>
                </a:solidFill>
              </a:rPr>
              <a:t>BSSs.</a:t>
            </a:r>
          </a:p>
          <a:p>
            <a:pPr marL="342900" indent="-342900">
              <a:buAutoNum type="arabicParenBoth"/>
            </a:pPr>
            <a:r>
              <a:rPr lang="en-US" altLang="ja-JP" sz="1600" dirty="0" smtClean="0">
                <a:solidFill>
                  <a:srgbClr val="000000"/>
                </a:solidFill>
              </a:rPr>
              <a:t>If </a:t>
            </a:r>
            <a:r>
              <a:rPr lang="en-US" altLang="ja-JP" sz="1600" dirty="0">
                <a:solidFill>
                  <a:srgbClr val="000000"/>
                </a:solidFill>
              </a:rPr>
              <a:t>the AP or </a:t>
            </a:r>
            <a:r>
              <a:rPr lang="en-US" altLang="ja-JP" sz="1600" dirty="0" smtClean="0">
                <a:solidFill>
                  <a:srgbClr val="000000"/>
                </a:solidFill>
              </a:rPr>
              <a:t>DO</a:t>
            </a:r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</a:rPr>
              <a:t>starts </a:t>
            </a:r>
            <a:r>
              <a:rPr lang="en-US" altLang="ja-JP" sz="1600" dirty="0">
                <a:solidFill>
                  <a:srgbClr val="000000"/>
                </a:solidFill>
              </a:rPr>
              <a:t>a 20/40 MHz BSS in the 5 GHz band and the BSS occupies the same </a:t>
            </a:r>
            <a:r>
              <a:rPr lang="en-US" altLang="ja-JP" sz="1600" dirty="0" smtClean="0">
                <a:solidFill>
                  <a:srgbClr val="000000"/>
                </a:solidFill>
              </a:rPr>
              <a:t>two channels </a:t>
            </a:r>
            <a:r>
              <a:rPr lang="en-US" altLang="ja-JP" sz="1600" dirty="0">
                <a:solidFill>
                  <a:srgbClr val="000000"/>
                </a:solidFill>
              </a:rPr>
              <a:t>as any existing 20/40 MHz BSSs, then the AP or </a:t>
            </a:r>
            <a:r>
              <a:rPr lang="en-US" altLang="ja-JP" sz="1600" dirty="0" smtClean="0">
                <a:solidFill>
                  <a:srgbClr val="000000"/>
                </a:solidFill>
              </a:rPr>
              <a:t>DO </a:t>
            </a:r>
            <a:r>
              <a:rPr lang="en-US" altLang="ja-JP" sz="1600" b="1" u="sng" dirty="0">
                <a:solidFill>
                  <a:srgbClr val="000000"/>
                </a:solidFill>
              </a:rPr>
              <a:t>shall</a:t>
            </a:r>
            <a:r>
              <a:rPr lang="en-US" altLang="ja-JP" sz="1600" dirty="0">
                <a:solidFill>
                  <a:srgbClr val="000000"/>
                </a:solidFill>
              </a:rPr>
              <a:t> select a primary channel of </a:t>
            </a:r>
            <a:r>
              <a:rPr lang="en-US" altLang="ja-JP" sz="1600" dirty="0" smtClean="0">
                <a:solidFill>
                  <a:srgbClr val="000000"/>
                </a:solidFill>
              </a:rPr>
              <a:t>the new </a:t>
            </a:r>
            <a:r>
              <a:rPr lang="en-US" altLang="ja-JP" sz="1600" dirty="0">
                <a:solidFill>
                  <a:srgbClr val="000000"/>
                </a:solidFill>
              </a:rPr>
              <a:t>BSS that is identical to the primary channel of the existing 20/40 MHz BSSs and a secondary channel </a:t>
            </a:r>
            <a:r>
              <a:rPr lang="en-US" altLang="ja-JP" sz="1600" dirty="0" smtClean="0">
                <a:solidFill>
                  <a:srgbClr val="000000"/>
                </a:solidFill>
              </a:rPr>
              <a:t>of the </a:t>
            </a:r>
            <a:r>
              <a:rPr lang="en-US" altLang="ja-JP" sz="1600" dirty="0">
                <a:solidFill>
                  <a:srgbClr val="000000"/>
                </a:solidFill>
              </a:rPr>
              <a:t>new 20/40 MHz BSS that is identical to the secondary channel of the existing 20/40 MHz BSSs, </a:t>
            </a:r>
            <a:r>
              <a:rPr lang="en-US" altLang="ja-JP" sz="1600" dirty="0" smtClean="0">
                <a:solidFill>
                  <a:srgbClr val="000000"/>
                </a:solidFill>
              </a:rPr>
              <a:t>unless the </a:t>
            </a:r>
            <a:r>
              <a:rPr lang="en-US" altLang="ja-JP" sz="1600" dirty="0">
                <a:solidFill>
                  <a:srgbClr val="000000"/>
                </a:solidFill>
              </a:rPr>
              <a:t>AP discovers that on these two channels are existing 20/40 MHz BSSs with different primary </a:t>
            </a:r>
            <a:r>
              <a:rPr lang="en-US" altLang="ja-JP" sz="1600" dirty="0" smtClean="0">
                <a:solidFill>
                  <a:srgbClr val="000000"/>
                </a:solidFill>
              </a:rPr>
              <a:t>and secondary channels.</a:t>
            </a:r>
            <a:endParaRPr lang="en-US" altLang="ja-JP" sz="1600" kern="0" dirty="0" smtClean="0">
              <a:solidFill>
                <a:srgbClr val="000000"/>
              </a:solidFill>
            </a:endParaRPr>
          </a:p>
          <a:p>
            <a:pPr marL="342900" indent="-342900">
              <a:buAutoNum type="arabicParenBoth"/>
            </a:pPr>
            <a:r>
              <a:rPr lang="en-US" altLang="ja-JP" sz="1600" dirty="0" smtClean="0">
                <a:solidFill>
                  <a:srgbClr val="000000"/>
                </a:solidFill>
              </a:rPr>
              <a:t>An </a:t>
            </a:r>
            <a:r>
              <a:rPr lang="en-US" altLang="ja-JP" sz="1600" dirty="0">
                <a:solidFill>
                  <a:srgbClr val="000000"/>
                </a:solidFill>
              </a:rPr>
              <a:t>HT AP or a </a:t>
            </a:r>
            <a:r>
              <a:rPr lang="en-US" altLang="ja-JP" sz="1600" dirty="0" smtClean="0">
                <a:solidFill>
                  <a:srgbClr val="000000"/>
                </a:solidFill>
              </a:rPr>
              <a:t>DO</a:t>
            </a:r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</a:rPr>
              <a:t>that </a:t>
            </a:r>
            <a:r>
              <a:rPr lang="en-US" altLang="ja-JP" sz="1600" dirty="0">
                <a:solidFill>
                  <a:srgbClr val="000000"/>
                </a:solidFill>
              </a:rPr>
              <a:t>is also an HT STA </a:t>
            </a:r>
            <a:r>
              <a:rPr lang="en-US" altLang="ja-JP" sz="1600" b="1" u="sng" dirty="0">
                <a:solidFill>
                  <a:srgbClr val="000000"/>
                </a:solidFill>
              </a:rPr>
              <a:t>should not </a:t>
            </a:r>
            <a:r>
              <a:rPr lang="en-US" altLang="ja-JP" sz="1600" dirty="0">
                <a:solidFill>
                  <a:srgbClr val="000000"/>
                </a:solidFill>
              </a:rPr>
              <a:t>start a 20 MHz BSS in the 5 GHz band on </a:t>
            </a:r>
            <a:r>
              <a:rPr lang="en-US" altLang="ja-JP" sz="1600" dirty="0" smtClean="0">
                <a:solidFill>
                  <a:srgbClr val="000000"/>
                </a:solidFill>
              </a:rPr>
              <a:t>a channel </a:t>
            </a:r>
            <a:r>
              <a:rPr lang="en-US" altLang="ja-JP" sz="1600" dirty="0">
                <a:solidFill>
                  <a:srgbClr val="000000"/>
                </a:solidFill>
              </a:rPr>
              <a:t>that is the secondary channel of a 20/40 MHz BSS</a:t>
            </a:r>
            <a:r>
              <a:rPr lang="en-US" altLang="ja-JP" sz="1600" dirty="0" smtClean="0">
                <a:solidFill>
                  <a:srgbClr val="000000"/>
                </a:solidFill>
              </a:rPr>
              <a:t>.</a:t>
            </a:r>
            <a:endParaRPr kumimoji="0" lang="en-US" altLang="ja-JP" sz="16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 bwMode="auto">
          <a:xfrm>
            <a:off x="457200" y="629816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dirty="0">
                <a:solidFill>
                  <a:sysClr val="windowText" lastClr="000000"/>
                </a:solidFill>
              </a:rPr>
              <a:t>C</a:t>
            </a:r>
            <a:r>
              <a:rPr kumimoji="0" lang="en-US" altLang="ja-JP" dirty="0" smtClean="0">
                <a:solidFill>
                  <a:sysClr val="windowText" lastClr="000000"/>
                </a:solidFill>
              </a:rPr>
              <a:t>hannel</a:t>
            </a:r>
            <a:r>
              <a:rPr kumimoji="0" lang="ja-JP" altLang="en-US" dirty="0" smtClean="0">
                <a:solidFill>
                  <a:sysClr val="windowText" lastClr="000000"/>
                </a:solidFill>
              </a:rPr>
              <a:t> </a:t>
            </a:r>
            <a:r>
              <a:rPr kumimoji="0" lang="en-US" altLang="ja-JP" dirty="0" smtClean="0">
                <a:solidFill>
                  <a:sysClr val="windowText" lastClr="000000"/>
                </a:solidFill>
              </a:rPr>
              <a:t>selection</a:t>
            </a:r>
            <a:r>
              <a:rPr kumimoji="0" lang="ja-JP" altLang="en-US" dirty="0" smtClean="0">
                <a:solidFill>
                  <a:sysClr val="windowText" lastClr="000000"/>
                </a:solidFill>
              </a:rPr>
              <a:t> </a:t>
            </a:r>
            <a:r>
              <a:rPr kumimoji="0" lang="en-US" altLang="ja-JP" dirty="0" smtClean="0">
                <a:solidFill>
                  <a:sysClr val="windowText" lastClr="000000"/>
                </a:solidFill>
              </a:rPr>
              <a:t>methods for a HT BSS</a:t>
            </a:r>
            <a:r>
              <a:rPr kumimoji="0" lang="en-US" altLang="ja-JP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[1]</a:t>
            </a:r>
            <a:b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(Section 10.16.3.2, Draft P802.11 REVmc_D4.3)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4653136"/>
            <a:ext cx="8136904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There</a:t>
            </a:r>
            <a:r>
              <a:rPr kumimoji="1" lang="ja-JP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dirty="0" smtClean="0">
                <a:solidFill>
                  <a:srgbClr val="000000"/>
                </a:solidFill>
              </a:rPr>
              <a:t>must</a:t>
            </a:r>
            <a:r>
              <a:rPr kumimoji="1" lang="ja-JP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dirty="0" smtClean="0">
                <a:solidFill>
                  <a:srgbClr val="000000"/>
                </a:solidFill>
              </a:rPr>
              <a:t>be</a:t>
            </a:r>
            <a:r>
              <a:rPr kumimoji="1" lang="ja-JP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dirty="0" smtClean="0">
                <a:solidFill>
                  <a:srgbClr val="000000"/>
                </a:solidFill>
              </a:rPr>
              <a:t>a history which someone pointed out in the past that overlapped channel selection on the secondary channel of an existing BSS would give harmful impact to that BSS.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478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652120" y="6475413"/>
            <a:ext cx="2890218" cy="382587"/>
          </a:xfrm>
        </p:spPr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Typical</a:t>
            </a:r>
            <a:r>
              <a:rPr lang="ja-JP" altLang="en-US" dirty="0" smtClean="0"/>
              <a:t> </a:t>
            </a:r>
            <a:r>
              <a:rPr lang="en-US" altLang="ja-JP" dirty="0" smtClean="0"/>
              <a:t>denser</a:t>
            </a:r>
            <a:r>
              <a:rPr lang="ja-JP" altLang="en-US" dirty="0" smtClean="0"/>
              <a:t> </a:t>
            </a:r>
            <a:r>
              <a:rPr lang="en-US" altLang="ja-JP" dirty="0" smtClean="0"/>
              <a:t>environment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Tokyo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en-US" dirty="0" smtClean="0"/>
              <a:t>(Side of </a:t>
            </a:r>
            <a:r>
              <a:rPr lang="en-US" altLang="ja-JP" dirty="0" smtClean="0"/>
              <a:t>Shibuya</a:t>
            </a:r>
            <a:r>
              <a:rPr lang="en-US" altLang="en-US" dirty="0" smtClean="0"/>
              <a:t> station)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348880"/>
            <a:ext cx="4117714" cy="396044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27584" y="19888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800" dirty="0" smtClean="0">
                <a:solidFill>
                  <a:srgbClr val="000000"/>
                </a:solidFill>
              </a:rPr>
              <a:t>Bird’s eye view</a:t>
            </a:r>
            <a:endParaRPr kumimoji="1" lang="en-US" altLang="ja-JP" sz="1800" dirty="0" smtClean="0">
              <a:solidFill>
                <a:srgbClr val="000000"/>
              </a:solidFill>
            </a:endParaRPr>
          </a:p>
        </p:txBody>
      </p:sp>
      <p:grpSp>
        <p:nvGrpSpPr>
          <p:cNvPr id="23" name="図形グループ 22"/>
          <p:cNvGrpSpPr/>
          <p:nvPr/>
        </p:nvGrpSpPr>
        <p:grpSpPr>
          <a:xfrm>
            <a:off x="-14448" y="3000931"/>
            <a:ext cx="2882540" cy="3285993"/>
            <a:chOff x="201576" y="2640891"/>
            <a:chExt cx="2882540" cy="3285993"/>
          </a:xfrm>
        </p:grpSpPr>
        <p:sp>
          <p:nvSpPr>
            <p:cNvPr id="12" name="フリーフォーム 11"/>
            <p:cNvSpPr/>
            <p:nvPr/>
          </p:nvSpPr>
          <p:spPr>
            <a:xfrm>
              <a:off x="856699" y="3255755"/>
              <a:ext cx="2227417" cy="1743794"/>
            </a:xfrm>
            <a:custGeom>
              <a:avLst/>
              <a:gdLst>
                <a:gd name="connsiteX0" fmla="*/ 10079 w 2227417"/>
                <a:gd name="connsiteY0" fmla="*/ 302392 h 1743794"/>
                <a:gd name="connsiteX1" fmla="*/ 2227417 w 2227417"/>
                <a:gd name="connsiteY1" fmla="*/ 0 h 1743794"/>
                <a:gd name="connsiteX2" fmla="*/ 1622688 w 2227417"/>
                <a:gd name="connsiteY2" fmla="*/ 1572438 h 1743794"/>
                <a:gd name="connsiteX3" fmla="*/ 1330403 w 2227417"/>
                <a:gd name="connsiteY3" fmla="*/ 1743794 h 1743794"/>
                <a:gd name="connsiteX4" fmla="*/ 70551 w 2227417"/>
                <a:gd name="connsiteY4" fmla="*/ 1602677 h 1743794"/>
                <a:gd name="connsiteX5" fmla="*/ 0 w 2227417"/>
                <a:gd name="connsiteY5" fmla="*/ 221754 h 1743794"/>
                <a:gd name="connsiteX6" fmla="*/ 0 w 2227417"/>
                <a:gd name="connsiteY6" fmla="*/ 221754 h 174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7417" h="1743794">
                  <a:moveTo>
                    <a:pt x="10079" y="302392"/>
                  </a:moveTo>
                  <a:lnTo>
                    <a:pt x="2227417" y="0"/>
                  </a:lnTo>
                  <a:lnTo>
                    <a:pt x="1622688" y="1572438"/>
                  </a:lnTo>
                  <a:lnTo>
                    <a:pt x="1330403" y="1743794"/>
                  </a:lnTo>
                  <a:lnTo>
                    <a:pt x="70551" y="1602677"/>
                  </a:lnTo>
                  <a:lnTo>
                    <a:pt x="0" y="221754"/>
                  </a:lnTo>
                  <a:lnTo>
                    <a:pt x="0" y="221754"/>
                  </a:lnTo>
                </a:path>
              </a:pathLst>
            </a:custGeom>
            <a:ln>
              <a:solidFill>
                <a:schemeClr val="bg1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altLang="ja-JP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Denser</a:t>
              </a:r>
              <a:r>
                <a:rPr lang="ja-JP" altLang="en-US" dirty="0"/>
                <a:t> </a:t>
              </a:r>
              <a:r>
                <a:rPr lang="en-US" altLang="ja-JP" dirty="0" smtClean="0"/>
                <a:t>square</a:t>
              </a: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201576" y="2640891"/>
              <a:ext cx="151182" cy="3285993"/>
            </a:xfrm>
            <a:custGeom>
              <a:avLst/>
              <a:gdLst>
                <a:gd name="connsiteX0" fmla="*/ 110867 w 151182"/>
                <a:gd name="connsiteY0" fmla="*/ 3285993 h 3285993"/>
                <a:gd name="connsiteX1" fmla="*/ 151182 w 151182"/>
                <a:gd name="connsiteY1" fmla="*/ 2076425 h 3285993"/>
                <a:gd name="connsiteX2" fmla="*/ 100788 w 151182"/>
                <a:gd name="connsiteY2" fmla="*/ 937415 h 3285993"/>
                <a:gd name="connsiteX3" fmla="*/ 0 w 151182"/>
                <a:gd name="connsiteY3" fmla="*/ 0 h 328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182" h="3285993">
                  <a:moveTo>
                    <a:pt x="110867" y="3285993"/>
                  </a:moveTo>
                  <a:lnTo>
                    <a:pt x="151182" y="2076425"/>
                  </a:lnTo>
                  <a:lnTo>
                    <a:pt x="100788" y="937415"/>
                  </a:lnTo>
                  <a:lnTo>
                    <a:pt x="0" y="0"/>
                  </a:lnTo>
                </a:path>
              </a:pathLst>
            </a:custGeom>
            <a:ln w="38100" cmpd="sng">
              <a:solidFill>
                <a:srgbClr val="C2FFF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88032" y="3789040"/>
              <a:ext cx="7555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Train</a:t>
              </a:r>
            </a:p>
            <a:p>
              <a:r>
                <a:rPr kumimoji="1" lang="en-US" altLang="ja-JP" sz="12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station</a:t>
              </a:r>
              <a:endParaRPr kumimoji="1" lang="ja-JP" alt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26" name="図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342414"/>
            <a:ext cx="5004048" cy="2814778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427984" y="198237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800" dirty="0" smtClean="0">
                <a:solidFill>
                  <a:srgbClr val="000000"/>
                </a:solidFill>
              </a:rPr>
              <a:t>Crowd in the evening (17:00, Oct. 20,</a:t>
            </a:r>
            <a:r>
              <a:rPr kumimoji="1" lang="en-US" altLang="en-US" sz="1800" dirty="0">
                <a:solidFill>
                  <a:srgbClr val="000000"/>
                </a:solidFill>
              </a:rPr>
              <a:t> </a:t>
            </a:r>
            <a:r>
              <a:rPr kumimoji="1" lang="en-US" altLang="en-US" sz="1800" dirty="0" smtClean="0">
                <a:solidFill>
                  <a:srgbClr val="000000"/>
                </a:solidFill>
              </a:rPr>
              <a:t>Tue )</a:t>
            </a:r>
            <a:endParaRPr kumimoji="1"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28" name="星 5 27"/>
          <p:cNvSpPr/>
          <p:nvPr/>
        </p:nvSpPr>
        <p:spPr bwMode="auto">
          <a:xfrm>
            <a:off x="1979712" y="3501008"/>
            <a:ext cx="360040" cy="360040"/>
          </a:xfrm>
          <a:prstGeom prst="star5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星 5 28"/>
          <p:cNvSpPr/>
          <p:nvPr/>
        </p:nvSpPr>
        <p:spPr bwMode="auto">
          <a:xfrm>
            <a:off x="2051720" y="4797152"/>
            <a:ext cx="360040" cy="360040"/>
          </a:xfrm>
          <a:prstGeom prst="star5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139952" y="5406315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Real channel selections were monitored at 2 locations.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267744" y="347139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b="1" dirty="0" smtClean="0">
                <a:solidFill>
                  <a:srgbClr val="00FFFF"/>
                </a:solidFill>
              </a:rPr>
              <a:t>Point-</a:t>
            </a:r>
            <a:r>
              <a:rPr kumimoji="1" lang="en-US" altLang="ja-JP" b="1" dirty="0" smtClean="0">
                <a:solidFill>
                  <a:srgbClr val="00FFFF"/>
                </a:solidFill>
              </a:rPr>
              <a:t>1</a:t>
            </a:r>
            <a:endParaRPr kumimoji="1" lang="ja-JP" altLang="en-US" b="1" dirty="0">
              <a:solidFill>
                <a:srgbClr val="00FFFF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339752" y="472514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b="1" dirty="0" smtClean="0">
                <a:solidFill>
                  <a:srgbClr val="00FFFF"/>
                </a:solidFill>
              </a:rPr>
              <a:t>Point-</a:t>
            </a:r>
            <a:r>
              <a:rPr kumimoji="1" lang="en-US" altLang="ja-JP" b="1" dirty="0" smtClean="0">
                <a:solidFill>
                  <a:srgbClr val="00FFFF"/>
                </a:solidFill>
              </a:rPr>
              <a:t>2</a:t>
            </a:r>
            <a:endParaRPr kumimoji="1" lang="ja-JP" altLang="en-US" b="1" dirty="0">
              <a:solidFill>
                <a:srgbClr val="00FF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32040" y="472514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b="1" dirty="0" smtClean="0">
                <a:solidFill>
                  <a:srgbClr val="00FFFF"/>
                </a:solidFill>
              </a:rPr>
              <a:t>Point-</a:t>
            </a:r>
            <a:r>
              <a:rPr kumimoji="1" lang="en-US" altLang="ja-JP" b="1" dirty="0" smtClean="0">
                <a:solidFill>
                  <a:srgbClr val="00FFFF"/>
                </a:solidFill>
              </a:rPr>
              <a:t>1</a:t>
            </a:r>
            <a:endParaRPr kumimoji="1" lang="ja-JP" altLang="en-US" b="1" dirty="0">
              <a:solidFill>
                <a:srgbClr val="00FFFF"/>
              </a:solidFill>
            </a:endParaRPr>
          </a:p>
        </p:txBody>
      </p:sp>
      <p:sp>
        <p:nvSpPr>
          <p:cNvPr id="22" name="星 5 21"/>
          <p:cNvSpPr/>
          <p:nvPr/>
        </p:nvSpPr>
        <p:spPr bwMode="auto">
          <a:xfrm>
            <a:off x="4644008" y="4797152"/>
            <a:ext cx="360040" cy="360040"/>
          </a:xfrm>
          <a:prstGeom prst="star5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星 5 23"/>
          <p:cNvSpPr/>
          <p:nvPr/>
        </p:nvSpPr>
        <p:spPr bwMode="auto">
          <a:xfrm>
            <a:off x="6444208" y="2780928"/>
            <a:ext cx="360040" cy="360040"/>
          </a:xfrm>
          <a:prstGeom prst="star5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660232" y="278092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b="1" dirty="0" smtClean="0">
                <a:solidFill>
                  <a:srgbClr val="00FFFF"/>
                </a:solidFill>
              </a:rPr>
              <a:t>Point-</a:t>
            </a:r>
            <a:r>
              <a:rPr kumimoji="1" lang="en-US" altLang="ja-JP" b="1" dirty="0" smtClean="0">
                <a:solidFill>
                  <a:srgbClr val="00FFFF"/>
                </a:solidFill>
              </a:rPr>
              <a:t>2</a:t>
            </a:r>
            <a:endParaRPr kumimoji="1" lang="ja-JP" altLang="en-US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271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2" grpId="0"/>
      <p:bldP spid="19" grpId="0"/>
      <p:bldP spid="22" grpId="0" animBg="1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1969988"/>
            <a:ext cx="6946900" cy="40513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80112" y="6475413"/>
            <a:ext cx="2962226" cy="265955"/>
          </a:xfrm>
        </p:spPr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87948" y="2052069"/>
            <a:ext cx="85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RSSI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(dBm)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CH</a:t>
            </a:r>
            <a:r>
              <a:rPr lang="ja-JP" altLang="en-US" dirty="0"/>
              <a:t> </a:t>
            </a:r>
            <a:r>
              <a:rPr lang="en-US" altLang="ja-JP" dirty="0" smtClean="0"/>
              <a:t>selections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(at </a:t>
            </a:r>
            <a:r>
              <a:rPr lang="en-US" altLang="ja-JP" dirty="0" smtClean="0"/>
              <a:t>P</a:t>
            </a:r>
            <a:r>
              <a:rPr lang="en-US" altLang="en-US" dirty="0" smtClean="0"/>
              <a:t>oint-1)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83569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5520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33975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5540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91581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5560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41987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5580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99593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49999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5620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7605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5640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5617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5680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652120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5660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66023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5700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308304" y="602128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(MHz)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236296" y="573325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(CH No.)</a:t>
            </a:r>
            <a:endParaRPr kumimoji="1" lang="ja-JP" altLang="en-US" sz="1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47664" y="220486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27784" y="26369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88024" y="328498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40152" y="33569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298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タイトル 1"/>
          <p:cNvSpPr txBox="1">
            <a:spLocks/>
          </p:cNvSpPr>
          <p:nvPr/>
        </p:nvSpPr>
        <p:spPr bwMode="auto">
          <a:xfrm>
            <a:off x="457200" y="701824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  <a:normAutofit/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mtClean="0"/>
              <a:t>CH</a:t>
            </a:r>
            <a:r>
              <a:rPr lang="ja-JP" altLang="en-US" smtClean="0"/>
              <a:t> </a:t>
            </a:r>
            <a:r>
              <a:rPr lang="en-US" altLang="ja-JP" smtClean="0"/>
              <a:t>selections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(at </a:t>
            </a:r>
            <a:r>
              <a:rPr lang="en-US" altLang="ja-JP" smtClean="0"/>
              <a:t>P</a:t>
            </a:r>
            <a:r>
              <a:rPr lang="en-US" altLang="en-US" smtClean="0"/>
              <a:t>oint-1)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1969988"/>
            <a:ext cx="6946900" cy="40513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80112" y="6475413"/>
            <a:ext cx="2962226" cy="265955"/>
          </a:xfrm>
        </p:spPr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87948" y="2052069"/>
            <a:ext cx="85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RSSI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(dBm)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83569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5520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33975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5540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91581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5560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41987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5580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99593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49999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5620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7605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5640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56176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5680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652120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5660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660232" y="60212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5700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308304" y="602128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(MHz)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236296" y="573325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(CH No.)</a:t>
            </a:r>
            <a:endParaRPr kumimoji="1" lang="ja-JP" altLang="en-US" sz="1400" dirty="0"/>
          </a:p>
        </p:txBody>
      </p:sp>
      <p:sp>
        <p:nvSpPr>
          <p:cNvPr id="10" name="フリーフォーム 9"/>
          <p:cNvSpPr/>
          <p:nvPr/>
        </p:nvSpPr>
        <p:spPr>
          <a:xfrm>
            <a:off x="1864580" y="3608545"/>
            <a:ext cx="534177" cy="2116745"/>
          </a:xfrm>
          <a:custGeom>
            <a:avLst/>
            <a:gdLst>
              <a:gd name="connsiteX0" fmla="*/ 0 w 534177"/>
              <a:gd name="connsiteY0" fmla="*/ 2116745 h 2116745"/>
              <a:gd name="connsiteX1" fmla="*/ 70551 w 534177"/>
              <a:gd name="connsiteY1" fmla="*/ 10080 h 2116745"/>
              <a:gd name="connsiteX2" fmla="*/ 493861 w 534177"/>
              <a:gd name="connsiteY2" fmla="*/ 0 h 2116745"/>
              <a:gd name="connsiteX3" fmla="*/ 534177 w 534177"/>
              <a:gd name="connsiteY3" fmla="*/ 2106665 h 211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177" h="2116745">
                <a:moveTo>
                  <a:pt x="0" y="2116745"/>
                </a:moveTo>
                <a:lnTo>
                  <a:pt x="70551" y="10080"/>
                </a:lnTo>
                <a:lnTo>
                  <a:pt x="493861" y="0"/>
                </a:lnTo>
                <a:lnTo>
                  <a:pt x="534177" y="2106665"/>
                </a:lnTo>
              </a:path>
            </a:pathLst>
          </a:custGeom>
          <a:ln w="57150" cmpd="sng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2922855" y="3285994"/>
            <a:ext cx="574492" cy="2449375"/>
          </a:xfrm>
          <a:custGeom>
            <a:avLst/>
            <a:gdLst>
              <a:gd name="connsiteX0" fmla="*/ 0 w 574492"/>
              <a:gd name="connsiteY0" fmla="*/ 2419136 h 2449375"/>
              <a:gd name="connsiteX1" fmla="*/ 90709 w 574492"/>
              <a:gd name="connsiteY1" fmla="*/ 0 h 2449375"/>
              <a:gd name="connsiteX2" fmla="*/ 534177 w 574492"/>
              <a:gd name="connsiteY2" fmla="*/ 0 h 2449375"/>
              <a:gd name="connsiteX3" fmla="*/ 574492 w 574492"/>
              <a:gd name="connsiteY3" fmla="*/ 2449375 h 244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92" h="2449375">
                <a:moveTo>
                  <a:pt x="0" y="2419136"/>
                </a:moveTo>
                <a:lnTo>
                  <a:pt x="90709" y="0"/>
                </a:lnTo>
                <a:lnTo>
                  <a:pt x="534177" y="0"/>
                </a:lnTo>
                <a:lnTo>
                  <a:pt x="574492" y="2449375"/>
                </a:lnTo>
              </a:path>
            </a:pathLst>
          </a:custGeom>
          <a:ln w="57150" cmpd="sng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5099878" y="4223409"/>
            <a:ext cx="554334" cy="1522040"/>
          </a:xfrm>
          <a:custGeom>
            <a:avLst/>
            <a:gdLst>
              <a:gd name="connsiteX0" fmla="*/ 0 w 554334"/>
              <a:gd name="connsiteY0" fmla="*/ 1522040 h 1522040"/>
              <a:gd name="connsiteX1" fmla="*/ 70551 w 554334"/>
              <a:gd name="connsiteY1" fmla="*/ 0 h 1522040"/>
              <a:gd name="connsiteX2" fmla="*/ 503940 w 554334"/>
              <a:gd name="connsiteY2" fmla="*/ 10080 h 1522040"/>
              <a:gd name="connsiteX3" fmla="*/ 554334 w 554334"/>
              <a:gd name="connsiteY3" fmla="*/ 1491801 h 15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34" h="1522040">
                <a:moveTo>
                  <a:pt x="0" y="1522040"/>
                </a:moveTo>
                <a:lnTo>
                  <a:pt x="70551" y="0"/>
                </a:lnTo>
                <a:lnTo>
                  <a:pt x="503940" y="10080"/>
                </a:lnTo>
                <a:lnTo>
                  <a:pt x="554334" y="1491801"/>
                </a:lnTo>
              </a:path>
            </a:pathLst>
          </a:custGeom>
          <a:ln w="57150" cmpd="sng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6158153" y="3275914"/>
            <a:ext cx="594649" cy="2459455"/>
          </a:xfrm>
          <a:custGeom>
            <a:avLst/>
            <a:gdLst>
              <a:gd name="connsiteX0" fmla="*/ 0 w 594649"/>
              <a:gd name="connsiteY0" fmla="*/ 2439296 h 2459455"/>
              <a:gd name="connsiteX1" fmla="*/ 80630 w 594649"/>
              <a:gd name="connsiteY1" fmla="*/ 0 h 2459455"/>
              <a:gd name="connsiteX2" fmla="*/ 514019 w 594649"/>
              <a:gd name="connsiteY2" fmla="*/ 10080 h 2459455"/>
              <a:gd name="connsiteX3" fmla="*/ 594649 w 594649"/>
              <a:gd name="connsiteY3" fmla="*/ 2459455 h 245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649" h="2459455">
                <a:moveTo>
                  <a:pt x="0" y="2439296"/>
                </a:moveTo>
                <a:lnTo>
                  <a:pt x="80630" y="0"/>
                </a:lnTo>
                <a:lnTo>
                  <a:pt x="514019" y="10080"/>
                </a:lnTo>
                <a:lnTo>
                  <a:pt x="594649" y="2459455"/>
                </a:lnTo>
              </a:path>
            </a:pathLst>
          </a:custGeom>
          <a:ln w="57150" cmpd="sng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03848" y="206084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/>
              <a:t>HT20 BSSs were found on the secondary 20M of HT40 OBSSs.</a:t>
            </a:r>
            <a:endParaRPr kumimoji="1" lang="ja-JP" altLang="en-US" sz="1800" dirty="0"/>
          </a:p>
        </p:txBody>
      </p:sp>
      <p:cxnSp>
        <p:nvCxnSpPr>
          <p:cNvPr id="8" name="直線矢印コネクタ 7"/>
          <p:cNvCxnSpPr/>
          <p:nvPr/>
        </p:nvCxnSpPr>
        <p:spPr bwMode="auto">
          <a:xfrm flipH="1">
            <a:off x="2123728" y="2636912"/>
            <a:ext cx="1296144" cy="100811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直線矢印コネクタ 27"/>
          <p:cNvCxnSpPr/>
          <p:nvPr/>
        </p:nvCxnSpPr>
        <p:spPr bwMode="auto">
          <a:xfrm flipH="1">
            <a:off x="3275856" y="2636912"/>
            <a:ext cx="360040" cy="57606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直線矢印コネクタ 30"/>
          <p:cNvCxnSpPr/>
          <p:nvPr/>
        </p:nvCxnSpPr>
        <p:spPr bwMode="auto">
          <a:xfrm>
            <a:off x="5364088" y="2636912"/>
            <a:ext cx="72008" cy="151216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直線矢印コネクタ 33"/>
          <p:cNvCxnSpPr/>
          <p:nvPr/>
        </p:nvCxnSpPr>
        <p:spPr bwMode="auto">
          <a:xfrm>
            <a:off x="6084168" y="2636912"/>
            <a:ext cx="360040" cy="57606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テキスト ボックス 31"/>
          <p:cNvSpPr txBox="1"/>
          <p:nvPr/>
        </p:nvSpPr>
        <p:spPr>
          <a:xfrm>
            <a:off x="1547664" y="220486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627784" y="26369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788024" y="328498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940152" y="335699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080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132856"/>
            <a:ext cx="6968885" cy="35479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80112" y="6475413"/>
            <a:ext cx="2962226" cy="265955"/>
          </a:xfrm>
        </p:spPr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87948" y="2052069"/>
            <a:ext cx="85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RSSI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(dBm)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83569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5520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33975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5540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91581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5560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41987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5580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99593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49999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5620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7605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5640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5617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5680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652120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5660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66023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5700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308304" y="566124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(MHz)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236296" y="537321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(CH No.)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47664" y="378904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99792" y="321297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88024" y="328498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40152" y="270892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タイトル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CH</a:t>
            </a:r>
            <a:r>
              <a:rPr lang="ja-JP" altLang="en-US" dirty="0"/>
              <a:t> </a:t>
            </a:r>
            <a:r>
              <a:rPr lang="en-US" altLang="ja-JP" dirty="0" smtClean="0"/>
              <a:t>selections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(at </a:t>
            </a:r>
            <a:r>
              <a:rPr lang="en-US" altLang="ja-JP" dirty="0" smtClean="0"/>
              <a:t>P</a:t>
            </a:r>
            <a:r>
              <a:rPr lang="en-US" altLang="en-US" dirty="0" smtClean="0"/>
              <a:t>oint-2)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22510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132856"/>
            <a:ext cx="6968885" cy="35479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80112" y="6475413"/>
            <a:ext cx="2962226" cy="265955"/>
          </a:xfrm>
        </p:spPr>
        <p:txBody>
          <a:bodyPr/>
          <a:lstStyle/>
          <a:p>
            <a:r>
              <a:rPr lang="en-GB" smtClean="0"/>
              <a:t>K. Yunoki &amp; T. Fukuhara, KDDI R&amp;D Labs.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87948" y="2052069"/>
            <a:ext cx="85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RSSI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(dBm)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83569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5520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33975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5540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91581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5560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41987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5580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99593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49999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5620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07605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5640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56176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5680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652120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5660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660232" y="56612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0000"/>
                </a:solidFill>
              </a:rPr>
              <a:t>5700</a:t>
            </a:r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308304" y="566124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(MHz)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236296" y="537321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(CH No.)</a:t>
            </a:r>
            <a:endParaRPr kumimoji="1" lang="ja-JP" altLang="en-US" sz="1400" dirty="0"/>
          </a:p>
        </p:txBody>
      </p:sp>
      <p:sp>
        <p:nvSpPr>
          <p:cNvPr id="7" name="フリーフォーム 6"/>
          <p:cNvSpPr/>
          <p:nvPr/>
        </p:nvSpPr>
        <p:spPr>
          <a:xfrm>
            <a:off x="1844422" y="3074319"/>
            <a:ext cx="554335" cy="2338499"/>
          </a:xfrm>
          <a:custGeom>
            <a:avLst/>
            <a:gdLst>
              <a:gd name="connsiteX0" fmla="*/ 0 w 554335"/>
              <a:gd name="connsiteY0" fmla="*/ 2338499 h 2338499"/>
              <a:gd name="connsiteX1" fmla="*/ 70552 w 554335"/>
              <a:gd name="connsiteY1" fmla="*/ 0 h 2338499"/>
              <a:gd name="connsiteX2" fmla="*/ 534177 w 554335"/>
              <a:gd name="connsiteY2" fmla="*/ 10080 h 2338499"/>
              <a:gd name="connsiteX3" fmla="*/ 554335 w 554335"/>
              <a:gd name="connsiteY3" fmla="*/ 2308260 h 23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35" h="2338499">
                <a:moveTo>
                  <a:pt x="0" y="2338499"/>
                </a:moveTo>
                <a:lnTo>
                  <a:pt x="70552" y="0"/>
                </a:lnTo>
                <a:lnTo>
                  <a:pt x="534177" y="10080"/>
                </a:lnTo>
                <a:lnTo>
                  <a:pt x="554335" y="2308260"/>
                </a:lnTo>
              </a:path>
            </a:pathLst>
          </a:custGeom>
          <a:ln w="57150" cmpd="sng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2943012" y="3285994"/>
            <a:ext cx="574493" cy="2106664"/>
          </a:xfrm>
          <a:custGeom>
            <a:avLst/>
            <a:gdLst>
              <a:gd name="connsiteX0" fmla="*/ 0 w 574493"/>
              <a:gd name="connsiteY0" fmla="*/ 2106664 h 2106664"/>
              <a:gd name="connsiteX1" fmla="*/ 60473 w 574493"/>
              <a:gd name="connsiteY1" fmla="*/ 0 h 2106664"/>
              <a:gd name="connsiteX2" fmla="*/ 514020 w 574493"/>
              <a:gd name="connsiteY2" fmla="*/ 20159 h 2106664"/>
              <a:gd name="connsiteX3" fmla="*/ 574493 w 574493"/>
              <a:gd name="connsiteY3" fmla="*/ 2106664 h 210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93" h="2106664">
                <a:moveTo>
                  <a:pt x="0" y="2106664"/>
                </a:moveTo>
                <a:lnTo>
                  <a:pt x="60473" y="0"/>
                </a:lnTo>
                <a:lnTo>
                  <a:pt x="514020" y="20159"/>
                </a:lnTo>
                <a:lnTo>
                  <a:pt x="574493" y="2106664"/>
                </a:lnTo>
              </a:path>
            </a:pathLst>
          </a:custGeom>
          <a:ln w="57150" cmpd="sng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5099878" y="3991575"/>
            <a:ext cx="584571" cy="1391004"/>
          </a:xfrm>
          <a:custGeom>
            <a:avLst/>
            <a:gdLst>
              <a:gd name="connsiteX0" fmla="*/ 0 w 584571"/>
              <a:gd name="connsiteY0" fmla="*/ 1391004 h 1391004"/>
              <a:gd name="connsiteX1" fmla="*/ 50394 w 584571"/>
              <a:gd name="connsiteY1" fmla="*/ 0 h 1391004"/>
              <a:gd name="connsiteX2" fmla="*/ 503940 w 584571"/>
              <a:gd name="connsiteY2" fmla="*/ 0 h 1391004"/>
              <a:gd name="connsiteX3" fmla="*/ 584571 w 584571"/>
              <a:gd name="connsiteY3" fmla="*/ 1380924 h 139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571" h="1391004">
                <a:moveTo>
                  <a:pt x="0" y="1391004"/>
                </a:moveTo>
                <a:lnTo>
                  <a:pt x="50394" y="0"/>
                </a:lnTo>
                <a:lnTo>
                  <a:pt x="503940" y="0"/>
                </a:lnTo>
                <a:lnTo>
                  <a:pt x="584571" y="1380924"/>
                </a:lnTo>
              </a:path>
            </a:pathLst>
          </a:custGeom>
          <a:ln w="57150" cmpd="sng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6208547" y="3467429"/>
            <a:ext cx="544255" cy="1915150"/>
          </a:xfrm>
          <a:custGeom>
            <a:avLst/>
            <a:gdLst>
              <a:gd name="connsiteX0" fmla="*/ 0 w 544255"/>
              <a:gd name="connsiteY0" fmla="*/ 1915150 h 1915150"/>
              <a:gd name="connsiteX1" fmla="*/ 70551 w 544255"/>
              <a:gd name="connsiteY1" fmla="*/ 10080 h 1915150"/>
              <a:gd name="connsiteX2" fmla="*/ 483783 w 544255"/>
              <a:gd name="connsiteY2" fmla="*/ 0 h 1915150"/>
              <a:gd name="connsiteX3" fmla="*/ 544255 w 544255"/>
              <a:gd name="connsiteY3" fmla="*/ 1884911 h 191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255" h="1915150">
                <a:moveTo>
                  <a:pt x="0" y="1915150"/>
                </a:moveTo>
                <a:lnTo>
                  <a:pt x="70551" y="10080"/>
                </a:lnTo>
                <a:lnTo>
                  <a:pt x="483783" y="0"/>
                </a:lnTo>
                <a:lnTo>
                  <a:pt x="544255" y="1884911"/>
                </a:lnTo>
              </a:path>
            </a:pathLst>
          </a:custGeom>
          <a:ln w="57150" cmpd="sng">
            <a:solidFill>
              <a:srgbClr val="FF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6" name="直線矢印コネクタ 25"/>
          <p:cNvCxnSpPr>
            <a:endCxn id="7" idx="2"/>
          </p:cNvCxnSpPr>
          <p:nvPr/>
        </p:nvCxnSpPr>
        <p:spPr bwMode="auto">
          <a:xfrm flipH="1">
            <a:off x="2378599" y="2636912"/>
            <a:ext cx="1041273" cy="44748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直線矢印コネクタ 26"/>
          <p:cNvCxnSpPr/>
          <p:nvPr/>
        </p:nvCxnSpPr>
        <p:spPr bwMode="auto">
          <a:xfrm flipH="1">
            <a:off x="3275856" y="2636912"/>
            <a:ext cx="360040" cy="57606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直線矢印コネクタ 27"/>
          <p:cNvCxnSpPr/>
          <p:nvPr/>
        </p:nvCxnSpPr>
        <p:spPr bwMode="auto">
          <a:xfrm>
            <a:off x="5364088" y="2636912"/>
            <a:ext cx="0" cy="129614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直線矢印コネクタ 30"/>
          <p:cNvCxnSpPr/>
          <p:nvPr/>
        </p:nvCxnSpPr>
        <p:spPr bwMode="auto">
          <a:xfrm>
            <a:off x="6084168" y="2636912"/>
            <a:ext cx="360040" cy="7200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テキスト ボックス 31"/>
          <p:cNvSpPr txBox="1"/>
          <p:nvPr/>
        </p:nvSpPr>
        <p:spPr>
          <a:xfrm>
            <a:off x="1547664" y="378904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699792" y="321297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88024" y="328498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940152" y="270892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85000"/>
                  </a:schemeClr>
                </a:solidFill>
              </a:rPr>
              <a:t>HT40</a:t>
            </a:r>
            <a:endParaRPr kumimoji="1" lang="ja-JP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タイトル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CH</a:t>
            </a:r>
            <a:r>
              <a:rPr lang="ja-JP" altLang="en-US" dirty="0"/>
              <a:t> </a:t>
            </a:r>
            <a:r>
              <a:rPr lang="en-US" altLang="ja-JP" dirty="0" smtClean="0"/>
              <a:t>selections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(at </a:t>
            </a:r>
            <a:r>
              <a:rPr lang="en-US" altLang="ja-JP" dirty="0" smtClean="0"/>
              <a:t>P</a:t>
            </a:r>
            <a:r>
              <a:rPr lang="en-US" altLang="en-US" dirty="0" smtClean="0"/>
              <a:t>oint-2)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203848" y="206084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/>
              <a:t>HT20 BSSs were found on the secondary 20M of HT40</a:t>
            </a:r>
            <a:r>
              <a:rPr kumimoji="1" lang="ja-JP" altLang="en-US" sz="1800" dirty="0" smtClean="0"/>
              <a:t> </a:t>
            </a:r>
            <a:r>
              <a:rPr kumimoji="1" lang="en-US" altLang="ja-JP" sz="1800" dirty="0" smtClean="0"/>
              <a:t>OBSSs.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522571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802.11_テンプレート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802.11_テンプレート.potx</Template>
  <TotalTime>2301</TotalTime>
  <Words>2447</Words>
  <Application>Microsoft Macintosh PowerPoint</Application>
  <PresentationFormat>画面に合わせる (4:3)</PresentationFormat>
  <Paragraphs>476</Paragraphs>
  <Slides>20</Slides>
  <Notes>19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802.11_テンプレート</vt:lpstr>
      <vt:lpstr>Microsoft Word 97 - 2004 文書</vt:lpstr>
      <vt:lpstr>An issue of wider bandwidth operation at real denser environment</vt:lpstr>
      <vt:lpstr>Abstract</vt:lpstr>
      <vt:lpstr>Channel selection methods for a VHT BSS [1] (Section 10.40.2, Draft P802.11 REVmc_D4.3)</vt:lpstr>
      <vt:lpstr>Channel selection methods for a HT BSS [1] (Section 10.16.3.2, Draft P802.11 REVmc_D4.3)</vt:lpstr>
      <vt:lpstr>Typical denser environment in Tokyo (Side of Shibuya station)</vt:lpstr>
      <vt:lpstr>CH selections (at Point-1)</vt:lpstr>
      <vt:lpstr>PowerPoint プレゼンテーション</vt:lpstr>
      <vt:lpstr>CH selections (at Point-2)</vt:lpstr>
      <vt:lpstr>CH selections (at Point-2)</vt:lpstr>
      <vt:lpstr>HT40/HT20 comparison (TCP throughput CDF)</vt:lpstr>
      <vt:lpstr>Evaluation measurements in the laboratory</vt:lpstr>
      <vt:lpstr>Results</vt:lpstr>
      <vt:lpstr>Observed frames</vt:lpstr>
      <vt:lpstr>Bandwidth adjustments</vt:lpstr>
      <vt:lpstr>Considerations</vt:lpstr>
      <vt:lpstr>Mechanism to adjust operating BW (Current standards)</vt:lpstr>
      <vt:lpstr>Proposals</vt:lpstr>
      <vt:lpstr>Summary</vt:lpstr>
      <vt:lpstr>References</vt:lpstr>
      <vt:lpstr>Straw Poll</vt:lpstr>
    </vt:vector>
  </TitlesOfParts>
  <Manager/>
  <Company>KDDI R&amp;D Laboratories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issue of wider bandwidth operation in denser environment</dc:title>
  <dc:subject/>
  <dc:creator>Katsuo Yunoki</dc:creator>
  <cp:keywords/>
  <dc:description/>
  <cp:lastModifiedBy>柚木 克夫</cp:lastModifiedBy>
  <cp:revision>169</cp:revision>
  <cp:lastPrinted>1601-01-01T00:00:00Z</cp:lastPrinted>
  <dcterms:created xsi:type="dcterms:W3CDTF">2014-04-14T10:59:07Z</dcterms:created>
  <dcterms:modified xsi:type="dcterms:W3CDTF">2015-11-08T21:53:09Z</dcterms:modified>
  <cp:category/>
</cp:coreProperties>
</file>