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6"/>
  </p:notesMasterIdLst>
  <p:handoutMasterIdLst>
    <p:handoutMasterId r:id="rId27"/>
  </p:handoutMasterIdLst>
  <p:sldIdLst>
    <p:sldId id="295" r:id="rId2"/>
    <p:sldId id="321" r:id="rId3"/>
    <p:sldId id="287" r:id="rId4"/>
    <p:sldId id="302" r:id="rId5"/>
    <p:sldId id="303" r:id="rId6"/>
    <p:sldId id="322" r:id="rId7"/>
    <p:sldId id="304" r:id="rId8"/>
    <p:sldId id="306" r:id="rId9"/>
    <p:sldId id="364" r:id="rId10"/>
    <p:sldId id="311" r:id="rId11"/>
    <p:sldId id="317" r:id="rId12"/>
    <p:sldId id="351" r:id="rId13"/>
    <p:sldId id="358" r:id="rId14"/>
    <p:sldId id="352" r:id="rId15"/>
    <p:sldId id="310" r:id="rId16"/>
    <p:sldId id="355" r:id="rId17"/>
    <p:sldId id="360" r:id="rId18"/>
    <p:sldId id="362" r:id="rId19"/>
    <p:sldId id="332" r:id="rId20"/>
    <p:sldId id="363" r:id="rId21"/>
    <p:sldId id="335" r:id="rId22"/>
    <p:sldId id="356" r:id="rId23"/>
    <p:sldId id="357" r:id="rId24"/>
    <p:sldId id="336"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20" autoAdjust="0"/>
    <p:restoredTop sz="98157" autoAdjust="0"/>
  </p:normalViewPr>
  <p:slideViewPr>
    <p:cSldViewPr>
      <p:cViewPr varScale="1">
        <p:scale>
          <a:sx n="98" d="100"/>
          <a:sy n="98" d="100"/>
        </p:scale>
        <p:origin x="691" y="77"/>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2568" y="-7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May 2015</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May 2015</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May 2015</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May 2015</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153558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5559884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May 2015</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14</a:t>
            </a:fld>
            <a:endParaRPr lang="en-US" smtClean="0"/>
          </a:p>
        </p:txBody>
      </p:sp>
    </p:spTree>
    <p:extLst>
      <p:ext uri="{BB962C8B-B14F-4D97-AF65-F5344CB8AC3E}">
        <p14:creationId xmlns:p14="http://schemas.microsoft.com/office/powerpoint/2010/main" val="2441898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May 2015</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15</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3106085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16</a:t>
            </a:fld>
            <a:endParaRPr lang="en-US"/>
          </a:p>
        </p:txBody>
      </p:sp>
    </p:spTree>
    <p:extLst>
      <p:ext uri="{BB962C8B-B14F-4D97-AF65-F5344CB8AC3E}">
        <p14:creationId xmlns:p14="http://schemas.microsoft.com/office/powerpoint/2010/main" val="2663545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May 2015</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259512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May 2015</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006266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May 2015</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49484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May 2015</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943403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86586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May 2015</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7</a:t>
            </a:fld>
            <a:endParaRPr lang="en-US" smtClean="0"/>
          </a:p>
        </p:txBody>
      </p:sp>
    </p:spTree>
    <p:extLst>
      <p:ext uri="{BB962C8B-B14F-4D97-AF65-F5344CB8AC3E}">
        <p14:creationId xmlns:p14="http://schemas.microsoft.com/office/powerpoint/2010/main" val="452801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May 2015</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8</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99928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May 2015</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74867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68214" cy="276999"/>
          </a:xfrm>
        </p:spPr>
        <p:txBody>
          <a:bodyPr/>
          <a:lstStyle>
            <a:lvl1pPr>
              <a:defRPr/>
            </a:lvl1pPr>
          </a:lstStyle>
          <a:p>
            <a:pPr>
              <a:defRPr/>
            </a:pPr>
            <a:r>
              <a:rPr lang="en-US" smtClean="0"/>
              <a:t>Sept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Sept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55390" cy="276999"/>
          </a:xfrm>
        </p:spPr>
        <p:txBody>
          <a:bodyPr/>
          <a:lstStyle>
            <a:lvl1pPr>
              <a:defRPr/>
            </a:lvl1pPr>
          </a:lstStyle>
          <a:p>
            <a:pPr>
              <a:defRPr/>
            </a:pPr>
            <a:r>
              <a:rPr lang="en-US" smtClean="0"/>
              <a:t>Sept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Sept 2015</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 2015</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Sept 2015</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dirty="0" smtClean="0"/>
              <a:t>Nov 2015</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802.11-15/1286r0</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1/11-11-0875-04-0000-editor-s-guide.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turne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s.h.kim@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RA@tiac.net" TargetMode="External"/><Relationship Id="rId13" Type="http://schemas.openxmlformats.org/officeDocument/2006/relationships/hyperlink" Target="mailto:robert.stacey@intel.com" TargetMode="External"/><Relationship Id="rId18" Type="http://schemas.openxmlformats.org/officeDocument/2006/relationships/hyperlink" Target="mailto:ddrgal@gmail.com" TargetMode="External"/><Relationship Id="rId3" Type="http://schemas.openxmlformats.org/officeDocument/2006/relationships/hyperlink" Target="mailto:adrian.p.stephens@intel.com" TargetMode="External"/><Relationship Id="rId7" Type="http://schemas.openxmlformats.org/officeDocument/2006/relationships/hyperlink" Target="mailto:aasterja@qti.qualcomm.com" TargetMode="External"/><Relationship Id="rId12" Type="http://schemas.openxmlformats.org/officeDocument/2006/relationships/hyperlink" Target="mailto:nfinn@cisco.com" TargetMode="External"/><Relationship Id="rId17" Type="http://schemas.openxmlformats.org/officeDocument/2006/relationships/hyperlink" Target="mailto:pecclesi@cisco.com" TargetMode="External"/><Relationship Id="rId2" Type="http://schemas.openxmlformats.org/officeDocument/2006/relationships/notesSlide" Target="../notesSlides/notesSlide5.xml"/><Relationship Id="rId16" Type="http://schemas.openxmlformats.org/officeDocument/2006/relationships/hyperlink" Target="mailto:henry@LOGOUT.COM" TargetMode="External"/><Relationship Id="rId1" Type="http://schemas.openxmlformats.org/officeDocument/2006/relationships/slideLayout" Target="../slideLayouts/slideLayout2.xml"/><Relationship Id="rId6" Type="http://schemas.openxmlformats.org/officeDocument/2006/relationships/hyperlink" Target="mailto:yongho.seok@gmail.com" TargetMode="External"/><Relationship Id="rId11" Type="http://schemas.openxmlformats.org/officeDocument/2006/relationships/hyperlink" Target="mailto:d3e3e3@gmail.com" TargetMode="External"/><Relationship Id="rId5" Type="http://schemas.openxmlformats.org/officeDocument/2006/relationships/hyperlink" Target="mailto:emily.h.qi@intel.com" TargetMode="External"/><Relationship Id="rId15" Type="http://schemas.openxmlformats.org/officeDocument/2006/relationships/hyperlink" Target="mailto:alex.ashley@hotmail.co.uk" TargetMode="External"/><Relationship Id="rId10" Type="http://schemas.openxmlformats.org/officeDocument/2006/relationships/hyperlink" Target="mailto:jiamin.chen@mail01.huawei.com" TargetMode="External"/><Relationship Id="rId4" Type="http://schemas.openxmlformats.org/officeDocument/2006/relationships/hyperlink" Target="mailto:edward.ks.au@huawei.com" TargetMode="External"/><Relationship Id="rId9" Type="http://schemas.openxmlformats.org/officeDocument/2006/relationships/hyperlink" Target="mailto:Ping.FANG@huawei.com" TargetMode="External"/><Relationship Id="rId14" Type="http://schemas.openxmlformats.org/officeDocument/2006/relationships/hyperlink" Target="mailto:carlos.cordeiro@intel.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(Nov ‘15)</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2015-11-08</a:t>
            </a:r>
          </a:p>
        </p:txBody>
      </p:sp>
      <p:graphicFrame>
        <p:nvGraphicFramePr>
          <p:cNvPr id="1026" name="Object 4"/>
          <p:cNvGraphicFramePr>
            <a:graphicFrameLocks noChangeAspect="1"/>
          </p:cNvGraphicFramePr>
          <p:nvPr>
            <p:extLst>
              <p:ext uri="{D42A27DB-BD31-4B8C-83A1-F6EECF244321}">
                <p14:modId xmlns:p14="http://schemas.microsoft.com/office/powerpoint/2010/main" val="4213789153"/>
              </p:ext>
            </p:extLst>
          </p:nvPr>
        </p:nvGraphicFramePr>
        <p:xfrm>
          <a:off x="534988" y="2505075"/>
          <a:ext cx="7920037" cy="2579688"/>
        </p:xfrm>
        <a:graphic>
          <a:graphicData uri="http://schemas.openxmlformats.org/presentationml/2006/ole">
            <mc:AlternateContent xmlns:mc="http://schemas.openxmlformats.org/markup-compatibility/2006">
              <mc:Choice xmlns:v="urn:schemas-microsoft-com:vml" Requires="v">
                <p:oleObj spid="_x0000_s1432" name="Document" r:id="rId4" imgW="8606510" imgH="2806597" progId="Word.Document.8">
                  <p:embed/>
                </p:oleObj>
              </mc:Choice>
              <mc:Fallback>
                <p:oleObj name="Document" r:id="rId4" imgW="8606510" imgH="2806597" progId="Word.Document.8">
                  <p:embed/>
                  <p:pic>
                    <p:nvPicPr>
                      <p:cNvPr id="0" name="Picture 4"/>
                      <p:cNvPicPr>
                        <a:picLocks noChangeAspect="1" noChangeArrowheads="1"/>
                      </p:cNvPicPr>
                      <p:nvPr/>
                    </p:nvPicPr>
                    <p:blipFill>
                      <a:blip r:embed="rId5"/>
                      <a:srcRect/>
                      <a:stretch>
                        <a:fillRect/>
                      </a:stretch>
                    </p:blipFill>
                    <p:spPr bwMode="auto">
                      <a:xfrm>
                        <a:off x="534988" y="2505075"/>
                        <a:ext cx="7920037" cy="2579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Sept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r>
              <a:rPr lang="en-US" dirty="0" smtClean="0"/>
              <a:t>Numbering spreadsheet 802.11-11/1149:</a:t>
            </a:r>
          </a:p>
          <a:p>
            <a:pPr lvl="1"/>
            <a:r>
              <a:rPr lang="en-US" dirty="0" smtClean="0"/>
              <a:t>Succeeding amendments to do their respective updates</a:t>
            </a:r>
          </a:p>
          <a:p>
            <a:pPr lvl="1"/>
            <a:r>
              <a:rPr lang="en-US" dirty="0" smtClean="0"/>
              <a:t>Must match the official timeline after plenaries</a:t>
            </a:r>
          </a:p>
          <a:p>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10</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Sept 2015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802.11-11/615r6 documents the process. MDR now in the 802.11 Operating Manual 802.11-14/0629r8. The process needs some change so the report is done after the editing is done. </a:t>
            </a:r>
          </a:p>
          <a:p>
            <a:r>
              <a:rPr lang="en-US" sz="1400" dirty="0" smtClean="0"/>
              <a:t>P802.11aa D5.0 went through Working Group Mandatory Editorial Coordination before July 2011</a:t>
            </a:r>
          </a:p>
          <a:p>
            <a:r>
              <a:rPr lang="en-US" sz="1400" dirty="0" smtClean="0"/>
              <a:t>P802.11ad D4.0 went through Working Group Mandatory Editorial Coordination before July 2011</a:t>
            </a:r>
          </a:p>
          <a:p>
            <a:r>
              <a:rPr lang="en-US" sz="1400" dirty="0" err="1" smtClean="0"/>
              <a:t>P802.11ae</a:t>
            </a:r>
            <a:r>
              <a:rPr lang="en-US" sz="1400" dirty="0" smtClean="0"/>
              <a:t> </a:t>
            </a:r>
            <a:r>
              <a:rPr lang="en-US" sz="1400" dirty="0" err="1" smtClean="0"/>
              <a:t>D4.0</a:t>
            </a:r>
            <a:r>
              <a:rPr lang="en-US" sz="1400" dirty="0" smtClean="0"/>
              <a:t> went through Working Group Mandatory Editorial Coordination before July 2011</a:t>
            </a:r>
          </a:p>
          <a:p>
            <a:r>
              <a:rPr lang="en-US" sz="1400" dirty="0" err="1" smtClean="0"/>
              <a:t>P802.11ac</a:t>
            </a:r>
            <a:r>
              <a:rPr lang="en-US" sz="1400" dirty="0" smtClean="0"/>
              <a:t> </a:t>
            </a:r>
            <a:r>
              <a:rPr lang="en-US" sz="1400" dirty="0" err="1" smtClean="0"/>
              <a:t>D4.0</a:t>
            </a:r>
            <a:r>
              <a:rPr lang="en-US" sz="1400" dirty="0" smtClean="0"/>
              <a:t> went through Working Group Mandatory Draft Review</a:t>
            </a:r>
            <a:r>
              <a:rPr lang="en-US" sz="1400" dirty="0"/>
              <a:t> </a:t>
            </a:r>
            <a:r>
              <a:rPr lang="en-US" sz="1400" dirty="0" smtClean="0"/>
              <a:t>before January 2013</a:t>
            </a:r>
          </a:p>
          <a:p>
            <a:r>
              <a:rPr lang="en-US" sz="1400" dirty="0" smtClean="0"/>
              <a:t>P802.11af D4.0 went through Working Group Mandatory Draft Review before May 18, 2013</a:t>
            </a:r>
          </a:p>
          <a:p>
            <a:r>
              <a:rPr lang="en-US" sz="1400" dirty="0" err="1" smtClean="0"/>
              <a:t>REVmc</a:t>
            </a:r>
            <a:r>
              <a:rPr lang="en-US" sz="1400" dirty="0" smtClean="0"/>
              <a:t> D3.0 went through MDR process </a:t>
            </a:r>
            <a:r>
              <a:rPr lang="en-US" sz="1400" dirty="0"/>
              <a:t>– </a:t>
            </a:r>
            <a:r>
              <a:rPr lang="en-US" sz="1400" dirty="0" smtClean="0"/>
              <a:t>802.11-14/781r11 dated Sept 19, 2014</a:t>
            </a:r>
          </a:p>
          <a:p>
            <a:r>
              <a:rPr lang="en-US" sz="1400" dirty="0" smtClean="0"/>
              <a:t>P802.11ah D4.0 went through MDR process – 802.11-15/247r3 dated Mar 12, 2015</a:t>
            </a:r>
          </a:p>
          <a:p>
            <a:r>
              <a:rPr lang="en-US" sz="1400" dirty="0" smtClean="0"/>
              <a:t>P802.11ai D4.0 went through MDR process – 802.11-15/248r4 dated May 14, </a:t>
            </a:r>
            <a:r>
              <a:rPr lang="en-US" sz="1400" dirty="0" smtClean="0"/>
              <a:t>2015</a:t>
            </a:r>
          </a:p>
          <a:p>
            <a:r>
              <a:rPr lang="en-US" sz="1400" dirty="0" smtClean="0"/>
              <a:t>We need to start </a:t>
            </a:r>
            <a:r>
              <a:rPr lang="en-US" sz="1400" smtClean="0"/>
              <a:t>planning for P802.11aq and 802.11ak</a:t>
            </a:r>
            <a:endParaRPr lang="en-US" sz="1400" dirty="0" smtClean="0"/>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11</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Sept 2015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11-09-1034-</a:t>
            </a:r>
            <a:r>
              <a:rPr lang="en-GB" dirty="0" smtClean="0">
                <a:solidFill>
                  <a:srgbClr val="FF0000"/>
                </a:solidFill>
              </a:rPr>
              <a:t>11</a:t>
            </a:r>
            <a:r>
              <a:rPr lang="en-GB" dirty="0" smtClean="0"/>
              <a:t>-0000-wg11-style-guide.doc</a:t>
            </a:r>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2014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12</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Sept 2015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mentor.ieee.org/802.11/dcn/11/11-11-0875-04-0000-editor-s-guide.docx</a:t>
            </a:r>
            <a:endParaRPr lang="en-GB" sz="2000" dirty="0" smtClean="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a:t>
            </a:r>
            <a:endParaRPr lang="en-US" dirty="0" smtClean="0"/>
          </a:p>
          <a:p>
            <a:r>
              <a:rPr lang="en-US" dirty="0" smtClean="0"/>
              <a:t>Creating a Redline, Graphics, Numbering and ANA,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Sept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13</a:t>
            </a:fld>
            <a:endParaRPr lang="en-US"/>
          </a:p>
        </p:txBody>
      </p:sp>
    </p:spTree>
    <p:extLst>
      <p:ext uri="{BB962C8B-B14F-4D97-AF65-F5344CB8AC3E}">
        <p14:creationId xmlns:p14="http://schemas.microsoft.com/office/powerpoint/2010/main" val="2327688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14</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smtClean="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5856534"/>
              </p:ext>
            </p:extLst>
          </p:nvPr>
        </p:nvGraphicFramePr>
        <p:xfrm>
          <a:off x="914400" y="2398816"/>
          <a:ext cx="7772400" cy="3620980"/>
        </p:xfrm>
        <a:graphic>
          <a:graphicData uri="http://schemas.openxmlformats.org/drawingml/2006/table">
            <a:tbl>
              <a:tblPr/>
              <a:tblGrid>
                <a:gridCol w="2894013"/>
                <a:gridCol w="2284412"/>
                <a:gridCol w="2593975"/>
              </a:tblGrid>
              <a:tr h="7346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TGmc</a:t>
                      </a:r>
                      <a:r>
                        <a:rPr kumimoji="0" lang="en-US" sz="1400" b="0" i="0" u="none" strike="noStrike" cap="none" normalizeH="0" baseline="0" dirty="0" smtClean="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3718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rgbClr val="FF0000"/>
                          </a:solidFill>
                          <a:effectLst/>
                          <a:latin typeface="Times New Roman" pitchFamily="18" charset="0"/>
                        </a:rPr>
                        <a:t>Sep</a:t>
                      </a:r>
                      <a:r>
                        <a:rPr kumimoji="0" lang="en-US" sz="1400" b="0" i="0" u="none" strike="noStrike" cap="none" normalizeH="0" baseline="0" dirty="0" smtClean="0">
                          <a:ln>
                            <a:noFill/>
                          </a:ln>
                          <a:solidFill>
                            <a:schemeClr val="tx1"/>
                          </a:solidFill>
                          <a:effectLst/>
                          <a:latin typeface="Times New Roman" pitchFamily="18" charset="0"/>
                        </a:rPr>
                        <a:t>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r>
                        <a:rPr kumimoji="0" lang="en-US" sz="1400" b="0" i="0" u="none" strike="noStrike" cap="none" normalizeH="0" baseline="0" dirty="0" smtClean="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168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rgbClr val="FF0000"/>
                          </a:solidFill>
                          <a:effectLst/>
                          <a:latin typeface="Times New Roman" pitchFamily="18" charset="0"/>
                        </a:rPr>
                        <a:t>Sep</a:t>
                      </a:r>
                      <a:r>
                        <a:rPr kumimoji="0" lang="en-US" sz="1400" b="0" i="0" u="none" strike="noStrike" cap="none" normalizeH="0" baseline="0" dirty="0" smtClean="0">
                          <a:ln>
                            <a:noFill/>
                          </a:ln>
                          <a:solidFill>
                            <a:schemeClr val="tx1"/>
                          </a:solidFill>
                          <a:effectLst/>
                          <a:latin typeface="Times New Roman" pitchFamily="18" charset="0"/>
                        </a:rPr>
                        <a:t>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TGah</a:t>
                      </a:r>
                      <a:r>
                        <a:rPr kumimoji="0" lang="en-US" sz="1400" b="0" i="0" u="none" strike="noStrike" cap="none" normalizeH="0" baseline="0" dirty="0" smtClean="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598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rgbClr val="FF0000"/>
                          </a:solidFill>
                          <a:effectLst/>
                          <a:latin typeface="Times New Roman" pitchFamily="18" charset="0"/>
                        </a:rPr>
                        <a:t>Aug</a:t>
                      </a:r>
                      <a:r>
                        <a:rPr kumimoji="0" lang="en-US" sz="1400" b="0" i="0" u="none" strike="noStrike" cap="none" normalizeH="0" baseline="0" dirty="0" smtClean="0">
                          <a:ln>
                            <a:noFill/>
                          </a:ln>
                          <a:solidFill>
                            <a:schemeClr val="tx1"/>
                          </a:solidFill>
                          <a:effectLst/>
                          <a:latin typeface="Times New Roman" pitchFamily="18" charset="0"/>
                        </a:rPr>
                        <a:t>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TGaq</a:t>
                      </a:r>
                      <a:r>
                        <a:rPr kumimoji="0" lang="en-US" sz="1400" b="0" i="0" u="none" strike="noStrike" cap="none" normalizeH="0" baseline="0" dirty="0" smtClean="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30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TGak</a:t>
                      </a:r>
                      <a:r>
                        <a:rPr kumimoji="0" lang="en-US" sz="1400" b="0" i="0" u="none" strike="noStrike" cap="none" normalizeH="0" baseline="0" dirty="0" smtClean="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79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TGaj</a:t>
                      </a:r>
                      <a:r>
                        <a:rPr kumimoji="0" lang="en-US" sz="1400" b="0" i="0" u="none" strike="noStrike" cap="none" normalizeH="0" baseline="0" dirty="0" smtClean="0">
                          <a:ln>
                            <a:noFill/>
                          </a:ln>
                          <a:solidFill>
                            <a:schemeClr val="tx1"/>
                          </a:solidFill>
                          <a:effectLst/>
                          <a:latin typeface="Times New Roman" pitchFamily="18" charset="0"/>
                        </a:rPr>
                        <a:t> - </a:t>
                      </a:r>
                      <a:r>
                        <a:rPr kumimoji="0" lang="en-US" sz="1400" b="0" i="0" u="none" strike="noStrike" cap="none" normalizeH="0" baseline="0" dirty="0" smtClean="0">
                          <a:ln>
                            <a:noFill/>
                          </a:ln>
                          <a:solidFill>
                            <a:srgbClr val="FF0000"/>
                          </a:solidFill>
                          <a:effectLst/>
                          <a:latin typeface="Times New Roman" pitchFamily="18" charset="0"/>
                        </a:rPr>
                        <a:t>174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Jun </a:t>
                      </a:r>
                      <a:r>
                        <a:rPr kumimoji="0" lang="en-US" sz="1400" b="0" i="0" u="none" strike="noStrike" cap="none" normalizeH="0" baseline="0" dirty="0" smtClean="0">
                          <a:ln>
                            <a:noFill/>
                          </a:ln>
                          <a:solidFill>
                            <a:srgbClr val="FF0000"/>
                          </a:solidFill>
                          <a:effectLst/>
                          <a:latin typeface="Times New Roman" pitchFamily="18" charset="0"/>
                        </a:rPr>
                        <a:t>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TGax</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Nov 2015</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t>In Nov 2014, Editors changed the running order and will revisit in November 2015,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Sept 2015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15</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Sept 2015</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a:t>Most current doc shaded green.</a:t>
            </a:r>
            <a:endParaRPr lang="en-US" b="1"/>
          </a:p>
        </p:txBody>
      </p:sp>
      <p:graphicFrame>
        <p:nvGraphicFramePr>
          <p:cNvPr id="79875" name="Group 3"/>
          <p:cNvGraphicFramePr>
            <a:graphicFrameLocks noGrp="1"/>
          </p:cNvGraphicFramePr>
          <p:nvPr>
            <p:extLst>
              <p:ext uri="{D42A27DB-BD31-4B8C-83A1-F6EECF244321}">
                <p14:modId xmlns:p14="http://schemas.microsoft.com/office/powerpoint/2010/main" val="4149930959"/>
              </p:ext>
            </p:extLst>
          </p:nvPr>
        </p:nvGraphicFramePr>
        <p:xfrm>
          <a:off x="457200" y="1371600"/>
          <a:ext cx="8262379" cy="3642360"/>
        </p:xfrm>
        <a:graphic>
          <a:graphicData uri="http://schemas.openxmlformats.org/drawingml/2006/table">
            <a:tbl>
              <a:tblPr/>
              <a:tblGrid>
                <a:gridCol w="325603"/>
                <a:gridCol w="402976"/>
                <a:gridCol w="338221"/>
                <a:gridCol w="347579"/>
                <a:gridCol w="338221"/>
                <a:gridCol w="449339"/>
                <a:gridCol w="457200"/>
                <a:gridCol w="381000"/>
                <a:gridCol w="152400"/>
                <a:gridCol w="116840"/>
                <a:gridCol w="116840"/>
                <a:gridCol w="797560"/>
                <a:gridCol w="533400"/>
                <a:gridCol w="533400"/>
                <a:gridCol w="1828800"/>
                <a:gridCol w="1143000"/>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10">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az</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Edward Au, 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15-Sept</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6.0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Frame 12.0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13-Sept</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5.0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13-Sept</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aq</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1.3</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Lee Armstrong </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13-Sept</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CC"/>
                          </a:solidFill>
                          <a:effectLst/>
                          <a:latin typeface="Times New Roman" pitchFamily="18" charset="0"/>
                        </a:rPr>
                        <a:t>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15-Sept</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aj</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rgbClr val="0000CC"/>
                          </a:solidFill>
                          <a:effectLst/>
                          <a:latin typeface="Times New Roman" pitchFamily="18" charset="0"/>
                        </a:rPr>
                        <a:t>0.6</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Frame 10.0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15-Sept</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12-May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5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5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az</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16</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Nov 2015</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16</a:t>
            </a:fld>
            <a:endParaRPr lang="en-US" smtClean="0"/>
          </a:p>
        </p:txBody>
      </p:sp>
      <p:sp>
        <p:nvSpPr>
          <p:cNvPr id="31976" name="Footer Placeholder 10"/>
          <p:cNvSpPr>
            <a:spLocks noGrp="1"/>
          </p:cNvSpPr>
          <p:nvPr>
            <p:ph type="ftr" sz="quarter" idx="11"/>
          </p:nvPr>
        </p:nvSpPr>
        <p:spPr>
          <a:noFill/>
        </p:spPr>
        <p:txBody>
          <a:bodyPr/>
          <a:lstStyle/>
          <a:p>
            <a:r>
              <a:rPr lang="en-US" dirty="0" smtClean="0"/>
              <a:t>Peter Ecclesine (Cisco Systems)</a:t>
            </a:r>
          </a:p>
        </p:txBody>
      </p:sp>
      <p:sp>
        <p:nvSpPr>
          <p:cNvPr id="31977" name="Date Placeholder 10"/>
          <p:cNvSpPr>
            <a:spLocks noGrp="1"/>
          </p:cNvSpPr>
          <p:nvPr>
            <p:ph type="dt" sz="quarter" idx="10"/>
          </p:nvPr>
        </p:nvSpPr>
        <p:spPr>
          <a:noFill/>
        </p:spPr>
        <p:txBody>
          <a:bodyPr/>
          <a:lstStyle/>
          <a:p>
            <a:r>
              <a:rPr lang="en-US" smtClean="0"/>
              <a:t>Sept 2015</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Sept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17</a:t>
            </a:fld>
            <a:endParaRPr lang="en-US"/>
          </a:p>
        </p:txBody>
      </p:sp>
    </p:spTree>
    <p:extLst>
      <p:ext uri="{BB962C8B-B14F-4D97-AF65-F5344CB8AC3E}">
        <p14:creationId xmlns:p14="http://schemas.microsoft.com/office/powerpoint/2010/main" val="26831295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Sept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23948974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981200"/>
            <a:ext cx="7772400" cy="4495800"/>
          </a:xfrm>
        </p:spPr>
        <p:txBody>
          <a:bodyPr/>
          <a:lstStyle/>
          <a:p>
            <a:r>
              <a:rPr lang="en-GB" sz="2000" dirty="0" smtClean="0"/>
              <a:t>I’m going to suggest going forward we use a single style with appropriately set tabs,  and use leading</a:t>
            </a:r>
            <a:r>
              <a:rPr lang="en-US" sz="2000" dirty="0" smtClean="0"/>
              <a:t> </a:t>
            </a:r>
            <a:r>
              <a:rPr lang="en-GB" sz="2000" dirty="0" smtClean="0"/>
              <a:t>Tabs to distinguish the syntax and description parts. (Adrian Stephens Feb 9, 2010)</a:t>
            </a:r>
          </a:p>
          <a:p>
            <a:r>
              <a:rPr lang="en-GB" sz="2000" dirty="0" smtClean="0"/>
              <a:t>Figure in an anchored frame within a table, and use a table caption as a figure caption</a:t>
            </a:r>
          </a:p>
          <a:p>
            <a:r>
              <a:rPr lang="en-GB" sz="2000" dirty="0" smtClean="0"/>
              <a:t> Keep embedded figures using </a:t>
            </a:r>
            <a:r>
              <a:rPr lang="en-GB" sz="2000" dirty="0" err="1" smtClean="0"/>
              <a:t>visio</a:t>
            </a:r>
            <a:r>
              <a:rPr lang="en-GB" sz="2000" dirty="0" smtClean="0"/>
              <a:t> as long as possible</a:t>
            </a:r>
            <a:endParaRPr lang="en-US" sz="2000" dirty="0" smtClean="0"/>
          </a:p>
          <a:p>
            <a:pPr lvl="1"/>
            <a:r>
              <a:rPr lang="en-GB" sz="1800" dirty="0" smtClean="0"/>
              <a:t>Near the end of sponsor ballot,  turn these all into .</a:t>
            </a:r>
            <a:r>
              <a:rPr lang="en-GB" sz="1800" dirty="0" err="1" smtClean="0"/>
              <a:t>wmf</a:t>
            </a:r>
            <a:r>
              <a:rPr lang="en-GB" sz="1800" dirty="0" smtClean="0"/>
              <a:t> (windows meta file) format files (you can do this from </a:t>
            </a:r>
            <a:r>
              <a:rPr lang="en-GB" sz="1800" dirty="0" err="1" smtClean="0"/>
              <a:t>visio</a:t>
            </a:r>
            <a:r>
              <a:rPr lang="en-GB" sz="1800" dirty="0" smtClean="0"/>
              <a:t> using “save as”).   Keep separate files for the .</a:t>
            </a:r>
            <a:r>
              <a:rPr lang="en-GB" sz="1800" dirty="0" err="1" smtClean="0"/>
              <a:t>vsd</a:t>
            </a:r>
            <a:r>
              <a:rPr lang="en-GB" sz="1800" dirty="0" smtClean="0"/>
              <a:t> source and the .</a:t>
            </a:r>
            <a:r>
              <a:rPr lang="en-GB" sz="1800" dirty="0" err="1" smtClean="0"/>
              <a:t>wmf</a:t>
            </a:r>
            <a:r>
              <a:rPr lang="en-GB" sz="1800" dirty="0" smtClean="0"/>
              <a:t> file that is linked to from frame. There is likelihood we should use .</a:t>
            </a:r>
            <a:r>
              <a:rPr lang="en-GB" sz="1800" dirty="0" err="1" smtClean="0"/>
              <a:t>emf</a:t>
            </a:r>
            <a:endParaRPr lang="en-GB" sz="1800" dirty="0" smtClean="0"/>
          </a:p>
          <a:p>
            <a:r>
              <a:rPr lang="en-GB" sz="2000" dirty="0" smtClean="0"/>
              <a:t>Frame templates for </a:t>
            </a:r>
            <a:r>
              <a:rPr lang="en-GB" sz="2000" dirty="0" err="1" smtClean="0"/>
              <a:t>11aa</a:t>
            </a:r>
            <a:r>
              <a:rPr lang="en-GB" sz="2000" dirty="0" smtClean="0"/>
              <a:t>, </a:t>
            </a:r>
            <a:r>
              <a:rPr lang="en-GB" sz="2000" dirty="0" err="1" smtClean="0"/>
              <a:t>11ac</a:t>
            </a:r>
            <a:r>
              <a:rPr lang="en-GB" sz="2000" dirty="0" smtClean="0"/>
              <a:t>, </a:t>
            </a:r>
            <a:r>
              <a:rPr lang="en-GB" sz="2000" dirty="0" err="1" smtClean="0"/>
              <a:t>11af</a:t>
            </a:r>
            <a:r>
              <a:rPr lang="en-GB" sz="2000" dirty="0" smtClean="0"/>
              <a:t> </a:t>
            </a:r>
          </a:p>
          <a:p>
            <a:r>
              <a:rPr lang="en-GB" sz="2000" dirty="0" smtClean="0"/>
              <a:t>Text version of MIB is available (2012, ae2012, aa2012, ad2012, acD5.0, afD5.0. mcD3.0)</a:t>
            </a:r>
            <a:endParaRPr lang="en-US" sz="2000" dirty="0" smtClean="0"/>
          </a:p>
          <a:p>
            <a:endParaRPr lang="en-US" dirty="0" smtClean="0"/>
          </a:p>
        </p:txBody>
      </p:sp>
      <p:sp>
        <p:nvSpPr>
          <p:cNvPr id="32772" name="Date Placeholder 3"/>
          <p:cNvSpPr>
            <a:spLocks noGrp="1"/>
          </p:cNvSpPr>
          <p:nvPr>
            <p:ph type="dt" sz="quarter" idx="10"/>
          </p:nvPr>
        </p:nvSpPr>
        <p:spPr>
          <a:noFill/>
        </p:spPr>
        <p:txBody>
          <a:bodyPr/>
          <a:lstStyle/>
          <a:p>
            <a:r>
              <a:rPr lang="en-US" smtClean="0"/>
              <a:t>Sept 2015</a:t>
            </a:r>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19</a:t>
            </a:fld>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Sept 2015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prepare a MIB</a:t>
            </a:r>
            <a:endParaRPr lang="en-US" dirty="0"/>
          </a:p>
        </p:txBody>
      </p:sp>
      <p:sp>
        <p:nvSpPr>
          <p:cNvPr id="3" name="Content Placeholder 2"/>
          <p:cNvSpPr>
            <a:spLocks noGrp="1"/>
          </p:cNvSpPr>
          <p:nvPr>
            <p:ph idx="1"/>
          </p:nvPr>
        </p:nvSpPr>
        <p:spPr>
          <a:xfrm>
            <a:off x="762000" y="1676400"/>
            <a:ext cx="7772400" cy="4114800"/>
          </a:xfrm>
        </p:spPr>
        <p:txBody>
          <a:bodyPr/>
          <a:lstStyle/>
          <a:p>
            <a:r>
              <a:rPr lang="en-GB" dirty="0" smtClean="0"/>
              <a:t>1</a:t>
            </a:r>
            <a:r>
              <a:rPr lang="en-GB" dirty="0"/>
              <a:t>.       Extract your  MIB</a:t>
            </a:r>
            <a:endParaRPr lang="en-US" dirty="0"/>
          </a:p>
          <a:p>
            <a:r>
              <a:rPr lang="en-GB" dirty="0"/>
              <a:t>2.       Strip any non-7-bit ASCII chars</a:t>
            </a:r>
            <a:endParaRPr lang="en-US" dirty="0"/>
          </a:p>
          <a:p>
            <a:r>
              <a:rPr lang="en-GB" dirty="0"/>
              <a:t>3.       Edit merge it with MIB from </a:t>
            </a:r>
            <a:r>
              <a:rPr lang="en-GB" dirty="0" err="1"/>
              <a:t>REVmc</a:t>
            </a:r>
            <a:r>
              <a:rPr lang="en-GB" dirty="0"/>
              <a:t>,  and ideally your amendment precursors</a:t>
            </a:r>
            <a:endParaRPr lang="en-US" dirty="0"/>
          </a:p>
          <a:p>
            <a:r>
              <a:rPr lang="en-GB" dirty="0"/>
              <a:t>4.       Run through MIB lint tool (see Annex C in </a:t>
            </a:r>
            <a:r>
              <a:rPr lang="en-GB" dirty="0" err="1"/>
              <a:t>REVmc</a:t>
            </a:r>
            <a:r>
              <a:rPr lang="en-GB" dirty="0"/>
              <a:t> for link)</a:t>
            </a:r>
            <a:endParaRPr lang="en-US" dirty="0"/>
          </a:p>
          <a:p>
            <a:r>
              <a:rPr lang="en-GB" dirty="0"/>
              <a:t>5.       Fix any errors in the </a:t>
            </a:r>
            <a:r>
              <a:rPr lang="en-GB" dirty="0" err="1"/>
              <a:t>ascii</a:t>
            </a:r>
            <a:r>
              <a:rPr lang="en-GB" dirty="0"/>
              <a:t> file</a:t>
            </a:r>
            <a:endParaRPr lang="en-US" dirty="0"/>
          </a:p>
          <a:p>
            <a:r>
              <a:rPr lang="en-GB" dirty="0"/>
              <a:t>6.       Do a diff of original (you did keep that didn’t you!) and good </a:t>
            </a:r>
            <a:r>
              <a:rPr lang="en-GB" dirty="0" err="1"/>
              <a:t>ascii</a:t>
            </a:r>
            <a:r>
              <a:rPr lang="en-GB" dirty="0"/>
              <a:t> file</a:t>
            </a:r>
            <a:endParaRPr lang="en-US" dirty="0"/>
          </a:p>
          <a:p>
            <a:r>
              <a:rPr lang="en-GB" dirty="0"/>
              <a:t>7.       Propagate those changes manually into your Annex C.</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20</a:t>
            </a:fld>
            <a:endParaRPr lang="en-US"/>
          </a:p>
        </p:txBody>
      </p:sp>
    </p:spTree>
    <p:extLst>
      <p:ext uri="{BB962C8B-B14F-4D97-AF65-F5344CB8AC3E}">
        <p14:creationId xmlns:p14="http://schemas.microsoft.com/office/powerpoint/2010/main" val="6559532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smtClean="0"/>
              <a:t>Peter Ecclesine will run the face to face meetings</a:t>
            </a:r>
          </a:p>
          <a:p>
            <a:r>
              <a:rPr lang="en-US" smtClean="0"/>
              <a:t>Adrian Stephens will run the publication process</a:t>
            </a:r>
          </a:p>
          <a:p>
            <a:r>
              <a:rPr lang="en-US" smtClean="0"/>
              <a:t>Adrian Stephens is the ANA administrator</a:t>
            </a:r>
          </a:p>
          <a:p>
            <a:r>
              <a:rPr lang="en-US" smtClean="0"/>
              <a:t>All are on the Editor’s email list.</a:t>
            </a:r>
          </a:p>
        </p:txBody>
      </p:sp>
      <p:sp>
        <p:nvSpPr>
          <p:cNvPr id="34820" name="Date Placeholder 3"/>
          <p:cNvSpPr>
            <a:spLocks noGrp="1"/>
          </p:cNvSpPr>
          <p:nvPr>
            <p:ph type="dt" sz="quarter" idx="10"/>
          </p:nvPr>
        </p:nvSpPr>
        <p:spPr>
          <a:noFill/>
        </p:spPr>
        <p:txBody>
          <a:bodyPr/>
          <a:lstStyle/>
          <a:p>
            <a:r>
              <a:rPr lang="en-US" smtClean="0"/>
              <a:t>Sept 2015</a:t>
            </a:r>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21</a:t>
            </a:fld>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p:txBody>
          <a:bodyPr/>
          <a:lstStyle/>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Sept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13162002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23</a:t>
            </a:fld>
            <a:endParaRPr lang="en-US"/>
          </a:p>
        </p:txBody>
      </p:sp>
    </p:spTree>
    <p:extLst>
      <p:ext uri="{BB962C8B-B14F-4D97-AF65-F5344CB8AC3E}">
        <p14:creationId xmlns:p14="http://schemas.microsoft.com/office/powerpoint/2010/main" val="37023880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Sept 2015</a:t>
            </a:r>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24</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2014-11-10</a:t>
            </a:r>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802.11 Mandatory Draft Review before SB</a:t>
            </a:r>
          </a:p>
          <a:p>
            <a:r>
              <a:rPr lang="en-US" dirty="0" smtClean="0"/>
              <a:t>WG Style </a:t>
            </a:r>
            <a:r>
              <a:rPr lang="en-US" dirty="0"/>
              <a:t>Guide for </a:t>
            </a:r>
            <a:r>
              <a:rPr lang="en-US" dirty="0" smtClean="0"/>
              <a:t>802.11 09/1034r11</a:t>
            </a:r>
          </a:p>
          <a:p>
            <a:r>
              <a:rPr lang="en-US" dirty="0" smtClean="0"/>
              <a:t>Available Resources</a:t>
            </a:r>
            <a:endParaRPr lang="en-US" dirty="0"/>
          </a:p>
          <a:p>
            <a:r>
              <a:rPr lang="en-US" dirty="0" smtClean="0"/>
              <a:t>Amendment Ordering / Draft Snapshots</a:t>
            </a:r>
          </a:p>
          <a:p>
            <a:r>
              <a:rPr lang="en-US" dirty="0" smtClean="0"/>
              <a:t>IEEE Standards Central Desktop</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Sept 2015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2015-11-10</a:t>
            </a:r>
          </a:p>
        </p:txBody>
      </p:sp>
      <p:sp>
        <p:nvSpPr>
          <p:cNvPr id="18436" name="Rectangle 3"/>
          <p:cNvSpPr>
            <a:spLocks noGrp="1" noChangeArrowheads="1"/>
          </p:cNvSpPr>
          <p:nvPr>
            <p:ph type="body" idx="1"/>
          </p:nvPr>
        </p:nvSpPr>
        <p:spPr>
          <a:xfrm>
            <a:off x="685800" y="1143000"/>
            <a:ext cx="7772400" cy="5486400"/>
          </a:xfrm>
        </p:spPr>
        <p:txBody>
          <a:bodyPr/>
          <a:lstStyle/>
          <a:p>
            <a:pPr>
              <a:lnSpc>
                <a:spcPct val="80000"/>
              </a:lnSpc>
              <a:defRPr/>
            </a:pPr>
            <a:r>
              <a:rPr lang="en-US" sz="1400" dirty="0" smtClean="0"/>
              <a:t>802.11 Editor’s Present</a:t>
            </a:r>
          </a:p>
          <a:p>
            <a:pPr lvl="1">
              <a:lnSpc>
                <a:spcPct val="80000"/>
              </a:lnSpc>
              <a:buFontTx/>
              <a:buChar char="•"/>
              <a:defRPr/>
            </a:pPr>
            <a:r>
              <a:rPr lang="en-US" sz="1400" dirty="0" smtClean="0"/>
              <a:t>P802.11REVmc – </a:t>
            </a:r>
            <a:r>
              <a:rPr lang="en-US" sz="1400" dirty="0"/>
              <a:t> </a:t>
            </a:r>
            <a:r>
              <a:rPr lang="en-US" sz="1400" dirty="0" smtClean="0"/>
              <a:t>Adrian Stephens, Edward </a:t>
            </a:r>
            <a:r>
              <a:rPr lang="en-US" sz="1400" dirty="0"/>
              <a:t>Au, Emily </a:t>
            </a:r>
            <a:r>
              <a:rPr lang="en-US" sz="1400" dirty="0" smtClean="0"/>
              <a:t>Qi</a:t>
            </a:r>
          </a:p>
          <a:p>
            <a:pPr lvl="1">
              <a:lnSpc>
                <a:spcPct val="80000"/>
              </a:lnSpc>
              <a:buFontTx/>
              <a:buChar char="•"/>
              <a:defRPr/>
            </a:pPr>
            <a:r>
              <a:rPr lang="en-US" sz="1400" dirty="0" smtClean="0"/>
              <a:t>P802.11ah </a:t>
            </a:r>
            <a:r>
              <a:rPr lang="en-US" sz="1400" dirty="0"/>
              <a:t>Amendment (S1G) – Alfred </a:t>
            </a:r>
            <a:r>
              <a:rPr lang="en-US" sz="1400" dirty="0" err="1" smtClean="0"/>
              <a:t>Asterjadhi</a:t>
            </a:r>
            <a:endParaRPr lang="en-US" sz="1400" dirty="0"/>
          </a:p>
          <a:p>
            <a:pPr lvl="1">
              <a:lnSpc>
                <a:spcPct val="80000"/>
              </a:lnSpc>
              <a:buFontTx/>
              <a:buChar char="•"/>
              <a:defRPr/>
            </a:pPr>
            <a:r>
              <a:rPr lang="en-US" sz="1400" dirty="0" smtClean="0"/>
              <a:t>P802.11aj </a:t>
            </a:r>
            <a:r>
              <a:rPr lang="en-US" sz="1400" dirty="0"/>
              <a:t>Amendment (CMMW) – </a:t>
            </a:r>
            <a:r>
              <a:rPr lang="en-US" sz="1400" dirty="0" err="1"/>
              <a:t>Jiamin</a:t>
            </a:r>
            <a:r>
              <a:rPr lang="en-US" sz="1400" dirty="0"/>
              <a:t> </a:t>
            </a:r>
            <a:r>
              <a:rPr lang="en-US" sz="1400" dirty="0" smtClean="0"/>
              <a:t>CHEN</a:t>
            </a:r>
          </a:p>
          <a:p>
            <a:pPr lvl="1">
              <a:lnSpc>
                <a:spcPct val="80000"/>
              </a:lnSpc>
              <a:buFontTx/>
              <a:buChar char="•"/>
              <a:defRPr/>
            </a:pPr>
            <a:r>
              <a:rPr lang="en-US" sz="1400" dirty="0"/>
              <a:t>P802.11ak Amendment (GLK) – Donald </a:t>
            </a:r>
            <a:r>
              <a:rPr lang="en-US" sz="1400" dirty="0" smtClean="0"/>
              <a:t>Eastlake</a:t>
            </a:r>
          </a:p>
          <a:p>
            <a:pPr lvl="1">
              <a:lnSpc>
                <a:spcPct val="80000"/>
              </a:lnSpc>
              <a:buFontTx/>
              <a:buChar char="•"/>
              <a:defRPr/>
            </a:pPr>
            <a:r>
              <a:rPr lang="en-US" sz="1400" dirty="0"/>
              <a:t>P803.11ay Amendment (NG60) – Carlos </a:t>
            </a:r>
            <a:r>
              <a:rPr lang="en-US" sz="1400" dirty="0" err="1" smtClean="0"/>
              <a:t>Cordeiro</a:t>
            </a:r>
            <a:endParaRPr lang="en-US" sz="1400" dirty="0"/>
          </a:p>
          <a:p>
            <a:pPr>
              <a:lnSpc>
                <a:spcPct val="80000"/>
              </a:lnSpc>
              <a:buFontTx/>
              <a:buNone/>
              <a:defRPr/>
            </a:pPr>
            <a:endParaRPr lang="en-US" sz="1000" dirty="0" smtClean="0"/>
          </a:p>
          <a:p>
            <a:pPr>
              <a:lnSpc>
                <a:spcPct val="80000"/>
              </a:lnSpc>
              <a:buFont typeface="Arial" panose="020B0604020202020204" pitchFamily="34" charset="0"/>
              <a:buChar char="•"/>
              <a:defRPr/>
            </a:pPr>
            <a:r>
              <a:rPr lang="en-US" sz="1400" dirty="0"/>
              <a:t>802.11 Editor’s </a:t>
            </a:r>
            <a:r>
              <a:rPr lang="en-US" sz="1400" dirty="0" smtClean="0"/>
              <a:t>Not Present</a:t>
            </a:r>
            <a:endParaRPr lang="en-US" sz="1400" dirty="0"/>
          </a:p>
          <a:p>
            <a:pPr>
              <a:lnSpc>
                <a:spcPct val="80000"/>
              </a:lnSpc>
              <a:buFontTx/>
              <a:buNone/>
              <a:defRPr/>
            </a:pPr>
            <a:endParaRPr lang="en-US" sz="1000" dirty="0" smtClean="0"/>
          </a:p>
          <a:p>
            <a:pPr marL="685800" lvl="2" indent="-342900">
              <a:lnSpc>
                <a:spcPct val="80000"/>
              </a:lnSpc>
              <a:defRPr/>
            </a:pPr>
            <a:r>
              <a:rPr lang="en-US" sz="1400" dirty="0"/>
              <a:t>P802.11ah Amendment (S1G) – </a:t>
            </a:r>
            <a:r>
              <a:rPr lang="en-US" sz="1400" dirty="0" err="1" smtClean="0"/>
              <a:t>Yongho</a:t>
            </a:r>
            <a:r>
              <a:rPr lang="en-US" sz="1400" dirty="0" smtClean="0"/>
              <a:t> </a:t>
            </a:r>
            <a:r>
              <a:rPr lang="en-US" sz="1400" dirty="0" err="1" smtClean="0"/>
              <a:t>Seok</a:t>
            </a:r>
            <a:endParaRPr lang="en-US" sz="1400" dirty="0" smtClean="0"/>
          </a:p>
          <a:p>
            <a:pPr marL="685800" lvl="2" indent="-342900">
              <a:lnSpc>
                <a:spcPct val="80000"/>
              </a:lnSpc>
              <a:defRPr/>
            </a:pPr>
            <a:r>
              <a:rPr lang="en-US" sz="1400" dirty="0" smtClean="0"/>
              <a:t>P802.11ai – Lee Armstrong, Ping FANG</a:t>
            </a:r>
          </a:p>
          <a:p>
            <a:pPr marL="685800" lvl="2" indent="-342900">
              <a:lnSpc>
                <a:spcPct val="80000"/>
              </a:lnSpc>
              <a:defRPr/>
            </a:pPr>
            <a:r>
              <a:rPr lang="en-US" sz="1400" dirty="0" smtClean="0"/>
              <a:t>P809.11aq </a:t>
            </a:r>
            <a:r>
              <a:rPr lang="en-US" sz="1400" dirty="0"/>
              <a:t>Amendment (PAD) </a:t>
            </a:r>
            <a:r>
              <a:rPr lang="en-US" sz="1400" dirty="0" smtClean="0"/>
              <a:t>– Lee Armstrong</a:t>
            </a:r>
          </a:p>
          <a:p>
            <a:pPr marL="685800" lvl="2" indent="-342900">
              <a:lnSpc>
                <a:spcPct val="80000"/>
              </a:lnSpc>
              <a:defRPr/>
            </a:pPr>
            <a:r>
              <a:rPr lang="en-US" sz="1400" dirty="0"/>
              <a:t>P802.11ax Amendment (HEW) – Robert </a:t>
            </a:r>
            <a:r>
              <a:rPr lang="en-US" sz="1400" dirty="0" smtClean="0"/>
              <a:t>Stacey</a:t>
            </a:r>
          </a:p>
          <a:p>
            <a:pPr marL="342900" lvl="2" indent="0">
              <a:lnSpc>
                <a:spcPct val="80000"/>
              </a:lnSpc>
              <a:buNone/>
              <a:defRPr/>
            </a:pPr>
            <a:endParaRPr lang="en-US" sz="1000" dirty="0" smtClean="0"/>
          </a:p>
          <a:p>
            <a:pPr>
              <a:lnSpc>
                <a:spcPct val="80000"/>
              </a:lnSpc>
              <a:defRPr/>
            </a:pPr>
            <a:r>
              <a:rPr lang="en-US" sz="1200" dirty="0" smtClean="0"/>
              <a:t>Also present:</a:t>
            </a:r>
          </a:p>
          <a:p>
            <a:pPr lvl="1">
              <a:lnSpc>
                <a:spcPct val="80000"/>
              </a:lnSpc>
              <a:buFont typeface="Arial" panose="020B0604020202020204" pitchFamily="34" charset="0"/>
              <a:buChar char="•"/>
              <a:defRPr/>
            </a:pPr>
            <a:r>
              <a:rPr lang="en-US" sz="1100" dirty="0"/>
              <a:t>	</a:t>
            </a:r>
            <a:r>
              <a:rPr lang="en-US" sz="1100" dirty="0" err="1" smtClean="0"/>
              <a:t>Shiwen</a:t>
            </a:r>
            <a:r>
              <a:rPr lang="en-US" sz="1100" dirty="0" smtClean="0"/>
              <a:t> He</a:t>
            </a:r>
          </a:p>
          <a:p>
            <a:pPr lvl="1">
              <a:lnSpc>
                <a:spcPct val="80000"/>
              </a:lnSpc>
              <a:buFont typeface="Arial" panose="020B0604020202020204" pitchFamily="34" charset="0"/>
              <a:buChar char="•"/>
              <a:defRPr/>
            </a:pPr>
            <a:endParaRPr lang="en-US" sz="1100" dirty="0"/>
          </a:p>
          <a:p>
            <a:pPr>
              <a:lnSpc>
                <a:spcPct val="80000"/>
              </a:lnSpc>
              <a:defRPr/>
            </a:pPr>
            <a:r>
              <a:rPr lang="en-US" sz="1200" dirty="0"/>
              <a:t>IEEE Staff </a:t>
            </a:r>
            <a:r>
              <a:rPr lang="en-US" sz="1200" dirty="0" smtClean="0"/>
              <a:t>present </a:t>
            </a:r>
            <a:r>
              <a:rPr lang="en-US" sz="1200" dirty="0"/>
              <a:t>and always welcome! </a:t>
            </a:r>
            <a:endParaRPr lang="en-US" sz="1200" dirty="0" smtClean="0"/>
          </a:p>
          <a:p>
            <a:pPr marL="342900" lvl="2" indent="0">
              <a:lnSpc>
                <a:spcPct val="80000"/>
              </a:lnSpc>
              <a:buNone/>
              <a:defRPr/>
            </a:pPr>
            <a:endParaRPr lang="en-US" sz="1100" dirty="0"/>
          </a:p>
          <a:p>
            <a:pPr lvl="1">
              <a:lnSpc>
                <a:spcPct val="80000"/>
              </a:lnSpc>
              <a:buNone/>
              <a:defRPr/>
            </a:pPr>
            <a:endParaRPr lang="en-US" sz="1000" dirty="0" smtClean="0"/>
          </a:p>
          <a:p>
            <a:pPr>
              <a:lnSpc>
                <a:spcPct val="80000"/>
              </a:lnSpc>
              <a:defRPr/>
            </a:pPr>
            <a:r>
              <a:rPr lang="en-US" sz="1200" dirty="0" smtClean="0"/>
              <a:t>IEEE Staff not present and always welcome! </a:t>
            </a:r>
          </a:p>
          <a:p>
            <a:pPr marL="514350" lvl="2" indent="-171450">
              <a:lnSpc>
                <a:spcPct val="80000"/>
              </a:lnSpc>
              <a:defRPr/>
            </a:pPr>
            <a:r>
              <a:rPr lang="en-US" sz="1100" dirty="0"/>
              <a:t>Michelle Turner – staff editor for 802, </a:t>
            </a:r>
            <a:r>
              <a:rPr lang="en-US" sz="1100" dirty="0" smtClean="0">
                <a:hlinkClick r:id="rId3"/>
              </a:rPr>
              <a:t>m.turner@ieee.org</a:t>
            </a:r>
            <a:endParaRPr lang="en-US" sz="1100" dirty="0"/>
          </a:p>
          <a:p>
            <a:pPr marL="514350" lvl="2" indent="-171450">
              <a:lnSpc>
                <a:spcPct val="80000"/>
              </a:lnSpc>
              <a:buFont typeface="Arial" panose="020B0604020202020204" pitchFamily="34" charset="0"/>
              <a:buChar char="•"/>
              <a:defRPr/>
            </a:pPr>
            <a:r>
              <a:rPr lang="en-US" sz="1100" dirty="0" smtClean="0"/>
              <a:t>Soo </a:t>
            </a:r>
            <a:r>
              <a:rPr lang="en-US" sz="1100" dirty="0"/>
              <a:t>Kim – Client Services, </a:t>
            </a:r>
            <a:r>
              <a:rPr lang="en-US" sz="1100" dirty="0">
                <a:hlinkClick r:id="rId4"/>
              </a:rPr>
              <a:t>s.h.kim@ieee.org</a:t>
            </a:r>
            <a:r>
              <a:rPr lang="en-US" sz="1100" dirty="0"/>
              <a:t> </a:t>
            </a:r>
            <a:endParaRPr lang="en-US" sz="1100" dirty="0" smtClean="0"/>
          </a:p>
          <a:p>
            <a:pPr marL="514350" lvl="2" indent="-171450">
              <a:lnSpc>
                <a:spcPct val="80000"/>
              </a:lnSpc>
              <a:buFont typeface="Arial" panose="020B0604020202020204" pitchFamily="34" charset="0"/>
              <a:buChar char="•"/>
              <a:defRPr/>
            </a:pPr>
            <a:r>
              <a:rPr lang="en-US" sz="1100" dirty="0"/>
              <a:t>Kathryn Bennett, </a:t>
            </a:r>
            <a:r>
              <a:rPr lang="en-US" sz="1100" dirty="0" smtClean="0"/>
              <a:t>IEEE, Catharine </a:t>
            </a:r>
            <a:r>
              <a:rPr lang="en-US" sz="1100" dirty="0"/>
              <a:t>Berger – </a:t>
            </a:r>
            <a:r>
              <a:rPr lang="en-US" sz="1100" dirty="0" smtClean="0"/>
              <a:t>IEEE, Kim </a:t>
            </a:r>
            <a:r>
              <a:rPr lang="en-US" sz="1100" dirty="0" err="1"/>
              <a:t>Breitfelder</a:t>
            </a:r>
            <a:r>
              <a:rPr lang="en-US" sz="1100" dirty="0"/>
              <a:t> - </a:t>
            </a:r>
            <a:r>
              <a:rPr lang="en-US" sz="1100" dirty="0" smtClean="0"/>
              <a:t>IEEE</a:t>
            </a:r>
            <a:endParaRPr lang="en-US" sz="1100" dirty="0"/>
          </a:p>
          <a:p>
            <a:pPr>
              <a:lnSpc>
                <a:spcPct val="80000"/>
              </a:lnSpc>
              <a:defRPr/>
            </a:pPr>
            <a:endParaRPr lang="en-US" sz="1200" dirty="0" smtClean="0"/>
          </a:p>
          <a:p>
            <a:pPr>
              <a:lnSpc>
                <a:spcPct val="80000"/>
              </a:lnSpc>
              <a:defRPr/>
            </a:pPr>
            <a:r>
              <a:rPr lang="en-US" sz="1200" dirty="0" smtClean="0"/>
              <a:t>Note: editors request that an IEEE staff member should be present at least during Plenary meetings</a:t>
            </a:r>
          </a:p>
          <a:p>
            <a:pPr lvl="1">
              <a:lnSpc>
                <a:spcPct val="80000"/>
              </a:lnSpc>
              <a:defRPr/>
            </a:pPr>
            <a:endParaRPr lang="en-US" sz="900" dirty="0" smtClean="0"/>
          </a:p>
          <a:p>
            <a:pPr lvl="1">
              <a:lnSpc>
                <a:spcPct val="80000"/>
              </a:lnSpc>
              <a:defRPr/>
            </a:pPr>
            <a:endParaRPr lang="en-US" sz="1000" dirty="0" smtClean="0"/>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Sept 2015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t>
            </a:r>
            <a:r>
              <a:rPr lang="en-US" sz="1600" b="0" dirty="0" smtClean="0">
                <a:hlinkClick r:id="rId3"/>
              </a:rPr>
              <a:t>adrian.p.stephens@intel.com</a:t>
            </a:r>
            <a:r>
              <a:rPr lang="en-US" sz="1600" dirty="0" smtClean="0"/>
              <a:t>, Edward Au – </a:t>
            </a:r>
            <a:r>
              <a:rPr lang="en-US" sz="1600" b="0" u="sng" dirty="0">
                <a:hlinkClick r:id="rId4"/>
              </a:rPr>
              <a:t>edward.ks.au@huawei.com</a:t>
            </a:r>
            <a:r>
              <a:rPr lang="en-US" sz="1600" dirty="0" smtClean="0"/>
              <a:t>, Emily Qi – </a:t>
            </a:r>
            <a:r>
              <a:rPr lang="en-US" sz="1600" b="0" dirty="0" smtClean="0">
                <a:hlinkClick r:id="rId5"/>
              </a:rPr>
              <a:t>emily.h.qi@intel.com</a:t>
            </a:r>
            <a:r>
              <a:rPr lang="en-US" sz="1600" b="0" dirty="0" smtClean="0"/>
              <a:t> </a:t>
            </a:r>
            <a:endParaRPr lang="en-US" sz="1600" dirty="0" smtClean="0"/>
          </a:p>
          <a:p>
            <a:r>
              <a:rPr lang="en-US" sz="1600" dirty="0" err="1" smtClean="0"/>
              <a:t>TGah</a:t>
            </a:r>
            <a:r>
              <a:rPr lang="en-US" sz="1600" dirty="0" smtClean="0"/>
              <a:t> – Yongho Seok </a:t>
            </a:r>
            <a:r>
              <a:rPr lang="en-US" sz="1600" b="0" dirty="0" smtClean="0">
                <a:hlinkClick r:id="rId6"/>
              </a:rPr>
              <a:t>yongho.seok@gmail.com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7"/>
              </a:rPr>
              <a:t>aasterja@qti.qualcomm.com</a:t>
            </a:r>
            <a:r>
              <a:rPr lang="en-US" sz="1600" b="0" dirty="0" smtClean="0"/>
              <a:t>   </a:t>
            </a:r>
          </a:p>
          <a:p>
            <a:r>
              <a:rPr lang="en-US" sz="1600" dirty="0" err="1" smtClean="0"/>
              <a:t>TGai</a:t>
            </a:r>
            <a:r>
              <a:rPr lang="en-US" sz="1600" dirty="0" smtClean="0"/>
              <a:t> – Lee Armstrong – </a:t>
            </a:r>
            <a:r>
              <a:rPr lang="en-US" sz="1600" b="0" dirty="0" smtClean="0">
                <a:hlinkClick r:id="rId8"/>
              </a:rPr>
              <a:t>LRA@tiac.net</a:t>
            </a:r>
            <a:r>
              <a:rPr lang="en-US" sz="1600" b="0" dirty="0" smtClean="0"/>
              <a:t>, </a:t>
            </a:r>
            <a:r>
              <a:rPr lang="en-US" sz="1600" dirty="0" smtClean="0"/>
              <a:t>Ping FANG </a:t>
            </a:r>
            <a:r>
              <a:rPr lang="en-US" sz="1600" b="0" dirty="0" smtClean="0">
                <a:hlinkClick r:id="rId9"/>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10"/>
              </a:rPr>
              <a:t>jiamin.chen@mail01.huawei.com</a:t>
            </a:r>
            <a:r>
              <a:rPr lang="en-US" sz="1600" b="0" dirty="0" smtClean="0"/>
              <a:t> </a:t>
            </a:r>
            <a:endParaRPr lang="en-US" sz="1600" dirty="0" smtClean="0"/>
          </a:p>
          <a:p>
            <a:r>
              <a:rPr lang="en-US" sz="1600" dirty="0" err="1" smtClean="0"/>
              <a:t>TGak</a:t>
            </a:r>
            <a:r>
              <a:rPr lang="en-US" sz="1600" dirty="0" smtClean="0"/>
              <a:t> – Donald Eastlake – </a:t>
            </a:r>
            <a:r>
              <a:rPr lang="en-US" sz="1600" b="0" dirty="0" smtClean="0">
                <a:hlinkClick r:id="rId11"/>
              </a:rPr>
              <a:t>d3e3e3@gmail.com</a:t>
            </a:r>
            <a:r>
              <a:rPr lang="en-US" sz="1600" b="0" dirty="0" smtClean="0"/>
              <a:t>, </a:t>
            </a:r>
            <a:r>
              <a:rPr lang="en-US" sz="1600" dirty="0" smtClean="0"/>
              <a:t>Norm Finn </a:t>
            </a:r>
            <a:r>
              <a:rPr lang="en-US" sz="1600" dirty="0"/>
              <a:t>– </a:t>
            </a:r>
            <a:r>
              <a:rPr lang="en-US" sz="1600" b="0" dirty="0" smtClean="0">
                <a:hlinkClick r:id="rId12"/>
              </a:rPr>
              <a:t>nfinn@cisco.com</a:t>
            </a:r>
            <a:r>
              <a:rPr lang="en-US" sz="1600" b="0" dirty="0" smtClean="0"/>
              <a:t> </a:t>
            </a:r>
          </a:p>
          <a:p>
            <a:r>
              <a:rPr lang="en-US" sz="1600" dirty="0" err="1" smtClean="0"/>
              <a:t>TGaq</a:t>
            </a:r>
            <a:r>
              <a:rPr lang="en-US" sz="1600" dirty="0" smtClean="0"/>
              <a:t> – Lee Armstrong – </a:t>
            </a:r>
            <a:r>
              <a:rPr lang="en-US" sz="1600" b="0" dirty="0" smtClean="0">
                <a:hlinkClick r:id="rId8"/>
              </a:rPr>
              <a:t>LRA@tiac.net</a:t>
            </a:r>
            <a:r>
              <a:rPr lang="en-US" sz="1600" b="0" dirty="0" smtClean="0"/>
              <a:t> </a:t>
            </a:r>
          </a:p>
          <a:p>
            <a:pPr marL="342900" lvl="1" indent="-342900">
              <a:buFontTx/>
              <a:buChar char="•"/>
            </a:pPr>
            <a:r>
              <a:rPr lang="en-US" sz="1600" b="1" dirty="0" err="1" smtClean="0"/>
              <a:t>TGax</a:t>
            </a:r>
            <a:r>
              <a:rPr lang="en-US" sz="1600" b="1" dirty="0" smtClean="0"/>
              <a:t> </a:t>
            </a:r>
            <a:r>
              <a:rPr lang="en-US" sz="1600" b="1" dirty="0"/>
              <a:t>– </a:t>
            </a:r>
            <a:r>
              <a:rPr lang="en-US" sz="1600" b="1" dirty="0" smtClean="0"/>
              <a:t>Robert Stacey </a:t>
            </a:r>
            <a:r>
              <a:rPr lang="en-US" sz="1600" dirty="0" smtClean="0"/>
              <a:t>– </a:t>
            </a:r>
            <a:r>
              <a:rPr lang="en-US" sz="1600" dirty="0">
                <a:hlinkClick r:id="rId13"/>
              </a:rPr>
              <a:t>robert.stacey@intel.com</a:t>
            </a:r>
            <a:r>
              <a:rPr lang="en-US" sz="1600" dirty="0"/>
              <a:t> </a:t>
            </a:r>
            <a:r>
              <a:rPr lang="en-US" sz="1600" b="0" dirty="0" smtClean="0"/>
              <a:t> </a:t>
            </a:r>
          </a:p>
          <a:p>
            <a:pPr marL="342900" lvl="1" indent="-342900">
              <a:buFontTx/>
              <a:buChar char="•"/>
            </a:pPr>
            <a:r>
              <a:rPr lang="en-US" sz="1600" b="1" dirty="0" err="1" smtClean="0"/>
              <a:t>TGay</a:t>
            </a:r>
            <a:r>
              <a:rPr lang="en-US" sz="1600" b="1" dirty="0" smtClean="0"/>
              <a:t> </a:t>
            </a:r>
            <a:r>
              <a:rPr lang="en-US" sz="1600" b="1" dirty="0"/>
              <a:t>– Carlos </a:t>
            </a:r>
            <a:r>
              <a:rPr lang="en-US" sz="1600" b="1" dirty="0" err="1"/>
              <a:t>Cordeiro</a:t>
            </a:r>
            <a:r>
              <a:rPr lang="en-US" sz="1600" b="1" dirty="0"/>
              <a:t> </a:t>
            </a:r>
            <a:r>
              <a:rPr lang="en-US" sz="1600" dirty="0"/>
              <a:t>– </a:t>
            </a:r>
            <a:r>
              <a:rPr lang="en-US" sz="1600" dirty="0">
                <a:hlinkClick r:id="rId14"/>
              </a:rPr>
              <a:t>carlos.cordeiro@intel.com</a:t>
            </a:r>
            <a:r>
              <a:rPr lang="en-US" sz="1600" dirty="0"/>
              <a:t>  </a:t>
            </a:r>
            <a:endParaRPr lang="en-US" sz="1600" b="0" dirty="0"/>
          </a:p>
          <a:p>
            <a:pPr marL="0" indent="0">
              <a:buNone/>
            </a:pPr>
            <a:endParaRPr lang="en-US" sz="1600" dirty="0" smtClean="0"/>
          </a:p>
          <a:p>
            <a:r>
              <a:rPr lang="en-US" sz="1600" dirty="0" smtClean="0"/>
              <a:t>Editors Emeritus:</a:t>
            </a:r>
          </a:p>
          <a:p>
            <a:pPr lvl="1"/>
            <a:r>
              <a:rPr lang="en-US" sz="1600" dirty="0" err="1"/>
              <a:t>TGaa</a:t>
            </a:r>
            <a:r>
              <a:rPr lang="en-US" sz="1600" dirty="0"/>
              <a:t> – Alex Ashley – </a:t>
            </a:r>
            <a:r>
              <a:rPr lang="en-US" sz="1600" dirty="0" smtClean="0">
                <a:hlinkClick r:id="rId15"/>
              </a:rPr>
              <a:t>alex.ashley@hotmail.co.uk</a:t>
            </a:r>
            <a:endParaRPr lang="en-US" sz="1600" dirty="0" smtClean="0"/>
          </a:p>
          <a:p>
            <a:pPr lvl="1"/>
            <a:r>
              <a:rPr lang="en-US" sz="1600" dirty="0" err="1" smtClean="0"/>
              <a:t>TGac</a:t>
            </a:r>
            <a:r>
              <a:rPr lang="en-US" sz="1600" dirty="0" smtClean="0"/>
              <a:t> – Robert Stacey – </a:t>
            </a:r>
            <a:r>
              <a:rPr lang="en-US" sz="1600" dirty="0" smtClean="0">
                <a:hlinkClick r:id="rId13"/>
              </a:rPr>
              <a:t>robert.stacey@intel.com</a:t>
            </a:r>
            <a:r>
              <a:rPr lang="en-US" sz="1600" dirty="0" smtClean="0"/>
              <a:t> </a:t>
            </a:r>
          </a:p>
          <a:p>
            <a:pPr lvl="1"/>
            <a:r>
              <a:rPr lang="en-US" sz="1600" dirty="0" err="1"/>
              <a:t>TGad</a:t>
            </a:r>
            <a:r>
              <a:rPr lang="en-US" sz="1600" dirty="0"/>
              <a:t> – Carlos Cordeiro – </a:t>
            </a:r>
            <a:r>
              <a:rPr lang="en-US" sz="1600" dirty="0">
                <a:hlinkClick r:id="rId14"/>
              </a:rPr>
              <a:t>carlos.cordeiro@intel.com</a:t>
            </a:r>
            <a:r>
              <a:rPr lang="en-US" sz="1600" dirty="0"/>
              <a:t> </a:t>
            </a:r>
            <a:r>
              <a:rPr lang="en-US" sz="1600" dirty="0" smtClean="0"/>
              <a:t> </a:t>
            </a:r>
          </a:p>
          <a:p>
            <a:pPr lvl="1"/>
            <a:r>
              <a:rPr lang="en-US" sz="1600" dirty="0" err="1" smtClean="0"/>
              <a:t>TGae</a:t>
            </a:r>
            <a:r>
              <a:rPr lang="en-US" sz="1600" dirty="0" smtClean="0"/>
              <a:t> – Henry </a:t>
            </a:r>
            <a:r>
              <a:rPr lang="en-US" sz="1600" dirty="0" err="1" smtClean="0"/>
              <a:t>Ptasinski</a:t>
            </a:r>
            <a:r>
              <a:rPr lang="en-US" sz="1600" dirty="0" smtClean="0"/>
              <a:t> – </a:t>
            </a:r>
            <a:r>
              <a:rPr lang="en-US" sz="1600" dirty="0" smtClean="0">
                <a:hlinkClick r:id="rId16"/>
              </a:rPr>
              <a:t>henry@LOGOUT.COM</a:t>
            </a:r>
            <a:r>
              <a:rPr lang="en-US" sz="1600" dirty="0" smtClean="0"/>
              <a:t> </a:t>
            </a:r>
          </a:p>
          <a:p>
            <a:pPr lvl="1"/>
            <a:r>
              <a:rPr lang="en-US" sz="1600" dirty="0" err="1" smtClean="0"/>
              <a:t>TGaf</a:t>
            </a:r>
            <a:r>
              <a:rPr lang="en-US" sz="1600" dirty="0" smtClean="0"/>
              <a:t> – Peter Ecclesine – </a:t>
            </a:r>
            <a:r>
              <a:rPr lang="en-US" sz="1600" dirty="0" smtClean="0">
                <a:hlinkClick r:id="rId17"/>
              </a:rPr>
              <a:t>pecclesi@cisco.com</a:t>
            </a:r>
            <a:r>
              <a:rPr lang="en-US" sz="1600" dirty="0" smtClean="0"/>
              <a:t> </a:t>
            </a:r>
            <a:endParaRPr lang="en-US" sz="1600" dirty="0"/>
          </a:p>
          <a:p>
            <a:pPr lvl="1"/>
            <a:r>
              <a:rPr lang="en-US" sz="1600" dirty="0" err="1" smtClean="0"/>
              <a:t>TGaq</a:t>
            </a:r>
            <a:r>
              <a:rPr lang="en-US" sz="1600" dirty="0" smtClean="0"/>
              <a:t> </a:t>
            </a:r>
            <a:r>
              <a:rPr lang="en-US" sz="1600" dirty="0"/>
              <a:t>– </a:t>
            </a:r>
            <a:r>
              <a:rPr lang="en-US" sz="1600" dirty="0" smtClean="0"/>
              <a:t>Dan Gal </a:t>
            </a:r>
            <a:r>
              <a:rPr lang="en-US" sz="1600" dirty="0"/>
              <a:t>– </a:t>
            </a:r>
            <a:r>
              <a:rPr lang="en-US" sz="1600" dirty="0" smtClean="0"/>
              <a:t> </a:t>
            </a:r>
            <a:r>
              <a:rPr lang="en-US" sz="1600" dirty="0" smtClean="0">
                <a:hlinkClick r:id="rId18"/>
              </a:rPr>
              <a:t>ddrgal@gmail.com</a:t>
            </a:r>
            <a:r>
              <a:rPr lang="en-US" sz="1600" dirty="0" smtClean="0"/>
              <a:t> </a:t>
            </a:r>
          </a:p>
          <a:p>
            <a:pPr lvl="1"/>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Sept 2015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Nov 10</a:t>
            </a:r>
            <a:r>
              <a:rPr lang="en-GB" baseline="30000" dirty="0" smtClean="0"/>
              <a:t>th</a:t>
            </a:r>
            <a:r>
              <a:rPr lang="en-GB" dirty="0" smtClean="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2000" dirty="0" err="1" smtClean="0"/>
              <a:t>REVmc</a:t>
            </a:r>
            <a:r>
              <a:rPr lang="en-GB" sz="2000" dirty="0" smtClean="0"/>
              <a:t> – </a:t>
            </a:r>
            <a:r>
              <a:rPr lang="en-GB" sz="2000" b="0" dirty="0" smtClean="0"/>
              <a:t> </a:t>
            </a:r>
          </a:p>
          <a:p>
            <a:r>
              <a:rPr lang="en-GB" sz="2000" b="0" dirty="0"/>
              <a:t>1</a:t>
            </a:r>
            <a:r>
              <a:rPr lang="en-GB" sz="2000" dirty="0" smtClean="0"/>
              <a:t>1ah – </a:t>
            </a:r>
            <a:r>
              <a:rPr lang="en-GB" sz="2000" b="0" dirty="0" smtClean="0"/>
              <a:t> </a:t>
            </a:r>
          </a:p>
          <a:p>
            <a:r>
              <a:rPr lang="en-GB" sz="2000" dirty="0" smtClean="0"/>
              <a:t>11ai –  </a:t>
            </a:r>
            <a:r>
              <a:rPr lang="en-GB" sz="2000" b="0" dirty="0" smtClean="0"/>
              <a:t>  </a:t>
            </a:r>
          </a:p>
          <a:p>
            <a:r>
              <a:rPr lang="en-GB" sz="2000" dirty="0" smtClean="0"/>
              <a:t>11aj – </a:t>
            </a:r>
            <a:r>
              <a:rPr lang="en-GB" sz="2000" b="0" dirty="0" smtClean="0"/>
              <a:t>  </a:t>
            </a:r>
          </a:p>
          <a:p>
            <a:pPr lvl="0"/>
            <a:r>
              <a:rPr lang="en-GB" sz="2000" dirty="0" smtClean="0"/>
              <a:t>11ak – </a:t>
            </a:r>
            <a:r>
              <a:rPr lang="en-GB" sz="2000" b="0" dirty="0" smtClean="0"/>
              <a:t>  </a:t>
            </a:r>
          </a:p>
          <a:p>
            <a:pPr lvl="0"/>
            <a:r>
              <a:rPr lang="en-GB" sz="2000" dirty="0" smtClean="0"/>
              <a:t>11aq – </a:t>
            </a:r>
            <a:r>
              <a:rPr lang="en-GB" sz="2000" b="0" dirty="0" smtClean="0"/>
              <a:t>  </a:t>
            </a:r>
            <a:endParaRPr lang="en-GB" sz="2000" dirty="0" smtClean="0"/>
          </a:p>
          <a:p>
            <a:r>
              <a:rPr lang="en-GB" sz="2000" dirty="0" smtClean="0"/>
              <a:t>11ax </a:t>
            </a:r>
            <a:r>
              <a:rPr lang="en-US" sz="2000" dirty="0"/>
              <a:t>–</a:t>
            </a:r>
            <a:r>
              <a:rPr lang="en-GB" sz="2000" dirty="0" smtClean="0"/>
              <a:t> </a:t>
            </a:r>
            <a:r>
              <a:rPr lang="en-GB" sz="2000" b="0" dirty="0" smtClean="0"/>
              <a:t> </a:t>
            </a:r>
          </a:p>
          <a:p>
            <a:r>
              <a:rPr lang="en-GB" sz="2000" dirty="0" smtClean="0"/>
              <a:t>11ay – </a:t>
            </a:r>
            <a:r>
              <a:rPr lang="en-GB" sz="2000" b="0" dirty="0" smtClean="0"/>
              <a:t> </a:t>
            </a:r>
            <a:endParaRPr lang="en-GB" sz="2000" dirty="0" smtClean="0"/>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Sept 2015</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smtClean="0"/>
              <a:t>Each editor is expected to be on the reflector and current.</a:t>
            </a:r>
          </a:p>
          <a:p>
            <a:r>
              <a:rPr lang="en-US" smtClean="0"/>
              <a:t>If you didn’t receive the meeting notice from the reflector, please send email to adrian.p.stephens@intel.com</a:t>
            </a:r>
          </a:p>
          <a:p>
            <a:r>
              <a:rPr lang="en-US" smtClean="0"/>
              <a:t>To be updated:</a:t>
            </a:r>
          </a:p>
          <a:p>
            <a:pPr lvl="1"/>
            <a:r>
              <a:rPr lang="en-US" smtClean="0"/>
              <a:t>None</a:t>
            </a:r>
          </a:p>
          <a:p>
            <a:endParaRPr lang="en-US"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7</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Sept 2015</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8</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2014</a:t>
            </a:r>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Sept 2015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on numbering process</a:t>
            </a:r>
            <a:endParaRPr lang="en-US" dirty="0"/>
          </a:p>
        </p:txBody>
      </p:sp>
      <p:sp>
        <p:nvSpPr>
          <p:cNvPr id="3" name="Content Placeholder 2"/>
          <p:cNvSpPr>
            <a:spLocks noGrp="1"/>
          </p:cNvSpPr>
          <p:nvPr>
            <p:ph idx="1"/>
          </p:nvPr>
        </p:nvSpPr>
        <p:spPr/>
        <p:txBody>
          <a:bodyPr/>
          <a:lstStyle/>
          <a:p>
            <a:r>
              <a:rPr lang="en-US" dirty="0" smtClean="0"/>
              <a:t>Diane Lacey (from IEEE-SA) participates and describes the number alignment process in </a:t>
            </a:r>
            <a:r>
              <a:rPr lang="en-US" dirty="0" smtClean="0"/>
              <a:t>802.11</a:t>
            </a:r>
          </a:p>
          <a:p>
            <a:r>
              <a:rPr lang="en-US" dirty="0"/>
              <a:t>Document </a:t>
            </a:r>
            <a:r>
              <a:rPr lang="en-US" dirty="0" smtClean="0"/>
              <a:t>11-11/1149r45 is posted, and Numbering begins with </a:t>
            </a:r>
            <a:r>
              <a:rPr lang="en-US" dirty="0" err="1" smtClean="0"/>
              <a:t>REVmc</a:t>
            </a:r>
            <a:r>
              <a:rPr lang="en-US" dirty="0" smtClean="0"/>
              <a:t> D4.0</a:t>
            </a:r>
            <a:endParaRPr lang="en-US" dirty="0" smtClean="0"/>
          </a:p>
          <a:p>
            <a:r>
              <a:rPr lang="en-US" dirty="0" smtClean="0"/>
              <a:t>Document 11-11/1149r46 </a:t>
            </a:r>
            <a:r>
              <a:rPr lang="en-US" dirty="0" err="1" smtClean="0"/>
              <a:t>Numering</a:t>
            </a:r>
            <a:r>
              <a:rPr lang="en-US" dirty="0" smtClean="0"/>
              <a:t> rows </a:t>
            </a:r>
            <a:r>
              <a:rPr lang="en-US" dirty="0" smtClean="0"/>
              <a:t>131-133 are described</a:t>
            </a:r>
          </a:p>
          <a:p>
            <a:r>
              <a:rPr lang="en-US" dirty="0"/>
              <a:t>U</a:t>
            </a:r>
            <a:r>
              <a:rPr lang="en-US" dirty="0" smtClean="0"/>
              <a:t>pdating of 1149 happens when a numbered draft is balloted, and occurs in parallel with balloting and comment resolution</a:t>
            </a:r>
            <a:endParaRPr lang="en-US" dirty="0"/>
          </a:p>
        </p:txBody>
      </p:sp>
      <p:sp>
        <p:nvSpPr>
          <p:cNvPr id="4" name="Date Placeholder 3"/>
          <p:cNvSpPr>
            <a:spLocks noGrp="1"/>
          </p:cNvSpPr>
          <p:nvPr>
            <p:ph type="dt" sz="half" idx="10"/>
          </p:nvPr>
        </p:nvSpPr>
        <p:spPr/>
        <p:txBody>
          <a:bodyPr/>
          <a:lstStyle/>
          <a:p>
            <a:pPr>
              <a:defRPr/>
            </a:pPr>
            <a:r>
              <a:rPr lang="en-US" smtClean="0"/>
              <a:t>Sept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9</a:t>
            </a:fld>
            <a:endParaRPr lang="en-US"/>
          </a:p>
        </p:txBody>
      </p:sp>
    </p:spTree>
    <p:extLst>
      <p:ext uri="{BB962C8B-B14F-4D97-AF65-F5344CB8AC3E}">
        <p14:creationId xmlns:p14="http://schemas.microsoft.com/office/powerpoint/2010/main" val="4127298535"/>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1593</Words>
  <Application>Microsoft Office PowerPoint</Application>
  <PresentationFormat>On-screen Show (4:3)</PresentationFormat>
  <Paragraphs>380</Paragraphs>
  <Slides>24</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8" baseType="lpstr">
      <vt:lpstr>Arial</vt:lpstr>
      <vt:lpstr>Times New Roman</vt:lpstr>
      <vt:lpstr>Default Design</vt:lpstr>
      <vt:lpstr>Document</vt:lpstr>
      <vt:lpstr>802.11 WG Editor’s Meeting (Nov ‘15)</vt:lpstr>
      <vt:lpstr>Abstract</vt:lpstr>
      <vt:lpstr>Agenda for 2014-11-10</vt:lpstr>
      <vt:lpstr>Roll Call – 2015-11-10</vt:lpstr>
      <vt:lpstr>Volunteer Editor Contacts</vt:lpstr>
      <vt:lpstr>Nov 10th Round table status report</vt:lpstr>
      <vt:lpstr>Reflector Updates</vt:lpstr>
      <vt:lpstr>IEEE Publication Status</vt:lpstr>
      <vt:lpstr>Update on numbering process</vt:lpstr>
      <vt:lpstr>Amendment &amp; other ordering notes</vt:lpstr>
      <vt:lpstr>MDR Status</vt:lpstr>
      <vt:lpstr>802.11 Style Guide</vt:lpstr>
      <vt:lpstr>802.11 Editor’s Guide</vt:lpstr>
      <vt:lpstr>Editor Amendment Ordering</vt:lpstr>
      <vt:lpstr>Email Your Draft Status Updates</vt:lpstr>
      <vt:lpstr>Draft Development Snapshot</vt:lpstr>
      <vt:lpstr>IEEE Standards Central Desktop</vt:lpstr>
      <vt:lpstr>Editors Backup practices</vt:lpstr>
      <vt:lpstr>MIB style, Visio and Frame practices </vt:lpstr>
      <vt:lpstr>To prepare a MIB</vt:lpstr>
      <vt:lpstr>Two Technical Editors</vt:lpstr>
      <vt:lpstr>Pending Actions</vt:lpstr>
      <vt:lpstr>Backup/Background Slides</vt:lpstr>
      <vt:lpstr>Editors page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2015-11-06T21:20:44Z</dcterms:modified>
</cp:coreProperties>
</file>