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70" r:id="rId3"/>
    <p:sldId id="271" r:id="rId4"/>
    <p:sldId id="272" r:id="rId5"/>
    <p:sldId id="297" r:id="rId6"/>
    <p:sldId id="273" r:id="rId7"/>
    <p:sldId id="274" r:id="rId8"/>
    <p:sldId id="281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83" r:id="rId17"/>
    <p:sldId id="288" r:id="rId18"/>
    <p:sldId id="284" r:id="rId19"/>
    <p:sldId id="285" r:id="rId20"/>
    <p:sldId id="286" r:id="rId21"/>
    <p:sldId id="287" r:id="rId22"/>
    <p:sldId id="289" r:id="rId23"/>
    <p:sldId id="294" r:id="rId24"/>
    <p:sldId id="290" r:id="rId25"/>
    <p:sldId id="291" r:id="rId26"/>
    <p:sldId id="292" r:id="rId27"/>
    <p:sldId id="293" r:id="rId28"/>
    <p:sldId id="295" r:id="rId29"/>
    <p:sldId id="296" r:id="rId30"/>
    <p:sldId id="298" r:id="rId3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6" autoAdjust="0"/>
    <p:restoredTop sz="99548" autoAdjust="0"/>
  </p:normalViewPr>
  <p:slideViewPr>
    <p:cSldViewPr>
      <p:cViewPr>
        <p:scale>
          <a:sx n="75" d="100"/>
          <a:sy n="75" d="100"/>
        </p:scale>
        <p:origin x="-131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7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4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802.11-15/1284r0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바닥글 개체 틀 3"/>
          <p:cNvSpPr txBox="1">
            <a:spLocks/>
          </p:cNvSpPr>
          <p:nvPr userDrawn="1"/>
        </p:nvSpPr>
        <p:spPr bwMode="auto">
          <a:xfrm>
            <a:off x="6705600" y="6474897"/>
            <a:ext cx="17488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z="1200" b="0" dirty="0" err="1" smtClean="0"/>
              <a:t>Jinmin</a:t>
            </a:r>
            <a:r>
              <a:rPr lang="en-US" altLang="ko-KR" sz="1200" b="0" dirty="0" smtClean="0"/>
              <a:t> Kim, LG Electronics</a:t>
            </a:r>
            <a:endParaRPr lang="en-US" altLang="ko-KR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Simulation results for spatial reuse in 11ax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1" name="바닥글 개체 틀 3"/>
          <p:cNvSpPr txBox="1">
            <a:spLocks/>
          </p:cNvSpPr>
          <p:nvPr/>
        </p:nvSpPr>
        <p:spPr bwMode="auto">
          <a:xfrm>
            <a:off x="6705600" y="6474897"/>
            <a:ext cx="17488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z="1200" b="0" dirty="0" err="1" smtClean="0"/>
              <a:t>Jinmin</a:t>
            </a:r>
            <a:r>
              <a:rPr lang="en-US" altLang="ko-KR" sz="1200" b="0" dirty="0" smtClean="0"/>
              <a:t> Kim, LG Electronics</a:t>
            </a:r>
            <a:endParaRPr lang="en-US" altLang="ko-KR" sz="12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02280"/>
              </p:ext>
            </p:extLst>
          </p:nvPr>
        </p:nvGraphicFramePr>
        <p:xfrm>
          <a:off x="981075" y="3008313"/>
          <a:ext cx="7259638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" name="Document" r:id="rId4" imgW="8497282" imgH="3360041" progId="Word.Document.8">
                  <p:embed/>
                </p:oleObj>
              </mc:Choice>
              <mc:Fallback>
                <p:oleObj name="Document" r:id="rId4" imgW="8497282" imgH="336004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008313"/>
                        <a:ext cx="7259638" cy="286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5257800" cy="205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/>
              <a:t>- Static OBSS PD level </a:t>
            </a:r>
            <a:r>
              <a:rPr lang="en-US" altLang="ko-KR" dirty="0" smtClean="0"/>
              <a:t>(3/7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Analysis </a:t>
            </a:r>
            <a:r>
              <a:rPr lang="en-US" altLang="ko-KR" dirty="0" smtClean="0"/>
              <a:t>on Category </a:t>
            </a:r>
            <a:r>
              <a:rPr lang="en-US" altLang="ko-KR" dirty="0"/>
              <a:t>I (high interference case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角丸四角形 116"/>
          <p:cNvSpPr/>
          <p:nvPr/>
        </p:nvSpPr>
        <p:spPr bwMode="auto">
          <a:xfrm>
            <a:off x="4692650" y="4664718"/>
            <a:ext cx="4222750" cy="1278882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point: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 smtClean="0"/>
              <a:t>increased number </a:t>
            </a:r>
            <a:r>
              <a:rPr lang="en-US" altLang="ko-KR" sz="1800" dirty="0"/>
              <a:t>of transmission </a:t>
            </a:r>
            <a:r>
              <a:rPr lang="en-US" altLang="ko-KR" sz="1800" dirty="0" smtClean="0"/>
              <a:t>can cover up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decreased SIR </a:t>
            </a:r>
            <a:r>
              <a:rPr lang="en-US" altLang="ko-KR" sz="1800" dirty="0"/>
              <a:t>when OBSS PD level </a:t>
            </a:r>
            <a:r>
              <a:rPr lang="en-US" altLang="ko-KR" sz="1800" dirty="0" smtClean="0"/>
              <a:t>gets higher.</a:t>
            </a:r>
            <a:endParaRPr lang="ko-KR" altLang="en-US" sz="1800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 flipH="1" flipV="1">
            <a:off x="3448050" y="4229100"/>
            <a:ext cx="381000" cy="185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670300" y="4419600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Slightly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Decreasing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V="1">
            <a:off x="5181600" y="2882458"/>
            <a:ext cx="1219200" cy="2619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257800" y="2730058"/>
            <a:ext cx="1035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 flipV="1">
            <a:off x="7467600" y="2822488"/>
            <a:ext cx="1219200" cy="2619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467600" y="2694801"/>
            <a:ext cx="1085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Increasing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 flipV="1">
            <a:off x="1524000" y="4117181"/>
            <a:ext cx="381000" cy="1857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44980" y="4388823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Slightly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Decreasing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79925" y="6174596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1) Total # of DL transmission per AP through the whole simulation time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10300" y="2514600"/>
            <a:ext cx="419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1)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39061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051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/>
              <a:t>- Static OBSS PD level </a:t>
            </a:r>
            <a:r>
              <a:rPr lang="en-US" altLang="ko-KR" dirty="0" smtClean="0"/>
              <a:t>(4/7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</a:t>
            </a:r>
            <a:r>
              <a:rPr lang="en-US" altLang="ko-KR" dirty="0" smtClean="0"/>
              <a:t>II (</a:t>
            </a:r>
            <a:r>
              <a:rPr lang="en-US" altLang="ko-KR" dirty="0"/>
              <a:t>medium </a:t>
            </a:r>
            <a:r>
              <a:rPr lang="en-US" altLang="ko-KR" dirty="0" smtClean="0"/>
              <a:t>interference </a:t>
            </a:r>
            <a:r>
              <a:rPr lang="en-US" altLang="ko-KR" dirty="0"/>
              <a:t>case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Throughput </a:t>
            </a:r>
            <a:r>
              <a:rPr lang="en-US" altLang="ko-KR" dirty="0"/>
              <a:t>gain </a:t>
            </a:r>
            <a:r>
              <a:rPr lang="en-US" altLang="ko-KR" dirty="0" smtClean="0"/>
              <a:t>is not observed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角丸四角形 116"/>
          <p:cNvSpPr/>
          <p:nvPr/>
        </p:nvSpPr>
        <p:spPr bwMode="auto">
          <a:xfrm>
            <a:off x="6019800" y="3314867"/>
            <a:ext cx="3035300" cy="2780966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Even if performance </a:t>
            </a:r>
            <a:r>
              <a:rPr lang="en-US" altLang="ko-KR" sz="1800" dirty="0"/>
              <a:t>is </a:t>
            </a:r>
            <a:r>
              <a:rPr lang="en-US" altLang="ko-KR" sz="1800" dirty="0" smtClean="0"/>
              <a:t>higher </a:t>
            </a:r>
            <a:r>
              <a:rPr lang="en-US" altLang="ko-KR" sz="1800" dirty="0"/>
              <a:t>than category </a:t>
            </a:r>
            <a:r>
              <a:rPr lang="en-US" altLang="ko-KR" sz="1800" dirty="0" smtClean="0"/>
              <a:t>I, throughput </a:t>
            </a:r>
            <a:r>
              <a:rPr lang="en-US" altLang="ko-KR" sz="1800" dirty="0"/>
              <a:t>gain is not observed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So, no gain in category II makes large impact on the small gain of overall performance</a:t>
            </a:r>
            <a:endParaRPr lang="en-US" altLang="ko-KR" sz="1800" dirty="0" smtClean="0"/>
          </a:p>
        </p:txBody>
      </p:sp>
      <p:cxnSp>
        <p:nvCxnSpPr>
          <p:cNvPr id="13" name="직선 연결선 12"/>
          <p:cNvCxnSpPr/>
          <p:nvPr/>
        </p:nvCxnSpPr>
        <p:spPr bwMode="auto">
          <a:xfrm flipV="1">
            <a:off x="1371600" y="3153198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28600" y="301941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 bwMode="auto">
          <a:xfrm flipV="1">
            <a:off x="4038600" y="3145553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943600" y="301323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/>
              <a:t>- Static OBSS PD level </a:t>
            </a:r>
            <a:r>
              <a:rPr lang="en-US" altLang="ko-KR" dirty="0" smtClean="0"/>
              <a:t>(5/7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Analysis on Category </a:t>
            </a:r>
            <a:r>
              <a:rPr lang="en-US" altLang="ko-KR" dirty="0" smtClean="0"/>
              <a:t>II (</a:t>
            </a:r>
            <a:r>
              <a:rPr lang="en-US" altLang="ko-KR" dirty="0"/>
              <a:t>medium </a:t>
            </a:r>
            <a:r>
              <a:rPr lang="en-US" altLang="ko-KR" dirty="0" smtClean="0"/>
              <a:t>interference </a:t>
            </a:r>
            <a:r>
              <a:rPr lang="en-US" altLang="ko-KR" dirty="0"/>
              <a:t>case)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角丸四角形 116"/>
          <p:cNvSpPr/>
          <p:nvPr/>
        </p:nvSpPr>
        <p:spPr bwMode="auto">
          <a:xfrm>
            <a:off x="4724400" y="4800600"/>
            <a:ext cx="4038600" cy="1447800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SIR and the number </a:t>
            </a:r>
            <a:r>
              <a:rPr lang="en-US" altLang="ko-KR" sz="1800" dirty="0"/>
              <a:t>of transmission </a:t>
            </a:r>
            <a:r>
              <a:rPr lang="en-US" altLang="ko-KR" sz="1800" dirty="0" smtClean="0"/>
              <a:t>do not get better when OBSS </a:t>
            </a:r>
            <a:r>
              <a:rPr lang="en-US" altLang="ko-KR" sz="1800" dirty="0"/>
              <a:t>PD </a:t>
            </a:r>
            <a:r>
              <a:rPr lang="en-US" altLang="ko-KR" sz="1800" dirty="0" smtClean="0"/>
              <a:t>level increase. </a:t>
            </a:r>
            <a:endParaRPr lang="ko-KR" altLang="en-US" sz="1800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531495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2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" y="2705100"/>
            <a:ext cx="5334001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/>
              <a:t>- Static OBSS PD level </a:t>
            </a:r>
            <a:r>
              <a:rPr lang="en-US" altLang="ko-KR" dirty="0" smtClean="0"/>
              <a:t>(6/7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</a:t>
            </a:r>
            <a:r>
              <a:rPr lang="en-US" altLang="ko-KR" dirty="0" smtClean="0"/>
              <a:t>III (low interference </a:t>
            </a:r>
            <a:r>
              <a:rPr lang="en-US" altLang="ko-KR" dirty="0"/>
              <a:t>case)</a:t>
            </a:r>
          </a:p>
          <a:p>
            <a:pPr lvl="1"/>
            <a:r>
              <a:rPr lang="en-US" altLang="ko-KR" dirty="0"/>
              <a:t>Throughput gain is not observed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角丸四角形 116"/>
          <p:cNvSpPr/>
          <p:nvPr/>
        </p:nvSpPr>
        <p:spPr bwMode="auto">
          <a:xfrm>
            <a:off x="6248400" y="3352800"/>
            <a:ext cx="2743200" cy="2667000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pPr marL="88900" indent="-88900">
              <a:buAutoNum type="arabicPeriod"/>
            </a:pPr>
            <a:r>
              <a:rPr lang="en-US" altLang="ko-KR" sz="1800" dirty="0" smtClean="0"/>
              <a:t>Throughput </a:t>
            </a:r>
            <a:r>
              <a:rPr lang="en-US" altLang="ko-KR" sz="1800" dirty="0"/>
              <a:t>gain is not </a:t>
            </a:r>
            <a:r>
              <a:rPr lang="en-US" altLang="ko-KR" sz="1800" dirty="0" smtClean="0"/>
              <a:t>observed</a:t>
            </a:r>
            <a:endParaRPr lang="en-US" altLang="ko-KR" sz="1800" dirty="0"/>
          </a:p>
          <a:p>
            <a:pPr marL="88900" indent="-88900">
              <a:buAutoNum type="arabicPeriod"/>
            </a:pPr>
            <a:r>
              <a:rPr lang="en-US" altLang="ko-KR" sz="1800" dirty="0" smtClean="0"/>
              <a:t>As mentioned in previous slide, </a:t>
            </a:r>
            <a:r>
              <a:rPr lang="en-US" altLang="ko-KR" sz="1800" dirty="0"/>
              <a:t>no gain in category </a:t>
            </a:r>
            <a:r>
              <a:rPr lang="en-US" altLang="ko-KR" sz="1800" dirty="0" smtClean="0"/>
              <a:t>III </a:t>
            </a:r>
            <a:r>
              <a:rPr lang="en-US" altLang="ko-KR" sz="1800" dirty="0"/>
              <a:t>makes </a:t>
            </a:r>
            <a:r>
              <a:rPr lang="en-US" altLang="ko-KR" sz="1800" dirty="0" smtClean="0"/>
              <a:t>the largest </a:t>
            </a:r>
            <a:r>
              <a:rPr lang="en-US" altLang="ko-KR" sz="1800" dirty="0"/>
              <a:t>impact on the small gain of overall </a:t>
            </a:r>
            <a:r>
              <a:rPr lang="en-US" altLang="ko-KR" sz="1800" dirty="0" smtClean="0"/>
              <a:t>performance</a:t>
            </a:r>
            <a:endParaRPr lang="en-US" altLang="ko-KR" sz="1800" dirty="0"/>
          </a:p>
        </p:txBody>
      </p:sp>
      <p:cxnSp>
        <p:nvCxnSpPr>
          <p:cNvPr id="13" name="직선 연결선 12"/>
          <p:cNvCxnSpPr/>
          <p:nvPr/>
        </p:nvCxnSpPr>
        <p:spPr bwMode="auto">
          <a:xfrm flipV="1">
            <a:off x="1371600" y="3153198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28600" y="29996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5" name="직선 연결선 14"/>
          <p:cNvCxnSpPr/>
          <p:nvPr/>
        </p:nvCxnSpPr>
        <p:spPr bwMode="auto">
          <a:xfrm flipV="1">
            <a:off x="4038600" y="3145553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943600" y="301323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/>
              <a:t>- Static OBSS PD level </a:t>
            </a:r>
            <a:r>
              <a:rPr lang="en-US" altLang="ko-KR" dirty="0" smtClean="0"/>
              <a:t>(7/7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Analysis on Category </a:t>
            </a:r>
            <a:r>
              <a:rPr lang="en-US" altLang="ko-KR" dirty="0" smtClean="0"/>
              <a:t>III (low </a:t>
            </a:r>
            <a:r>
              <a:rPr lang="en-US" altLang="ko-KR" dirty="0"/>
              <a:t>interference case)</a:t>
            </a:r>
          </a:p>
          <a:p>
            <a:endParaRPr lang="ko-KR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1" y="2671763"/>
            <a:ext cx="4464049" cy="3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19400"/>
            <a:ext cx="4914900" cy="189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角丸四角形 116"/>
          <p:cNvSpPr/>
          <p:nvPr/>
        </p:nvSpPr>
        <p:spPr bwMode="auto">
          <a:xfrm>
            <a:off x="4724400" y="4800600"/>
            <a:ext cx="4038600" cy="1447800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As mentioned in category II, SIR </a:t>
            </a:r>
            <a:r>
              <a:rPr lang="en-US" altLang="ko-KR" sz="1800" dirty="0" smtClean="0"/>
              <a:t>and the number </a:t>
            </a:r>
            <a:r>
              <a:rPr lang="en-US" altLang="ko-KR" sz="1800" dirty="0"/>
              <a:t>of transmission </a:t>
            </a:r>
            <a:r>
              <a:rPr lang="en-US" altLang="ko-KR" sz="1800" dirty="0" smtClean="0"/>
              <a:t>do not get better when OBSS </a:t>
            </a:r>
            <a:r>
              <a:rPr lang="en-US" altLang="ko-KR" sz="1800" dirty="0"/>
              <a:t>PD </a:t>
            </a:r>
            <a:r>
              <a:rPr lang="en-US" altLang="ko-KR" sz="1800" dirty="0" smtClean="0"/>
              <a:t>level increase. 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517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TPC</a:t>
            </a:r>
            <a:br>
              <a:rPr lang="en-US" altLang="ko-KR" dirty="0" smtClean="0"/>
            </a:br>
            <a:r>
              <a:rPr lang="en-US" altLang="ko-KR" sz="3100" dirty="0" smtClean="0"/>
              <a:t>(Case </a:t>
            </a:r>
            <a:r>
              <a:rPr lang="en-US" altLang="ja-JP" sz="3100" dirty="0" smtClean="0"/>
              <a:t>a. TPC is applied </a:t>
            </a:r>
            <a:r>
              <a:rPr lang="en-US" altLang="ja-JP" sz="3100" dirty="0" smtClean="0"/>
              <a:t>to both AP and STA</a:t>
            </a:r>
            <a:r>
              <a:rPr lang="en-US" altLang="ko-KR" sz="3100" dirty="0" smtClean="0"/>
              <a:t>)</a:t>
            </a:r>
            <a:endParaRPr lang="ko-KR" altLang="en-US" sz="3100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TPC algorithm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TPC is modified from [1] for 80MHz BW</a:t>
            </a:r>
            <a:endParaRPr lang="en-US" altLang="ko-KR" dirty="0" smtClean="0"/>
          </a:p>
          <a:p>
            <a:pPr lvl="1"/>
            <a:r>
              <a:rPr lang="en-US" altLang="ja-JP" dirty="0" smtClean="0"/>
              <a:t>Updated 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= </a:t>
            </a:r>
            <a:r>
              <a:rPr lang="en-US" altLang="ko-KR" dirty="0" smtClean="0"/>
              <a:t>max(</a:t>
            </a:r>
            <a:r>
              <a:rPr lang="en-US" altLang="ko-KR" dirty="0" err="1" smtClean="0"/>
              <a:t>LowerLimitationLevel</a:t>
            </a:r>
            <a:r>
              <a:rPr lang="en-US" altLang="ko-KR" dirty="0" smtClean="0"/>
              <a:t>, RX sensitivity + TPC Margin + Estimated Path </a:t>
            </a:r>
            <a:r>
              <a:rPr lang="en-US" altLang="ko-KR" dirty="0" smtClean="0"/>
              <a:t>Loss)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TPC margin : 20, 25dB</a:t>
            </a:r>
          </a:p>
          <a:p>
            <a:pPr lvl="2"/>
            <a:r>
              <a:rPr lang="en-US" altLang="ko-KR" dirty="0" err="1" smtClean="0">
                <a:solidFill>
                  <a:srgbClr val="FF0000"/>
                </a:solidFill>
              </a:rPr>
              <a:t>LowerLimitationLevel</a:t>
            </a:r>
            <a:r>
              <a:rPr lang="en-US" altLang="ko-KR" dirty="0" smtClean="0">
                <a:solidFill>
                  <a:srgbClr val="FF0000"/>
                </a:solidFill>
              </a:rPr>
              <a:t> : -56dBm</a:t>
            </a:r>
          </a:p>
          <a:p>
            <a:pPr lvl="2"/>
            <a:r>
              <a:rPr lang="en-US" altLang="ko-KR" dirty="0" smtClean="0"/>
              <a:t>Max Updated </a:t>
            </a:r>
            <a:r>
              <a:rPr lang="en-US" altLang="ko-KR" dirty="0" err="1" smtClean="0"/>
              <a:t>TxPower</a:t>
            </a:r>
            <a:r>
              <a:rPr lang="en-US" altLang="ko-KR" dirty="0" smtClean="0"/>
              <a:t> : 20dBm</a:t>
            </a:r>
          </a:p>
          <a:p>
            <a:pPr lvl="2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18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 smtClean="0"/>
              <a:t>(Case </a:t>
            </a:r>
            <a:r>
              <a:rPr lang="en-US" altLang="ja-JP" dirty="0" smtClean="0"/>
              <a:t>a. TPC is applied to AP&amp;STA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is no performance gain when TPC is applied to </a:t>
            </a:r>
            <a:r>
              <a:rPr lang="en-US" altLang="ko-KR" dirty="0" smtClean="0"/>
              <a:t>both AP and STA</a:t>
            </a:r>
            <a:endParaRPr lang="en-US" altLang="ko-KR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角丸四角形 116"/>
          <p:cNvSpPr/>
          <p:nvPr/>
        </p:nvSpPr>
        <p:spPr bwMode="auto">
          <a:xfrm>
            <a:off x="6096000" y="3429000"/>
            <a:ext cx="2743200" cy="2209800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/>
              <a:t>When </a:t>
            </a:r>
            <a:r>
              <a:rPr lang="en-US" altLang="ko-KR" sz="1800" dirty="0" smtClean="0"/>
              <a:t>TPC is applied to AP&amp;STA, </a:t>
            </a:r>
            <a:r>
              <a:rPr lang="en-US" altLang="ko-KR" sz="1800" dirty="0"/>
              <a:t>throughput gain is not </a:t>
            </a:r>
            <a:r>
              <a:rPr lang="en-US" altLang="ko-KR" sz="1800" dirty="0" smtClean="0"/>
              <a:t>observed since all categories do </a:t>
            </a:r>
            <a:r>
              <a:rPr lang="en-US" altLang="ko-KR" sz="1800" dirty="0"/>
              <a:t>not provide gains </a:t>
            </a:r>
          </a:p>
          <a:p>
            <a:r>
              <a:rPr lang="en-US" altLang="ko-KR" sz="1800" dirty="0"/>
              <a:t> - see the following slides</a:t>
            </a:r>
            <a:endParaRPr lang="ko-KR" altLang="en-US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6670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직선 연결선 13"/>
          <p:cNvCxnSpPr/>
          <p:nvPr/>
        </p:nvCxnSpPr>
        <p:spPr bwMode="auto">
          <a:xfrm flipV="1">
            <a:off x="1394460" y="3110157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51460" y="295656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 flipV="1">
            <a:off x="4091940" y="3102512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66460" y="297019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</a:t>
            </a:r>
            <a:br>
              <a:rPr lang="en-US" altLang="ko-KR" smtClean="0"/>
            </a:br>
            <a:r>
              <a:rPr lang="en-US" altLang="ko-KR" smtClean="0"/>
              <a:t>(Case </a:t>
            </a:r>
            <a:r>
              <a:rPr lang="en-US" altLang="ja-JP" smtClean="0"/>
              <a:t>a. TPC is applied to AP&amp;STA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I (high interference case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Throughput gain is not observed</a:t>
            </a:r>
          </a:p>
          <a:p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1"/>
            <a:ext cx="5486399" cy="41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직선 연결선 15"/>
          <p:cNvCxnSpPr/>
          <p:nvPr/>
        </p:nvCxnSpPr>
        <p:spPr bwMode="auto">
          <a:xfrm flipV="1">
            <a:off x="1285126" y="3120431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42126" y="296683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 bwMode="auto">
          <a:xfrm flipV="1">
            <a:off x="3982606" y="3112786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857126" y="298046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角丸四角形 116"/>
          <p:cNvSpPr/>
          <p:nvPr/>
        </p:nvSpPr>
        <p:spPr bwMode="auto">
          <a:xfrm>
            <a:off x="6019800" y="3898899"/>
            <a:ext cx="3048000" cy="1651002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throughput </a:t>
            </a:r>
            <a:r>
              <a:rPr lang="en-US" altLang="ko-KR" sz="1800" dirty="0"/>
              <a:t>gain is not </a:t>
            </a:r>
            <a:r>
              <a:rPr lang="en-US" altLang="ko-KR" sz="1800" dirty="0" smtClean="0"/>
              <a:t>observed</a:t>
            </a:r>
          </a:p>
          <a:p>
            <a:r>
              <a:rPr lang="en-US" altLang="ko-KR" sz="1800" dirty="0" smtClean="0"/>
              <a:t>  </a:t>
            </a:r>
            <a:r>
              <a:rPr lang="en-US" altLang="ko-KR" sz="1800" dirty="0"/>
              <a:t>- reason in the following slide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673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2623"/>
            <a:ext cx="4959350" cy="192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</a:t>
            </a:r>
            <a:br>
              <a:rPr lang="en-US" altLang="ko-KR" smtClean="0"/>
            </a:br>
            <a:r>
              <a:rPr lang="en-US" altLang="ko-KR" smtClean="0"/>
              <a:t>(Case </a:t>
            </a:r>
            <a:r>
              <a:rPr lang="en-US" altLang="ja-JP" smtClean="0"/>
              <a:t>a. TPC is applied to AP&amp;STA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Analysis on Category I (high interference case)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49" y="2500311"/>
            <a:ext cx="4400551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角丸四角形 116"/>
          <p:cNvSpPr/>
          <p:nvPr/>
        </p:nvSpPr>
        <p:spPr bwMode="auto">
          <a:xfrm>
            <a:off x="4953000" y="4657725"/>
            <a:ext cx="4114800" cy="1514475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point: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 smtClean="0"/>
              <a:t>increased number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DL transmission compensates </a:t>
            </a:r>
            <a:r>
              <a:rPr lang="en-US" altLang="ko-KR" sz="1800" dirty="0" smtClean="0"/>
              <a:t>barely for </a:t>
            </a:r>
            <a:r>
              <a:rPr lang="en-US" altLang="ko-KR" sz="1800" dirty="0" smtClean="0"/>
              <a:t>the loss by decreased SIR and decreased number of UL </a:t>
            </a:r>
            <a:r>
              <a:rPr lang="en-US" altLang="ko-KR" sz="1800" dirty="0" smtClean="0"/>
              <a:t>transmission</a:t>
            </a:r>
            <a:endParaRPr lang="ko-KR" altLang="en-US" sz="1800" dirty="0"/>
          </a:p>
        </p:txBody>
      </p:sp>
      <p:cxnSp>
        <p:nvCxnSpPr>
          <p:cNvPr id="17" name="직선 화살표 연결선 16"/>
          <p:cNvCxnSpPr/>
          <p:nvPr/>
        </p:nvCxnSpPr>
        <p:spPr bwMode="auto">
          <a:xfrm flipH="1" flipV="1">
            <a:off x="3398520" y="4217243"/>
            <a:ext cx="518160" cy="2881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98900" y="4609326"/>
            <a:ext cx="97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Decreasing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/>
          <p:nvPr/>
        </p:nvCxnSpPr>
        <p:spPr bwMode="auto">
          <a:xfrm flipV="1">
            <a:off x="5562600" y="2905125"/>
            <a:ext cx="850900" cy="277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257800" y="279206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 flipH="1" flipV="1">
            <a:off x="1560830" y="4296537"/>
            <a:ext cx="518160" cy="28813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993900" y="4609326"/>
            <a:ext cx="97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Decreasing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7838440" y="3057525"/>
            <a:ext cx="698500" cy="25638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001000" y="290512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Decreasing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</a:t>
            </a:r>
            <a:r>
              <a:rPr lang="en-US" altLang="ko-KR" dirty="0" smtClean="0"/>
              <a:t>we </a:t>
            </a:r>
            <a:r>
              <a:rPr lang="en-US" altLang="ko-KR" dirty="0" smtClean="0"/>
              <a:t>observe the performance of static OBSS PD level and transmit power control in </a:t>
            </a:r>
            <a:r>
              <a:rPr lang="en-US" altLang="ko-KR" dirty="0"/>
              <a:t>the </a:t>
            </a:r>
            <a:r>
              <a:rPr lang="en-US" altLang="ko-KR" dirty="0" smtClean="0"/>
              <a:t>integrated(PHY+MAC</a:t>
            </a:r>
            <a:r>
              <a:rPr lang="en-US" altLang="ko-KR" dirty="0"/>
              <a:t>) </a:t>
            </a:r>
            <a:r>
              <a:rPr lang="en-US" altLang="ko-KR" dirty="0" smtClean="0"/>
              <a:t>simulation</a:t>
            </a:r>
          </a:p>
          <a:p>
            <a:pPr lvl="1"/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</a:t>
            </a:r>
            <a:br>
              <a:rPr lang="en-US" altLang="ko-KR" smtClean="0"/>
            </a:br>
            <a:r>
              <a:rPr lang="en-US" altLang="ko-KR" smtClean="0"/>
              <a:t>(Case </a:t>
            </a:r>
            <a:r>
              <a:rPr lang="en-US" altLang="ja-JP" smtClean="0"/>
              <a:t>a. TPC is applied to AP&amp;STA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</a:t>
            </a:r>
            <a:r>
              <a:rPr lang="en-US" altLang="ko-KR" dirty="0" smtClean="0"/>
              <a:t>II (medium </a:t>
            </a:r>
            <a:r>
              <a:rPr lang="en-US" altLang="ko-KR" dirty="0"/>
              <a:t>interference case)</a:t>
            </a:r>
          </a:p>
          <a:p>
            <a:pPr lvl="1"/>
            <a:r>
              <a:rPr lang="en-US" altLang="ko-KR" dirty="0"/>
              <a:t>Throughput gain is not observed</a:t>
            </a:r>
          </a:p>
          <a:p>
            <a:endParaRPr lang="ko-KR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" y="2743200"/>
            <a:ext cx="508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직선 연결선 16"/>
          <p:cNvCxnSpPr/>
          <p:nvPr/>
        </p:nvCxnSpPr>
        <p:spPr bwMode="auto">
          <a:xfrm flipV="1">
            <a:off x="1285126" y="3166151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2126" y="301255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V="1">
            <a:off x="3982606" y="3158506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857126" y="302618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角丸四角形 116"/>
          <p:cNvSpPr/>
          <p:nvPr/>
        </p:nvSpPr>
        <p:spPr bwMode="auto">
          <a:xfrm>
            <a:off x="6156960" y="3505200"/>
            <a:ext cx="2758440" cy="2288304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Even if performance </a:t>
            </a:r>
            <a:r>
              <a:rPr lang="en-US" altLang="ko-KR" sz="1800" dirty="0"/>
              <a:t>is </a:t>
            </a:r>
            <a:r>
              <a:rPr lang="en-US" altLang="ko-KR" sz="1800" dirty="0" smtClean="0"/>
              <a:t>higher </a:t>
            </a:r>
            <a:r>
              <a:rPr lang="en-US" altLang="ko-KR" sz="1800" dirty="0"/>
              <a:t>than category </a:t>
            </a:r>
            <a:r>
              <a:rPr lang="en-US" altLang="ko-KR" sz="1800" dirty="0" smtClean="0"/>
              <a:t>I, throughput </a:t>
            </a:r>
            <a:r>
              <a:rPr lang="en-US" altLang="ko-KR" sz="1800" dirty="0"/>
              <a:t>gain is not observed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/>
              <a:t>The reason of this trend is same as </a:t>
            </a:r>
            <a:r>
              <a:rPr lang="en-US" altLang="ko-KR" sz="1800" dirty="0" smtClean="0"/>
              <a:t>category I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3407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</a:t>
            </a:r>
            <a:br>
              <a:rPr lang="en-US" altLang="ko-KR" smtClean="0"/>
            </a:br>
            <a:r>
              <a:rPr lang="en-US" altLang="ko-KR" smtClean="0"/>
              <a:t>(Case </a:t>
            </a:r>
            <a:r>
              <a:rPr lang="en-US" altLang="ja-JP" smtClean="0"/>
              <a:t>a. TPC is applied to AP&amp;STA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III (low interference case)</a:t>
            </a:r>
          </a:p>
          <a:p>
            <a:pPr lvl="1"/>
            <a:r>
              <a:rPr lang="en-US" altLang="ko-KR" dirty="0"/>
              <a:t>Throughput gain is not observed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106" y="2686050"/>
            <a:ext cx="4953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직선 연결선 13"/>
          <p:cNvCxnSpPr/>
          <p:nvPr/>
        </p:nvCxnSpPr>
        <p:spPr bwMode="auto">
          <a:xfrm flipV="1">
            <a:off x="1285126" y="3091856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42126" y="2938259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 flipV="1">
            <a:off x="3982606" y="3084211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857126" y="295189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角丸四角形 116"/>
          <p:cNvSpPr/>
          <p:nvPr/>
        </p:nvSpPr>
        <p:spPr bwMode="auto">
          <a:xfrm>
            <a:off x="5943600" y="3215258"/>
            <a:ext cx="3040494" cy="2728341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Even if performance </a:t>
            </a:r>
            <a:r>
              <a:rPr lang="en-US" altLang="ko-KR" sz="1800" dirty="0"/>
              <a:t>is </a:t>
            </a:r>
            <a:r>
              <a:rPr lang="en-US" altLang="ko-KR" sz="1800" dirty="0" smtClean="0"/>
              <a:t>higher </a:t>
            </a:r>
            <a:r>
              <a:rPr lang="en-US" altLang="ko-KR" sz="1800" dirty="0"/>
              <a:t>than category </a:t>
            </a:r>
            <a:r>
              <a:rPr lang="en-US" altLang="ko-KR" sz="1800" dirty="0" smtClean="0"/>
              <a:t>II, throughput </a:t>
            </a:r>
            <a:r>
              <a:rPr lang="en-US" altLang="ko-KR" sz="1800" dirty="0"/>
              <a:t>gain is not observed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The </a:t>
            </a:r>
            <a:r>
              <a:rPr lang="en-US" altLang="ko-KR" sz="1800" dirty="0"/>
              <a:t>throughput of DL/UL corresponds to the offered data rate(100/10Mbps)</a:t>
            </a:r>
          </a:p>
          <a:p>
            <a:pPr marL="88900" indent="-76200">
              <a:buFont typeface="+mj-lt"/>
              <a:buAutoNum type="arabicPeriod"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623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TPC</a:t>
            </a:r>
            <a:br>
              <a:rPr lang="en-US" altLang="ko-KR" dirty="0" smtClean="0"/>
            </a:br>
            <a:r>
              <a:rPr lang="en-US" altLang="ko-KR" sz="3000" dirty="0" smtClean="0"/>
              <a:t>(Case b. TPC is only applied to STA not AP)</a:t>
            </a:r>
            <a:endParaRPr lang="ko-KR" altLang="en-US" sz="3000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32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06" y="242887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sz="3000" dirty="0" smtClean="0"/>
              <a:t>(Case b. TPC is only applied to STA not AP)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30% throughput gain when TPC margin is 20dB</a:t>
            </a:r>
            <a:endParaRPr lang="ko-KR" alt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7126" y="4874566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30%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V="1">
            <a:off x="1371600" y="2886164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69696" y="273409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 flipV="1">
            <a:off x="4083978" y="2872597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956300" y="273409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 bwMode="auto">
          <a:xfrm>
            <a:off x="4565274" y="5538782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4555749" y="4886324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4661318" y="4874566"/>
            <a:ext cx="6350" cy="6880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5607839" y="5543391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5598313" y="5105243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5707058" y="5105398"/>
            <a:ext cx="3175" cy="4618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791200" y="5110149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20%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6" name="角丸四角形 116"/>
          <p:cNvSpPr/>
          <p:nvPr/>
        </p:nvSpPr>
        <p:spPr bwMode="auto">
          <a:xfrm>
            <a:off x="6349206" y="3227858"/>
            <a:ext cx="2590800" cy="1990725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When TPC is applied to only STA</a:t>
            </a:r>
            <a:r>
              <a:rPr lang="en-US" altLang="ko-KR" sz="1800" dirty="0" smtClean="0"/>
              <a:t>, </a:t>
            </a:r>
            <a:r>
              <a:rPr lang="en-US" altLang="ko-KR" sz="1800" dirty="0" smtClean="0"/>
              <a:t>performance </a:t>
            </a:r>
            <a:r>
              <a:rPr lang="en-US" altLang="ko-KR" sz="1800" dirty="0" smtClean="0"/>
              <a:t>is </a:t>
            </a:r>
            <a:r>
              <a:rPr lang="en-US" altLang="ko-KR" sz="1800" dirty="0" smtClean="0"/>
              <a:t>improved</a:t>
            </a:r>
          </a:p>
          <a:p>
            <a:r>
              <a:rPr lang="en-US" altLang="ko-KR" sz="1800" dirty="0" smtClean="0"/>
              <a:t> - </a:t>
            </a:r>
            <a:r>
              <a:rPr lang="en-US" altLang="ko-KR" sz="1800" dirty="0" smtClean="0"/>
              <a:t>see the following slides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623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sz="3000" dirty="0" smtClean="0"/>
              <a:t>(Case b. TPC is only applied to STA not AP)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I (high interference case)</a:t>
            </a:r>
          </a:p>
          <a:p>
            <a:pPr lvl="1"/>
            <a:r>
              <a:rPr lang="en-US" altLang="ko-KR" dirty="0" smtClean="0"/>
              <a:t>66</a:t>
            </a:r>
            <a:r>
              <a:rPr lang="en-US" altLang="ko-KR" dirty="0" smtClean="0"/>
              <a:t>% throughput gain when TPC margin is 20dB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55712" y="5371943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66%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V="1">
            <a:off x="1456270" y="3117799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54366" y="296573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 flipV="1">
            <a:off x="4168648" y="3104232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4674812" y="5962645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>
            <a:off x="4672431" y="5079206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4793500" y="5079206"/>
            <a:ext cx="0" cy="883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5707058" y="5959311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5693563" y="5371943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5791200" y="5371943"/>
            <a:ext cx="3175" cy="59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028270" y="296573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28270" y="5438133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44%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9" name="角丸四角形 116"/>
          <p:cNvSpPr/>
          <p:nvPr/>
        </p:nvSpPr>
        <p:spPr bwMode="auto">
          <a:xfrm>
            <a:off x="6326720" y="3390742"/>
            <a:ext cx="2705100" cy="1981201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/>
              <a:t>The DL performance is significantly improved when TPC is applied to only STA</a:t>
            </a:r>
          </a:p>
          <a:p>
            <a:r>
              <a:rPr lang="en-US" altLang="ko-KR" sz="1800" dirty="0" smtClean="0"/>
              <a:t> </a:t>
            </a:r>
            <a:r>
              <a:rPr lang="en-US" altLang="ko-KR" sz="1800" dirty="0"/>
              <a:t>- r</a:t>
            </a:r>
            <a:r>
              <a:rPr lang="en-US" altLang="ko-KR" sz="1800" dirty="0" smtClean="0"/>
              <a:t>eason in </a:t>
            </a:r>
            <a:r>
              <a:rPr lang="en-US" altLang="ko-KR" sz="1800" dirty="0"/>
              <a:t>the following </a:t>
            </a:r>
            <a:r>
              <a:rPr lang="en-US" altLang="ko-KR" sz="1800" dirty="0" smtClean="0"/>
              <a:t>slide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281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5266620" cy="204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sz="3000" dirty="0" smtClean="0"/>
              <a:t>(Case b. TPC is only applied to STA not AP)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Analysis on Category I (high interference case)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73" y="2743200"/>
            <a:ext cx="4442460" cy="33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角丸四角形 116"/>
          <p:cNvSpPr/>
          <p:nvPr/>
        </p:nvSpPr>
        <p:spPr bwMode="auto">
          <a:xfrm>
            <a:off x="4648200" y="4953000"/>
            <a:ext cx="4356100" cy="1447800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point: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 smtClean="0"/>
              <a:t>increased DL SIR and increased number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DL transmission makes the performance gain. So, DL performance can </a:t>
            </a:r>
            <a:r>
              <a:rPr lang="en-US" altLang="ko-KR" sz="1800" dirty="0"/>
              <a:t>be enhanced </a:t>
            </a:r>
            <a:r>
              <a:rPr lang="en-US" altLang="ko-KR" sz="1800" dirty="0" smtClean="0"/>
              <a:t>significantly.</a:t>
            </a:r>
            <a:endParaRPr lang="ko-KR" altLang="en-US" sz="1800" dirty="0"/>
          </a:p>
        </p:txBody>
      </p:sp>
      <p:cxnSp>
        <p:nvCxnSpPr>
          <p:cNvPr id="11" name="직선 화살표 연결선 10"/>
          <p:cNvCxnSpPr/>
          <p:nvPr/>
        </p:nvCxnSpPr>
        <p:spPr bwMode="auto">
          <a:xfrm flipV="1">
            <a:off x="1760855" y="4809051"/>
            <a:ext cx="440690" cy="1368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981200" y="4572000"/>
            <a:ext cx="97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V="1">
            <a:off x="5391150" y="3073401"/>
            <a:ext cx="425450" cy="43179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902200" y="2971800"/>
            <a:ext cx="97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H="1" flipV="1">
            <a:off x="3276600" y="4409123"/>
            <a:ext cx="609600" cy="3020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77733" y="4560143"/>
            <a:ext cx="97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Decreasing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14" y="26289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sz="3000" dirty="0" smtClean="0"/>
              <a:t>(Case b. TPC is only applied to STA not AP)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II (medium interference case)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12% throughput gain when TPC margin is 20dB</a:t>
            </a:r>
            <a:endParaRPr lang="ko-KR" altLang="en-US" dirty="0" smtClean="0"/>
          </a:p>
          <a:p>
            <a:pPr lvl="3"/>
            <a:endParaRPr lang="ko-KR" altLang="en-US" dirty="0" smtClean="0"/>
          </a:p>
          <a:p>
            <a:pPr lvl="2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74644" y="5333991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12%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8" name="직선 연결선 17"/>
          <p:cNvCxnSpPr/>
          <p:nvPr/>
        </p:nvCxnSpPr>
        <p:spPr bwMode="auto">
          <a:xfrm flipV="1">
            <a:off x="1254304" y="3083087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2400" y="293102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 flipV="1">
            <a:off x="3966682" y="3069520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4453693" y="5741188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4453693" y="5467349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4579106" y="5467349"/>
            <a:ext cx="0" cy="2738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5481971" y="5741035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5484351" y="5564824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5578019" y="5564824"/>
            <a:ext cx="0" cy="176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811914" y="2923401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7714" y="537343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8%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7" name="角丸四角形 116"/>
          <p:cNvSpPr/>
          <p:nvPr/>
        </p:nvSpPr>
        <p:spPr bwMode="auto">
          <a:xfrm>
            <a:off x="6269114" y="3810000"/>
            <a:ext cx="2705100" cy="1295401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reason of this trend is </a:t>
            </a:r>
            <a:r>
              <a:rPr lang="en-US" altLang="ko-KR" sz="1800" dirty="0" smtClean="0"/>
              <a:t>same as category I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9468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sz="3000" dirty="0" smtClean="0"/>
              <a:t>(Case b. TPC is only applied to STA not AP)</a:t>
            </a:r>
            <a:endParaRPr lang="ko-KR" altLang="en-US" sz="3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Result on Category III (low interference case)</a:t>
            </a:r>
          </a:p>
          <a:p>
            <a:pPr lvl="1"/>
            <a:r>
              <a:rPr lang="en-US" altLang="ko-KR" dirty="0"/>
              <a:t>Throughput gain is not observed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051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직선 연결선 13"/>
          <p:cNvCxnSpPr/>
          <p:nvPr/>
        </p:nvCxnSpPr>
        <p:spPr bwMode="auto">
          <a:xfrm flipV="1">
            <a:off x="1371600" y="3158531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8600" y="300493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 flipV="1">
            <a:off x="4069080" y="3150886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43600" y="301856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角丸四角形 116"/>
          <p:cNvSpPr/>
          <p:nvPr/>
        </p:nvSpPr>
        <p:spPr bwMode="auto">
          <a:xfrm>
            <a:off x="6019800" y="3419496"/>
            <a:ext cx="3040494" cy="2587603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Even if performance </a:t>
            </a:r>
            <a:r>
              <a:rPr lang="en-US" altLang="ko-KR" sz="1800" dirty="0"/>
              <a:t>is </a:t>
            </a:r>
            <a:r>
              <a:rPr lang="en-US" altLang="ko-KR" sz="1800" dirty="0" smtClean="0"/>
              <a:t>higher </a:t>
            </a:r>
            <a:r>
              <a:rPr lang="en-US" altLang="ko-KR" sz="1800" dirty="0"/>
              <a:t>than category </a:t>
            </a:r>
            <a:r>
              <a:rPr lang="en-US" altLang="ko-KR" sz="1800" dirty="0" smtClean="0"/>
              <a:t>II, throughput </a:t>
            </a:r>
            <a:r>
              <a:rPr lang="en-US" altLang="ko-KR" sz="1800" dirty="0"/>
              <a:t>gain is not observed</a:t>
            </a:r>
          </a:p>
          <a:p>
            <a:pPr marL="88900" indent="-76200">
              <a:buFont typeface="+mj-lt"/>
              <a:buAutoNum type="arabicPeriod"/>
            </a:pPr>
            <a:r>
              <a:rPr lang="en-US" altLang="ko-KR" sz="1800" dirty="0" smtClean="0"/>
              <a:t>The </a:t>
            </a:r>
            <a:r>
              <a:rPr lang="en-US" altLang="ko-KR" sz="1800" dirty="0"/>
              <a:t>throughput of DL/UL corresponds to the offered data rate(100/10Mbps)</a:t>
            </a:r>
          </a:p>
          <a:p>
            <a:pPr marL="88900" indent="-76200">
              <a:buFont typeface="+mj-lt"/>
              <a:buAutoNum type="arabicPeriod"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1645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We </a:t>
            </a:r>
            <a:r>
              <a:rPr lang="en-US" altLang="ko-KR" dirty="0" smtClean="0"/>
              <a:t>simulated 2 </a:t>
            </a:r>
            <a:r>
              <a:rPr lang="en-US" altLang="ko-KR" dirty="0" smtClean="0"/>
              <a:t>spatial reuse schemes</a:t>
            </a:r>
          </a:p>
          <a:p>
            <a:pPr lvl="1"/>
            <a:r>
              <a:rPr lang="en-US" altLang="ko-KR" dirty="0" smtClean="0"/>
              <a:t>Static OBSS PD level, TPC</a:t>
            </a:r>
          </a:p>
          <a:p>
            <a:r>
              <a:rPr lang="en-US" altLang="ko-KR" dirty="0" smtClean="0"/>
              <a:t>Considering </a:t>
            </a:r>
            <a:r>
              <a:rPr lang="en-US" altLang="ko-KR" dirty="0" smtClean="0"/>
              <a:t>static OBSS PD level, the performance can be enhanced </a:t>
            </a:r>
            <a:r>
              <a:rPr lang="en-US" altLang="ko-KR" dirty="0" smtClean="0"/>
              <a:t>slightly</a:t>
            </a:r>
          </a:p>
          <a:p>
            <a:pPr lvl="1"/>
            <a:r>
              <a:rPr lang="en-US" altLang="ko-KR" dirty="0" smtClean="0"/>
              <a:t>This gain is derived from increased number of transmissions (enhanced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opportunity)</a:t>
            </a:r>
          </a:p>
          <a:p>
            <a:pPr lvl="1"/>
            <a:r>
              <a:rPr lang="en-US" altLang="ko-KR" dirty="0" smtClean="0"/>
              <a:t>Performance gain can be dependent on traffic model. So, we will simulate </a:t>
            </a:r>
            <a:r>
              <a:rPr lang="en-US" altLang="ko-KR" dirty="0" smtClean="0"/>
              <a:t>with other traffic model for the future work</a:t>
            </a:r>
            <a:endParaRPr lang="en-US" altLang="ko-KR" dirty="0" smtClean="0"/>
          </a:p>
          <a:p>
            <a:r>
              <a:rPr lang="en-US" altLang="ko-KR" dirty="0" smtClean="0"/>
              <a:t>If </a:t>
            </a:r>
            <a:r>
              <a:rPr lang="en-US" altLang="ko-KR" dirty="0" smtClean="0"/>
              <a:t>TPC is </a:t>
            </a:r>
            <a:r>
              <a:rPr lang="en-US" altLang="ko-KR" dirty="0" smtClean="0"/>
              <a:t>applied </a:t>
            </a:r>
            <a:r>
              <a:rPr lang="en-US" altLang="ko-KR" dirty="0" smtClean="0"/>
              <a:t>to STA, </a:t>
            </a:r>
            <a:r>
              <a:rPr lang="en-US" altLang="ko-KR" dirty="0" smtClean="0"/>
              <a:t>performance </a:t>
            </a:r>
            <a:r>
              <a:rPr lang="en-US" altLang="ko-KR" dirty="0" smtClean="0"/>
              <a:t>can be </a:t>
            </a:r>
            <a:r>
              <a:rPr lang="en-US" altLang="ko-KR" dirty="0" smtClean="0"/>
              <a:t>enhanced significantly by </a:t>
            </a:r>
            <a:r>
              <a:rPr lang="en-US" altLang="ko-KR" dirty="0" smtClean="0"/>
              <a:t>reduced OBSS UL interference and increased number of DL transmissions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[1] 11-15/10415r0 </a:t>
            </a:r>
            <a:r>
              <a:rPr lang="en-US" altLang="ja-JP" smtClean="0"/>
              <a:t>Dynamic CCA control and TPC Simulation Results with SS1~SS3</a:t>
            </a:r>
            <a:endParaRPr lang="en-US" altLang="ko-KR" smtClean="0"/>
          </a:p>
          <a:p>
            <a:r>
              <a:rPr lang="en-US" altLang="ko-KR" smtClean="0"/>
              <a:t>[2] 11-14/620r0 link adaptation for PHY SLS calibration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Spatial </a:t>
            </a:r>
            <a:r>
              <a:rPr lang="en-US" altLang="ko-KR" dirty="0" smtClean="0"/>
              <a:t>Reuse </a:t>
            </a:r>
            <a:r>
              <a:rPr lang="en-US" altLang="ko-KR" dirty="0" smtClean="0"/>
              <a:t>Schemes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Static </a:t>
            </a:r>
            <a:r>
              <a:rPr lang="en-US" altLang="ko-KR" dirty="0" smtClean="0"/>
              <a:t>OBSS PD level</a:t>
            </a:r>
          </a:p>
          <a:p>
            <a:pPr lvl="1"/>
            <a:r>
              <a:rPr lang="en-US" altLang="ko-KR" dirty="0" smtClean="0"/>
              <a:t>To apply </a:t>
            </a:r>
            <a:r>
              <a:rPr lang="en-US" altLang="ko-KR" dirty="0" smtClean="0"/>
              <a:t>a fixed OBSS PD level after BSS COLOR filtering </a:t>
            </a:r>
          </a:p>
          <a:p>
            <a:pPr lvl="2"/>
            <a:r>
              <a:rPr lang="en-US" altLang="ko-KR" dirty="0" smtClean="0"/>
              <a:t>OBSS PD level : </a:t>
            </a:r>
            <a:r>
              <a:rPr lang="en-US" altLang="ko-KR" dirty="0" smtClean="0"/>
              <a:t>-</a:t>
            </a:r>
            <a:r>
              <a:rPr lang="en-US" altLang="ko-KR" dirty="0" smtClean="0"/>
              <a:t>76(RX sensitivity in 80MHz), -71, -66, -61, -56dBm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Transmit </a:t>
            </a:r>
            <a:r>
              <a:rPr lang="en-US" altLang="ko-KR" dirty="0" smtClean="0"/>
              <a:t>power control (TPC)</a:t>
            </a:r>
          </a:p>
          <a:p>
            <a:pPr lvl="1"/>
            <a:r>
              <a:rPr lang="en-US" altLang="ko-KR" dirty="0" smtClean="0"/>
              <a:t>To change </a:t>
            </a:r>
            <a:r>
              <a:rPr lang="en-US" altLang="ko-KR" dirty="0" smtClean="0"/>
              <a:t>transmit power based on </a:t>
            </a:r>
            <a:r>
              <a:rPr lang="en-US" altLang="ko-KR" dirty="0" smtClean="0"/>
              <a:t>path-loss</a:t>
            </a:r>
            <a:endParaRPr lang="en-US" altLang="ko-KR" dirty="0" smtClean="0"/>
          </a:p>
          <a:p>
            <a:pPr lvl="2"/>
            <a:r>
              <a:rPr lang="en-US" altLang="ja-JP" dirty="0" smtClean="0"/>
              <a:t>Case A. TPC is applied to </a:t>
            </a:r>
            <a:r>
              <a:rPr lang="en-US" altLang="ja-JP" dirty="0" smtClean="0"/>
              <a:t>both </a:t>
            </a:r>
            <a:r>
              <a:rPr lang="en-US" altLang="ja-JP" dirty="0" smtClean="0"/>
              <a:t>AP and STA</a:t>
            </a:r>
            <a:endParaRPr lang="en-US" altLang="ja-JP" dirty="0" smtClean="0"/>
          </a:p>
          <a:p>
            <a:pPr lvl="2"/>
            <a:r>
              <a:rPr lang="en-US" altLang="ko-KR" dirty="0" smtClean="0"/>
              <a:t>Case B. TPC is only applied to STA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Detail </a:t>
            </a:r>
            <a:r>
              <a:rPr lang="en-US" altLang="ko-KR" dirty="0" smtClean="0"/>
              <a:t>is explained in slide.#</a:t>
            </a:r>
            <a:r>
              <a:rPr lang="en-US" altLang="ko-KR" dirty="0" smtClean="0"/>
              <a:t>16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 </a:t>
            </a:r>
            <a:r>
              <a:rPr lang="en-US" altLang="ko-KR" smtClean="0"/>
              <a:t>A: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Selected Channel Index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51634"/>
              </p:ext>
            </p:extLst>
          </p:nvPr>
        </p:nvGraphicFramePr>
        <p:xfrm>
          <a:off x="838200" y="1967297"/>
          <a:ext cx="26050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</a:tblGrid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1335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0Drop</a:t>
            </a:r>
            <a:endParaRPr lang="ko-KR" altLang="en-US" dirty="0"/>
          </a:p>
        </p:txBody>
      </p:sp>
      <p:graphicFrame>
        <p:nvGraphicFramePr>
          <p:cNvPr id="8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81593"/>
              </p:ext>
            </p:extLst>
          </p:nvPr>
        </p:nvGraphicFramePr>
        <p:xfrm>
          <a:off x="838200" y="2840804"/>
          <a:ext cx="26050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</a:tblGrid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497" y="30479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1Drop</a:t>
            </a:r>
            <a:endParaRPr lang="ko-KR" altLang="en-US" dirty="0"/>
          </a:p>
        </p:txBody>
      </p:sp>
      <p:graphicFrame>
        <p:nvGraphicFramePr>
          <p:cNvPr id="10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9636419"/>
              </p:ext>
            </p:extLst>
          </p:nvPr>
        </p:nvGraphicFramePr>
        <p:xfrm>
          <a:off x="847725" y="3831404"/>
          <a:ext cx="26050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</a:tblGrid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3497" y="40385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2Drop</a:t>
            </a:r>
            <a:endParaRPr lang="ko-KR" altLang="en-US" dirty="0"/>
          </a:p>
        </p:txBody>
      </p:sp>
      <p:graphicFrame>
        <p:nvGraphicFramePr>
          <p:cNvPr id="12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603499"/>
              </p:ext>
            </p:extLst>
          </p:nvPr>
        </p:nvGraphicFramePr>
        <p:xfrm>
          <a:off x="852488" y="4648200"/>
          <a:ext cx="26050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</a:tblGrid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4800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3Drop</a:t>
            </a:r>
            <a:endParaRPr lang="ko-KR" altLang="en-US" dirty="0"/>
          </a:p>
        </p:txBody>
      </p:sp>
      <p:graphicFrame>
        <p:nvGraphicFramePr>
          <p:cNvPr id="14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792124"/>
              </p:ext>
            </p:extLst>
          </p:nvPr>
        </p:nvGraphicFramePr>
        <p:xfrm>
          <a:off x="866778" y="5562600"/>
          <a:ext cx="26050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  <a:gridCol w="260509"/>
              </a:tblGrid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</a:tr>
              <a:tr h="16310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5715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4Drop</a:t>
            </a:r>
            <a:endParaRPr lang="ko-KR" altLang="en-US" dirty="0"/>
          </a:p>
        </p:txBody>
      </p:sp>
      <p:graphicFrame>
        <p:nvGraphicFramePr>
          <p:cNvPr id="17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520325"/>
              </p:ext>
            </p:extLst>
          </p:nvPr>
        </p:nvGraphicFramePr>
        <p:xfrm>
          <a:off x="4226103" y="1967297"/>
          <a:ext cx="29098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</a:tblGrid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318525"/>
              </p:ext>
            </p:extLst>
          </p:nvPr>
        </p:nvGraphicFramePr>
        <p:xfrm>
          <a:off x="4226103" y="2805497"/>
          <a:ext cx="29098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</a:tblGrid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378219"/>
              </p:ext>
            </p:extLst>
          </p:nvPr>
        </p:nvGraphicFramePr>
        <p:xfrm>
          <a:off x="4211813" y="3796097"/>
          <a:ext cx="29098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</a:tblGrid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694580"/>
              </p:ext>
            </p:extLst>
          </p:nvPr>
        </p:nvGraphicFramePr>
        <p:xfrm>
          <a:off x="4226103" y="4634297"/>
          <a:ext cx="29098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</a:tblGrid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521672"/>
              </p:ext>
            </p:extLst>
          </p:nvPr>
        </p:nvGraphicFramePr>
        <p:xfrm>
          <a:off x="4226103" y="5548697"/>
          <a:ext cx="290989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  <a:gridCol w="290989"/>
              </a:tblGrid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16503" y="21335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Drop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81400" y="30479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6Drop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81400" y="403859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7Drop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16503" y="4800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8Drop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16503" y="5715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9Drop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7315200" y="2272097"/>
            <a:ext cx="457200" cy="15239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202513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Low interference case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7315200" y="2971799"/>
            <a:ext cx="457200" cy="15239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24800" y="280103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Medium</a:t>
            </a:r>
          </a:p>
          <a:p>
            <a:r>
              <a:rPr lang="en-US" altLang="ko-KR" dirty="0" smtClean="0"/>
              <a:t>interference case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 bwMode="auto">
          <a:xfrm>
            <a:off x="7315200" y="3733800"/>
            <a:ext cx="457200" cy="15239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24800" y="356303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High interference case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69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</a:t>
            </a:r>
            <a:r>
              <a:rPr lang="en-US" altLang="ko-KR" dirty="0" smtClean="0"/>
              <a:t>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Simplified residential </a:t>
            </a:r>
            <a:r>
              <a:rPr lang="en-US" altLang="ko-KR" dirty="0" smtClean="0"/>
              <a:t>scenario (SS1)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Considering only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</a:t>
            </a:r>
            <a:r>
              <a:rPr lang="en-US" altLang="ko-KR" dirty="0" smtClean="0"/>
              <a:t>floor in SS1</a:t>
            </a:r>
            <a:endParaRPr lang="en-US" altLang="ja-JP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80MHz BSS at 5GHz</a:t>
            </a:r>
          </a:p>
          <a:p>
            <a:pPr lvl="1"/>
            <a:r>
              <a:rPr lang="en-US" altLang="ko-KR" dirty="0" smtClean="0"/>
              <a:t>20 APs and 10 STAs per AP</a:t>
            </a:r>
          </a:p>
          <a:p>
            <a:pPr lvl="1"/>
            <a:r>
              <a:rPr lang="en-US" altLang="ko-KR" dirty="0" smtClean="0"/>
              <a:t>A CBR traffic model, which is heavier than [</a:t>
            </a:r>
            <a:r>
              <a:rPr lang="en-US" altLang="ko-KR" dirty="0" smtClean="0"/>
              <a:t>1</a:t>
            </a:r>
            <a:r>
              <a:rPr lang="en-US" altLang="ko-KR" dirty="0" smtClean="0"/>
              <a:t>], is considered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DL: 100Mbps per </a:t>
            </a:r>
            <a:r>
              <a:rPr lang="en-US" altLang="ko-KR" dirty="0" smtClean="0"/>
              <a:t>BSS (cf. 60Mbps in [1])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UL: 10Mbps per </a:t>
            </a:r>
            <a:r>
              <a:rPr lang="en-US" altLang="ko-KR" dirty="0"/>
              <a:t>BSS (cf. </a:t>
            </a:r>
            <a:r>
              <a:rPr lang="en-US" altLang="ko-KR" dirty="0" smtClean="0"/>
              <a:t>6Mbps </a:t>
            </a:r>
            <a:r>
              <a:rPr lang="en-US" altLang="ko-KR" dirty="0"/>
              <a:t>in [1])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Each BSS randomly selects a channel among 3 channels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40835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43213"/>
            <a:ext cx="2076822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PHY/MAC-Integrated Simulation Parameter</a:t>
            </a:r>
            <a:endParaRPr lang="ko-KR" altLang="en-US" sz="3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790319"/>
              </p:ext>
            </p:extLst>
          </p:nvPr>
        </p:nvGraphicFramePr>
        <p:xfrm>
          <a:off x="762000" y="1828800"/>
          <a:ext cx="7924800" cy="43889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67000"/>
                <a:gridCol w="5257800"/>
              </a:tblGrid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Simulation Time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10s (+initial 1s)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Number of Drops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10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Default </a:t>
                      </a: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Tx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Power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20/15dBm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Default Rx Sensitivity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-76dBm(80MHz)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CCA-ED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-56dBm(80MHz)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Antenna Gain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0/-2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Channel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TGn</a:t>
                      </a:r>
                      <a:r>
                        <a:rPr kumimoji="0" lang="en-US" altLang="ja-JP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Channel D (</a:t>
                      </a:r>
                      <a:r>
                        <a:rPr kumimoji="0" lang="en-US" altLang="ja-JP" sz="12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pathloss</a:t>
                      </a:r>
                      <a:r>
                        <a:rPr kumimoji="0" lang="en-US" altLang="ja-JP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fading)</a:t>
                      </a:r>
                      <a:endParaRPr kumimoji="0" lang="ja-JP" altLang="en-US" sz="12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 anchor="ctr" horzOverflow="overflow"/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Floor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-101dBm per 20MHz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Rate Control Algorithm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10 % PER based MCS selection  [2]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Feedback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GENIE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MSDU size (bytes)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1472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Max Aggregation number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64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Max Retransmission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/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Metrics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Throughput, SIR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,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# of DL/UL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transmission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1)</a:t>
                      </a:r>
                      <a:endParaRPr kumimoji="0" lang="en-US" altLang="ko-KR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marT="45716" marB="45716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RTS/CTS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off</a:t>
                      </a:r>
                    </a:p>
                  </a:txBody>
                  <a:tcPr marT="45716" marB="45716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0" y="6186098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1) Total # of DL/UL transmission per AP/STA through the whole simulation time, respectively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43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Classification of BSSs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According to the received </a:t>
            </a:r>
            <a:r>
              <a:rPr lang="en-US" altLang="ko-KR" dirty="0" smtClean="0"/>
              <a:t>interference level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Category I: high interference by the same channel nearby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Category II</a:t>
            </a:r>
            <a:r>
              <a:rPr lang="en-US" altLang="ko-KR" dirty="0"/>
              <a:t>: </a:t>
            </a:r>
            <a:r>
              <a:rPr lang="en-US" altLang="ko-KR" dirty="0" smtClean="0"/>
              <a:t>medium interference by </a:t>
            </a:r>
            <a:r>
              <a:rPr lang="en-US" altLang="ko-KR" dirty="0"/>
              <a:t>the same channel </a:t>
            </a:r>
            <a:r>
              <a:rPr lang="en-US" altLang="ko-KR" dirty="0" smtClean="0"/>
              <a:t>one BSS away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Category III</a:t>
            </a:r>
            <a:r>
              <a:rPr lang="en-US" altLang="ko-KR" dirty="0"/>
              <a:t>: </a:t>
            </a:r>
            <a:r>
              <a:rPr lang="en-US" altLang="ko-KR" dirty="0" smtClean="0"/>
              <a:t>low interference </a:t>
            </a:r>
            <a:r>
              <a:rPr lang="en-US" altLang="ko-KR" dirty="0"/>
              <a:t>by the same channel </a:t>
            </a:r>
            <a:r>
              <a:rPr lang="en-US" altLang="ko-KR" dirty="0" smtClean="0"/>
              <a:t>two BSS away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5106988" y="5528746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264344"/>
            <a:ext cx="2706239" cy="103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257800"/>
            <a:ext cx="2646213" cy="101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9400"/>
            <a:ext cx="1450079" cy="61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185" y="3906262"/>
            <a:ext cx="1980634" cy="55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57053"/>
            <a:ext cx="1239116" cy="94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3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Static OBSS PD level</a:t>
            </a:r>
            <a:endParaRPr lang="ko-KR" altLang="en-US" dirty="0"/>
          </a:p>
        </p:txBody>
      </p:sp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9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 smtClean="0"/>
              <a:t>- Static OBSS PD level (1/7)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5% </a:t>
            </a:r>
            <a:r>
              <a:rPr lang="en-US" altLang="ko-KR" sz="2200" dirty="0" err="1" smtClean="0"/>
              <a:t>Tput</a:t>
            </a:r>
            <a:r>
              <a:rPr lang="en-US" altLang="ko-KR" sz="2200" dirty="0" smtClean="0"/>
              <a:t> </a:t>
            </a:r>
            <a:r>
              <a:rPr lang="en-US" altLang="ko-KR" sz="2200" dirty="0" smtClean="0"/>
              <a:t>gain </a:t>
            </a:r>
            <a:r>
              <a:rPr lang="en-US" altLang="ko-KR" sz="2200" dirty="0" smtClean="0"/>
              <a:t>when OBSS </a:t>
            </a:r>
            <a:r>
              <a:rPr lang="en-US" altLang="ko-KR" sz="2200" dirty="0" smtClean="0"/>
              <a:t>PD level </a:t>
            </a:r>
            <a:r>
              <a:rPr lang="en-US" altLang="ko-KR" sz="2200" dirty="0" smtClean="0"/>
              <a:t>is increased to -56dBm</a:t>
            </a:r>
            <a:endParaRPr lang="en-US" altLang="ko-KR" sz="2200" dirty="0" smtClean="0"/>
          </a:p>
          <a:p>
            <a:endParaRPr lang="en-US" altLang="ko-KR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角丸四角形 116"/>
          <p:cNvSpPr/>
          <p:nvPr/>
        </p:nvSpPr>
        <p:spPr bwMode="auto">
          <a:xfrm>
            <a:off x="6400800" y="3581400"/>
            <a:ext cx="2590800" cy="2438400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When OBSS PD level </a:t>
            </a:r>
            <a:r>
              <a:rPr lang="en-US" altLang="ko-KR" sz="1800" dirty="0" smtClean="0"/>
              <a:t>gets higher, </a:t>
            </a:r>
            <a:r>
              <a:rPr lang="en-US" altLang="ko-KR" sz="1800" dirty="0" smtClean="0"/>
              <a:t>performance </a:t>
            </a:r>
            <a:r>
              <a:rPr lang="en-US" altLang="ko-KR" sz="1800" dirty="0" smtClean="0"/>
              <a:t>is slightly improved </a:t>
            </a:r>
            <a:r>
              <a:rPr lang="en-US" altLang="ko-KR" sz="1800" dirty="0" smtClean="0"/>
              <a:t>since </a:t>
            </a:r>
            <a:r>
              <a:rPr lang="en-US" altLang="ko-KR" sz="1800" dirty="0" smtClean="0"/>
              <a:t>categories II&amp;III</a:t>
            </a:r>
            <a:r>
              <a:rPr lang="en-US" altLang="ko-KR" sz="1800" dirty="0" smtClean="0"/>
              <a:t> do not provide gains </a:t>
            </a:r>
          </a:p>
          <a:p>
            <a:r>
              <a:rPr lang="en-US" altLang="ko-KR" sz="1800" dirty="0"/>
              <a:t> </a:t>
            </a:r>
            <a:r>
              <a:rPr lang="en-US" altLang="ko-KR" sz="1800" dirty="0" smtClean="0"/>
              <a:t>- </a:t>
            </a:r>
            <a:r>
              <a:rPr lang="en-US" altLang="ko-KR" sz="1800" dirty="0" smtClean="0"/>
              <a:t>see the following slides</a:t>
            </a:r>
            <a:endParaRPr lang="ko-KR" alt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905500" y="47244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5%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 flipV="1">
            <a:off x="1371600" y="2886164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69696" y="273409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 flipV="1">
            <a:off x="4083978" y="2872597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956300" y="273409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>
            <a:off x="5715000" y="510540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5710237" y="4917281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5791200" y="4917281"/>
            <a:ext cx="0" cy="1881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 flipV="1">
            <a:off x="4404189" y="4817976"/>
            <a:ext cx="1146639" cy="22968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407828" y="4655820"/>
            <a:ext cx="926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39603"/>
            <a:ext cx="5183205" cy="388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</a:t>
            </a:r>
            <a:br>
              <a:rPr lang="en-US" altLang="ko-KR" dirty="0" smtClean="0"/>
            </a:br>
            <a:r>
              <a:rPr lang="en-US" altLang="ko-KR" dirty="0"/>
              <a:t>- Static OBSS PD level </a:t>
            </a:r>
            <a:r>
              <a:rPr lang="en-US" altLang="ko-KR" dirty="0" smtClean="0"/>
              <a:t>(2/7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Result on Category I (high </a:t>
            </a:r>
            <a:r>
              <a:rPr lang="en-US" altLang="ko-KR" dirty="0" smtClean="0"/>
              <a:t>interference case)</a:t>
            </a:r>
          </a:p>
          <a:p>
            <a:pPr lvl="1"/>
            <a:r>
              <a:rPr lang="en-US" altLang="ko-KR" dirty="0" smtClean="0"/>
              <a:t>12% throughput gain when OBSS PD level is -56dBm</a:t>
            </a:r>
            <a:endParaRPr lang="ko-KR" alt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角丸四角形 116"/>
          <p:cNvSpPr/>
          <p:nvPr/>
        </p:nvSpPr>
        <p:spPr bwMode="auto">
          <a:xfrm>
            <a:off x="6286500" y="3200400"/>
            <a:ext cx="2705100" cy="1981201"/>
          </a:xfrm>
          <a:prstGeom prst="roundRect">
            <a:avLst/>
          </a:prstGeom>
          <a:gradFill rotWithShape="1">
            <a:gsLst>
              <a:gs pos="0">
                <a:srgbClr val="F07F09">
                  <a:tint val="50000"/>
                  <a:satMod val="300000"/>
                </a:srgbClr>
              </a:gs>
              <a:gs pos="35000">
                <a:srgbClr val="F07F09">
                  <a:tint val="37000"/>
                  <a:satMod val="300000"/>
                </a:srgbClr>
              </a:gs>
              <a:gs pos="100000">
                <a:srgbClr val="F07F0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07F09">
                <a:shade val="95000"/>
                <a:satMod val="105000"/>
              </a:srgbClr>
            </a:solidFill>
            <a:prstDash val="solid"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Observation point:</a:t>
            </a:r>
          </a:p>
          <a:p>
            <a:r>
              <a:rPr lang="en-US" altLang="ko-KR" sz="1800" dirty="0" smtClean="0"/>
              <a:t>Performance </a:t>
            </a:r>
            <a:r>
              <a:rPr lang="en-US" altLang="ko-KR" sz="1800" dirty="0" smtClean="0"/>
              <a:t>gain </a:t>
            </a:r>
            <a:r>
              <a:rPr lang="en-US" altLang="ko-KR" sz="1800" dirty="0" smtClean="0"/>
              <a:t>gets 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higher when </a:t>
            </a:r>
            <a:r>
              <a:rPr lang="en-US" altLang="ko-KR" sz="1800" dirty="0"/>
              <a:t>OBSS PD level </a:t>
            </a:r>
            <a:r>
              <a:rPr lang="en-US" altLang="ko-KR" sz="1800" dirty="0" smtClean="0"/>
              <a:t>increases</a:t>
            </a:r>
          </a:p>
          <a:p>
            <a:r>
              <a:rPr lang="en-US" altLang="ko-KR" sz="1800" dirty="0"/>
              <a:t> - r</a:t>
            </a:r>
            <a:r>
              <a:rPr lang="en-US" altLang="ko-KR" sz="1800" dirty="0" smtClean="0"/>
              <a:t>eason in </a:t>
            </a:r>
            <a:r>
              <a:rPr lang="en-US" altLang="ko-KR" sz="1800" dirty="0"/>
              <a:t>the following </a:t>
            </a:r>
            <a:r>
              <a:rPr lang="en-US" altLang="ko-KR" sz="1800" dirty="0" smtClean="0"/>
              <a:t>slide</a:t>
            </a:r>
            <a:endParaRPr lang="ko-KR" altLang="en-US" sz="1800" dirty="0"/>
          </a:p>
        </p:txBody>
      </p:sp>
      <p:cxnSp>
        <p:nvCxnSpPr>
          <p:cNvPr id="25" name="직선 화살표 연결선 24"/>
          <p:cNvCxnSpPr/>
          <p:nvPr/>
        </p:nvCxnSpPr>
        <p:spPr bwMode="auto">
          <a:xfrm flipV="1">
            <a:off x="4114800" y="4950831"/>
            <a:ext cx="1219200" cy="45936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267200" y="4804297"/>
            <a:ext cx="1020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Increasing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996" y="5057778"/>
            <a:ext cx="83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12%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gain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 bwMode="auto">
          <a:xfrm flipV="1">
            <a:off x="1289050" y="3070314"/>
            <a:ext cx="2133600" cy="94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3796" y="2924598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 flipV="1">
            <a:off x="3950628" y="3063097"/>
            <a:ext cx="1859622" cy="12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829300" y="2924597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UL offered rate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>
            <a:off x="5524496" y="5438778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직선 연결선 26"/>
          <p:cNvCxnSpPr/>
          <p:nvPr/>
        </p:nvCxnSpPr>
        <p:spPr bwMode="auto">
          <a:xfrm>
            <a:off x="5519733" y="5057772"/>
            <a:ext cx="2333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5600696" y="5057778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75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127551</TotalTime>
  <Words>1676</Words>
  <Application>Microsoft Office PowerPoint</Application>
  <PresentationFormat>화면 슬라이드 쇼(4:3)</PresentationFormat>
  <Paragraphs>521</Paragraphs>
  <Slides>30</Slides>
  <Notes>4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2" baseType="lpstr">
      <vt:lpstr>802-11-Submission</vt:lpstr>
      <vt:lpstr>Document</vt:lpstr>
      <vt:lpstr>Simulation results for spatial reuse in 11ax</vt:lpstr>
      <vt:lpstr>Abstract</vt:lpstr>
      <vt:lpstr>Spatial Reuse Schemes</vt:lpstr>
      <vt:lpstr>Simulation Scenario</vt:lpstr>
      <vt:lpstr>PHY/MAC-Integrated Simulation Parameter</vt:lpstr>
      <vt:lpstr>Classification of BSSs</vt:lpstr>
      <vt:lpstr>Static OBSS PD level</vt:lpstr>
      <vt:lpstr>Simulation Result - Static OBSS PD level (1/7)</vt:lpstr>
      <vt:lpstr>Simulation Result - Static OBSS PD level (2/7)</vt:lpstr>
      <vt:lpstr>Simulation Result - Static OBSS PD level (3/7)</vt:lpstr>
      <vt:lpstr>Simulation Result - Static OBSS PD level (4/7)</vt:lpstr>
      <vt:lpstr>Simulation Result - Static OBSS PD level (5/7)</vt:lpstr>
      <vt:lpstr>Simulation Result - Static OBSS PD level (6/7)</vt:lpstr>
      <vt:lpstr>Simulation Result - Static OBSS PD level (7/7)</vt:lpstr>
      <vt:lpstr>TPC (Case a. TPC is applied to both AP and STA)</vt:lpstr>
      <vt:lpstr>TPC algorithm</vt:lpstr>
      <vt:lpstr>Simulation Result (Case a. TPC is applied to AP&amp;STA)</vt:lpstr>
      <vt:lpstr>Simulation Result (Case a. TPC is applied to AP&amp;STA)</vt:lpstr>
      <vt:lpstr>Simulation Result (Case a. TPC is applied to AP&amp;STA)</vt:lpstr>
      <vt:lpstr>Simulation Result (Case a. TPC is applied to AP&amp;STA)</vt:lpstr>
      <vt:lpstr>Simulation Result (Case a. TPC is applied to AP&amp;STA)</vt:lpstr>
      <vt:lpstr>TPC (Case b. TPC is only applied to STA not AP)</vt:lpstr>
      <vt:lpstr>Simulation Result (Case b. TPC is only applied to STA not AP)</vt:lpstr>
      <vt:lpstr>Simulation Result (Case b. TPC is only applied to STA not AP)</vt:lpstr>
      <vt:lpstr>Simulation Result (Case b. TPC is only applied to STA not AP)</vt:lpstr>
      <vt:lpstr>Simulation Result (Case b. TPC is only applied to STA not AP)</vt:lpstr>
      <vt:lpstr>Simulation Result (Case b. TPC is only applied to STA not AP)</vt:lpstr>
      <vt:lpstr>Conclusion</vt:lpstr>
      <vt:lpstr>Reference</vt:lpstr>
      <vt:lpstr>Appendix A: Selected Channel Index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김진민/주임연구원/차세대통신(연)WTS팀(jinmin1230.kim@lge.com)</cp:lastModifiedBy>
  <cp:revision>1419</cp:revision>
  <cp:lastPrinted>1998-02-10T13:28:06Z</cp:lastPrinted>
  <dcterms:created xsi:type="dcterms:W3CDTF">2007-05-21T21:00:37Z</dcterms:created>
  <dcterms:modified xsi:type="dcterms:W3CDTF">2015-11-09T08:09:49Z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