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emf" ContentType="image/x-em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88" r:id="rId3"/>
    <p:sldId id="282" r:id="rId4"/>
    <p:sldId id="281" r:id="rId5"/>
    <p:sldId id="278" r:id="rId6"/>
    <p:sldId id="283" r:id="rId7"/>
    <p:sldId id="287" r:id="rId8"/>
    <p:sldId id="284" r:id="rId9"/>
    <p:sldId id="289" r:id="rId10"/>
    <p:sldId id="279" r:id="rId11"/>
    <p:sldId id="285" r:id="rId12"/>
    <p:sldId id="280" r:id="rId13"/>
    <p:sldId id="286" r:id="rId14"/>
  </p:sldIdLst>
  <p:sldSz cx="9144000" cy="6858000" type="screen4x3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Hart (brianh)2" initials="BDH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CCFF99"/>
    <a:srgbClr val="FF0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2105" autoAdjust="0"/>
  </p:normalViewPr>
  <p:slideViewPr>
    <p:cSldViewPr>
      <p:cViewPr varScale="1">
        <p:scale>
          <a:sx n="109" d="100"/>
          <a:sy n="109" d="100"/>
        </p:scale>
        <p:origin x="61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34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23002" y="176284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 dirty="0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4239" y="176284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067951" y="9009731"/>
            <a:ext cx="1331302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 dirty="0" err="1" smtClean="0"/>
              <a:t>Yasantha</a:t>
            </a:r>
            <a:r>
              <a:rPr lang="en-GB" smtClean="0"/>
              <a:t> Rajakarunanayake, MediaTek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73901" y="9009732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40171"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50DA7F37-5871-4D08-9AD8-0EC62C95960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02633" y="388543"/>
            <a:ext cx="561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02632" y="9009732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40171"/>
            <a:r>
              <a:rPr lang="en-GB" dirty="0"/>
              <a:t>Submission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02632" y="8998585"/>
            <a:ext cx="57737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66415" y="96665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2435" y="96665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 dirty="0"/>
              <a:t>Month Year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38675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770" y="4422062"/>
            <a:ext cx="5151560" cy="418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6369" rIns="94336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63086" y="9012916"/>
            <a:ext cx="1799188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0492" lvl="4" algn="r" defTabSz="940171">
              <a:defRPr/>
            </a:lvl5pPr>
          </a:lstStyle>
          <a:p>
            <a:pPr lvl="4">
              <a:defRPr/>
            </a:pPr>
            <a:r>
              <a:rPr lang="en-GB" dirty="0" err="1" smtClean="0"/>
              <a:t>Yasantha</a:t>
            </a:r>
            <a:r>
              <a:rPr lang="en-GB" smtClean="0"/>
              <a:t> Rajakarunanayake, MediaTek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63941" y="9012916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D2D11A6C-B4D3-4B35-9488-F1E9620A258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33181" y="9012916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dirty="0"/>
              <a:t>Submission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33181" y="9011324"/>
            <a:ext cx="5556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56004" y="297777"/>
            <a:ext cx="57110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08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doc.: IEEE 802.11-yy/xxxxr0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Month Year</a:t>
            </a:r>
            <a:endParaRPr lang="en-GB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dirty="0" err="1" smtClean="0"/>
              <a:t>Yasantha</a:t>
            </a:r>
            <a:r>
              <a:rPr lang="en-GB" smtClean="0"/>
              <a:t> Rajakarunanayake, MediaTek</a:t>
            </a:r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941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doc.: IEEE 802.11-yy/xxxxr0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Month Year</a:t>
            </a:r>
            <a:endParaRPr lang="en-GB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dirty="0" err="1" smtClean="0"/>
              <a:t>Yasantha</a:t>
            </a:r>
            <a:r>
              <a:rPr lang="en-GB" smtClean="0"/>
              <a:t> Rajakarunanayake, MediaTek</a:t>
            </a:r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792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doc.: IEEE 802.11-yy/xxxxr0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Month Year</a:t>
            </a:r>
            <a:endParaRPr lang="en-GB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dirty="0" err="1" smtClean="0"/>
              <a:t>Yasantha</a:t>
            </a:r>
            <a:r>
              <a:rPr lang="en-GB" smtClean="0"/>
              <a:t> Rajakarunanayake, MediaTek</a:t>
            </a:r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068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doc.: IEEE 802.11-yy/xxxxr0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Month Year</a:t>
            </a:r>
            <a:endParaRPr lang="en-GB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dirty="0" err="1" smtClean="0"/>
              <a:t>Yasantha</a:t>
            </a:r>
            <a:r>
              <a:rPr lang="en-GB" smtClean="0"/>
              <a:t> Rajakarunanayake, MediaTek</a:t>
            </a:r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682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doc.: IEEE 802.11-yy/xxxxr0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Month Year</a:t>
            </a:r>
            <a:endParaRPr lang="en-GB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dirty="0" err="1" smtClean="0"/>
              <a:t>Yasantha</a:t>
            </a:r>
            <a:r>
              <a:rPr lang="en-GB" smtClean="0"/>
              <a:t> Rajakarunanayake, MediaTek</a:t>
            </a:r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80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doc.: IEEE 802.11-yy/xxxxr0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Month Year</a:t>
            </a:r>
            <a:endParaRPr lang="en-GB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dirty="0" err="1" smtClean="0"/>
              <a:t>Yasantha</a:t>
            </a:r>
            <a:r>
              <a:rPr lang="en-GB" smtClean="0"/>
              <a:t> Rajakarunanayake, MediaTek</a:t>
            </a:r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472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doc.: IEEE 802.11-yy/xxxxr0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Month Year</a:t>
            </a:r>
            <a:endParaRPr lang="en-GB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dirty="0" err="1" smtClean="0"/>
              <a:t>Yasantha</a:t>
            </a:r>
            <a:r>
              <a:rPr lang="en-GB" smtClean="0"/>
              <a:t> Rajakarunanayake, MediaTek</a:t>
            </a:r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7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4BB4356B-64A4-49A3-9180-D4060259403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3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283691" y="6475413"/>
            <a:ext cx="2260234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Friedbert Berens, FBConsulting Sarl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696913" y="332601"/>
            <a:ext cx="15988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November  2015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220129" y="332601"/>
            <a:ext cx="32253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 smtClean="0"/>
              <a:t>doc: IEEE </a:t>
            </a:r>
            <a:r>
              <a:rPr lang="en-US" sz="1800" b="1" dirty="0" smtClean="0"/>
              <a:t>802.11-15/1281r1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5785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83691" y="6475413"/>
            <a:ext cx="22602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Friedbert Berens, FBConsulting Sarl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C229C781-9868-4EAE-9E92-FD9A8F450C8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8720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aseline="0" dirty="0" smtClean="0"/>
              <a:t> Submission   </a:t>
            </a:r>
            <a:endParaRPr lang="en-GB" dirty="0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-_2004-Dok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83691" y="6475413"/>
            <a:ext cx="2260234" cy="18466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Friedbert Berens, FBConsulting Sarl</a:t>
            </a:r>
            <a:endParaRPr 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231032"/>
          </a:xfr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Dynamic Environment Use Cases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1667487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2015-11-9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44500"/>
              </p:ext>
            </p:extLst>
          </p:nvPr>
        </p:nvGraphicFramePr>
        <p:xfrm>
          <a:off x="899592" y="2441024"/>
          <a:ext cx="7188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Dokument" r:id="rId4" imgW="8255000" imgH="4622800" progId="Word.Document.8">
                  <p:embed/>
                </p:oleObj>
              </mc:Choice>
              <mc:Fallback>
                <p:oleObj name="Dokument" r:id="rId4" imgW="8255000" imgH="46228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441024"/>
                        <a:ext cx="7188200" cy="411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67544" y="1951343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/>
              <a:t>Authors: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to add the following use cases to the </a:t>
            </a:r>
            <a:r>
              <a:rPr lang="en-US" dirty="0" smtClean="0"/>
              <a:t>802.11az use case working </a:t>
            </a:r>
            <a:r>
              <a:rPr lang="en-US" dirty="0"/>
              <a:t>draft?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case </a:t>
            </a:r>
            <a:r>
              <a:rPr lang="en-US" dirty="0" smtClean="0"/>
              <a:t>“Vehicular environment: Pedestrian detection and warning</a:t>
            </a:r>
            <a:r>
              <a:rPr lang="en-US" altLang="ja-JP" dirty="0" smtClean="0"/>
              <a:t>”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 smtClean="0"/>
              <a:t>Y: 		N:  		A: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83691" y="6475413"/>
            <a:ext cx="2260234" cy="18466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Friedbert Berens, FBConsulting Sarl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2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to add the following use cases to the </a:t>
            </a:r>
            <a:r>
              <a:rPr lang="en-US" dirty="0" smtClean="0"/>
              <a:t>802.11az use case working </a:t>
            </a:r>
            <a:r>
              <a:rPr lang="en-US" dirty="0"/>
              <a:t>draft?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case </a:t>
            </a:r>
            <a:r>
              <a:rPr lang="en-US" dirty="0" smtClean="0"/>
              <a:t>“Free-flow tolling opertion</a:t>
            </a:r>
            <a:r>
              <a:rPr lang="en-US" altLang="ja-JP" dirty="0" smtClean="0"/>
              <a:t>”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 smtClean="0"/>
              <a:t>Y: 		N:  		A: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83691" y="6475413"/>
            <a:ext cx="2260234" cy="18466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Friedbert Berens, FBConsulting Sarl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5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To </a:t>
            </a:r>
            <a:r>
              <a:rPr lang="en-US" altLang="en-US" dirty="0"/>
              <a:t>instruct the use case document editor to add use cases depicted by slides 4</a:t>
            </a:r>
            <a:r>
              <a:rPr lang="en-US" altLang="en-US" dirty="0" smtClean="0"/>
              <a:t> to 5 </a:t>
            </a:r>
            <a:r>
              <a:rPr lang="en-US" altLang="en-US" dirty="0"/>
              <a:t>of submission </a:t>
            </a:r>
            <a:r>
              <a:rPr lang="en-US" altLang="en-US" dirty="0" smtClean="0"/>
              <a:t>11-15-1281r1 to </a:t>
            </a:r>
            <a:r>
              <a:rPr lang="en-US" altLang="en-US" dirty="0"/>
              <a:t>the use case working draft document</a:t>
            </a:r>
            <a:r>
              <a:rPr lang="en-US" altLang="en-US" dirty="0" smtClean="0"/>
              <a:t>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Move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 smtClean="0"/>
              <a:t>:</a:t>
            </a:r>
          </a:p>
          <a:p>
            <a:pPr marL="0" indent="0">
              <a:buNone/>
            </a:pPr>
            <a:endParaRPr lang="en-US" altLang="en-US" b="0" dirty="0" smtClean="0"/>
          </a:p>
          <a:p>
            <a:pPr marL="0" indent="0">
              <a:buNone/>
            </a:pPr>
            <a:r>
              <a:rPr lang="en-US" altLang="en-US" b="0" dirty="0" smtClean="0"/>
              <a:t>Y:             N: 	 </a:t>
            </a:r>
            <a:r>
              <a:rPr lang="en-US" altLang="en-US" b="0" dirty="0"/>
              <a:t>	</a:t>
            </a:r>
            <a:r>
              <a:rPr lang="en-US" altLang="en-US" b="0" dirty="0" smtClean="0"/>
              <a:t>A: </a:t>
            </a:r>
            <a:endParaRPr lang="en-US" altLang="ja-JP" b="0" dirty="0"/>
          </a:p>
          <a:p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83691" y="6475413"/>
            <a:ext cx="2260234" cy="18466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Friedbert Berens, FBConsulting Sarl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6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To </a:t>
            </a:r>
            <a:r>
              <a:rPr lang="en-US" altLang="en-US" dirty="0"/>
              <a:t>instruct the use case document editor to add use cases depicted by slides </a:t>
            </a:r>
            <a:r>
              <a:rPr lang="en-US" altLang="en-US" dirty="0" smtClean="0"/>
              <a:t>6 to </a:t>
            </a:r>
            <a:r>
              <a:rPr lang="en-US" altLang="en-US" dirty="0" smtClean="0"/>
              <a:t>8 </a:t>
            </a:r>
            <a:r>
              <a:rPr lang="en-US" altLang="en-US" dirty="0"/>
              <a:t>of submission </a:t>
            </a:r>
            <a:r>
              <a:rPr lang="en-US" altLang="en-US" dirty="0" smtClean="0"/>
              <a:t>11-15-1281r1 </a:t>
            </a:r>
            <a:r>
              <a:rPr lang="en-US" altLang="en-US" dirty="0" smtClean="0"/>
              <a:t>to </a:t>
            </a:r>
            <a:r>
              <a:rPr lang="en-US" altLang="en-US" dirty="0"/>
              <a:t>the use case working draft document</a:t>
            </a:r>
            <a:r>
              <a:rPr lang="en-US" altLang="en-US" dirty="0" smtClean="0"/>
              <a:t>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Move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 smtClean="0"/>
              <a:t>:</a:t>
            </a:r>
          </a:p>
          <a:p>
            <a:pPr marL="0" indent="0">
              <a:buNone/>
            </a:pPr>
            <a:endParaRPr lang="en-US" altLang="en-US" b="0" dirty="0" smtClean="0"/>
          </a:p>
          <a:p>
            <a:pPr marL="0" indent="0">
              <a:buNone/>
            </a:pPr>
            <a:r>
              <a:rPr lang="en-US" altLang="en-US" b="0" dirty="0" smtClean="0"/>
              <a:t>Y:             N: 	 </a:t>
            </a:r>
            <a:r>
              <a:rPr lang="en-US" altLang="en-US" b="0" dirty="0"/>
              <a:t>	</a:t>
            </a:r>
            <a:r>
              <a:rPr lang="en-US" altLang="en-US" b="0" dirty="0" smtClean="0"/>
              <a:t>A: </a:t>
            </a:r>
            <a:endParaRPr lang="en-US" altLang="ja-JP" b="0" dirty="0"/>
          </a:p>
          <a:p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83691" y="6475413"/>
            <a:ext cx="2260234" cy="18466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Friedbert Berens, FBConsulting Sarl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9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sz="2400" dirty="0" smtClean="0"/>
              <a:t>General consideration concerning </a:t>
            </a:r>
            <a:r>
              <a:rPr lang="en-US" sz="2400" dirty="0"/>
              <a:t>dynamic </a:t>
            </a:r>
            <a:r>
              <a:rPr lang="en-US" sz="2400" dirty="0" smtClean="0"/>
              <a:t>environments</a:t>
            </a:r>
            <a:endParaRPr 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588456"/>
            <a:ext cx="8064896" cy="4608512"/>
          </a:xfrm>
        </p:spPr>
        <p:txBody>
          <a:bodyPr>
            <a:normAutofit fontScale="92500" lnSpcReduction="20000"/>
          </a:bodyPr>
          <a:lstStyle/>
          <a:p>
            <a:r>
              <a:rPr lang="en-US" sz="2500" dirty="0"/>
              <a:t>What are potential dynamic environments</a:t>
            </a:r>
            <a:r>
              <a:rPr lang="en-US" sz="2500" dirty="0" smtClean="0"/>
              <a:t>?</a:t>
            </a:r>
          </a:p>
          <a:p>
            <a:pPr lvl="1"/>
            <a:r>
              <a:rPr lang="en-US" sz="2100" dirty="0"/>
              <a:t>All transportation with speeds from </a:t>
            </a:r>
            <a:r>
              <a:rPr lang="en-US" sz="2100" dirty="0" smtClean="0"/>
              <a:t>3km/h </a:t>
            </a:r>
            <a:r>
              <a:rPr lang="en-US" sz="2100" dirty="0"/>
              <a:t>onwards</a:t>
            </a:r>
            <a:br>
              <a:rPr lang="en-US" sz="2100" dirty="0"/>
            </a:br>
            <a:r>
              <a:rPr lang="en-US" sz="2100" dirty="0"/>
              <a:t>from pedestrian to high-speed </a:t>
            </a:r>
            <a:r>
              <a:rPr lang="en-US" sz="2100" dirty="0" smtClean="0"/>
              <a:t>trains</a:t>
            </a:r>
            <a:endParaRPr lang="en-US" dirty="0" smtClean="0"/>
          </a:p>
          <a:p>
            <a:pPr lvl="1"/>
            <a:r>
              <a:rPr lang="en-US" dirty="0" smtClean="0"/>
              <a:t>IEE802.11 is the basis for V2V and V2x cooperative communication (802.11p) </a:t>
            </a:r>
          </a:p>
          <a:p>
            <a:pPr lvl="2"/>
            <a:r>
              <a:rPr lang="en-US" sz="1600" dirty="0" smtClean="0"/>
              <a:t>US: IEEE WAVE</a:t>
            </a:r>
            <a:endParaRPr lang="en-US" sz="850" dirty="0" smtClean="0"/>
          </a:p>
          <a:p>
            <a:pPr lvl="2"/>
            <a:r>
              <a:rPr lang="en-US" sz="1400" dirty="0" smtClean="0"/>
              <a:t>EUROPE: ETSI </a:t>
            </a:r>
            <a:r>
              <a:rPr lang="en-US" sz="1400" dirty="0" smtClean="0"/>
              <a:t>ITS-G5</a:t>
            </a:r>
            <a:endParaRPr lang="en-US" sz="1600" dirty="0" smtClean="0"/>
          </a:p>
          <a:p>
            <a:r>
              <a:rPr lang="en-US" dirty="0" smtClean="0"/>
              <a:t>Positioning relies mainly on GNSS based methods using GPS</a:t>
            </a:r>
          </a:p>
          <a:p>
            <a:pPr lvl="1"/>
            <a:r>
              <a:rPr lang="en-US" dirty="0" smtClean="0"/>
              <a:t>Limited precision (2m – 7m) depending on environment</a:t>
            </a:r>
          </a:p>
          <a:p>
            <a:r>
              <a:rPr lang="en-US" dirty="0" smtClean="0"/>
              <a:t>Enhanced positioning in 802.11 could open up new applications for V2X communications systems</a:t>
            </a:r>
          </a:p>
          <a:p>
            <a:pPr lvl="1"/>
            <a:r>
              <a:rPr lang="en-US" dirty="0" smtClean="0"/>
              <a:t>Inclusion of pedestrians, bicycles and motorbikes </a:t>
            </a:r>
          </a:p>
          <a:p>
            <a:pPr lvl="1"/>
            <a:r>
              <a:rPr lang="en-US" dirty="0" smtClean="0"/>
              <a:t>High precision lane assistance in dense traffic environments</a:t>
            </a:r>
          </a:p>
          <a:p>
            <a:pPr lvl="1"/>
            <a:r>
              <a:rPr lang="en-US" dirty="0" smtClean="0"/>
              <a:t>In-out detection for tolling and parking applications</a:t>
            </a:r>
          </a:p>
          <a:p>
            <a:pPr lvl="1"/>
            <a:r>
              <a:rPr lang="en-US" dirty="0" smtClean="0"/>
              <a:t>Enhanced safety application and autonomous driving applications </a:t>
            </a:r>
          </a:p>
          <a:p>
            <a:pPr lvl="1"/>
            <a:endParaRPr lang="en-US" dirty="0"/>
          </a:p>
          <a:p>
            <a:pPr lvl="1"/>
            <a:endParaRPr lang="en-US" sz="1400" dirty="0" smtClean="0"/>
          </a:p>
          <a:p>
            <a:pPr lvl="1"/>
            <a:endParaRPr lang="en-US" sz="1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83691" y="6475413"/>
            <a:ext cx="2260234" cy="18466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Friedbert Berens, FBConsulting Sarl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5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General requirements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029" y="1754293"/>
            <a:ext cx="8064896" cy="4339003"/>
          </a:xfrm>
        </p:spPr>
        <p:txBody>
          <a:bodyPr>
            <a:normAutofit/>
          </a:bodyPr>
          <a:lstStyle/>
          <a:p>
            <a:r>
              <a:rPr lang="en-US" dirty="0" smtClean="0"/>
              <a:t>Support of 802.11p modes including 10MHz channel bandwidth</a:t>
            </a:r>
          </a:p>
          <a:p>
            <a:r>
              <a:rPr lang="en-US" dirty="0" smtClean="0"/>
              <a:t>Consideration of highly mobile environment</a:t>
            </a:r>
          </a:p>
          <a:p>
            <a:pPr lvl="1"/>
            <a:r>
              <a:rPr lang="en-US" dirty="0" smtClean="0"/>
              <a:t>Update rates of up to </a:t>
            </a:r>
            <a:r>
              <a:rPr lang="en-US" dirty="0" smtClean="0"/>
              <a:t>30Hz (C-ACC and Platooning)</a:t>
            </a:r>
            <a:endParaRPr lang="en-US" dirty="0" smtClean="0"/>
          </a:p>
          <a:p>
            <a:pPr lvl="1"/>
            <a:r>
              <a:rPr lang="en-US" dirty="0" smtClean="0"/>
              <a:t>Channel models in dynamic environment (?)</a:t>
            </a:r>
          </a:p>
          <a:p>
            <a:r>
              <a:rPr lang="en-US" dirty="0" smtClean="0"/>
              <a:t>Relative positioning using the ad-hoc communication mode of 802.11p</a:t>
            </a:r>
          </a:p>
          <a:p>
            <a:r>
              <a:rPr lang="en-US" dirty="0" smtClean="0"/>
              <a:t>Inclusion infrastructure stations with absolute positioning </a:t>
            </a:r>
          </a:p>
          <a:p>
            <a:endParaRPr lang="en-US" dirty="0"/>
          </a:p>
          <a:p>
            <a:pPr lvl="1"/>
            <a:endParaRPr lang="en-US" sz="1400" dirty="0" smtClean="0"/>
          </a:p>
          <a:p>
            <a:pPr lvl="1"/>
            <a:endParaRPr lang="en-US" sz="1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83691" y="6475413"/>
            <a:ext cx="2260234" cy="18466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Friedbert Berens, FBConsulting Sarl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0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sz="2400" dirty="0" smtClean="0"/>
              <a:t>Use case 1: Pedestrian detection and warning </a:t>
            </a:r>
            <a:endParaRPr 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176464"/>
          </a:xfrm>
        </p:spPr>
        <p:txBody>
          <a:bodyPr>
            <a:noAutofit/>
          </a:bodyPr>
          <a:lstStyle/>
          <a:p>
            <a:r>
              <a:rPr lang="en-GB" sz="2000" dirty="0" smtClean="0"/>
              <a:t>User: </a:t>
            </a:r>
          </a:p>
          <a:p>
            <a:pPr lvl="1"/>
            <a:r>
              <a:rPr lang="en-GB" sz="1600" dirty="0" smtClean="0"/>
              <a:t>Persons participating as pedestrian in urban and suburban road traffic at pedestrian crossing and walkways</a:t>
            </a:r>
          </a:p>
          <a:p>
            <a:pPr lvl="1"/>
            <a:r>
              <a:rPr lang="en-GB" sz="1600" dirty="0" smtClean="0"/>
              <a:t>Drive of vehicles equipped with cooperative ITS system based on IEEE802 (WAVE, ITS-G5) </a:t>
            </a:r>
          </a:p>
          <a:p>
            <a:r>
              <a:rPr lang="en-GB" sz="2000" dirty="0" smtClean="0"/>
              <a:t>Environment: </a:t>
            </a:r>
          </a:p>
          <a:p>
            <a:pPr lvl="1"/>
            <a:r>
              <a:rPr lang="en-GB" sz="1600" dirty="0"/>
              <a:t>Dynamic urban and suburban outdoor environments with </a:t>
            </a:r>
            <a:r>
              <a:rPr lang="en-GB" sz="1600" dirty="0" smtClean="0"/>
              <a:t>high </a:t>
            </a:r>
            <a:r>
              <a:rPr lang="en-GB" sz="1600" dirty="0"/>
              <a:t>road traffic and pedestrian </a:t>
            </a:r>
            <a:r>
              <a:rPr lang="en-GB" sz="1600" dirty="0" smtClean="0"/>
              <a:t>density</a:t>
            </a:r>
            <a:endParaRPr lang="en-GB" dirty="0" smtClean="0"/>
          </a:p>
          <a:p>
            <a:r>
              <a:rPr lang="en-GB" sz="2000" dirty="0" smtClean="0"/>
              <a:t>Use case:</a:t>
            </a:r>
          </a:p>
          <a:p>
            <a:pPr lvl="1"/>
            <a:r>
              <a:rPr lang="en-GB" sz="1600" dirty="0"/>
              <a:t>Pedestrian/</a:t>
            </a:r>
            <a:r>
              <a:rPr lang="en-GB" sz="1600" dirty="0" err="1"/>
              <a:t>Vulnurable</a:t>
            </a:r>
            <a:r>
              <a:rPr lang="en-GB" sz="1600" dirty="0"/>
              <a:t> road user portable WAVE or ITS-G5 device based on 802.11 technology sends out periodic messages including positon and type information every 0,1sec to 5 sec</a:t>
            </a:r>
          </a:p>
          <a:p>
            <a:pPr lvl="1"/>
            <a:r>
              <a:rPr lang="en-GB" sz="1600" dirty="0" smtClean="0"/>
              <a:t>Vehicular </a:t>
            </a:r>
            <a:r>
              <a:rPr lang="en-GB" sz="1600" dirty="0" smtClean="0"/>
              <a:t>stations send out messages with period of up to 10Hz</a:t>
            </a:r>
          </a:p>
          <a:p>
            <a:pPr lvl="1"/>
            <a:r>
              <a:rPr lang="en-GB" sz="1600" dirty="0" smtClean="0"/>
              <a:t>Pedestrian station can be warned from approaching cars</a:t>
            </a:r>
          </a:p>
          <a:p>
            <a:pPr lvl="1"/>
            <a:r>
              <a:rPr lang="en-GB" sz="1600" dirty="0" smtClean="0"/>
              <a:t>Vehicular user can recognize </a:t>
            </a:r>
            <a:r>
              <a:rPr lang="en-GB" sz="1600" dirty="0" smtClean="0"/>
              <a:t>pedestrian/</a:t>
            </a:r>
            <a:r>
              <a:rPr lang="en-GB" sz="1600" dirty="0" err="1" smtClean="0"/>
              <a:t>vulnurable</a:t>
            </a:r>
            <a:r>
              <a:rPr lang="en-GB" sz="1600" dirty="0" smtClean="0"/>
              <a:t> road user </a:t>
            </a:r>
            <a:r>
              <a:rPr lang="en-GB" sz="1600" dirty="0" smtClean="0"/>
              <a:t>in system overview</a:t>
            </a:r>
          </a:p>
          <a:p>
            <a:pPr lvl="1"/>
            <a:endParaRPr lang="en-GB" sz="16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83691" y="6475413"/>
            <a:ext cx="2260234" cy="18466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Friedbert Berens, FBConsulting Sarl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7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Key Performance and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114800"/>
          </a:xfrm>
        </p:spPr>
        <p:txBody>
          <a:bodyPr/>
          <a:lstStyle/>
          <a:p>
            <a:r>
              <a:rPr lang="en-US" sz="2000" b="0" dirty="0" smtClean="0"/>
              <a:t>Linear </a:t>
            </a:r>
            <a:r>
              <a:rPr lang="en-US" sz="2000" b="0" dirty="0" smtClean="0"/>
              <a:t>precision and accuracy/reliability and along </a:t>
            </a:r>
            <a:r>
              <a:rPr lang="en-US" sz="2000" b="0" dirty="0" smtClean="0"/>
              <a:t>street</a:t>
            </a:r>
          </a:p>
          <a:p>
            <a:pPr lvl="1"/>
            <a:r>
              <a:rPr lang="en-US" sz="1600" dirty="0" smtClean="0"/>
              <a:t>For persons/pedestrians: &lt;0,25m@95% per </a:t>
            </a:r>
            <a:r>
              <a:rPr lang="en-US" sz="1600" dirty="0" smtClean="0"/>
              <a:t>measurement</a:t>
            </a:r>
            <a:endParaRPr lang="en-US" sz="1600" dirty="0" smtClean="0"/>
          </a:p>
          <a:p>
            <a:r>
              <a:rPr lang="en-US" sz="2000" b="0" dirty="0" smtClean="0"/>
              <a:t>Horizontal accuracy with respect to local reference system(e.g. pedestrian crossing): </a:t>
            </a:r>
          </a:p>
          <a:p>
            <a:pPr lvl="1"/>
            <a:r>
              <a:rPr lang="en-US" sz="1600" b="0" dirty="0" smtClean="0"/>
              <a:t>For pedestrians: &lt;0,25 m@95%, </a:t>
            </a:r>
          </a:p>
          <a:p>
            <a:r>
              <a:rPr lang="en-US" sz="2000" b="0" dirty="0"/>
              <a:t>Vertical</a:t>
            </a:r>
            <a:r>
              <a:rPr lang="en-US" sz="2000" b="0" dirty="0"/>
              <a:t>  accuracy for multi level crossings and roads for motor cycles and vehicles:</a:t>
            </a:r>
          </a:p>
          <a:p>
            <a:pPr lvl="1"/>
            <a:r>
              <a:rPr lang="en-US" sz="1600" dirty="0"/>
              <a:t>For motorcycle/pedestrians: &lt;2 m@95%, </a:t>
            </a:r>
            <a:endParaRPr lang="en-US" sz="1600" dirty="0" smtClean="0"/>
          </a:p>
          <a:p>
            <a:r>
              <a:rPr lang="en-US" sz="2000" b="0" dirty="0" smtClean="0"/>
              <a:t>Latency</a:t>
            </a:r>
            <a:r>
              <a:rPr lang="en-US" sz="2000" b="0" dirty="0"/>
              <a:t>: </a:t>
            </a:r>
            <a:r>
              <a:rPr lang="en-US" sz="2000" b="0" dirty="0" smtClean="0"/>
              <a:t>&lt; </a:t>
            </a:r>
            <a:r>
              <a:rPr lang="en-US" sz="2000" b="0" dirty="0" smtClean="0"/>
              <a:t>100ms </a:t>
            </a:r>
            <a:endParaRPr lang="en-US" sz="2000" b="0" dirty="0"/>
          </a:p>
          <a:p>
            <a:r>
              <a:rPr lang="en-US" sz="2000" b="0" dirty="0"/>
              <a:t>Refresh Rate: &gt; 1</a:t>
            </a:r>
            <a:r>
              <a:rPr lang="en-US" sz="2000" b="0" dirty="0" smtClean="0"/>
              <a:t>-10 location/sec/user</a:t>
            </a:r>
            <a:endParaRPr lang="en-US" sz="2000" b="0" dirty="0"/>
          </a:p>
          <a:p>
            <a:r>
              <a:rPr lang="en-US" sz="2000" b="0" dirty="0"/>
              <a:t>Number of simultaneous users: </a:t>
            </a:r>
            <a:r>
              <a:rPr lang="en-US" sz="2000" b="0" dirty="0" smtClean="0"/>
              <a:t>&lt; 25</a:t>
            </a:r>
            <a:r>
              <a:rPr lang="en-US" sz="2000" b="0" dirty="0"/>
              <a:t>0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83691" y="6475413"/>
            <a:ext cx="2260234" cy="18466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Friedbert Berens, FBConsulting Sarl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8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sz="2400" dirty="0" smtClean="0"/>
              <a:t>Use case 2: Free-flow tolling operation</a:t>
            </a:r>
            <a:endParaRPr 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176464"/>
          </a:xfrm>
        </p:spPr>
        <p:txBody>
          <a:bodyPr>
            <a:noAutofit/>
          </a:bodyPr>
          <a:lstStyle/>
          <a:p>
            <a:r>
              <a:rPr lang="en-GB" sz="2000" dirty="0" smtClean="0"/>
              <a:t>User: </a:t>
            </a:r>
          </a:p>
          <a:p>
            <a:pPr lvl="1"/>
            <a:r>
              <a:rPr lang="en-GB" sz="1600" dirty="0" smtClean="0"/>
              <a:t>Drive of vehicles equipped with cooperative ITS system based on IEEE802 (WAVE, ITS-G5)</a:t>
            </a:r>
            <a:endParaRPr lang="en-GB" sz="1600" dirty="0"/>
          </a:p>
          <a:p>
            <a:pPr lvl="1"/>
            <a:r>
              <a:rPr lang="en-GB" sz="1600" dirty="0" smtClean="0"/>
              <a:t>Road operator managing roads or parts of roads</a:t>
            </a:r>
          </a:p>
          <a:p>
            <a:r>
              <a:rPr lang="en-GB" sz="2000" dirty="0" smtClean="0"/>
              <a:t>Environment: </a:t>
            </a:r>
          </a:p>
          <a:p>
            <a:pPr lvl="1"/>
            <a:r>
              <a:rPr lang="en-GB" sz="1600" dirty="0" smtClean="0"/>
              <a:t>Highly dynamic urban, suburban and rural </a:t>
            </a:r>
            <a:r>
              <a:rPr lang="en-GB" sz="1600" dirty="0"/>
              <a:t>outdoor environments with </a:t>
            </a:r>
            <a:endParaRPr lang="en-GB" sz="1600" dirty="0" smtClean="0"/>
          </a:p>
          <a:p>
            <a:pPr lvl="1"/>
            <a:r>
              <a:rPr lang="en-GB" sz="1600" dirty="0" smtClean="0"/>
              <a:t>high </a:t>
            </a:r>
            <a:r>
              <a:rPr lang="en-GB" sz="1600" dirty="0"/>
              <a:t>road </a:t>
            </a:r>
            <a:r>
              <a:rPr lang="en-GB" sz="1600" dirty="0" smtClean="0"/>
              <a:t>traffic</a:t>
            </a:r>
            <a:endParaRPr lang="en-GB" dirty="0" smtClean="0"/>
          </a:p>
          <a:p>
            <a:r>
              <a:rPr lang="en-GB" sz="2000" dirty="0" smtClean="0"/>
              <a:t>Use case:</a:t>
            </a:r>
          </a:p>
          <a:p>
            <a:pPr lvl="1"/>
            <a:r>
              <a:rPr lang="en-GB" sz="1600" dirty="0"/>
              <a:t>Infrastructure </a:t>
            </a:r>
            <a:r>
              <a:rPr lang="en-GB" sz="1600" dirty="0" smtClean="0"/>
              <a:t>ITS-G5 or WAVE station monitoring a very specific area/section of road</a:t>
            </a:r>
          </a:p>
          <a:p>
            <a:pPr lvl="1"/>
            <a:r>
              <a:rPr lang="en-GB" sz="1600" dirty="0" smtClean="0"/>
              <a:t>Road toll, City toll, tunnel tolling</a:t>
            </a:r>
            <a:endParaRPr lang="en-GB" sz="1600" dirty="0"/>
          </a:p>
          <a:p>
            <a:pPr lvl="1"/>
            <a:r>
              <a:rPr lang="en-GB" sz="1600" dirty="0" smtClean="0"/>
              <a:t>Vehicular stations send out messages with period of up to 10Hz</a:t>
            </a:r>
          </a:p>
          <a:p>
            <a:pPr lvl="1"/>
            <a:r>
              <a:rPr lang="en-GB" sz="1600" dirty="0" smtClean="0"/>
              <a:t>Infrastructure recognizes the crossing of a vehicular station with speeds up to 200km/h (125Miles/h)</a:t>
            </a:r>
          </a:p>
          <a:p>
            <a:pPr lvl="1"/>
            <a:endParaRPr lang="en-GB" sz="16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83691" y="6475413"/>
            <a:ext cx="2260234" cy="18466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Friedbert Berens, FBConsulting Sarl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6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free flow scenario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Friedbert Berens, FBConsulting Sarl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36675" y="1988839"/>
            <a:ext cx="198233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0987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Key Performance and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114800"/>
          </a:xfrm>
        </p:spPr>
        <p:txBody>
          <a:bodyPr/>
          <a:lstStyle/>
          <a:p>
            <a:r>
              <a:rPr lang="en-US" sz="2000" b="0" dirty="0" smtClean="0"/>
              <a:t>Linear accuracy along street</a:t>
            </a:r>
          </a:p>
          <a:p>
            <a:pPr lvl="1"/>
            <a:r>
              <a:rPr lang="en-US" sz="1600" dirty="0" smtClean="0"/>
              <a:t>&lt;1 </a:t>
            </a:r>
            <a:r>
              <a:rPr lang="en-US" sz="1600" dirty="0" smtClean="0"/>
              <a:t>m@95% per </a:t>
            </a:r>
            <a:r>
              <a:rPr lang="en-US" sz="1600" dirty="0" smtClean="0"/>
              <a:t>measurement</a:t>
            </a:r>
          </a:p>
          <a:p>
            <a:pPr lvl="1"/>
            <a:r>
              <a:rPr lang="en-US" sz="1600" dirty="0" smtClean="0"/>
              <a:t>Differentiation of road users including </a:t>
            </a:r>
            <a:r>
              <a:rPr lang="en-US" sz="1600" dirty="0" err="1" smtClean="0"/>
              <a:t>motobicycles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r>
              <a:rPr lang="en-US" sz="2000" b="0" dirty="0" smtClean="0"/>
              <a:t>Horizontal accuracy with respect to local reference system (single lane detection): </a:t>
            </a:r>
          </a:p>
          <a:p>
            <a:pPr lvl="1"/>
            <a:r>
              <a:rPr lang="en-US" sz="1600" b="0" dirty="0" smtClean="0"/>
              <a:t>Vehicular: &lt;1,00 m@99%,</a:t>
            </a:r>
          </a:p>
          <a:p>
            <a:pPr lvl="1"/>
            <a:r>
              <a:rPr lang="en-US" sz="1600" dirty="0" smtClean="0"/>
              <a:t>Differentiation of cars in different lanes</a:t>
            </a:r>
            <a:endParaRPr lang="en-US" sz="1600" b="0" dirty="0" smtClean="0"/>
          </a:p>
          <a:p>
            <a:r>
              <a:rPr lang="en-US" sz="2000" b="0" dirty="0" smtClean="0"/>
              <a:t>Vertical  </a:t>
            </a:r>
            <a:r>
              <a:rPr lang="en-US" sz="2000" b="0" dirty="0"/>
              <a:t>accuracy</a:t>
            </a:r>
            <a:r>
              <a:rPr lang="en-US" sz="2000" b="0" dirty="0" smtClean="0"/>
              <a:t>: not required, street level only</a:t>
            </a:r>
            <a:endParaRPr lang="en-US" sz="2000" b="0" dirty="0"/>
          </a:p>
          <a:p>
            <a:r>
              <a:rPr lang="en-US" sz="2000" b="0" dirty="0"/>
              <a:t>Latency: </a:t>
            </a:r>
            <a:r>
              <a:rPr lang="en-US" sz="2000" b="0" dirty="0" smtClean="0"/>
              <a:t>&lt; 100ms </a:t>
            </a:r>
            <a:endParaRPr lang="en-US" sz="2000" b="0" dirty="0"/>
          </a:p>
          <a:p>
            <a:r>
              <a:rPr lang="en-US" sz="2000" b="0" dirty="0"/>
              <a:t>Refresh Rate: &gt; </a:t>
            </a:r>
            <a:r>
              <a:rPr lang="en-US" sz="2000" b="0" dirty="0" smtClean="0"/>
              <a:t>1- 10 locations/sec/user</a:t>
            </a:r>
            <a:endParaRPr lang="en-US" sz="2000" b="0" dirty="0"/>
          </a:p>
          <a:p>
            <a:r>
              <a:rPr lang="en-US" sz="2000" b="0" dirty="0"/>
              <a:t>Number of simultaneous users: </a:t>
            </a:r>
            <a:r>
              <a:rPr lang="en-US" sz="2000" b="0" dirty="0" smtClean="0"/>
              <a:t>&lt; 25</a:t>
            </a:r>
            <a:r>
              <a:rPr lang="en-US" sz="2000" b="0" dirty="0"/>
              <a:t>0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83691" y="6475413"/>
            <a:ext cx="2260234" cy="18466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Friedbert Berens, FBConsulting Sarl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8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GB" dirty="0" smtClean="0"/>
              <a:t>Two use cases for enhanced positioning in dynamic environments have been presented</a:t>
            </a:r>
          </a:p>
          <a:p>
            <a:r>
              <a:rPr lang="en-GB" dirty="0" smtClean="0"/>
              <a:t>The specific requirements of these environments are proposed to be added to the 11az requirement set</a:t>
            </a:r>
          </a:p>
          <a:p>
            <a:pPr lvl="1"/>
            <a:r>
              <a:rPr lang="en-GB" dirty="0" smtClean="0"/>
              <a:t>Dynamic channel models</a:t>
            </a:r>
          </a:p>
          <a:p>
            <a:pPr lvl="1"/>
            <a:r>
              <a:rPr lang="en-GB" dirty="0" smtClean="0"/>
              <a:t>High update rate of position information</a:t>
            </a:r>
          </a:p>
          <a:p>
            <a:pPr lvl="1"/>
            <a:r>
              <a:rPr lang="en-GB" dirty="0" smtClean="0"/>
              <a:t>High number of simultaneous users</a:t>
            </a:r>
          </a:p>
          <a:p>
            <a:pPr lvl="1"/>
            <a:r>
              <a:rPr lang="en-GB" dirty="0" smtClean="0"/>
              <a:t>High reliability requirements</a:t>
            </a:r>
          </a:p>
          <a:p>
            <a:r>
              <a:rPr lang="en-GB" dirty="0" smtClean="0"/>
              <a:t>These use cases are covered by using 11p based system in vehicular environments</a:t>
            </a:r>
          </a:p>
          <a:p>
            <a:r>
              <a:rPr lang="en-GB" dirty="0" smtClean="0"/>
              <a:t>Open point: Is 11p covered by the actual 11az PAR?</a:t>
            </a:r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Friedbert Berens, FBConsulting Sarl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532128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818</Words>
  <Application>Microsoft Macintosh PowerPoint</Application>
  <PresentationFormat>Bildschirmpräsentation (4:3)</PresentationFormat>
  <Paragraphs>159</Paragraphs>
  <Slides>13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Times New Roman</vt:lpstr>
      <vt:lpstr>宋体</vt:lpstr>
      <vt:lpstr>Arial</vt:lpstr>
      <vt:lpstr>ACcord-Submission</vt:lpstr>
      <vt:lpstr>Microsoft Word 97- 2004-Dokument</vt:lpstr>
      <vt:lpstr>Dynamic Environment Use Cases</vt:lpstr>
      <vt:lpstr>General consideration concerning dynamic environments</vt:lpstr>
      <vt:lpstr>General requirements</vt:lpstr>
      <vt:lpstr>Use case 1: Pedestrian detection and warning </vt:lpstr>
      <vt:lpstr>Key Performance and Attributes</vt:lpstr>
      <vt:lpstr>Use case 2: Free-flow tolling operation</vt:lpstr>
      <vt:lpstr>Typical free flow scenario </vt:lpstr>
      <vt:lpstr>Key Performance and Attributes</vt:lpstr>
      <vt:lpstr>Summary</vt:lpstr>
      <vt:lpstr>Straw Poll</vt:lpstr>
      <vt:lpstr>Straw Poll</vt:lpstr>
      <vt:lpstr>Motion</vt:lpstr>
      <vt:lpstr>Motion</vt:lpstr>
    </vt:vector>
  </TitlesOfParts>
  <Company>Cisco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Renegotiation etc</dc:title>
  <dc:creator>Brian Hart</dc:creator>
  <cp:lastModifiedBy>Ein Microsoft Office-Anwender</cp:lastModifiedBy>
  <cp:revision>679</cp:revision>
  <cp:lastPrinted>2013-07-10T22:27:23Z</cp:lastPrinted>
  <dcterms:created xsi:type="dcterms:W3CDTF">2009-11-13T19:11:16Z</dcterms:created>
  <dcterms:modified xsi:type="dcterms:W3CDTF">2015-11-09T22:10:52Z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_ms_pID_72543">
    <vt:lpwstr>(3)YYnVbaSHWb9+oP/ByuKWt1TkOMIy8rTMUe25VeQxbLSEiuOjP7hPuHtsSb/fyy8kI20sEbhn
8S7O6koQjrt86WrrruzfJBtgyGzqbuy1STuj+wqdPBO4ye8+tSCnDuDzvYFZlrqT1w6THJFI
eQzJS5Wt1bJt2ybKkSgWsbgFFEi7s20i36h8DknAGVOGdUKzIP6HXfMMdXcFvMiMFw+WFUNt
T6YabbqKVyK8MOiUiz</vt:lpwstr>
  </property>
  <property fmtid="{D5CDD505-2E9C-101B-9397-08002B2CF9AE}" pid="3" name="_new_ms_pID_725431">
    <vt:lpwstr>4KaL9aPV7D1HnkANVdvN+v86k7TsPrOWItzwdafYa61dg5B+4/j/lf
7/iTxzgLfr4UnvB4JCI3bg+zCYYH1zsI2f8GYDNQfs3QBN8juU+SeTBkON9FJi0KN/J5uF53
JzKTf8VUBAmTHJJqIcN5y9aJ8ofqY6OE6zK/SNZ2rH3Sa8fcvyzonnd33IPDp70EV1n6jmqL
8Dlgjkx6qx5DgHY9QWkVUMRBK+oL4NrdYQrG</vt:lpwstr>
  </property>
  <property fmtid="{D5CDD505-2E9C-101B-9397-08002B2CF9AE}" pid="4" name="_new_ms_pID_725432">
    <vt:lpwstr>cJgmQhsYJfsI+hc35w/WYh0df7xSn5xmhuVq
wuSxpoViQojzyP4O7izaT4aj2ErTJRaVarSueaVmQsp0RZFHcW8yVY9hkVMBUv2t79YWC6L/
MvVzs3lXA92DiySPa4qpeGKh2NsuQUyIL2FJc0yRzncqGD7Y/tsv06AJA/uxg8rev5XrugyO
xsQNaUhIwdTZy1gXLMWTyL62MALlK2w/XPw=</vt:lpwstr>
  </property>
  <property fmtid="{D5CDD505-2E9C-101B-9397-08002B2CF9AE}" pid="5" name="_new_ms_pID_725433">
    <vt:lpwstr>Dy</vt:lpwstr>
  </property>
  <property fmtid="{D5CDD505-2E9C-101B-9397-08002B2CF9AE}" pid="6" name="sflag">
    <vt:lpwstr>1442466085</vt:lpwstr>
  </property>
</Properties>
</file>