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69" r:id="rId2"/>
    <p:sldId id="383" r:id="rId3"/>
    <p:sldId id="432" r:id="rId4"/>
    <p:sldId id="435" r:id="rId5"/>
    <p:sldId id="436" r:id="rId6"/>
    <p:sldId id="437" r:id="rId7"/>
    <p:sldId id="434" r:id="rId8"/>
    <p:sldId id="426" r:id="rId9"/>
    <p:sldId id="438" r:id="rId10"/>
    <p:sldId id="431" r:id="rId11"/>
    <p:sldId id="405" r:id="rId12"/>
    <p:sldId id="440" r:id="rId13"/>
    <p:sldId id="439" r:id="rId14"/>
    <p:sldId id="420" r:id="rId15"/>
    <p:sldId id="441" r:id="rId16"/>
    <p:sldId id="442" r:id="rId1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14" autoAdjust="0"/>
    <p:restoredTop sz="99548" autoAdjust="0"/>
  </p:normalViewPr>
  <p:slideViewPr>
    <p:cSldViewPr>
      <p:cViewPr>
        <p:scale>
          <a:sx n="100" d="100"/>
          <a:sy n="100" d="100"/>
        </p:scale>
        <p:origin x="-1680" y="-4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916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01433" y="6475413"/>
            <a:ext cx="184249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Yongho Seok,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01433" y="6475413"/>
            <a:ext cx="184249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Yongho Seok,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27082" y="6475413"/>
            <a:ext cx="18168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Yongho </a:t>
            </a:r>
            <a:r>
              <a:rPr lang="en-US" altLang="ko-KR" dirty="0" err="1" smtClean="0"/>
              <a:t>Seok</a:t>
            </a:r>
            <a:r>
              <a:rPr lang="en-US" altLang="ko-KR" dirty="0" smtClean="0"/>
              <a:t>, NEWRACOM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6" y="332601"/>
            <a:ext cx="32830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802.11-15/1278r0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1033-00-00ax-data-field-in-he-ppdu.pptx" TargetMode="External"/><Relationship Id="rId2" Type="http://schemas.openxmlformats.org/officeDocument/2006/relationships/hyperlink" Target="https://mentor.ieee.org/802.11/dcn/15/11-15-0132-09-00ax-spec-framework.docx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2015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27082" y="6475413"/>
            <a:ext cx="1816843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dirty="0" smtClean="0"/>
              <a:t>HE MU Acknowledgment Procedure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</a:t>
            </a:r>
            <a:r>
              <a:rPr lang="en-US" sz="2000" smtClean="0"/>
              <a:t>:</a:t>
            </a:r>
            <a:r>
              <a:rPr lang="en-US" sz="2000" b="0" smtClean="0"/>
              <a:t> 2015-11-05</a:t>
            </a:r>
            <a:endParaRPr lang="en-US" sz="2000" b="0" dirty="0" smtClean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6020295"/>
              </p:ext>
            </p:extLst>
          </p:nvPr>
        </p:nvGraphicFramePr>
        <p:xfrm>
          <a:off x="533400" y="2667000"/>
          <a:ext cx="8185150" cy="3765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97" name="Document" r:id="rId5" imgW="9292226" imgH="4269481" progId="Word.Document.8">
                  <p:embed/>
                </p:oleObj>
              </mc:Choice>
              <mc:Fallback>
                <p:oleObj name="Document" r:id="rId5" imgW="9292226" imgH="4269481" progId="Word.Document.8">
                  <p:embed/>
                  <p:pic>
                    <p:nvPicPr>
                      <p:cNvPr id="0" name="Picture 10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667000"/>
                        <a:ext cx="8185150" cy="3765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HE MU Acknowledgment Proposal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When Trigger </a:t>
            </a:r>
            <a:r>
              <a:rPr lang="en-US" altLang="ko-KR" dirty="0"/>
              <a:t>Info in MAC Header </a:t>
            </a:r>
            <a:r>
              <a:rPr lang="en-US" altLang="ko-KR" dirty="0" smtClean="0"/>
              <a:t>elicits </a:t>
            </a:r>
            <a:r>
              <a:rPr lang="en-US" altLang="ko-KR" dirty="0"/>
              <a:t>immediate responses carried in MU </a:t>
            </a:r>
            <a:r>
              <a:rPr lang="en-US" altLang="ko-KR" dirty="0" smtClean="0"/>
              <a:t>PPDU, same issue can be occurred </a:t>
            </a:r>
          </a:p>
          <a:p>
            <a:pPr lvl="1"/>
            <a:r>
              <a:rPr lang="en-US" altLang="ko-KR" dirty="0" smtClean="0"/>
              <a:t>If </a:t>
            </a:r>
            <a:r>
              <a:rPr lang="en-US" altLang="ko-KR" dirty="0"/>
              <a:t>an addressed recipient </a:t>
            </a:r>
            <a:r>
              <a:rPr lang="en-US" altLang="ko-KR" dirty="0" smtClean="0"/>
              <a:t>does </a:t>
            </a:r>
            <a:r>
              <a:rPr lang="en-US" altLang="ko-KR" dirty="0"/>
              <a:t>not receive a Trigger </a:t>
            </a:r>
            <a:r>
              <a:rPr lang="en-US" altLang="ko-KR" dirty="0" smtClean="0"/>
              <a:t>Info in MAC Header, </a:t>
            </a:r>
            <a:r>
              <a:rPr lang="en-US" altLang="ko-KR" dirty="0"/>
              <a:t>it can </a:t>
            </a:r>
            <a:r>
              <a:rPr lang="en-US" altLang="ko-KR" dirty="0" smtClean="0"/>
              <a:t>respond </a:t>
            </a:r>
            <a:r>
              <a:rPr lang="en-US" altLang="ko-KR" dirty="0"/>
              <a:t>with SU PPDU </a:t>
            </a:r>
          </a:p>
          <a:p>
            <a:r>
              <a:rPr lang="en-US" altLang="ko-KR" dirty="0" smtClean="0"/>
              <a:t>But, the same solution from slide 7-9 can be applied</a:t>
            </a:r>
            <a:endParaRPr lang="ko-KR" altLang="en-US" dirty="0"/>
          </a:p>
          <a:p>
            <a:r>
              <a:rPr lang="en-US" altLang="ko-KR" dirty="0" smtClean="0"/>
              <a:t>Otherwise, alternative solution is that MAC headers </a:t>
            </a:r>
            <a:r>
              <a:rPr lang="en-US" altLang="ko-KR" dirty="0"/>
              <a:t>of all MPDUs in an A-MPDU carry the same Trigger </a:t>
            </a:r>
            <a:r>
              <a:rPr lang="en-US" altLang="ko-KR" dirty="0" smtClean="0"/>
              <a:t>Information</a:t>
            </a:r>
          </a:p>
          <a:p>
            <a:pPr lvl="1"/>
            <a:r>
              <a:rPr lang="en-US" altLang="ko-KR" dirty="0" smtClean="0"/>
              <a:t>Cons: Increased MAC overhead by a redundant Trigger Information </a:t>
            </a:r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 2015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, NEWRACOM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5581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ko-KR" dirty="0" smtClean="0"/>
              <a:t>In this presentation, </a:t>
            </a:r>
            <a:r>
              <a:rPr lang="en-US" altLang="ko-KR" dirty="0"/>
              <a:t>HE </a:t>
            </a:r>
            <a:r>
              <a:rPr lang="en-US" altLang="ko-KR" dirty="0" smtClean="0"/>
              <a:t>MU Acknowledgment Procedure has been proposed </a:t>
            </a:r>
            <a:endParaRPr lang="en-GB" altLang="ko-KR" dirty="0" smtClean="0"/>
          </a:p>
          <a:p>
            <a:pPr lvl="1"/>
            <a:r>
              <a:rPr lang="en-US" altLang="ko-KR" dirty="0"/>
              <a:t>Trigger frame elicits immediate responses (MU PPDU</a:t>
            </a:r>
            <a:r>
              <a:rPr lang="en-US" altLang="ko-KR" dirty="0" smtClean="0"/>
              <a:t>)</a:t>
            </a:r>
          </a:p>
          <a:p>
            <a:pPr lvl="1"/>
            <a:r>
              <a:rPr lang="en-US" altLang="ko-KR" dirty="0"/>
              <a:t>Trigger Info in MAC Header elicits immediate responses (MU PPDU)</a:t>
            </a:r>
            <a:endParaRPr lang="ko-KR" altLang="en-US" dirty="0"/>
          </a:p>
          <a:p>
            <a:pPr lvl="1"/>
            <a:endParaRPr lang="ko-KR" altLang="en-US" dirty="0"/>
          </a:p>
          <a:p>
            <a:pPr marL="0" indent="0">
              <a:buNone/>
            </a:pPr>
            <a:endParaRPr lang="en-GB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 2015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, NEWRACOM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064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References 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 2015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27082" y="6475413"/>
            <a:ext cx="1816843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10" name="내용 개체 틀 2"/>
          <p:cNvSpPr txBox="1">
            <a:spLocks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57150" indent="0">
              <a:buNone/>
            </a:pPr>
            <a:r>
              <a:rPr lang="en-US" altLang="ko-KR" dirty="0" smtClean="0"/>
              <a:t>[1</a:t>
            </a:r>
            <a:r>
              <a:rPr lang="en-US" altLang="ko-KR" dirty="0"/>
              <a:t>] </a:t>
            </a:r>
            <a:r>
              <a:rPr lang="en-US" altLang="ko-KR" dirty="0">
                <a:hlinkClick r:id="rId2"/>
              </a:rPr>
              <a:t>https://</a:t>
            </a:r>
            <a:r>
              <a:rPr lang="en-US" altLang="ko-KR" dirty="0" smtClean="0">
                <a:hlinkClick r:id="rId2"/>
              </a:rPr>
              <a:t>mentor.ieee.org/802.11/dcn/15/11-15-0132-09-00ax-spec-framework.docx</a:t>
            </a:r>
            <a:endParaRPr lang="en-US" altLang="ko-KR" dirty="0" smtClean="0"/>
          </a:p>
          <a:p>
            <a:pPr marL="57150" indent="0">
              <a:buNone/>
            </a:pPr>
            <a:r>
              <a:rPr lang="en-US" altLang="ko-KR" dirty="0" smtClean="0"/>
              <a:t>[</a:t>
            </a:r>
            <a:r>
              <a:rPr lang="en-US" altLang="ko-KR" dirty="0"/>
              <a:t>2] </a:t>
            </a:r>
            <a:r>
              <a:rPr lang="en-US" altLang="ko-KR" dirty="0">
                <a:hlinkClick r:id="rId3"/>
              </a:rPr>
              <a:t>https://</a:t>
            </a:r>
            <a:r>
              <a:rPr lang="en-US" altLang="ko-KR" dirty="0" smtClean="0">
                <a:hlinkClick r:id="rId3"/>
              </a:rPr>
              <a:t>mentor.ieee.org/802.11/dcn/15/11-15-1033-00-00ax-data-field-in-he-ppdu.pptx</a:t>
            </a:r>
            <a:endParaRPr lang="en-US" altLang="ko-KR" dirty="0" smtClean="0"/>
          </a:p>
          <a:p>
            <a:pPr marL="57150" indent="0">
              <a:buNone/>
            </a:pPr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408250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</a:t>
            </a:r>
            <a:r>
              <a:rPr lang="en-US" altLang="ko-KR" dirty="0" err="1"/>
              <a:t>TGax</a:t>
            </a:r>
            <a:r>
              <a:rPr lang="en-US" altLang="ko-KR" dirty="0"/>
              <a:t> </a:t>
            </a:r>
            <a:r>
              <a:rPr lang="en-US" altLang="ko-KR" dirty="0" smtClean="0"/>
              <a:t>SFD: </a:t>
            </a:r>
            <a:endParaRPr lang="en-US" altLang="ko-KR" dirty="0"/>
          </a:p>
          <a:p>
            <a:pPr lvl="1"/>
            <a:r>
              <a:rPr lang="en-GB" altLang="ko-KR" dirty="0"/>
              <a:t>4.2 DL MU </a:t>
            </a:r>
            <a:r>
              <a:rPr lang="en-GB" altLang="ko-KR" dirty="0" smtClean="0"/>
              <a:t>operation</a:t>
            </a:r>
            <a:br>
              <a:rPr lang="en-GB" altLang="ko-KR" dirty="0" smtClean="0"/>
            </a:br>
            <a:r>
              <a:rPr lang="en-US" altLang="ko-KR" dirty="0" smtClean="0"/>
              <a:t>The </a:t>
            </a:r>
            <a:r>
              <a:rPr lang="en-US" altLang="ko-KR" dirty="0"/>
              <a:t>addressed recipient that receives a frame soliciting an immediate response carried in </a:t>
            </a:r>
            <a:r>
              <a:rPr lang="en-US" altLang="ko-KR" dirty="0" smtClean="0"/>
              <a:t>UL </a:t>
            </a:r>
            <a:r>
              <a:rPr lang="en-US" altLang="ko-KR" dirty="0"/>
              <a:t>MU PPDU but </a:t>
            </a:r>
            <a:r>
              <a:rPr lang="en-US" altLang="ko-KR" dirty="0" smtClean="0"/>
              <a:t>that does </a:t>
            </a:r>
            <a:r>
              <a:rPr lang="en-US" altLang="ko-KR" dirty="0"/>
              <a:t>not receive a Trigger frame takes no action upon the receipt of the </a:t>
            </a:r>
            <a:r>
              <a:rPr lang="en-US" altLang="ko-KR" dirty="0" smtClean="0"/>
              <a:t>A-MPDU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marL="457200" lvl="1" indent="0">
              <a:buNone/>
            </a:pPr>
            <a:endParaRPr lang="en-US" altLang="ko-KR" dirty="0" smtClean="0"/>
          </a:p>
          <a:p>
            <a:pPr lvl="1"/>
            <a:endParaRPr lang="en-US" altLang="ko-KR" dirty="0" smtClean="0"/>
          </a:p>
          <a:p>
            <a:pPr marL="457200" lvl="1" indent="0">
              <a:buNone/>
            </a:pPr>
            <a:r>
              <a:rPr lang="en-GB" altLang="ko-KR" dirty="0"/>
              <a:t>	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 2015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, NEWRACOM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30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</a:t>
            </a:r>
            <a:r>
              <a:rPr lang="en-US" altLang="ko-KR" dirty="0" err="1"/>
              <a:t>TGax</a:t>
            </a:r>
            <a:r>
              <a:rPr lang="en-US" altLang="ko-KR" dirty="0"/>
              <a:t> </a:t>
            </a:r>
            <a:r>
              <a:rPr lang="en-US" altLang="ko-KR" dirty="0" smtClean="0"/>
              <a:t>SFD: </a:t>
            </a:r>
            <a:endParaRPr lang="en-US" altLang="ko-KR" dirty="0"/>
          </a:p>
          <a:p>
            <a:pPr lvl="1"/>
            <a:r>
              <a:rPr lang="en-GB" altLang="ko-KR" dirty="0"/>
              <a:t>4.2 DL MU </a:t>
            </a:r>
            <a:r>
              <a:rPr lang="en-GB" altLang="ko-KR" dirty="0" smtClean="0"/>
              <a:t>operation</a:t>
            </a:r>
            <a:br>
              <a:rPr lang="en-GB" altLang="ko-KR" dirty="0" smtClean="0"/>
            </a:br>
            <a:r>
              <a:rPr lang="en-US" altLang="ko-KR" dirty="0"/>
              <a:t>PPDU Type (SU or MU) of an immediate response </a:t>
            </a:r>
            <a:r>
              <a:rPr lang="en-US" altLang="ko-KR" dirty="0" smtClean="0"/>
              <a:t>is indicated in </a:t>
            </a:r>
            <a:r>
              <a:rPr lang="en-US" altLang="ko-KR" dirty="0"/>
              <a:t>a frame soliciting an immediate response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marL="457200" lvl="1" indent="0">
              <a:buNone/>
            </a:pPr>
            <a:endParaRPr lang="en-US" altLang="ko-KR" dirty="0" smtClean="0"/>
          </a:p>
          <a:p>
            <a:pPr lvl="1"/>
            <a:endParaRPr lang="en-US" altLang="ko-KR" dirty="0" smtClean="0"/>
          </a:p>
          <a:p>
            <a:pPr marL="457200" lvl="1" indent="0">
              <a:buNone/>
            </a:pPr>
            <a:r>
              <a:rPr lang="en-GB" altLang="ko-KR" dirty="0"/>
              <a:t>	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 2015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, NEWRACOM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541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</a:t>
            </a:r>
            <a:r>
              <a:rPr lang="en-US" altLang="ko-KR" dirty="0"/>
              <a:t>3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</a:t>
            </a:r>
            <a:r>
              <a:rPr lang="en-US" altLang="ko-KR" dirty="0" err="1"/>
              <a:t>TGax</a:t>
            </a:r>
            <a:r>
              <a:rPr lang="en-US" altLang="ko-KR" dirty="0"/>
              <a:t> </a:t>
            </a:r>
            <a:r>
              <a:rPr lang="en-US" altLang="ko-KR" dirty="0" smtClean="0"/>
              <a:t>SFD: </a:t>
            </a:r>
            <a:endParaRPr lang="en-US" altLang="ko-KR" dirty="0"/>
          </a:p>
          <a:p>
            <a:pPr lvl="1"/>
            <a:r>
              <a:rPr lang="en-GB" altLang="ko-KR" dirty="0"/>
              <a:t>4.2 DL MU </a:t>
            </a:r>
            <a:r>
              <a:rPr lang="en-GB" altLang="ko-KR" dirty="0" smtClean="0"/>
              <a:t>operation</a:t>
            </a:r>
            <a:br>
              <a:rPr lang="en-GB" altLang="ko-KR" dirty="0" smtClean="0"/>
            </a:br>
            <a:r>
              <a:rPr lang="en-US" altLang="ko-KR" dirty="0" err="1"/>
              <a:t>Ack</a:t>
            </a:r>
            <a:r>
              <a:rPr lang="en-US" altLang="ko-KR" dirty="0"/>
              <a:t> Policy field in a frame soliciting an immediate response </a:t>
            </a:r>
            <a:r>
              <a:rPr lang="en-US" altLang="ko-KR" dirty="0" smtClean="0"/>
              <a:t>is set to 00 </a:t>
            </a:r>
            <a:r>
              <a:rPr lang="en-US" altLang="ko-KR" dirty="0"/>
              <a:t>(Normal </a:t>
            </a:r>
            <a:r>
              <a:rPr lang="en-US" altLang="ko-KR" dirty="0" err="1"/>
              <a:t>Ack</a:t>
            </a:r>
            <a:r>
              <a:rPr lang="en-US" altLang="ko-KR" dirty="0"/>
              <a:t> or Implicit Block </a:t>
            </a:r>
            <a:r>
              <a:rPr lang="en-US" altLang="ko-KR" dirty="0" err="1"/>
              <a:t>Ack</a:t>
            </a:r>
            <a:r>
              <a:rPr lang="en-US" altLang="ko-KR" dirty="0"/>
              <a:t> Request ) </a:t>
            </a:r>
            <a:r>
              <a:rPr lang="en-US" altLang="ko-KR" dirty="0" smtClean="0"/>
              <a:t>if the </a:t>
            </a:r>
            <a:r>
              <a:rPr lang="en-US" altLang="ko-KR" dirty="0"/>
              <a:t>immediate response </a:t>
            </a:r>
            <a:r>
              <a:rPr lang="en-US" altLang="ko-KR" dirty="0" smtClean="0"/>
              <a:t>is carried </a:t>
            </a:r>
            <a:r>
              <a:rPr lang="en-US" altLang="ko-KR" dirty="0"/>
              <a:t>in </a:t>
            </a:r>
            <a:r>
              <a:rPr lang="en-US" altLang="ko-KR" dirty="0" smtClean="0"/>
              <a:t>SU PPDU, or it is set </a:t>
            </a:r>
            <a:r>
              <a:rPr lang="en-US" altLang="ko-KR" dirty="0"/>
              <a:t>to </a:t>
            </a:r>
            <a:r>
              <a:rPr lang="en-US" altLang="ko-KR" dirty="0" smtClean="0"/>
              <a:t>01 (Trigger </a:t>
            </a:r>
            <a:r>
              <a:rPr lang="en-US" altLang="ko-KR" dirty="0"/>
              <a:t>based </a:t>
            </a:r>
            <a:r>
              <a:rPr lang="en-US" altLang="ko-KR" dirty="0" err="1" smtClean="0"/>
              <a:t>Ack</a:t>
            </a:r>
            <a:r>
              <a:rPr lang="en-US" altLang="ko-KR" dirty="0" smtClean="0"/>
              <a:t>) </a:t>
            </a:r>
            <a:r>
              <a:rPr lang="en-US" altLang="ko-KR" dirty="0"/>
              <a:t>if the immediate response is carried in </a:t>
            </a:r>
            <a:r>
              <a:rPr lang="en-US" altLang="ko-KR" dirty="0" smtClean="0"/>
              <a:t>MU PPDU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en-GB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 2015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, NEWRACOM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798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4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</a:t>
            </a:r>
            <a:r>
              <a:rPr lang="en-US" altLang="ko-KR" dirty="0" err="1"/>
              <a:t>TGax</a:t>
            </a:r>
            <a:r>
              <a:rPr lang="en-US" altLang="ko-KR" dirty="0"/>
              <a:t> </a:t>
            </a:r>
            <a:r>
              <a:rPr lang="en-US" altLang="ko-KR" dirty="0" smtClean="0"/>
              <a:t>SFD: </a:t>
            </a:r>
            <a:endParaRPr lang="en-US" altLang="ko-KR" dirty="0"/>
          </a:p>
          <a:p>
            <a:pPr lvl="1"/>
            <a:r>
              <a:rPr lang="en-GB" altLang="ko-KR" dirty="0"/>
              <a:t>4.2 DL MU </a:t>
            </a:r>
            <a:r>
              <a:rPr lang="en-GB" altLang="ko-KR" dirty="0" smtClean="0"/>
              <a:t>operation</a:t>
            </a:r>
            <a:br>
              <a:rPr lang="en-GB" altLang="ko-KR" dirty="0" smtClean="0"/>
            </a:br>
            <a:r>
              <a:rPr lang="en-US" altLang="ko-KR" dirty="0" err="1" smtClean="0"/>
              <a:t>Ack</a:t>
            </a:r>
            <a:r>
              <a:rPr lang="en-US" altLang="ko-KR" dirty="0" smtClean="0"/>
              <a:t> </a:t>
            </a:r>
            <a:r>
              <a:rPr lang="en-US" altLang="ko-KR" dirty="0"/>
              <a:t>Policy field </a:t>
            </a:r>
            <a:r>
              <a:rPr lang="en-US" altLang="ko-KR" dirty="0" smtClean="0"/>
              <a:t>set to 01 (Trigger </a:t>
            </a:r>
            <a:r>
              <a:rPr lang="en-US" altLang="ko-KR" dirty="0"/>
              <a:t>based </a:t>
            </a:r>
            <a:r>
              <a:rPr lang="en-US" altLang="ko-KR" dirty="0" err="1" smtClean="0"/>
              <a:t>Ack</a:t>
            </a:r>
            <a:r>
              <a:rPr lang="en-US" altLang="ko-KR" dirty="0" smtClean="0"/>
              <a:t>) has the following normative behavior</a:t>
            </a:r>
            <a:br>
              <a:rPr lang="en-US" altLang="ko-KR" dirty="0" smtClean="0"/>
            </a:br>
            <a:r>
              <a:rPr lang="en-US" altLang="ko-KR" dirty="0" err="1" smtClean="0"/>
              <a:t>i</a:t>
            </a:r>
            <a:r>
              <a:rPr lang="en-US" altLang="ko-KR" dirty="0"/>
              <a:t>) The addressed recipient that receives the Trigger frame returns an </a:t>
            </a:r>
            <a:r>
              <a:rPr lang="en-US" altLang="ko-KR" dirty="0" err="1"/>
              <a:t>Ack</a:t>
            </a:r>
            <a:r>
              <a:rPr lang="en-US" altLang="ko-KR" dirty="0"/>
              <a:t>/</a:t>
            </a:r>
            <a:r>
              <a:rPr lang="en-US" altLang="ko-KR" dirty="0" err="1"/>
              <a:t>BlockAck</a:t>
            </a:r>
            <a:r>
              <a:rPr lang="en-US" altLang="ko-KR" dirty="0"/>
              <a:t> frame, either individually or as part of an A-MPDU starting a SIFS after the PPDU carrying the frame, according to the UL MU scheduling information specified in the Trigger frame </a:t>
            </a:r>
            <a:br>
              <a:rPr lang="en-US" altLang="ko-KR" dirty="0"/>
            </a:br>
            <a:r>
              <a:rPr lang="en-US" altLang="ko-KR" dirty="0"/>
              <a:t>ii) The addressed recipient that does not receive the Trigger frame takes no action upon the receipt of the frame except for recording the </a:t>
            </a:r>
            <a:r>
              <a:rPr lang="en-US" altLang="ko-KR" dirty="0" smtClean="0"/>
              <a:t>state</a:t>
            </a:r>
            <a:br>
              <a:rPr lang="en-US" altLang="ko-KR" dirty="0" smtClean="0"/>
            </a:br>
            <a:endParaRPr lang="en-GB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 2015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, NEWRACOM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194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Introduction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 2015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27082" y="6475413"/>
            <a:ext cx="1816843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10" name="내용 개체 틀 2"/>
          <p:cNvSpPr txBox="1">
            <a:spLocks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altLang="ko-KR" dirty="0" err="1"/>
              <a:t>TGax</a:t>
            </a:r>
            <a:r>
              <a:rPr lang="en-GB" altLang="ko-KR" dirty="0"/>
              <a:t> Specification Framework [1</a:t>
            </a:r>
            <a:r>
              <a:rPr lang="en-GB" altLang="ko-KR" dirty="0" smtClean="0"/>
              <a:t>]</a:t>
            </a:r>
          </a:p>
          <a:p>
            <a:pPr lvl="1"/>
            <a:r>
              <a:rPr lang="en-GB" altLang="ko-KR" dirty="0"/>
              <a:t>4.2 DL MU </a:t>
            </a:r>
            <a:r>
              <a:rPr lang="en-GB" altLang="ko-KR" dirty="0" smtClean="0"/>
              <a:t>operation</a:t>
            </a:r>
            <a:r>
              <a:rPr lang="en-US" altLang="ko-KR" dirty="0">
                <a:solidFill>
                  <a:srgbClr val="FF0000"/>
                </a:solidFill>
              </a:rPr>
              <a:t/>
            </a:r>
            <a:br>
              <a:rPr lang="en-US" altLang="ko-KR" dirty="0">
                <a:solidFill>
                  <a:srgbClr val="FF0000"/>
                </a:solidFill>
              </a:rPr>
            </a:br>
            <a:r>
              <a:rPr lang="en-US" altLang="ko-KR" dirty="0"/>
              <a:t>In each payload within a DL MU PPDU a Trigger frame may be present that carries the information that enables the recipient of the STA to send its ACK/BA response frame a TBD IFS after the DL MU PPDU.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/>
              <a:t/>
            </a:r>
            <a:br>
              <a:rPr lang="en-US" altLang="ko-KR" dirty="0"/>
            </a:br>
            <a:r>
              <a:rPr lang="en-US" altLang="ko-KR" dirty="0"/>
              <a:t>The contents of the scheduling information for an UL OFDMA ACK/BA includes UL PPDU Length (9 bits) and RU Allocation (TBD</a:t>
            </a:r>
            <a:r>
              <a:rPr lang="en-US" altLang="ko-KR" dirty="0" smtClean="0"/>
              <a:t>).</a:t>
            </a:r>
            <a:endParaRPr lang="en-US" altLang="ko-KR" dirty="0"/>
          </a:p>
          <a:p>
            <a:pPr lvl="1"/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445435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Introduction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 2015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27082" y="6475413"/>
            <a:ext cx="1816843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10" name="내용 개체 틀 2"/>
          <p:cNvSpPr txBox="1">
            <a:spLocks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altLang="ko-KR" dirty="0" err="1"/>
              <a:t>TGax</a:t>
            </a:r>
            <a:r>
              <a:rPr lang="en-GB" altLang="ko-KR" dirty="0"/>
              <a:t> Specification Framework </a:t>
            </a:r>
            <a:r>
              <a:rPr lang="en-GB" altLang="ko-KR" dirty="0" smtClean="0"/>
              <a:t>[2]</a:t>
            </a:r>
          </a:p>
          <a:p>
            <a:pPr lvl="1"/>
            <a:r>
              <a:rPr lang="en-GB" altLang="ko-KR" dirty="0" smtClean="0"/>
              <a:t>6.1 </a:t>
            </a:r>
            <a:r>
              <a:rPr lang="en-GB" altLang="ko-KR" dirty="0"/>
              <a:t>General</a:t>
            </a:r>
            <a:br>
              <a:rPr lang="en-GB" altLang="ko-KR" dirty="0"/>
            </a:br>
            <a:r>
              <a:rPr lang="en-US" altLang="ko-KR" dirty="0"/>
              <a:t>In a downlink MU HE PPDU, at most one A-MPDU is allowed to contain one or more MPDUs that solicit an immediate response, </a:t>
            </a:r>
            <a:r>
              <a:rPr lang="en-US" altLang="ko-KR" dirty="0">
                <a:solidFill>
                  <a:srgbClr val="FF0000"/>
                </a:solidFill>
              </a:rPr>
              <a:t>except when an immediate response is carried in UL MU PPDU. In such case, one or more A-MPDUs are allowed to contain one or more MPDUs that solicit an immediate response carried in UL MU PPDU</a:t>
            </a:r>
            <a:r>
              <a:rPr lang="en-US" altLang="ko-KR" dirty="0" smtClean="0">
                <a:solidFill>
                  <a:srgbClr val="FF0000"/>
                </a:solidFill>
              </a:rPr>
              <a:t>.</a:t>
            </a:r>
            <a:br>
              <a:rPr lang="en-US" altLang="ko-KR" dirty="0" smtClean="0">
                <a:solidFill>
                  <a:srgbClr val="FF0000"/>
                </a:solidFill>
              </a:rPr>
            </a:br>
            <a:endParaRPr lang="en-GB" altLang="ko-K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9805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HE MU Acknowledgment Procedure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HE MU Acknowledgment </a:t>
            </a:r>
          </a:p>
          <a:p>
            <a:pPr lvl="1"/>
            <a:r>
              <a:rPr lang="en-US" altLang="ko-KR" dirty="0" err="1" smtClean="0"/>
              <a:t>Ack</a:t>
            </a:r>
            <a:r>
              <a:rPr lang="en-US" altLang="ko-KR" dirty="0" smtClean="0"/>
              <a:t> Policy elicits </a:t>
            </a:r>
            <a:r>
              <a:rPr lang="en-US" altLang="ko-KR" dirty="0"/>
              <a:t>an </a:t>
            </a:r>
            <a:r>
              <a:rPr lang="en-US" altLang="ko-KR" dirty="0" smtClean="0"/>
              <a:t>immediate response (SU PPDU)</a:t>
            </a:r>
            <a:endParaRPr lang="ko-KR" altLang="en-US" dirty="0"/>
          </a:p>
          <a:p>
            <a:endParaRPr lang="en-US" altLang="ko-KR" dirty="0"/>
          </a:p>
          <a:p>
            <a:endParaRPr lang="en-US" altLang="ko-KR" dirty="0" smtClean="0"/>
          </a:p>
          <a:p>
            <a:pPr marL="0" indent="0">
              <a:buNone/>
            </a:pPr>
            <a:endParaRPr lang="en-US" altLang="ko-KR" dirty="0" smtClean="0"/>
          </a:p>
          <a:p>
            <a:pPr lvl="1"/>
            <a:r>
              <a:rPr lang="en-US" altLang="ko-KR" dirty="0"/>
              <a:t>Responses to </a:t>
            </a:r>
            <a:r>
              <a:rPr lang="en-US" altLang="ko-KR" dirty="0" smtClean="0"/>
              <a:t>DATA </a:t>
            </a:r>
            <a:r>
              <a:rPr lang="en-US" altLang="ko-KR" dirty="0"/>
              <a:t>within a </a:t>
            </a:r>
            <a:r>
              <a:rPr lang="en-US" altLang="ko-KR" dirty="0" smtClean="0"/>
              <a:t>HE MU </a:t>
            </a:r>
            <a:r>
              <a:rPr lang="en-US" altLang="ko-KR" dirty="0"/>
              <a:t>PPDU that are not immediate responses to the </a:t>
            </a:r>
            <a:r>
              <a:rPr lang="en-US" altLang="ko-KR" dirty="0" smtClean="0"/>
              <a:t>HE </a:t>
            </a:r>
            <a:r>
              <a:rPr lang="en-US" altLang="ko-KR" dirty="0"/>
              <a:t>MU </a:t>
            </a:r>
            <a:r>
              <a:rPr lang="en-US" altLang="ko-KR" dirty="0" smtClean="0"/>
              <a:t>PPDU are </a:t>
            </a:r>
            <a:r>
              <a:rPr lang="en-US" altLang="ko-KR" dirty="0"/>
              <a:t>transmitted in response to explicit </a:t>
            </a:r>
            <a:r>
              <a:rPr lang="en-US" altLang="ko-KR" dirty="0" smtClean="0"/>
              <a:t>Block </a:t>
            </a:r>
            <a:r>
              <a:rPr lang="en-US" altLang="ko-KR" dirty="0" err="1" smtClean="0"/>
              <a:t>Ack</a:t>
            </a:r>
            <a:r>
              <a:rPr lang="en-US" altLang="ko-KR" dirty="0" smtClean="0"/>
              <a:t> Request </a:t>
            </a:r>
            <a:r>
              <a:rPr lang="en-US" altLang="ko-KR" dirty="0"/>
              <a:t>frames by the </a:t>
            </a:r>
            <a:r>
              <a:rPr lang="en-US" altLang="ko-KR" dirty="0" smtClean="0"/>
              <a:t>AP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 2015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, NEWRACOM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" y="2819400"/>
            <a:ext cx="8115300" cy="113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493171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HE MU Acknowledgment Procedure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HE MU Acknowledgment </a:t>
            </a:r>
          </a:p>
          <a:p>
            <a:pPr lvl="1"/>
            <a:r>
              <a:rPr lang="en-US" altLang="ko-KR" dirty="0" smtClean="0"/>
              <a:t>Trigger </a:t>
            </a:r>
            <a:r>
              <a:rPr lang="en-US" altLang="ko-KR" dirty="0"/>
              <a:t>frame elicits </a:t>
            </a:r>
            <a:r>
              <a:rPr lang="en-US" altLang="ko-KR" dirty="0" smtClean="0"/>
              <a:t>immediate responses (MU PPDU)</a:t>
            </a:r>
            <a:endParaRPr lang="ko-KR" altLang="en-US" dirty="0"/>
          </a:p>
          <a:p>
            <a:endParaRPr lang="en-US" altLang="ko-KR" dirty="0"/>
          </a:p>
          <a:p>
            <a:endParaRPr lang="en-US" altLang="ko-KR" dirty="0" smtClean="0"/>
          </a:p>
          <a:p>
            <a:pPr marL="0" indent="0">
              <a:buNone/>
            </a:pPr>
            <a:endParaRPr lang="en-US" altLang="ko-KR" dirty="0" smtClean="0"/>
          </a:p>
          <a:p>
            <a:pPr lvl="1"/>
            <a:r>
              <a:rPr lang="en-US" altLang="ko-KR" dirty="0"/>
              <a:t>Trigger </a:t>
            </a:r>
            <a:r>
              <a:rPr lang="en-US" altLang="ko-KR" dirty="0" smtClean="0"/>
              <a:t>Info in MAC Header elicits </a:t>
            </a:r>
            <a:r>
              <a:rPr lang="en-US" altLang="ko-KR" dirty="0"/>
              <a:t>immediate responses </a:t>
            </a:r>
            <a:r>
              <a:rPr lang="en-US" altLang="ko-KR" dirty="0" smtClean="0"/>
              <a:t>(MU PPDU)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 2015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, NEWRACOM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837760"/>
            <a:ext cx="5172075" cy="1124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999" y="4812606"/>
            <a:ext cx="5172075" cy="11309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877132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HE MU </a:t>
            </a:r>
            <a:r>
              <a:rPr lang="en-US" altLang="ko-KR" dirty="0" smtClean="0">
                <a:solidFill>
                  <a:schemeClr val="tx1"/>
                </a:solidFill>
              </a:rPr>
              <a:t>Acknowledgment Issue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altLang="ko-KR" dirty="0" smtClean="0"/>
              <a:t>Trigger frame elicits immediate responses </a:t>
            </a:r>
            <a:r>
              <a:rPr lang="en-US" altLang="ko-KR" dirty="0"/>
              <a:t>carried in MU PPDU</a:t>
            </a:r>
            <a:endParaRPr lang="en-US" altLang="ko-KR" dirty="0" smtClean="0"/>
          </a:p>
          <a:p>
            <a:r>
              <a:rPr lang="en-US" altLang="ko-KR" dirty="0" smtClean="0"/>
              <a:t>But, if an addressed recipient (e.g., STA2) does not receive a Trigger frame, it can respond with SU PPDU 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pPr lvl="1"/>
            <a:endParaRPr lang="ko-KR" altLang="en-US" dirty="0"/>
          </a:p>
          <a:p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 2015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, NEWRACOM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3276600"/>
            <a:ext cx="3893847" cy="3059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오른쪽 화살표 6"/>
          <p:cNvSpPr/>
          <p:nvPr/>
        </p:nvSpPr>
        <p:spPr bwMode="auto">
          <a:xfrm rot="10800000">
            <a:off x="4655847" y="3727450"/>
            <a:ext cx="381000" cy="304800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29200" y="3733800"/>
            <a:ext cx="3505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/>
              <a:t>Collision between immediate responses is problem </a:t>
            </a:r>
            <a:endParaRPr lang="ko-KR" altLang="en-US" b="1" dirty="0"/>
          </a:p>
        </p:txBody>
      </p:sp>
    </p:spTree>
    <p:extLst>
      <p:ext uri="{BB962C8B-B14F-4D97-AF65-F5344CB8AC3E}">
        <p14:creationId xmlns:p14="http://schemas.microsoft.com/office/powerpoint/2010/main" val="11553731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HE MU </a:t>
            </a:r>
            <a:r>
              <a:rPr lang="en-US" altLang="ko-KR" dirty="0">
                <a:solidFill>
                  <a:schemeClr val="tx1"/>
                </a:solidFill>
              </a:rPr>
              <a:t>Acknowledgment </a:t>
            </a:r>
            <a:r>
              <a:rPr lang="en-US" altLang="ko-KR" dirty="0" smtClean="0">
                <a:solidFill>
                  <a:schemeClr val="tx1"/>
                </a:solidFill>
              </a:rPr>
              <a:t>Proposal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altLang="ko-KR" dirty="0" smtClean="0"/>
              <a:t>If an addressed recipient (e.g., STA2) does not receive a Trigger frame, it takes no action upon a receipt of a frame soliciting an immediate response carried in MU PPDU</a:t>
            </a:r>
          </a:p>
          <a:p>
            <a:pPr lvl="1"/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 2015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, NEWRACOM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1" y="3276600"/>
            <a:ext cx="3886199" cy="30534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오른쪽 화살표 8"/>
          <p:cNvSpPr/>
          <p:nvPr/>
        </p:nvSpPr>
        <p:spPr bwMode="auto">
          <a:xfrm rot="10800000">
            <a:off x="5105400" y="5943600"/>
            <a:ext cx="381000" cy="304800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486400" y="5949950"/>
            <a:ext cx="365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/>
              <a:t>No immediate response since it does not receive a Trigger frame</a:t>
            </a:r>
            <a:endParaRPr lang="ko-KR" altLang="en-US" b="1" dirty="0"/>
          </a:p>
        </p:txBody>
      </p:sp>
    </p:spTree>
    <p:extLst>
      <p:ext uri="{BB962C8B-B14F-4D97-AF65-F5344CB8AC3E}">
        <p14:creationId xmlns:p14="http://schemas.microsoft.com/office/powerpoint/2010/main" val="1135308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HE MU Acknowledgment Proposal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PPDU Type (SU or MU) of an </a:t>
            </a:r>
            <a:r>
              <a:rPr lang="en-US" altLang="ko-KR" dirty="0"/>
              <a:t>immediate response </a:t>
            </a:r>
            <a:r>
              <a:rPr lang="en-US" altLang="ko-KR" dirty="0" smtClean="0"/>
              <a:t>should be indicated in </a:t>
            </a:r>
            <a:r>
              <a:rPr lang="en-US" altLang="ko-KR" dirty="0"/>
              <a:t>a frame soliciting an immediate </a:t>
            </a:r>
            <a:r>
              <a:rPr lang="en-US" altLang="ko-KR" dirty="0" smtClean="0"/>
              <a:t>response</a:t>
            </a:r>
          </a:p>
          <a:p>
            <a:endParaRPr lang="en-US" altLang="ko-KR" dirty="0"/>
          </a:p>
          <a:p>
            <a:r>
              <a:rPr lang="en-US" altLang="ko-KR" dirty="0" smtClean="0"/>
              <a:t>One option to indicate PPDU Type of an </a:t>
            </a:r>
            <a:r>
              <a:rPr lang="en-US" altLang="ko-KR" dirty="0"/>
              <a:t>immediate response </a:t>
            </a:r>
            <a:r>
              <a:rPr lang="en-US" altLang="ko-KR" dirty="0" smtClean="0"/>
              <a:t>is using </a:t>
            </a:r>
            <a:r>
              <a:rPr lang="en-US" altLang="ko-KR" dirty="0" err="1" smtClean="0"/>
              <a:t>Ack</a:t>
            </a:r>
            <a:r>
              <a:rPr lang="en-US" altLang="ko-KR" dirty="0" smtClean="0"/>
              <a:t> Policy field</a:t>
            </a:r>
          </a:p>
          <a:p>
            <a:pPr lvl="1"/>
            <a:r>
              <a:rPr lang="en-US" altLang="ko-KR" dirty="0" err="1" smtClean="0"/>
              <a:t>Ack</a:t>
            </a:r>
            <a:r>
              <a:rPr lang="en-US" altLang="ko-KR" dirty="0" smtClean="0"/>
              <a:t> </a:t>
            </a:r>
            <a:r>
              <a:rPr lang="en-US" altLang="ko-KR" dirty="0"/>
              <a:t>Policy </a:t>
            </a:r>
            <a:r>
              <a:rPr lang="en-US" altLang="ko-KR" dirty="0" smtClean="0"/>
              <a:t>field in </a:t>
            </a:r>
            <a:r>
              <a:rPr lang="en-US" altLang="ko-KR" dirty="0"/>
              <a:t>a frame soliciting an immediate response </a:t>
            </a:r>
            <a:r>
              <a:rPr lang="en-US" altLang="ko-KR" dirty="0" smtClean="0"/>
              <a:t>carried in SU PPDU is set to 00 </a:t>
            </a:r>
            <a:r>
              <a:rPr lang="en-US" altLang="ko-KR" dirty="0"/>
              <a:t>(Normal </a:t>
            </a:r>
            <a:r>
              <a:rPr lang="en-US" altLang="ko-KR" dirty="0" err="1"/>
              <a:t>Ack</a:t>
            </a:r>
            <a:r>
              <a:rPr lang="en-US" altLang="ko-KR" dirty="0"/>
              <a:t> or Implicit Block </a:t>
            </a:r>
            <a:r>
              <a:rPr lang="en-US" altLang="ko-KR" dirty="0" err="1"/>
              <a:t>Ack</a:t>
            </a:r>
            <a:r>
              <a:rPr lang="en-US" altLang="ko-KR" dirty="0"/>
              <a:t> Request </a:t>
            </a:r>
            <a:r>
              <a:rPr lang="en-US" altLang="ko-KR" dirty="0" smtClean="0"/>
              <a:t>) </a:t>
            </a:r>
            <a:endParaRPr lang="en-US" altLang="ko-KR" dirty="0"/>
          </a:p>
          <a:p>
            <a:pPr lvl="1"/>
            <a:r>
              <a:rPr lang="en-US" altLang="ko-KR" dirty="0" err="1" smtClean="0"/>
              <a:t>Ack</a:t>
            </a:r>
            <a:r>
              <a:rPr lang="en-US" altLang="ko-KR" dirty="0" smtClean="0"/>
              <a:t> </a:t>
            </a:r>
            <a:r>
              <a:rPr lang="en-US" altLang="ko-KR" dirty="0"/>
              <a:t>Policy field in a frame soliciting an immediate response carried in </a:t>
            </a:r>
            <a:r>
              <a:rPr lang="en-US" altLang="ko-KR" dirty="0" smtClean="0"/>
              <a:t>MU </a:t>
            </a:r>
            <a:r>
              <a:rPr lang="en-US" altLang="ko-KR" dirty="0"/>
              <a:t>PPDU is set to </a:t>
            </a:r>
            <a:r>
              <a:rPr lang="en-US" altLang="ko-KR" dirty="0" smtClean="0"/>
              <a:t>[Reserved value], </a:t>
            </a:r>
            <a:r>
              <a:rPr lang="en-US" altLang="ko-KR" u="sng" dirty="0" smtClean="0"/>
              <a:t>not 00</a:t>
            </a:r>
            <a:r>
              <a:rPr lang="en-US" altLang="ko-KR" u="sng" dirty="0"/>
              <a:t> (Normal </a:t>
            </a:r>
            <a:r>
              <a:rPr lang="en-US" altLang="ko-KR" u="sng" dirty="0" err="1"/>
              <a:t>Ack</a:t>
            </a:r>
            <a:r>
              <a:rPr lang="en-US" altLang="ko-KR" u="sng" dirty="0"/>
              <a:t> or Implicit Block </a:t>
            </a:r>
            <a:r>
              <a:rPr lang="en-US" altLang="ko-KR" u="sng" dirty="0" err="1"/>
              <a:t>Ack</a:t>
            </a:r>
            <a:r>
              <a:rPr lang="en-US" altLang="ko-KR" u="sng" dirty="0"/>
              <a:t> Request )</a:t>
            </a:r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 2015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, NEWRACOM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1490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HE MU Acknowledgment Proposal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US" altLang="ko-KR" dirty="0" smtClean="0"/>
              <a:t>Possible reserved value of ACK Policy field is as the following:</a:t>
            </a:r>
            <a:endParaRPr lang="en-US" altLang="ko-KR" dirty="0"/>
          </a:p>
          <a:p>
            <a:pPr lvl="1"/>
            <a:r>
              <a:rPr lang="en-US" altLang="ko-KR" dirty="0"/>
              <a:t>01: No explicit acknowledgment or PSMP </a:t>
            </a:r>
            <a:r>
              <a:rPr lang="en-US" altLang="ko-KR" dirty="0" err="1"/>
              <a:t>Ack</a:t>
            </a:r>
            <a:r>
              <a:rPr lang="en-US" altLang="ko-KR" dirty="0"/>
              <a:t> or </a:t>
            </a:r>
            <a:r>
              <a:rPr lang="en-US" altLang="ko-KR" b="1" u="sng" dirty="0">
                <a:solidFill>
                  <a:srgbClr val="FF0000"/>
                </a:solidFill>
              </a:rPr>
              <a:t>Trigger based </a:t>
            </a:r>
            <a:r>
              <a:rPr lang="en-US" altLang="ko-KR" b="1" u="sng" dirty="0" err="1">
                <a:solidFill>
                  <a:srgbClr val="FF0000"/>
                </a:solidFill>
              </a:rPr>
              <a:t>Ack</a:t>
            </a:r>
            <a:r>
              <a:rPr lang="en-US" altLang="ko-K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altLang="ko-K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ko-KR" b="1" u="sng" dirty="0" smtClean="0">
                <a:solidFill>
                  <a:srgbClr val="FF0000"/>
                </a:solidFill>
              </a:rPr>
              <a:t>[</a:t>
            </a:r>
            <a:r>
              <a:rPr lang="en-US" altLang="ko-KR" b="1" u="sng" dirty="0">
                <a:solidFill>
                  <a:srgbClr val="FF0000"/>
                </a:solidFill>
              </a:rPr>
              <a:t>In a frame that is the Trigger based </a:t>
            </a:r>
            <a:r>
              <a:rPr lang="en-US" altLang="ko-KR" b="1" u="sng" dirty="0" err="1">
                <a:solidFill>
                  <a:srgbClr val="FF0000"/>
                </a:solidFill>
              </a:rPr>
              <a:t>Ack</a:t>
            </a:r>
            <a:r>
              <a:rPr lang="en-US" altLang="ko-KR" b="1" u="sng" dirty="0">
                <a:solidFill>
                  <a:srgbClr val="FF0000"/>
                </a:solidFill>
              </a:rPr>
              <a:t> context]</a:t>
            </a:r>
            <a:r>
              <a:rPr lang="en-US" altLang="ko-KR" b="1" u="sng" dirty="0"/>
              <a:t/>
            </a:r>
            <a:br>
              <a:rPr lang="en-US" altLang="ko-KR" b="1" u="sng" dirty="0"/>
            </a:br>
            <a:r>
              <a:rPr lang="en-US" altLang="ko-KR" b="1" u="sng" dirty="0" err="1"/>
              <a:t>i</a:t>
            </a:r>
            <a:r>
              <a:rPr lang="en-US" altLang="ko-KR" b="1" u="sng" dirty="0"/>
              <a:t>)</a:t>
            </a:r>
            <a:r>
              <a:rPr lang="en-US" altLang="ko-KR" u="sng" dirty="0"/>
              <a:t> </a:t>
            </a:r>
            <a:r>
              <a:rPr lang="en-US" altLang="ko-KR" u="sng" dirty="0">
                <a:solidFill>
                  <a:srgbClr val="FF0000"/>
                </a:solidFill>
              </a:rPr>
              <a:t>The addressed recipient that receives the Trigger </a:t>
            </a:r>
            <a:r>
              <a:rPr lang="en-US" altLang="ko-KR" u="sng" dirty="0" smtClean="0">
                <a:solidFill>
                  <a:srgbClr val="FF0000"/>
                </a:solidFill>
              </a:rPr>
              <a:t>frame </a:t>
            </a:r>
            <a:r>
              <a:rPr lang="en-US" altLang="ko-KR" u="sng" dirty="0">
                <a:solidFill>
                  <a:srgbClr val="FF0000"/>
                </a:solidFill>
              </a:rPr>
              <a:t>returns an </a:t>
            </a:r>
            <a:r>
              <a:rPr lang="en-US" altLang="ko-KR" u="sng" dirty="0" err="1">
                <a:solidFill>
                  <a:srgbClr val="FF0000"/>
                </a:solidFill>
              </a:rPr>
              <a:t>Ack</a:t>
            </a:r>
            <a:r>
              <a:rPr lang="en-US" altLang="ko-KR" u="sng" dirty="0">
                <a:solidFill>
                  <a:srgbClr val="FF0000"/>
                </a:solidFill>
              </a:rPr>
              <a:t>/</a:t>
            </a:r>
            <a:r>
              <a:rPr lang="en-US" altLang="ko-KR" u="sng" dirty="0" err="1">
                <a:solidFill>
                  <a:srgbClr val="FF0000"/>
                </a:solidFill>
              </a:rPr>
              <a:t>BlockAck</a:t>
            </a:r>
            <a:r>
              <a:rPr lang="en-US" altLang="ko-KR" u="sng" dirty="0">
                <a:solidFill>
                  <a:srgbClr val="FF0000"/>
                </a:solidFill>
              </a:rPr>
              <a:t> frame,</a:t>
            </a:r>
            <a:r>
              <a:rPr lang="en-US" altLang="ko-KR" u="sng" dirty="0"/>
              <a:t> either individually or as part of an A-MPDU starting a SIFS after the PPDU carrying the frame, </a:t>
            </a:r>
            <a:r>
              <a:rPr lang="en-US" altLang="ko-KR" u="sng" dirty="0">
                <a:solidFill>
                  <a:srgbClr val="FF0000"/>
                </a:solidFill>
              </a:rPr>
              <a:t>according to the </a:t>
            </a:r>
            <a:r>
              <a:rPr lang="en-US" altLang="ko-KR" u="sng" dirty="0" smtClean="0">
                <a:solidFill>
                  <a:srgbClr val="FF0000"/>
                </a:solidFill>
              </a:rPr>
              <a:t>UL MU scheduling information </a:t>
            </a:r>
            <a:r>
              <a:rPr lang="en-US" altLang="ko-KR" u="sng" dirty="0">
                <a:solidFill>
                  <a:srgbClr val="FF0000"/>
                </a:solidFill>
              </a:rPr>
              <a:t>specified in the Trigger </a:t>
            </a:r>
            <a:r>
              <a:rPr lang="en-US" altLang="ko-KR" u="sng" dirty="0" smtClean="0">
                <a:solidFill>
                  <a:srgbClr val="FF0000"/>
                </a:solidFill>
              </a:rPr>
              <a:t>frame </a:t>
            </a:r>
            <a:r>
              <a:rPr lang="en-US" altLang="ko-KR" u="sng" dirty="0"/>
              <a:t/>
            </a:r>
            <a:br>
              <a:rPr lang="en-US" altLang="ko-KR" u="sng" dirty="0"/>
            </a:br>
            <a:r>
              <a:rPr lang="en-US" altLang="ko-KR" b="1" u="sng" dirty="0"/>
              <a:t>ii)</a:t>
            </a:r>
            <a:r>
              <a:rPr lang="en-US" altLang="ko-KR" u="sng" dirty="0"/>
              <a:t> The addressed recipient </a:t>
            </a:r>
            <a:r>
              <a:rPr lang="en-US" altLang="ko-KR" u="sng" dirty="0">
                <a:solidFill>
                  <a:srgbClr val="FF0000"/>
                </a:solidFill>
              </a:rPr>
              <a:t>that does not receive the Trigger frame </a:t>
            </a:r>
            <a:r>
              <a:rPr lang="en-US" altLang="ko-KR" u="sng" dirty="0"/>
              <a:t>takes no action upon the receipt of the frame except for recording the </a:t>
            </a:r>
            <a:r>
              <a:rPr lang="en-US" altLang="ko-KR" u="sng" dirty="0" smtClean="0"/>
              <a:t>state </a:t>
            </a:r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 2015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, NEWRACOM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57359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94058</TotalTime>
  <Words>642</Words>
  <Application>Microsoft Office PowerPoint</Application>
  <PresentationFormat>화면 슬라이드 쇼(4:3)</PresentationFormat>
  <Paragraphs>129</Paragraphs>
  <Slides>16</Slides>
  <Notes>1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18" baseType="lpstr">
      <vt:lpstr>802-11-Submission</vt:lpstr>
      <vt:lpstr>Document</vt:lpstr>
      <vt:lpstr>HE MU Acknowledgment Procedure</vt:lpstr>
      <vt:lpstr>Introduction</vt:lpstr>
      <vt:lpstr>Introduction</vt:lpstr>
      <vt:lpstr>HE MU Acknowledgment Procedure</vt:lpstr>
      <vt:lpstr>HE MU Acknowledgment Procedure</vt:lpstr>
      <vt:lpstr>HE MU Acknowledgment Issue </vt:lpstr>
      <vt:lpstr>HE MU Acknowledgment Proposal</vt:lpstr>
      <vt:lpstr>HE MU Acknowledgment Proposal</vt:lpstr>
      <vt:lpstr>HE MU Acknowledgment Proposal</vt:lpstr>
      <vt:lpstr>HE MU Acknowledgment Proposal</vt:lpstr>
      <vt:lpstr>Conclusion</vt:lpstr>
      <vt:lpstr>References </vt:lpstr>
      <vt:lpstr>Straw Poll 1</vt:lpstr>
      <vt:lpstr>Straw Poll 2</vt:lpstr>
      <vt:lpstr>Straw Poll 3</vt:lpstr>
      <vt:lpstr>Straw Poll 4</vt:lpstr>
    </vt:vector>
  </TitlesOfParts>
  <Company>AT&amp;T Labs Research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Yongho</cp:lastModifiedBy>
  <cp:revision>1196</cp:revision>
  <cp:lastPrinted>1998-02-10T13:28:06Z</cp:lastPrinted>
  <dcterms:created xsi:type="dcterms:W3CDTF">2007-05-21T21:00:37Z</dcterms:created>
  <dcterms:modified xsi:type="dcterms:W3CDTF">2015-11-06T00:27:37Z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