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8" r:id="rId4"/>
    <p:sldId id="262" r:id="rId5"/>
    <p:sldId id="263" r:id="rId6"/>
    <p:sldId id="267" r:id="rId7"/>
    <p:sldId id="265" r:id="rId8"/>
    <p:sldId id="266" r:id="rId9"/>
    <p:sldId id="269" r:id="rId10"/>
    <p:sldId id="270" r:id="rId11"/>
    <p:sldId id="271" r:id="rId12"/>
    <p:sldId id="272" r:id="rId13"/>
    <p:sldId id="277" r:id="rId14"/>
    <p:sldId id="273" r:id="rId15"/>
    <p:sldId id="280" r:id="rId16"/>
    <p:sldId id="274" r:id="rId17"/>
    <p:sldId id="275" r:id="rId18"/>
    <p:sldId id="276" r:id="rId19"/>
    <p:sldId id="278" r:id="rId20"/>
    <p:sldId id="279" r:id="rId21"/>
    <p:sldId id="264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6586" autoAdjust="0"/>
  </p:normalViewPr>
  <p:slideViewPr>
    <p:cSldViewPr>
      <p:cViewPr varScale="1">
        <p:scale>
          <a:sx n="52" d="100"/>
          <a:sy n="52" d="100"/>
        </p:scale>
        <p:origin x="76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7176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802.11-15/1271r0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802.11-15/1271r0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802.11-15/1271r0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802.11-15/1271r0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802.11-15/1271r0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802.11-15/1271r0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802.11-15/1271r0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471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802.11-15/1271r0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802.11-15/1271r0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workshop/2015-09-17_18_RAN_5G/Docs/RWS-150032.zi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workshop/2015-09-17_18_RAN_5G/Docs/RWS-150085.zip" TargetMode="External"/><Relationship Id="rId2" Type="http://schemas.openxmlformats.org/officeDocument/2006/relationships/hyperlink" Target="http://www.3gpp.org/ftp/workshop/2015-09-17_18_RAN_5G/Docs/RWS-150036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3gpp.org/ftp/workshop/2015-09-17_18_RAN_5G/Docs/RWS-150090.zip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ftp://ftp.3gpp.org/workshop/2015-09-17_18_RAN_5G/Docs/RWS-150073.zip" TargetMode="External"/><Relationship Id="rId7" Type="http://schemas.openxmlformats.org/officeDocument/2006/relationships/hyperlink" Target="ftp://ftp.3gpp.org/workshop/2015-09-17_18_RAN_5G/Doc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3gpp.org/workshop/2015-09-17_18_RAN_5G/Report/RWS-150076.zip" TargetMode="External"/><Relationship Id="rId5" Type="http://schemas.openxmlformats.org/officeDocument/2006/relationships/hyperlink" Target="ftp://ftp.3gpp.org/workshop/2015-09-17_18_RAN_5G/Docs/RWS-150001.zip" TargetMode="External"/><Relationship Id="rId4" Type="http://schemas.openxmlformats.org/officeDocument/2006/relationships/hyperlink" Target="http://www.3gpp.org/ftp/tsg_sa/tsg_sa/TSGS_67/Docs/SP-150149.zi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3gpp.org/workshop/2015-09-17_18_RAN_5G/Doc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workshop/2015-09-17_18_RAN_5G/Docs/RWS-150082.zi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661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Report on 3GPP 5G Workshop</a:t>
            </a:r>
            <a:br>
              <a:rPr lang="en-GB" dirty="0" smtClean="0"/>
            </a:br>
            <a:r>
              <a:rPr lang="en-GB" sz="1800" dirty="0" smtClean="0"/>
              <a:t>Sept. 17-18 2015, Phoenix AZ</a:t>
            </a:r>
            <a:endParaRPr lang="en-GB" sz="1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728400"/>
              </p:ext>
            </p:extLst>
          </p:nvPr>
        </p:nvGraphicFramePr>
        <p:xfrm>
          <a:off x="571500" y="2314575"/>
          <a:ext cx="8458200" cy="324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Document" r:id="rId4" imgW="8965624" imgH="3436075" progId="Word.Document.8">
                  <p:embed/>
                </p:oleObj>
              </mc:Choice>
              <mc:Fallback>
                <p:oleObj name="Document" r:id="rId4" imgW="8965624" imgH="34360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2314575"/>
                        <a:ext cx="8458200" cy="3243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51630"/>
          </a:xfrm>
        </p:spPr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rPr>
              <a:t>Inputs from other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140895"/>
            <a:ext cx="7770813" cy="52570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Alliance for Telecommunications Industry Solutions (ATIS) </a:t>
            </a:r>
            <a:r>
              <a:rPr lang="en-GB" sz="1400" dirty="0" smtClean="0"/>
              <a:t> </a:t>
            </a:r>
            <a:r>
              <a:rPr lang="en-GB" sz="1400" b="0" dirty="0" smtClean="0"/>
              <a:t>(RWS-150021)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5G Forum (Korea</a:t>
            </a:r>
            <a:r>
              <a:rPr lang="en-GB" sz="1400" dirty="0" smtClean="0"/>
              <a:t>) </a:t>
            </a:r>
            <a:r>
              <a:rPr lang="en-GB" sz="1400" b="0" dirty="0" smtClean="0"/>
              <a:t>(RWS-150055)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IMT2020 (5G) Promotion Group (China</a:t>
            </a:r>
            <a:r>
              <a:rPr lang="en-GB" sz="1400" dirty="0" smtClean="0"/>
              <a:t>) </a:t>
            </a:r>
            <a:r>
              <a:rPr lang="en-GB" sz="1400" b="0" dirty="0" smtClean="0"/>
              <a:t>(RWS-150050)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5GMF (Japan</a:t>
            </a:r>
            <a:r>
              <a:rPr lang="en-GB" sz="1400" dirty="0" smtClean="0"/>
              <a:t>) </a:t>
            </a:r>
            <a:r>
              <a:rPr lang="en-GB" sz="1400" b="0" dirty="0" smtClean="0"/>
              <a:t>(RWS-150081)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TAICS (Taiwan</a:t>
            </a:r>
            <a:r>
              <a:rPr lang="en-GB" sz="1400" dirty="0" smtClean="0"/>
              <a:t>) </a:t>
            </a:r>
            <a:r>
              <a:rPr lang="en-GB" sz="1400" b="0" dirty="0" smtClean="0"/>
              <a:t>(RWS-150059)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5G-PPP (EU</a:t>
            </a:r>
            <a:r>
              <a:rPr lang="en-GB" sz="1400" dirty="0" smtClean="0"/>
              <a:t>) </a:t>
            </a:r>
            <a:r>
              <a:rPr lang="en-GB" sz="1400" b="0" dirty="0" smtClean="0"/>
              <a:t>(RWS-150007)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COHERENT (5G-PPP project</a:t>
            </a:r>
            <a:r>
              <a:rPr lang="en-GB" sz="1400" dirty="0" smtClean="0"/>
              <a:t>) </a:t>
            </a:r>
            <a:r>
              <a:rPr lang="en-GB" sz="1400" b="0" dirty="0" smtClean="0"/>
              <a:t>(RWS-150086)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METIS (METIS was a EU FP7 project, METIS II is an EU 5G-PPP </a:t>
            </a:r>
            <a:r>
              <a:rPr lang="en-GB" sz="1400" dirty="0" smtClean="0"/>
              <a:t>project </a:t>
            </a:r>
            <a:r>
              <a:rPr lang="en-GB" sz="1400" b="0" dirty="0" smtClean="0"/>
              <a:t>(RWS-150070)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/>
              <a:t>NGMN (Next Generation Mobile Networks</a:t>
            </a:r>
            <a:r>
              <a:rPr lang="en-GB" sz="1400" dirty="0" smtClean="0"/>
              <a:t>) </a:t>
            </a:r>
            <a:r>
              <a:rPr lang="en-GB" sz="1400" b="0" dirty="0" smtClean="0"/>
              <a:t>(RWS-150088)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Small </a:t>
            </a:r>
            <a:r>
              <a:rPr lang="en-GB" sz="1400" dirty="0"/>
              <a:t>Cell </a:t>
            </a:r>
            <a:r>
              <a:rPr lang="en-GB" sz="1400" dirty="0" smtClean="0"/>
              <a:t>Forum </a:t>
            </a:r>
            <a:r>
              <a:rPr lang="en-GB" sz="1400" b="0" dirty="0" smtClean="0"/>
              <a:t>(RWS-150071)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TSDSI </a:t>
            </a:r>
            <a:r>
              <a:rPr lang="en-GB" sz="1400" dirty="0"/>
              <a:t>(India</a:t>
            </a:r>
            <a:r>
              <a:rPr lang="en-GB" sz="1400" dirty="0" smtClean="0"/>
              <a:t>) </a:t>
            </a:r>
            <a:r>
              <a:rPr lang="en-GB" sz="1400" b="0" dirty="0" smtClean="0"/>
              <a:t>(RWS-150060</a:t>
            </a:r>
            <a:r>
              <a:rPr lang="en-GB" sz="1400" b="0" dirty="0" smtClean="0"/>
              <a:t>)</a:t>
            </a:r>
            <a:endParaRPr lang="en-GB" sz="1400" b="0" dirty="0"/>
          </a:p>
          <a:p>
            <a:pPr marL="0" indent="0"/>
            <a:r>
              <a:rPr lang="en-GB" sz="2800" dirty="0"/>
              <a:t>Theses </a:t>
            </a:r>
            <a:r>
              <a:rPr lang="en-GB" sz="2800" dirty="0" smtClean="0"/>
              <a:t>Organizations provided their views on 5G: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How they see 5G developing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What they </a:t>
            </a:r>
            <a:r>
              <a:rPr lang="en-GB" dirty="0" smtClean="0"/>
              <a:t>see </a:t>
            </a:r>
            <a:r>
              <a:rPr lang="en-GB" dirty="0" smtClean="0"/>
              <a:t>5G </a:t>
            </a:r>
            <a:r>
              <a:rPr lang="en-GB" dirty="0" smtClean="0"/>
              <a:t>addressing: </a:t>
            </a:r>
            <a:r>
              <a:rPr lang="en-GB" dirty="0" smtClean="0"/>
              <a:t>use cases, requirements, needs, spectrum, </a:t>
            </a:r>
            <a:r>
              <a:rPr lang="en-GB" dirty="0" smtClean="0"/>
              <a:t>legacy support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What they are working on to provide solutions for 5G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sz="1050" dirty="0"/>
          </a:p>
          <a:p>
            <a:endParaRPr lang="en-GB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7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rPr>
              <a:t>Status of SMARTER SI (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rPr>
              <a:t>SA1 - Services</a:t>
            </a:r>
            <a:r>
              <a:rPr lang="en-US" dirty="0" smtClean="0"/>
              <a:t>)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4953000"/>
          </a:xfrm>
        </p:spPr>
        <p:txBody>
          <a:bodyPr/>
          <a:lstStyle/>
          <a:p>
            <a:pPr marL="0"/>
            <a:r>
              <a:rPr lang="en-US" dirty="0" smtClean="0"/>
              <a:t>The progress and content of 3GPP SA1 5G study item was reported by Toon Norp (KPN) the SA1 Chair and Adrian Neal (Vodafone) the SI Rapporteur (</a:t>
            </a:r>
            <a:r>
              <a:rPr lang="en-US" dirty="0" smtClean="0">
                <a:hlinkClick r:id="rId2"/>
              </a:rPr>
              <a:t>RWS-150032</a:t>
            </a:r>
            <a:r>
              <a:rPr lang="en-US" dirty="0" smtClean="0"/>
              <a:t>)</a:t>
            </a:r>
          </a:p>
          <a:p>
            <a:pPr marL="0" indent="0"/>
            <a:r>
              <a:rPr lang="en-US" dirty="0"/>
              <a:t>Summary: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More extreme connection density, data rate, capacity being considered for the wide area NW, often in conjunction with one another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localised, isolated types of 3GPP access.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different flavours of access NW according to market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But…Still in informative phase and RAN performance requirements largely unvalidated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65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rPr>
              <a:t>Contributions from 3GPP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1751013"/>
            <a:ext cx="8085138" cy="4113213"/>
          </a:xfrm>
        </p:spPr>
        <p:txBody>
          <a:bodyPr/>
          <a:lstStyle/>
          <a:p>
            <a:r>
              <a:rPr lang="en-US" dirty="0" smtClean="0"/>
              <a:t>51 – Presentations by individual members companies</a:t>
            </a:r>
          </a:p>
          <a:p>
            <a:r>
              <a:rPr lang="en-US" dirty="0" smtClean="0"/>
              <a:t>3 - Views </a:t>
            </a:r>
            <a:r>
              <a:rPr lang="en-US" dirty="0"/>
              <a:t>on the way </a:t>
            </a:r>
            <a:r>
              <a:rPr lang="en-US" dirty="0" smtClean="0"/>
              <a:t>forward by 3 groups of Companies (45)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Most of the contributions were variations on the same theme.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is basically a consensus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There will be radios &lt;6 GHz and &gt;6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There will be a backwards compatible RAT – LTE Evolution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There will be a non-Backwards compatible RAT – 5G New RAT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Dynamic/flexible duplex: FDD and TDD modes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5G will do everything for everyone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917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rPr>
              <a:t>Technology Areas from Contributions</a:t>
            </a:r>
            <a:br>
              <a:rPr lang="en-US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000" b="1" dirty="0" smtClean="0">
                <a:solidFill>
                  <a:srgbClr val="000000"/>
                </a:solidFill>
                <a:effectLst/>
              </a:rPr>
              <a:t>(this is not a complete list)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" y="1447800"/>
            <a:ext cx="8085138" cy="5027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Massive MIMO (&gt;64 antennas)/Beamforming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Unlicensed Access (LAA)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Ultra Dense Network (</a:t>
            </a:r>
            <a:r>
              <a:rPr lang="en-US" sz="1800" dirty="0"/>
              <a:t>UDN) </a:t>
            </a:r>
            <a:r>
              <a:rPr lang="en-US" sz="1800" dirty="0" smtClean="0"/>
              <a:t>/ Massive MTC / multi-layer NW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UE Centric No Cell Radio Access (UCNC), cell virtualization,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Flexible backhaul/fronthaul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Small cells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cs typeface="+mn-cs"/>
              </a:rPr>
              <a:t>New </a:t>
            </a:r>
            <a:r>
              <a:rPr lang="en-US" sz="1800" b="1" dirty="0" smtClean="0">
                <a:cs typeface="+mn-cs"/>
              </a:rPr>
              <a:t>Codes (</a:t>
            </a:r>
            <a:r>
              <a:rPr lang="en-US" sz="1400" dirty="0" smtClean="0"/>
              <a:t>Polar Code, LDPC)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New Multiple Access (Orthogonal and Non-Orthogonal)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Pattern Division MA (PDMA), Full Duplex, Sparse Code MA (SCMA)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New Waveforms (</a:t>
            </a:r>
            <a:r>
              <a:rPr lang="en-US" sz="1600" dirty="0" smtClean="0"/>
              <a:t>QAM-FBMC, FQAM)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mm Wave (6GHz-100GHz, &gt;10 Gbps, 10Tbps/km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Low Latency (1ms over the air)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UE collaboration (Mesh, Relay, D2D, eD2D)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Enhanced Carrier Aggregation (CA), Cellular/Wi-Fi Integration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RAN virtualization, Network Function virtualization (NFV)-Network Slicing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84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rPr>
              <a:t>Synthesis Documents </a:t>
            </a:r>
            <a:br>
              <a:rPr lang="en-US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rPr>
              <a:t>(multi-member contributions)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30388"/>
            <a:ext cx="7923213" cy="4264025"/>
          </a:xfrm>
        </p:spPr>
        <p:txBody>
          <a:bodyPr/>
          <a:lstStyle/>
          <a:p>
            <a:r>
              <a:rPr lang="en-US" dirty="0" smtClean="0"/>
              <a:t>3 joint way forward documents </a:t>
            </a:r>
            <a:r>
              <a:rPr lang="en-US" dirty="0"/>
              <a:t>were </a:t>
            </a:r>
            <a:r>
              <a:rPr lang="en-US" dirty="0" smtClean="0"/>
              <a:t>provided by: 45 member companies joining </a:t>
            </a:r>
            <a:r>
              <a:rPr lang="en-US" dirty="0"/>
              <a:t>together in 3 </a:t>
            </a:r>
            <a:r>
              <a:rPr lang="en-US" dirty="0" smtClean="0"/>
              <a:t>groups: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Industry </a:t>
            </a:r>
            <a:r>
              <a:rPr lang="en-GB" dirty="0"/>
              <a:t>Vision and Schedule for the New Radio Part of the Next Generation Radio </a:t>
            </a:r>
            <a:r>
              <a:rPr lang="en-GB" dirty="0" smtClean="0"/>
              <a:t>Technology (</a:t>
            </a:r>
            <a:r>
              <a:rPr lang="en-GB" dirty="0" smtClean="0">
                <a:hlinkClick r:id="rId2"/>
              </a:rPr>
              <a:t>RWS-150036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sz="1400" dirty="0" smtClean="0"/>
              <a:t>(</a:t>
            </a:r>
            <a:r>
              <a:rPr lang="en-GB" sz="1400" dirty="0"/>
              <a:t>Nokia Networks, Ericsson, Qualcomm, NTT DOCOMO, Samsung, SK-Telecom, Sony, Intel, KT, Panasonic, Verizon, Softbank, Kyocera, Mitsubishi, Sumitomo Electric, Hitachi, NEC, Fujitsu, Sharp, ETRI, Straight Path Communications, KDDI, </a:t>
            </a:r>
            <a:r>
              <a:rPr lang="en-GB" sz="1400" dirty="0" smtClean="0"/>
              <a:t>InterDigital)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Views on 5G New RAT in </a:t>
            </a:r>
            <a:r>
              <a:rPr lang="en-GB" dirty="0" smtClean="0"/>
              <a:t>3GPP (</a:t>
            </a:r>
            <a:r>
              <a:rPr lang="en-GB" dirty="0" smtClean="0">
                <a:hlinkClick r:id="rId3"/>
              </a:rPr>
              <a:t>RWS-150085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sz="1400" dirty="0" smtClean="0"/>
              <a:t>(CATR</a:t>
            </a:r>
            <a:r>
              <a:rPr lang="en-GB" sz="1400" dirty="0"/>
              <a:t>, CATT, CMCC, China Telecom, China Unicom, Coolpad, Hi-Silicon, Huawei, OPPO, Potevio, ZTE Alcatel-Lucent, Alcatel Lucent Shanghai </a:t>
            </a:r>
            <a:r>
              <a:rPr lang="en-GB" sz="1400" dirty="0" smtClean="0"/>
              <a:t>Bell)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Group of operators’ common vision and priorities for Next </a:t>
            </a:r>
            <a:r>
              <a:rPr lang="en-GB" dirty="0" smtClean="0"/>
              <a:t>Generation Radio Technology (</a:t>
            </a:r>
            <a:r>
              <a:rPr lang="en-GB" dirty="0" smtClean="0">
                <a:hlinkClick r:id="rId4"/>
              </a:rPr>
              <a:t>RWS-150090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sz="1400" dirty="0"/>
              <a:t>(Orange, Deutsche Telekom, Telefonica, Telecom Italia, KPN, Telenor, Telia Sonera, Telus, Swisscom, Dish Network)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494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057400"/>
            <a:ext cx="8088312" cy="4038600"/>
          </a:xfrm>
        </p:spPr>
        <p:txBody>
          <a:bodyPr/>
          <a:lstStyle/>
          <a:p>
            <a:r>
              <a:rPr lang="en-US" sz="2400" dirty="0" smtClean="0"/>
              <a:t>Note:</a:t>
            </a:r>
          </a:p>
          <a:p>
            <a:r>
              <a:rPr lang="en-US" sz="2400" dirty="0" smtClean="0"/>
              <a:t>The following are slides taken from workshop contributions, all the contributions are publically available </a:t>
            </a:r>
            <a:r>
              <a:rPr lang="en-US" sz="2400" dirty="0" smtClean="0"/>
              <a:t>[5].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These slides were chosen to illustrate some of the perspectives shared at the workshop, that I thought were interesting.  Note: they are taken out of context of their presentations. </a:t>
            </a:r>
          </a:p>
          <a:p>
            <a:endParaRPr lang="en-US" sz="2400" dirty="0" smtClean="0"/>
          </a:p>
          <a:p>
            <a:r>
              <a:rPr lang="en-US" sz="2400" dirty="0" smtClean="0"/>
              <a:t>These slides do not represent a consensus of the workshop, nor do they necessarily represent my views.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0" y="8382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 algn="ctr"/>
            <a:r>
              <a:rPr lang="en-US" sz="32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Selected “Typical” Slides from the Contributions</a:t>
            </a:r>
          </a:p>
        </p:txBody>
      </p:sp>
    </p:spTree>
    <p:extLst>
      <p:ext uri="{BB962C8B-B14F-4D97-AF65-F5344CB8AC3E}">
        <p14:creationId xmlns:p14="http://schemas.microsoft.com/office/powerpoint/2010/main" val="2225643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5271" r="1648" b="2145"/>
          <a:stretch/>
        </p:blipFill>
        <p:spPr>
          <a:xfrm>
            <a:off x="318865" y="606425"/>
            <a:ext cx="8348842" cy="586898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0" y="879475"/>
            <a:ext cx="2975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From: RWS-150036</a:t>
            </a:r>
            <a:endParaRPr lang="en-US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1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29511" y="751222"/>
            <a:ext cx="2975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From: RWS-150085</a:t>
            </a:r>
            <a:endParaRPr lang="en-US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33500"/>
            <a:ext cx="9144000" cy="5143500"/>
          </a:xfrm>
          <a:prstGeom prst="rect">
            <a:avLst/>
          </a:prstGeom>
          <a:solidFill>
            <a:srgbClr val="00B8FF"/>
          </a:solidFill>
          <a:ln w="38100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pic>
      <p:sp>
        <p:nvSpPr>
          <p:cNvPr id="5" name="Oval 4"/>
          <p:cNvSpPr/>
          <p:nvPr/>
        </p:nvSpPr>
        <p:spPr bwMode="auto">
          <a:xfrm>
            <a:off x="243840" y="4770120"/>
            <a:ext cx="2476099" cy="622894"/>
          </a:xfrm>
          <a:prstGeom prst="ellipse">
            <a:avLst/>
          </a:prstGeom>
          <a:solidFill>
            <a:srgbClr val="FFFF00">
              <a:alpha val="25000"/>
            </a:srgb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849880" y="4861560"/>
            <a:ext cx="2975777" cy="936628"/>
          </a:xfrm>
          <a:prstGeom prst="ellipse">
            <a:avLst/>
          </a:prstGeom>
          <a:solidFill>
            <a:srgbClr val="FFFF00">
              <a:alpha val="25000"/>
            </a:srgb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977337" y="4968240"/>
            <a:ext cx="2709463" cy="758220"/>
          </a:xfrm>
          <a:prstGeom prst="ellipse">
            <a:avLst/>
          </a:prstGeom>
          <a:solidFill>
            <a:srgbClr val="FFFF00">
              <a:alpha val="25000"/>
            </a:srgb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762000"/>
            <a:ext cx="4166871" cy="461665"/>
          </a:xfrm>
          <a:prstGeom prst="rect">
            <a:avLst/>
          </a:prstGeom>
          <a:solidFill>
            <a:srgbClr val="FFFF00">
              <a:alpha val="25000"/>
            </a:srgbClr>
          </a:solidFill>
          <a:ln w="38100">
            <a:solidFill>
              <a:srgbClr val="FF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These Items not agreed in 3GPP</a:t>
            </a:r>
            <a:endParaRPr lang="en-US" dirty="0"/>
          </a:p>
        </p:txBody>
      </p:sp>
      <p:cxnSp>
        <p:nvCxnSpPr>
          <p:cNvPr id="12" name="Curved Connector 11"/>
          <p:cNvCxnSpPr>
            <a:stCxn id="7" idx="2"/>
            <a:endCxn id="10" idx="0"/>
          </p:cNvCxnSpPr>
          <p:nvPr/>
        </p:nvCxnSpPr>
        <p:spPr bwMode="auto">
          <a:xfrm rot="16200000" flipH="1">
            <a:off x="4969065" y="2605235"/>
            <a:ext cx="3744575" cy="981433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Curved Connector 14"/>
          <p:cNvCxnSpPr>
            <a:stCxn id="7" idx="2"/>
            <a:endCxn id="9" idx="0"/>
          </p:cNvCxnSpPr>
          <p:nvPr/>
        </p:nvCxnSpPr>
        <p:spPr bwMode="auto">
          <a:xfrm rot="5400000">
            <a:off x="3525256" y="2036179"/>
            <a:ext cx="3637895" cy="2012867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Curved Connector 16"/>
          <p:cNvCxnSpPr>
            <a:stCxn id="7" idx="2"/>
            <a:endCxn id="5" idx="0"/>
          </p:cNvCxnSpPr>
          <p:nvPr/>
        </p:nvCxnSpPr>
        <p:spPr bwMode="auto">
          <a:xfrm rot="5400000">
            <a:off x="2143036" y="562519"/>
            <a:ext cx="3546455" cy="4868746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643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18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370" t="5118" r="7464" b="33240"/>
          <a:stretch/>
        </p:blipFill>
        <p:spPr>
          <a:xfrm>
            <a:off x="272289" y="621665"/>
            <a:ext cx="8856471" cy="56419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14735"/>
            <a:ext cx="2975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From: RWS-150090</a:t>
            </a:r>
            <a:endParaRPr lang="en-US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511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19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36822"/>
            <a:ext cx="9144000" cy="51353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879475"/>
            <a:ext cx="2975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From: RWS-150029</a:t>
            </a:r>
            <a:endParaRPr lang="en-US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830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r>
              <a:rPr lang="en-GB" dirty="0"/>
              <a:t>This </a:t>
            </a:r>
            <a:r>
              <a:rPr lang="en-GB" dirty="0" smtClean="0"/>
              <a:t>report provides some 3GPP background and </a:t>
            </a:r>
            <a:r>
              <a:rPr lang="en-GB" dirty="0" smtClean="0"/>
              <a:t>a summary of the 3GPP RAN 5G Workshop discussions, </a:t>
            </a:r>
            <a:r>
              <a:rPr lang="en-GB" dirty="0" smtClean="0"/>
              <a:t>that I believe would be of interest to 802.11.  Also provided are links to all of </a:t>
            </a:r>
            <a:r>
              <a:rPr lang="en-GB" dirty="0" smtClean="0"/>
              <a:t>the 3GPP 5G </a:t>
            </a:r>
            <a:r>
              <a:rPr lang="en-GB" dirty="0" smtClean="0"/>
              <a:t>Workshop contributions, reports and summaries.  3GPP like 802 is </a:t>
            </a:r>
            <a:r>
              <a:rPr lang="en-GB" dirty="0" smtClean="0"/>
              <a:t>contributions </a:t>
            </a:r>
            <a:r>
              <a:rPr lang="en-GB" dirty="0" smtClean="0"/>
              <a:t>driven.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4191000" y="733983"/>
            <a:ext cx="4953000" cy="73283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0" y="879475"/>
            <a:ext cx="2975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From: RWS-150010</a:t>
            </a:r>
            <a:endParaRPr lang="en-US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538469"/>
            <a:ext cx="9067800" cy="487591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88015" y="733983"/>
            <a:ext cx="195598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MAC: Medium Access Control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PHY: Physical Layer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RF: Radio Frequency Layer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733983"/>
            <a:ext cx="25795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BTS: Base Transceiver Station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RRC: Radio Resource Control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PDCP: Packet Data Convergence Protocol</a:t>
            </a:r>
          </a:p>
          <a:p>
            <a:r>
              <a:rPr lang="en-US" sz="1100" dirty="0">
                <a:solidFill>
                  <a:schemeClr val="tx1"/>
                </a:solidFill>
              </a:rPr>
              <a:t>RLC: Radio Link </a:t>
            </a:r>
            <a:r>
              <a:rPr lang="en-US" sz="1100" dirty="0" smtClean="0">
                <a:solidFill>
                  <a:schemeClr val="tx1"/>
                </a:solidFill>
              </a:rPr>
              <a:t>Control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62592" y="733983"/>
            <a:ext cx="4587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Key:</a:t>
            </a:r>
          </a:p>
        </p:txBody>
      </p:sp>
    </p:spTree>
    <p:extLst>
      <p:ext uri="{BB962C8B-B14F-4D97-AF65-F5344CB8AC3E}">
        <p14:creationId xmlns:p14="http://schemas.microsoft.com/office/powerpoint/2010/main" val="3212664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9100" y="1752600"/>
            <a:ext cx="8305800" cy="4208463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RAN </a:t>
            </a:r>
            <a:r>
              <a:rPr lang="en-US" sz="2000" dirty="0"/>
              <a:t>workshop on 5G:Chairman </a:t>
            </a:r>
            <a:r>
              <a:rPr lang="en-US" sz="2000" dirty="0" smtClean="0"/>
              <a:t>Summary, Dino Flore, TGS-RAN </a:t>
            </a:r>
            <a:r>
              <a:rPr lang="en-US" sz="2000" dirty="0"/>
              <a:t>Chairman </a:t>
            </a:r>
            <a:r>
              <a:rPr lang="en-US" sz="2000" dirty="0" smtClean="0">
                <a:hlinkClick r:id="rId3"/>
              </a:rPr>
              <a:t>RWS-150073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>
                <a:ea typeface="ＭＳ Ｐゴシック" panose="020B0600070205080204" pitchFamily="34" charset="-128"/>
              </a:rPr>
              <a:t>“5G” timeline in 3GPP, Dino Flore, TGS-RAN Chairman; </a:t>
            </a:r>
            <a:r>
              <a:rPr lang="en-US" altLang="ja-JP" sz="2000" dirty="0" err="1">
                <a:ea typeface="ＭＳ Ｐゴシック" panose="020B0600070205080204" pitchFamily="34" charset="-128"/>
              </a:rPr>
              <a:t>Balaza</a:t>
            </a:r>
            <a:r>
              <a:rPr lang="en-US" altLang="ja-JP" sz="2000" dirty="0">
                <a:ea typeface="ＭＳ Ｐゴシック" panose="020B0600070205080204" pitchFamily="34" charset="-128"/>
              </a:rPr>
              <a:t> </a:t>
            </a:r>
            <a:r>
              <a:rPr lang="en-US" altLang="ja-JP" sz="2000" dirty="0" err="1">
                <a:ea typeface="ＭＳ Ｐゴシック" panose="020B0600070205080204" pitchFamily="34" charset="-128"/>
              </a:rPr>
              <a:t>Bertenyi</a:t>
            </a:r>
            <a:r>
              <a:rPr lang="en-US" altLang="ja-JP" sz="2000" dirty="0">
                <a:ea typeface="ＭＳ Ｐゴシック" panose="020B0600070205080204" pitchFamily="34" charset="-128"/>
              </a:rPr>
              <a:t>, TGS-SA Chairman, </a:t>
            </a:r>
            <a:r>
              <a:rPr lang="en-US" sz="2000" dirty="0">
                <a:hlinkClick r:id="rId4"/>
              </a:rPr>
              <a:t>SP-150149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Agenda for 3GPP RAN Workshop on 5G </a:t>
            </a:r>
            <a:r>
              <a:rPr lang="en-US" sz="2000" dirty="0">
                <a:hlinkClick r:id="rId5"/>
              </a:rPr>
              <a:t>RWS-150001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Report on: </a:t>
            </a:r>
            <a:r>
              <a:rPr lang="en-GB" sz="2000" dirty="0"/>
              <a:t>3GPP RAN workshop on </a:t>
            </a:r>
            <a:r>
              <a:rPr lang="en-GB" sz="2000" dirty="0" smtClean="0"/>
              <a:t>5G </a:t>
            </a:r>
            <a:r>
              <a:rPr lang="en-US" sz="2000" dirty="0" smtClean="0"/>
              <a:t>(includes </a:t>
            </a:r>
            <a:r>
              <a:rPr lang="en-US" sz="2000" dirty="0" smtClean="0"/>
              <a:t>report, participants list, and Tdoc list</a:t>
            </a:r>
            <a:r>
              <a:rPr lang="en-US" sz="2000" dirty="0"/>
              <a:t>) </a:t>
            </a:r>
            <a:r>
              <a:rPr lang="en-US" sz="2000" dirty="0" smtClean="0">
                <a:hlinkClick r:id="rId6"/>
              </a:rPr>
              <a:t>RWS-150076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All </a:t>
            </a:r>
            <a:r>
              <a:rPr lang="en-US" sz="2000" dirty="0" smtClean="0"/>
              <a:t>documents (Tdocs) from 3GPP RAN Workshop on 5G, and those noted in this report: RWS-1500xx can be found: </a:t>
            </a:r>
            <a:r>
              <a:rPr lang="en-US" sz="2000" dirty="0" smtClean="0">
                <a:hlinkClick r:id="rId7"/>
              </a:rPr>
              <a:t>Docs</a:t>
            </a:r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6466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Workshop Overview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3GPP Overview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3GPP 5G Workshop Chairman’s Summary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Workshop </a:t>
            </a:r>
            <a:r>
              <a:rPr lang="en-US" dirty="0" smtClean="0"/>
              <a:t>Contributions Summary:</a:t>
            </a:r>
            <a:endParaRPr lang="en-US" dirty="0" smtClean="0"/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Status of IMT 2020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Inputs from other Organizations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Status of SMARTER SI (SA1)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Contributions from 3GPP Members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Synthesis Documents (multi-member contributions)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Selected “Typical” Slides from the Contributions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References</a:t>
            </a:r>
          </a:p>
          <a:p>
            <a:pPr marL="1257300" lvl="2" indent="-457200">
              <a:buFont typeface="+mj-lt"/>
              <a:buAutoNum type="arabicPeriod"/>
            </a:pPr>
            <a:endParaRPr lang="en-US" dirty="0" smtClean="0"/>
          </a:p>
          <a:p>
            <a:pPr marL="857250" lvl="1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973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111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Workshop Overview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49397"/>
            <a:ext cx="8229600" cy="474660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3GPP RAN kicked off its development of the next generation 3GPP cellular technology with this workshop.  </a:t>
            </a:r>
            <a:br>
              <a:rPr lang="en-GB" dirty="0" smtClean="0"/>
            </a:br>
            <a:r>
              <a:rPr lang="en-GB" sz="2000" b="0" dirty="0" smtClean="0"/>
              <a:t>{Similar workshops were held for LTE (4G) and UMTS (3G)}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Workshop was held in Phoenix, AZ, USA on September 17-18 2015.  There were 550 participates from 159 organisations and 90 contributed documents. 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Workshop was Chaired by the 3GPP RAN Chair Dino Flore (Qualcomm), at the close of the meeting he provided a summary of the Workshop </a:t>
            </a:r>
            <a:r>
              <a:rPr lang="en-GB" dirty="0" smtClean="0"/>
              <a:t>[1]</a:t>
            </a:r>
            <a:r>
              <a:rPr lang="en-GB" dirty="0" smtClean="0"/>
              <a:t>.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All workshop documents are available: </a:t>
            </a:r>
            <a:r>
              <a:rPr lang="en-US" sz="1800" b="0" u="sng" dirty="0" smtClean="0">
                <a:hlinkClick r:id="rId3"/>
              </a:rPr>
              <a:t>5G Workshop </a:t>
            </a:r>
            <a:r>
              <a:rPr lang="en-US" sz="1800" b="0" u="sng" dirty="0" smtClean="0">
                <a:hlinkClick r:id="rId3"/>
              </a:rPr>
              <a:t>Documents</a:t>
            </a:r>
            <a:endParaRPr lang="en-US" sz="1800" b="0" u="sng" dirty="0" smtClean="0"/>
          </a:p>
          <a:p>
            <a:pPr>
              <a:buFont typeface="Times New Roman" pitchFamily="16" charset="0"/>
              <a:buChar char="•"/>
            </a:pPr>
            <a:endParaRPr lang="en-GB" sz="1800" b="0" u="sng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648359"/>
            <a:ext cx="7772400" cy="588304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Just for background: Who are 3GPP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38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3GPP is: “The 3</a:t>
            </a:r>
            <a:r>
              <a:rPr lang="en-US" baseline="30000" dirty="0" smtClean="0"/>
              <a:t>rd</a:t>
            </a:r>
            <a:r>
              <a:rPr lang="en-US" dirty="0" smtClean="0"/>
              <a:t> Generation Partnership Project”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unites seven </a:t>
            </a:r>
            <a:r>
              <a:rPr lang="en-US" dirty="0"/>
              <a:t>t</a:t>
            </a:r>
            <a:r>
              <a:rPr lang="en-US" dirty="0" smtClean="0"/>
              <a:t>elecommunications </a:t>
            </a:r>
            <a:r>
              <a:rPr lang="en-US" dirty="0"/>
              <a:t>s</a:t>
            </a:r>
            <a:r>
              <a:rPr lang="en-US" dirty="0" smtClean="0"/>
              <a:t>tandards development organizations (ARIB, ATIS, CCSA, ETSI, TSDSI, TTA and TTC), the organizational partners.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3GPP has four Technical Specification Groups: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Radio Access Networks (RAN)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Service &amp; Systems Aspects (SA)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Core Network &amp; Terminals (CT)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GSM EDGE Radio Access networks (GERAN)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These groups have Working Groups and are responsible for developing reports and specifications.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These specifications define the Cellular Phone System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5881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Differences between 3GPP and 802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97022"/>
            <a:ext cx="7772400" cy="5078391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3GPP </a:t>
            </a:r>
            <a:r>
              <a:rPr lang="en-US" dirty="0" smtClean="0"/>
              <a:t>is a company based </a:t>
            </a:r>
            <a:r>
              <a:rPr lang="en-US" dirty="0" smtClean="0"/>
              <a:t>organization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Corporate members pay a fee to join 3GPP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Corporate members have a vote, individuals do not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Meetings are sponsored by Corporate members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Decisions are made by consensus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Voting on technical issues is rare in 3GPP, because there is a heavy emphasis on reaching consensus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Consensus is defined as the absence of sustained opposition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Work is accomplished 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Delegate empowerment (compromise/consensus is often found by delegate to delegate offline discussion)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Voluntarism (delegates take on various leadership tasks)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Distributed decision making (most decision are made in WGs)</a:t>
            </a:r>
          </a:p>
        </p:txBody>
      </p:sp>
    </p:spTree>
    <p:extLst>
      <p:ext uri="{BB962C8B-B14F-4D97-AF65-F5344CB8AC3E}">
        <p14:creationId xmlns:p14="http://schemas.microsoft.com/office/powerpoint/2010/main" val="28635645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Chairman’s Summary</a:t>
            </a:r>
            <a:br>
              <a:rPr lang="en-US" dirty="0" smtClean="0"/>
            </a:br>
            <a:r>
              <a:rPr lang="en-US" sz="2400" dirty="0"/>
              <a:t>[1](</a:t>
            </a:r>
            <a:r>
              <a:rPr lang="en-US" sz="2400" dirty="0" smtClean="0"/>
              <a:t>RWS-150073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1"/>
            <a:ext cx="7770813" cy="42599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starting point of the 5G activity is the “5G” timeline </a:t>
            </a:r>
            <a:r>
              <a:rPr lang="en-US" dirty="0" smtClean="0"/>
              <a:t>[2](SP-150149)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timeline considers the ITU-R agreed workplan for IMT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Submissions to ITU-R will be made by RAN as in the timeline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work: 5G development is to provide solutions for IMT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3GPP will use a phased multi release plan to achieve 5G.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High Level Use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Enhanced Mobile Broadband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Massive Machine Type Communications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Ultra-Reliable and Low Latency Communications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Supporting New Services: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Automotive, Health, Energy, Manufacturing… </a:t>
            </a:r>
            <a:r>
              <a:rPr lang="en-US" sz="1400" dirty="0" smtClean="0"/>
              <a:t>(SA1 SMARTER project)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1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98262"/>
          </a:xfrm>
        </p:spPr>
        <p:txBody>
          <a:bodyPr/>
          <a:lstStyle/>
          <a:p>
            <a:r>
              <a:rPr lang="en-US" dirty="0" smtClean="0"/>
              <a:t>From the Chairman’s Summary (cont.)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4063"/>
            <a:ext cx="8382000" cy="5191350"/>
          </a:xfrm>
        </p:spPr>
        <p:txBody>
          <a:bodyPr/>
          <a:lstStyle/>
          <a:p>
            <a:pPr marL="0" indent="0"/>
            <a:r>
              <a:rPr lang="en-US" dirty="0" smtClean="0"/>
              <a:t>Focus of 5G Study Item (SI)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New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LTE evolution continues in parallel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New radio requirements and scope will be defined in the SI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Channel model for high frequencies is in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5G System Architecture </a:t>
            </a:r>
            <a:r>
              <a:rPr lang="en-US" dirty="0" smtClean="0"/>
              <a:t>will be </a:t>
            </a:r>
            <a:r>
              <a:rPr lang="en-US" dirty="0" smtClean="0"/>
              <a:t>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Interworking of the New Radio and legacy systems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Next Steps for RAN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Identify status and expectations on high frequencies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Approve SI in December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Approve RAN WF SI to evaluate technologies in March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Companies should work towards convergence on outstanding </a:t>
            </a:r>
            <a:r>
              <a:rPr lang="en-US" dirty="0" smtClean="0"/>
              <a:t>items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WS Agenda [3] and Report [4] are also available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422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rPr>
              <a:t>Status of IMT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 marL="0"/>
            <a:r>
              <a:rPr lang="en-US" dirty="0" smtClean="0"/>
              <a:t>The status of the ITU-R Work on IMT-2020 for 5G, reported by Stephen Blust, Chairman of ITU-R Working Party 5D (</a:t>
            </a:r>
            <a:r>
              <a:rPr lang="en-US" dirty="0" smtClean="0">
                <a:hlinkClick r:id="rId2"/>
              </a:rPr>
              <a:t>RWS-150082</a:t>
            </a:r>
            <a:r>
              <a:rPr lang="en-US" dirty="0" smtClean="0"/>
              <a:t>) </a:t>
            </a:r>
          </a:p>
          <a:p>
            <a:r>
              <a:rPr lang="en-GB" b="0" dirty="0"/>
              <a:t>Synopsis: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Working </a:t>
            </a:r>
            <a:r>
              <a:rPr lang="en-GB" b="0" dirty="0"/>
              <a:t>Party 5D has developed an overarching and coordinated plan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Continues </a:t>
            </a:r>
            <a:r>
              <a:rPr lang="en-GB" b="0" dirty="0"/>
              <a:t>the Partnership with industry as the success model for 5G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Much </a:t>
            </a:r>
            <a:r>
              <a:rPr lang="en-GB" b="0" dirty="0"/>
              <a:t>foundation work has already been completed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A </a:t>
            </a:r>
            <a:r>
              <a:rPr lang="en-GB" b="0" dirty="0"/>
              <a:t>lot of work is still required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Next </a:t>
            </a:r>
            <a:r>
              <a:rPr lang="en-GB" b="0" dirty="0"/>
              <a:t>steps are to define the radio interface technology minimum performance requirements and evaluation details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875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2105</TotalTime>
  <Words>1611</Words>
  <Application>Microsoft Office PowerPoint</Application>
  <PresentationFormat>On-screen Show (4:3)</PresentationFormat>
  <Paragraphs>248</Paragraphs>
  <Slides>21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Report on 3GPP 5G Workshop Sept. 17-18 2015, Phoenix AZ</vt:lpstr>
      <vt:lpstr>Abstract</vt:lpstr>
      <vt:lpstr>Outline</vt:lpstr>
      <vt:lpstr>Workshop Overview</vt:lpstr>
      <vt:lpstr>Just for background: Who are 3GPP</vt:lpstr>
      <vt:lpstr>Differences between 3GPP and 802</vt:lpstr>
      <vt:lpstr>From the Chairman’s Summary [1](RWS-150073)</vt:lpstr>
      <vt:lpstr>From the Chairman’s Summary (cont.)</vt:lpstr>
      <vt:lpstr>Status of IMT 2020</vt:lpstr>
      <vt:lpstr>Inputs from other Organizations</vt:lpstr>
      <vt:lpstr>Status of SMARTER SI (SA1 - Services) </vt:lpstr>
      <vt:lpstr>Contributions from 3GPP Members</vt:lpstr>
      <vt:lpstr>Technology Areas from Contributions (this is not a complete list)</vt:lpstr>
      <vt:lpstr>Synthesis Documents  (multi-member contributions)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>InterDigital Communications,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on 3GPP 5G Workshop Sept. 17-18 2015, Phoenix AZ</dc:title>
  <dc:creator>Joseph Levy (InterDigital)</dc:creator>
  <cp:lastModifiedBy>Levy, Joseph S</cp:lastModifiedBy>
  <cp:revision>65</cp:revision>
  <cp:lastPrinted>1601-01-01T00:00:00Z</cp:lastPrinted>
  <dcterms:created xsi:type="dcterms:W3CDTF">2015-10-07T19:45:21Z</dcterms:created>
  <dcterms:modified xsi:type="dcterms:W3CDTF">2015-11-09T18:04:23Z</dcterms:modified>
</cp:coreProperties>
</file>