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1"/>
  </p:notesMasterIdLst>
  <p:handoutMasterIdLst>
    <p:handoutMasterId r:id="rId22"/>
  </p:handoutMasterIdLst>
  <p:sldIdLst>
    <p:sldId id="333" r:id="rId3"/>
    <p:sldId id="257" r:id="rId4"/>
    <p:sldId id="270" r:id="rId5"/>
    <p:sldId id="272" r:id="rId6"/>
    <p:sldId id="318" r:id="rId7"/>
    <p:sldId id="277" r:id="rId8"/>
    <p:sldId id="421" r:id="rId9"/>
    <p:sldId id="412" r:id="rId10"/>
    <p:sldId id="424" r:id="rId11"/>
    <p:sldId id="422" r:id="rId12"/>
    <p:sldId id="423" r:id="rId13"/>
    <p:sldId id="418" r:id="rId14"/>
    <p:sldId id="425" r:id="rId15"/>
    <p:sldId id="409" r:id="rId16"/>
    <p:sldId id="410" r:id="rId17"/>
    <p:sldId id="411" r:id="rId18"/>
    <p:sldId id="382" r:id="rId19"/>
    <p:sldId id="406" r:id="rId2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41" autoAdjust="0"/>
    <p:restoredTop sz="94660"/>
  </p:normalViewPr>
  <p:slideViewPr>
    <p:cSldViewPr>
      <p:cViewPr varScale="1">
        <p:scale>
          <a:sx n="87" d="100"/>
          <a:sy n="87" d="100"/>
        </p:scale>
        <p:origin x="1308" y="39"/>
      </p:cViewPr>
      <p:guideLst>
        <p:guide orient="horz" pos="2160"/>
        <p:guide pos="2880"/>
      </p:guideLst>
    </p:cSldViewPr>
  </p:slideViewPr>
  <p:outlineViewPr>
    <p:cViewPr>
      <p:scale>
        <a:sx n="33" d="100"/>
        <a:sy n="33" d="100"/>
      </p:scale>
      <p:origin x="30" y="7740"/>
    </p:cViewPr>
  </p:outlineViewPr>
  <p:notesTextViewPr>
    <p:cViewPr>
      <p:scale>
        <a:sx n="100" d="100"/>
        <a:sy n="100" d="100"/>
      </p:scale>
      <p:origin x="0" y="0"/>
    </p:cViewPr>
  </p:notesTextViewPr>
  <p:notesViewPr>
    <p:cSldViewPr>
      <p:cViewPr varScale="1">
        <p:scale>
          <a:sx n="61" d="100"/>
          <a:sy n="61" d="100"/>
        </p:scale>
        <p:origin x="-187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charset="0"/>
              </a:defRPr>
            </a:lvl1pPr>
          </a:lstStyle>
          <a:p>
            <a:pPr>
              <a:defRPr/>
            </a:pPr>
            <a:r>
              <a:rPr lang="en-US"/>
              <a:t>Page </a:t>
            </a:r>
            <a:fld id="{4D06A111-3D0A-8449-B2A4-454FA68988A9}" type="slidenum">
              <a:rPr lang="en-US"/>
              <a:pPr>
                <a:defRPr/>
              </a:pPr>
              <a:t>‹#›</a:t>
            </a:fld>
            <a:endParaRPr lang="en-US"/>
          </a:p>
        </p:txBody>
      </p:sp>
      <p:sp>
        <p:nvSpPr>
          <p:cNvPr id="2560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2970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2560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38991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2662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charset="0"/>
              </a:defRPr>
            </a:lvl1pPr>
          </a:lstStyle>
          <a:p>
            <a:pPr>
              <a:defRPr/>
            </a:pPr>
            <a:r>
              <a:rPr lang="en-US"/>
              <a:t>Page </a:t>
            </a:r>
            <a:fld id="{3ED03A58-9A32-7848-BBA2-4FDB97DE7748}" type="slidenum">
              <a:rPr lang="en-US"/>
              <a:pPr>
                <a:defRPr/>
              </a:pPr>
              <a:t>‹#›</a:t>
            </a:fld>
            <a:endParaRPr lang="en-US"/>
          </a:p>
        </p:txBody>
      </p:sp>
      <p:sp>
        <p:nvSpPr>
          <p:cNvPr id="2458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2663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2663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659551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p:txBody>
          <a:bodyPr/>
          <a:lstStyle/>
          <a:p>
            <a:pPr>
              <a:defRPr/>
            </a:pPr>
            <a:r>
              <a:rPr lang="en-US" smtClean="0"/>
              <a:t>doc.: IEEE 802.19-09/xxxxr0</a:t>
            </a:r>
          </a:p>
        </p:txBody>
      </p:sp>
      <p:sp>
        <p:nvSpPr>
          <p:cNvPr id="24579" name="Rectangle 3"/>
          <p:cNvSpPr>
            <a:spLocks noGrp="1" noChangeArrowheads="1"/>
          </p:cNvSpPr>
          <p:nvPr>
            <p:ph type="dt" sz="quarter" idx="1"/>
          </p:nvPr>
        </p:nvSpPr>
        <p:spPr/>
        <p:txBody>
          <a:bodyPr/>
          <a:lstStyle/>
          <a:p>
            <a:pPr>
              <a:defRPr/>
            </a:pPr>
            <a:r>
              <a:rPr lang="en-US" smtClean="0"/>
              <a:t>April 2009</a:t>
            </a:r>
          </a:p>
        </p:txBody>
      </p:sp>
      <p:sp>
        <p:nvSpPr>
          <p:cNvPr id="24580" name="Rectangle 6"/>
          <p:cNvSpPr>
            <a:spLocks noGrp="1" noChangeArrowheads="1"/>
          </p:cNvSpPr>
          <p:nvPr>
            <p:ph type="ftr" sz="quarter" idx="4"/>
          </p:nvPr>
        </p:nvSpPr>
        <p:spPr/>
        <p:txBody>
          <a:bodyPr/>
          <a:lstStyle/>
          <a:p>
            <a:pPr lvl="4">
              <a:defRPr/>
            </a:pPr>
            <a:r>
              <a:rPr lang="en-US" smtClean="0"/>
              <a:t>Rich Kennedy, Research In Motion</a:t>
            </a:r>
          </a:p>
        </p:txBody>
      </p:sp>
      <p:sp>
        <p:nvSpPr>
          <p:cNvPr id="2867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CE9B7ABD-1264-BF48-A5A9-DF76AE77D733}" type="slidenum">
              <a:rPr lang="en-US"/>
              <a:pPr/>
              <a:t>1</a:t>
            </a:fld>
            <a:endParaRPr lang="en-US"/>
          </a:p>
        </p:txBody>
      </p:sp>
      <p:sp>
        <p:nvSpPr>
          <p:cNvPr id="28677" name="Rectangle 2"/>
          <p:cNvSpPr>
            <a:spLocks noGrp="1" noRot="1" noChangeAspect="1" noChangeArrowheads="1" noTextEdit="1"/>
          </p:cNvSpPr>
          <p:nvPr>
            <p:ph type="sldImg"/>
          </p:nvPr>
        </p:nvSpPr>
        <p:spPr>
          <a:xfrm>
            <a:off x="1154113" y="701675"/>
            <a:ext cx="4625975" cy="3468688"/>
          </a:xfrm>
          <a:ln/>
        </p:spPr>
      </p:sp>
      <p:sp>
        <p:nvSpPr>
          <p:cNvPr id="2867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4170957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p:txBody>
          <a:bodyPr/>
          <a:lstStyle/>
          <a:p>
            <a:pPr>
              <a:defRPr/>
            </a:pPr>
            <a:r>
              <a:rPr lang="en-US" smtClean="0"/>
              <a:t>doc.: IEEE 802.19-09/xxxxr0</a:t>
            </a:r>
          </a:p>
        </p:txBody>
      </p:sp>
      <p:sp>
        <p:nvSpPr>
          <p:cNvPr id="16387" name="Rectangle 3"/>
          <p:cNvSpPr>
            <a:spLocks noGrp="1" noChangeArrowheads="1"/>
          </p:cNvSpPr>
          <p:nvPr>
            <p:ph type="dt" sz="quarter" idx="1"/>
          </p:nvPr>
        </p:nvSpPr>
        <p:spPr/>
        <p:txBody>
          <a:bodyPr/>
          <a:lstStyle/>
          <a:p>
            <a:pPr>
              <a:defRPr/>
            </a:pPr>
            <a:r>
              <a:rPr lang="en-US" smtClean="0"/>
              <a:t>April 2009</a:t>
            </a:r>
          </a:p>
        </p:txBody>
      </p:sp>
      <p:sp>
        <p:nvSpPr>
          <p:cNvPr id="16388" name="Rectangle 6"/>
          <p:cNvSpPr>
            <a:spLocks noGrp="1" noChangeArrowheads="1"/>
          </p:cNvSpPr>
          <p:nvPr>
            <p:ph type="ftr" sz="quarter" idx="4"/>
          </p:nvPr>
        </p:nvSpPr>
        <p:spPr/>
        <p:txBody>
          <a:bodyPr/>
          <a:lstStyle/>
          <a:p>
            <a:pPr lvl="4">
              <a:defRPr/>
            </a:pPr>
            <a:r>
              <a:rPr lang="en-US" smtClean="0"/>
              <a:t>Rich Kennedy, Research In Motion</a:t>
            </a:r>
          </a:p>
        </p:txBody>
      </p:sp>
      <p:sp>
        <p:nvSpPr>
          <p:cNvPr id="3072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2A5BEB01-4864-5A48-B4CA-4BDCFEA59173}" type="slidenum">
              <a:rPr lang="en-US"/>
              <a:pPr/>
              <a:t>2</a:t>
            </a:fld>
            <a:endParaRPr lang="en-US"/>
          </a:p>
        </p:txBody>
      </p:sp>
      <p:sp>
        <p:nvSpPr>
          <p:cNvPr id="30725" name="Rectangle 2"/>
          <p:cNvSpPr>
            <a:spLocks noGrp="1" noRot="1" noChangeAspect="1" noChangeArrowheads="1" noTextEdit="1"/>
          </p:cNvSpPr>
          <p:nvPr>
            <p:ph type="sldImg"/>
          </p:nvPr>
        </p:nvSpPr>
        <p:spPr>
          <a:xfrm>
            <a:off x="1154113" y="701675"/>
            <a:ext cx="4625975" cy="3468688"/>
          </a:xfrm>
          <a:ln cap="flat"/>
        </p:spPr>
      </p:sp>
      <p:sp>
        <p:nvSpPr>
          <p:cNvPr id="3072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250" rIns="95250"/>
          <a:lstStyle/>
          <a:p>
            <a:endParaRPr lang="en-US">
              <a:latin typeface="Times New Roman" charset="0"/>
            </a:endParaRPr>
          </a:p>
        </p:txBody>
      </p:sp>
    </p:spTree>
    <p:extLst>
      <p:ext uri="{BB962C8B-B14F-4D97-AF65-F5344CB8AC3E}">
        <p14:creationId xmlns:p14="http://schemas.microsoft.com/office/powerpoint/2010/main" val="4053008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GB"/>
              <a:t>doc.: IEEE 802.11-12/0675r0</a:t>
            </a:r>
          </a:p>
        </p:txBody>
      </p:sp>
      <p:sp>
        <p:nvSpPr>
          <p:cNvPr id="5" name="Rectangle 3"/>
          <p:cNvSpPr>
            <a:spLocks noGrp="1" noChangeArrowheads="1"/>
          </p:cNvSpPr>
          <p:nvPr>
            <p:ph type="dt" sz="quarter" idx="1"/>
          </p:nvPr>
        </p:nvSpPr>
        <p:spPr>
          <a:xfrm>
            <a:off x="654050" y="95250"/>
            <a:ext cx="754063" cy="215900"/>
          </a:xfrm>
        </p:spPr>
        <p:txBody>
          <a:bodyPr/>
          <a:lstStyle/>
          <a:p>
            <a:pPr>
              <a:defRPr/>
            </a:pPr>
            <a:r>
              <a:rPr lang="en-GB"/>
              <a:t>May 2012</a:t>
            </a:r>
          </a:p>
        </p:txBody>
      </p:sp>
      <p:sp>
        <p:nvSpPr>
          <p:cNvPr id="6" name="Rectangle 6"/>
          <p:cNvSpPr>
            <a:spLocks noGrp="1" noChangeArrowheads="1"/>
          </p:cNvSpPr>
          <p:nvPr>
            <p:ph type="ftr" sz="quarter" idx="4"/>
          </p:nvPr>
        </p:nvSpPr>
        <p:spPr>
          <a:xfrm>
            <a:off x="3857625" y="8985250"/>
            <a:ext cx="2424113" cy="184150"/>
          </a:xfrm>
        </p:spPr>
        <p:txBody>
          <a:bodyPr/>
          <a:lstStyle/>
          <a:p>
            <a:pPr lvl="4">
              <a:defRPr/>
            </a:pPr>
            <a:r>
              <a:rPr lang="en-GB"/>
              <a:t>Clint Chaplin, Chair (Samsung)</a:t>
            </a:r>
          </a:p>
        </p:txBody>
      </p:sp>
      <p:sp>
        <p:nvSpPr>
          <p:cNvPr id="34820" name="Rectangle 7"/>
          <p:cNvSpPr>
            <a:spLocks noGrp="1" noChangeArrowheads="1"/>
          </p:cNvSpPr>
          <p:nvPr>
            <p:ph type="sldNum" sz="quarter" idx="5"/>
          </p:nvPr>
        </p:nvSpPr>
        <p:spPr>
          <a:xfrm>
            <a:off x="3319463" y="8985250"/>
            <a:ext cx="415925" cy="18415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77540FED-41C2-B745-9E94-7EC8C43C3DBC}" type="slidenum">
              <a:rPr lang="en-GB"/>
              <a:pPr/>
              <a:t>5</a:t>
            </a:fld>
            <a:endParaRPr lang="en-GB"/>
          </a:p>
        </p:txBody>
      </p:sp>
      <p:sp>
        <p:nvSpPr>
          <p:cNvPr id="34821" name="Rectangle 2"/>
          <p:cNvSpPr>
            <a:spLocks noGrp="1" noRot="1" noChangeAspect="1" noChangeArrowheads="1" noTextEdit="1"/>
          </p:cNvSpPr>
          <p:nvPr>
            <p:ph type="sldImg"/>
          </p:nvPr>
        </p:nvSpPr>
        <p:spPr>
          <a:xfrm>
            <a:off x="1154113" y="701675"/>
            <a:ext cx="4625975" cy="3468688"/>
          </a:xfrm>
          <a:ln/>
        </p:spPr>
      </p:sp>
      <p:sp>
        <p:nvSpPr>
          <p:cNvPr id="3482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4143562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xfrm>
            <a:off x="3659188" y="8985250"/>
            <a:ext cx="76200" cy="18415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C01AFAD5-CDC2-DB40-B20A-75D0C86F2D8D}" type="slidenum">
              <a:rPr lang="en-US"/>
              <a:pPr/>
              <a:t>6</a:t>
            </a:fld>
            <a:endParaRPr lang="en-US"/>
          </a:p>
        </p:txBody>
      </p:sp>
      <p:sp>
        <p:nvSpPr>
          <p:cNvPr id="36866" name="Rectangle 2"/>
          <p:cNvSpPr>
            <a:spLocks noGrp="1" noRot="1" noChangeAspect="1" noChangeArrowheads="1" noTextEdit="1"/>
          </p:cNvSpPr>
          <p:nvPr>
            <p:ph type="sldImg"/>
          </p:nvPr>
        </p:nvSpPr>
        <p:spPr>
          <a:xfrm>
            <a:off x="1154113" y="701675"/>
            <a:ext cx="4625975" cy="3468688"/>
          </a:xfrm>
          <a:ln/>
        </p:spPr>
      </p:sp>
      <p:sp>
        <p:nvSpPr>
          <p:cNvPr id="3686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2554677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October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B63CABB-AEB6-2843-89A9-165B7EA6D254}" type="slidenum">
              <a:rPr lang="en-US"/>
              <a:pPr>
                <a:defRPr/>
              </a:pPr>
              <a:t>‹#›</a:t>
            </a:fld>
            <a:endParaRPr lang="en-US"/>
          </a:p>
        </p:txBody>
      </p:sp>
    </p:spTree>
    <p:extLst>
      <p:ext uri="{BB962C8B-B14F-4D97-AF65-F5344CB8AC3E}">
        <p14:creationId xmlns:p14="http://schemas.microsoft.com/office/powerpoint/2010/main" val="322860685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October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D04233B-205D-2147-9689-0F1735FB8E96}" type="slidenum">
              <a:rPr lang="en-US"/>
              <a:pPr>
                <a:defRPr/>
              </a:pPr>
              <a:t>‹#›</a:t>
            </a:fld>
            <a:endParaRPr lang="en-US"/>
          </a:p>
        </p:txBody>
      </p:sp>
    </p:spTree>
    <p:extLst>
      <p:ext uri="{BB962C8B-B14F-4D97-AF65-F5344CB8AC3E}">
        <p14:creationId xmlns:p14="http://schemas.microsoft.com/office/powerpoint/2010/main" val="2334011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October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87C425D-5629-B14B-B274-E986E8AF1758}" type="slidenum">
              <a:rPr lang="en-US"/>
              <a:pPr>
                <a:defRPr/>
              </a:pPr>
              <a:t>‹#›</a:t>
            </a:fld>
            <a:endParaRPr lang="en-US"/>
          </a:p>
        </p:txBody>
      </p:sp>
    </p:spTree>
    <p:extLst>
      <p:ext uri="{BB962C8B-B14F-4D97-AF65-F5344CB8AC3E}">
        <p14:creationId xmlns:p14="http://schemas.microsoft.com/office/powerpoint/2010/main" val="2530707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October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DED67AC0-1C5B-C947-BF70-E7CDA4870F58}" type="slidenum">
              <a:rPr lang="en-US"/>
              <a:pPr>
                <a:defRPr/>
              </a:pPr>
              <a:t>‹#›</a:t>
            </a:fld>
            <a:endParaRPr lang="en-US"/>
          </a:p>
        </p:txBody>
      </p:sp>
    </p:spTree>
    <p:extLst>
      <p:ext uri="{BB962C8B-B14F-4D97-AF65-F5344CB8AC3E}">
        <p14:creationId xmlns:p14="http://schemas.microsoft.com/office/powerpoint/2010/main" val="39775075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October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B4B94B9B-010D-7B47-A253-D3BC948DC637}" type="slidenum">
              <a:rPr lang="en-US"/>
              <a:pPr>
                <a:defRPr/>
              </a:pPr>
              <a:t>‹#›</a:t>
            </a:fld>
            <a:endParaRPr lang="en-US"/>
          </a:p>
        </p:txBody>
      </p:sp>
    </p:spTree>
    <p:extLst>
      <p:ext uri="{BB962C8B-B14F-4D97-AF65-F5344CB8AC3E}">
        <p14:creationId xmlns:p14="http://schemas.microsoft.com/office/powerpoint/2010/main" val="39127385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October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B6F13394-6018-BB4E-82BB-E505EA13AB3F}" type="slidenum">
              <a:rPr lang="en-US"/>
              <a:pPr>
                <a:defRPr/>
              </a:pPr>
              <a:t>‹#›</a:t>
            </a:fld>
            <a:endParaRPr lang="en-US"/>
          </a:p>
        </p:txBody>
      </p:sp>
    </p:spTree>
    <p:extLst>
      <p:ext uri="{BB962C8B-B14F-4D97-AF65-F5344CB8AC3E}">
        <p14:creationId xmlns:p14="http://schemas.microsoft.com/office/powerpoint/2010/main" val="40295163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October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116D419E-3D71-E145-B1BB-7C2F202DA0C8}" type="slidenum">
              <a:rPr lang="en-US"/>
              <a:pPr>
                <a:defRPr/>
              </a:pPr>
              <a:t>‹#›</a:t>
            </a:fld>
            <a:endParaRPr lang="en-US"/>
          </a:p>
        </p:txBody>
      </p:sp>
    </p:spTree>
    <p:extLst>
      <p:ext uri="{BB962C8B-B14F-4D97-AF65-F5344CB8AC3E}">
        <p14:creationId xmlns:p14="http://schemas.microsoft.com/office/powerpoint/2010/main" val="29991970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October 2015</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9" name="Slide Number Placeholder 5"/>
          <p:cNvSpPr>
            <a:spLocks noGrp="1"/>
          </p:cNvSpPr>
          <p:nvPr>
            <p:ph type="sldNum" sz="quarter" idx="12"/>
          </p:nvPr>
        </p:nvSpPr>
        <p:spPr/>
        <p:txBody>
          <a:bodyPr/>
          <a:lstStyle>
            <a:lvl1pPr>
              <a:defRPr/>
            </a:lvl1pPr>
          </a:lstStyle>
          <a:p>
            <a:pPr>
              <a:defRPr/>
            </a:pPr>
            <a:fld id="{95F003FB-1C5C-0C4E-ACFE-3CBCFC3177CA}" type="slidenum">
              <a:rPr lang="en-US"/>
              <a:pPr>
                <a:defRPr/>
              </a:pPr>
              <a:t>‹#›</a:t>
            </a:fld>
            <a:endParaRPr lang="en-US"/>
          </a:p>
        </p:txBody>
      </p:sp>
    </p:spTree>
    <p:extLst>
      <p:ext uri="{BB962C8B-B14F-4D97-AF65-F5344CB8AC3E}">
        <p14:creationId xmlns:p14="http://schemas.microsoft.com/office/powerpoint/2010/main" val="37590747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October 2015</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5" name="Slide Number Placeholder 5"/>
          <p:cNvSpPr>
            <a:spLocks noGrp="1"/>
          </p:cNvSpPr>
          <p:nvPr>
            <p:ph type="sldNum" sz="quarter" idx="12"/>
          </p:nvPr>
        </p:nvSpPr>
        <p:spPr/>
        <p:txBody>
          <a:bodyPr/>
          <a:lstStyle>
            <a:lvl1pPr>
              <a:defRPr/>
            </a:lvl1pPr>
          </a:lstStyle>
          <a:p>
            <a:pPr>
              <a:defRPr/>
            </a:pPr>
            <a:fld id="{722C3B44-FF9E-6C43-A2CC-36B902F295C4}" type="slidenum">
              <a:rPr lang="en-US"/>
              <a:pPr>
                <a:defRPr/>
              </a:pPr>
              <a:t>‹#›</a:t>
            </a:fld>
            <a:endParaRPr lang="en-US"/>
          </a:p>
        </p:txBody>
      </p:sp>
    </p:spTree>
    <p:extLst>
      <p:ext uri="{BB962C8B-B14F-4D97-AF65-F5344CB8AC3E}">
        <p14:creationId xmlns:p14="http://schemas.microsoft.com/office/powerpoint/2010/main" val="30258179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October 2015</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4" name="Slide Number Placeholder 5"/>
          <p:cNvSpPr>
            <a:spLocks noGrp="1"/>
          </p:cNvSpPr>
          <p:nvPr>
            <p:ph type="sldNum" sz="quarter" idx="12"/>
          </p:nvPr>
        </p:nvSpPr>
        <p:spPr/>
        <p:txBody>
          <a:bodyPr/>
          <a:lstStyle>
            <a:lvl1pPr>
              <a:defRPr/>
            </a:lvl1pPr>
          </a:lstStyle>
          <a:p>
            <a:pPr>
              <a:defRPr/>
            </a:pPr>
            <a:fld id="{8F4BABA0-A9BD-3643-A866-6D6F2A816FCF}" type="slidenum">
              <a:rPr lang="en-US"/>
              <a:pPr>
                <a:defRPr/>
              </a:pPr>
              <a:t>‹#›</a:t>
            </a:fld>
            <a:endParaRPr lang="en-US"/>
          </a:p>
        </p:txBody>
      </p:sp>
    </p:spTree>
    <p:extLst>
      <p:ext uri="{BB962C8B-B14F-4D97-AF65-F5344CB8AC3E}">
        <p14:creationId xmlns:p14="http://schemas.microsoft.com/office/powerpoint/2010/main" val="15038409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October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B70FEE24-7071-4149-B42D-D015CB6C907B}" type="slidenum">
              <a:rPr lang="en-US"/>
              <a:pPr>
                <a:defRPr/>
              </a:pPr>
              <a:t>‹#›</a:t>
            </a:fld>
            <a:endParaRPr lang="en-US"/>
          </a:p>
        </p:txBody>
      </p:sp>
    </p:spTree>
    <p:extLst>
      <p:ext uri="{BB962C8B-B14F-4D97-AF65-F5344CB8AC3E}">
        <p14:creationId xmlns:p14="http://schemas.microsoft.com/office/powerpoint/2010/main" val="1444372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October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D63A97-F084-7E4F-8ACE-C1C5A3479048}" type="slidenum">
              <a:rPr lang="en-US"/>
              <a:pPr>
                <a:defRPr/>
              </a:pPr>
              <a:t>‹#›</a:t>
            </a:fld>
            <a:endParaRPr lang="en-US"/>
          </a:p>
        </p:txBody>
      </p:sp>
    </p:spTree>
    <p:extLst>
      <p:ext uri="{BB962C8B-B14F-4D97-AF65-F5344CB8AC3E}">
        <p14:creationId xmlns:p14="http://schemas.microsoft.com/office/powerpoint/2010/main" val="314576265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October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FC95952E-BC7F-454B-A78F-5CF738186992}" type="slidenum">
              <a:rPr lang="en-US"/>
              <a:pPr>
                <a:defRPr/>
              </a:pPr>
              <a:t>‹#›</a:t>
            </a:fld>
            <a:endParaRPr lang="en-US"/>
          </a:p>
        </p:txBody>
      </p:sp>
    </p:spTree>
    <p:extLst>
      <p:ext uri="{BB962C8B-B14F-4D97-AF65-F5344CB8AC3E}">
        <p14:creationId xmlns:p14="http://schemas.microsoft.com/office/powerpoint/2010/main" val="11740618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October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999D9BD5-8EAF-D04E-B08A-279D9B16B2CF}" type="slidenum">
              <a:rPr lang="en-US"/>
              <a:pPr>
                <a:defRPr/>
              </a:pPr>
              <a:t>‹#›</a:t>
            </a:fld>
            <a:endParaRPr lang="en-US"/>
          </a:p>
        </p:txBody>
      </p:sp>
    </p:spTree>
    <p:extLst>
      <p:ext uri="{BB962C8B-B14F-4D97-AF65-F5344CB8AC3E}">
        <p14:creationId xmlns:p14="http://schemas.microsoft.com/office/powerpoint/2010/main" val="10955103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October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6ED334B3-AEF7-844A-B544-03624F7485E7}" type="slidenum">
              <a:rPr lang="en-US"/>
              <a:pPr>
                <a:defRPr/>
              </a:pPr>
              <a:t>‹#›</a:t>
            </a:fld>
            <a:endParaRPr lang="en-US"/>
          </a:p>
        </p:txBody>
      </p:sp>
    </p:spTree>
    <p:extLst>
      <p:ext uri="{BB962C8B-B14F-4D97-AF65-F5344CB8AC3E}">
        <p14:creationId xmlns:p14="http://schemas.microsoft.com/office/powerpoint/2010/main" val="4032207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October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5753CD-D494-5B47-86E7-8892F3D67235}" type="slidenum">
              <a:rPr lang="en-US"/>
              <a:pPr>
                <a:defRPr/>
              </a:pPr>
              <a:t>‹#›</a:t>
            </a:fld>
            <a:endParaRPr lang="en-US"/>
          </a:p>
        </p:txBody>
      </p:sp>
    </p:spTree>
    <p:extLst>
      <p:ext uri="{BB962C8B-B14F-4D97-AF65-F5344CB8AC3E}">
        <p14:creationId xmlns:p14="http://schemas.microsoft.com/office/powerpoint/2010/main" val="3976300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October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5093DB8-367A-D44F-B5E3-9DE8FCFBA589}" type="slidenum">
              <a:rPr lang="en-US"/>
              <a:pPr>
                <a:defRPr/>
              </a:pPr>
              <a:t>‹#›</a:t>
            </a:fld>
            <a:endParaRPr lang="en-US"/>
          </a:p>
        </p:txBody>
      </p:sp>
    </p:spTree>
    <p:extLst>
      <p:ext uri="{BB962C8B-B14F-4D97-AF65-F5344CB8AC3E}">
        <p14:creationId xmlns:p14="http://schemas.microsoft.com/office/powerpoint/2010/main" val="1798168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October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15FF9CB-E333-7147-A9E1-25D3DA757E56}" type="slidenum">
              <a:rPr lang="en-US"/>
              <a:pPr>
                <a:defRPr/>
              </a:pPr>
              <a:t>‹#›</a:t>
            </a:fld>
            <a:endParaRPr lang="en-US"/>
          </a:p>
        </p:txBody>
      </p:sp>
    </p:spTree>
    <p:extLst>
      <p:ext uri="{BB962C8B-B14F-4D97-AF65-F5344CB8AC3E}">
        <p14:creationId xmlns:p14="http://schemas.microsoft.com/office/powerpoint/2010/main" val="2870331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October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56C5EA0C-B51E-BD44-8CBC-D032798286CB}" type="slidenum">
              <a:rPr lang="en-US"/>
              <a:pPr>
                <a:defRPr/>
              </a:pPr>
              <a:t>‹#›</a:t>
            </a:fld>
            <a:endParaRPr lang="en-US"/>
          </a:p>
        </p:txBody>
      </p:sp>
    </p:spTree>
    <p:extLst>
      <p:ext uri="{BB962C8B-B14F-4D97-AF65-F5344CB8AC3E}">
        <p14:creationId xmlns:p14="http://schemas.microsoft.com/office/powerpoint/2010/main" val="276247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October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A3DC355B-44DF-6C43-94AD-0B374DD75B3D}" type="slidenum">
              <a:rPr lang="en-US"/>
              <a:pPr>
                <a:defRPr/>
              </a:pPr>
              <a:t>‹#›</a:t>
            </a:fld>
            <a:endParaRPr lang="en-US"/>
          </a:p>
        </p:txBody>
      </p:sp>
    </p:spTree>
    <p:extLst>
      <p:ext uri="{BB962C8B-B14F-4D97-AF65-F5344CB8AC3E}">
        <p14:creationId xmlns:p14="http://schemas.microsoft.com/office/powerpoint/2010/main" val="3251246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October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F987F1-C88E-A248-919F-24B44E585634}" type="slidenum">
              <a:rPr lang="en-US"/>
              <a:pPr>
                <a:defRPr/>
              </a:pPr>
              <a:t>‹#›</a:t>
            </a:fld>
            <a:endParaRPr lang="en-US"/>
          </a:p>
        </p:txBody>
      </p:sp>
    </p:spTree>
    <p:extLst>
      <p:ext uri="{BB962C8B-B14F-4D97-AF65-F5344CB8AC3E}">
        <p14:creationId xmlns:p14="http://schemas.microsoft.com/office/powerpoint/2010/main" val="3582584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October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8B903F2-9BD4-834A-9746-5CF90C99E2A9}" type="slidenum">
              <a:rPr lang="en-US"/>
              <a:pPr>
                <a:defRPr/>
              </a:pPr>
              <a:t>‹#›</a:t>
            </a:fld>
            <a:endParaRPr lang="en-US"/>
          </a:p>
        </p:txBody>
      </p:sp>
    </p:spTree>
    <p:extLst>
      <p:ext uri="{BB962C8B-B14F-4D97-AF65-F5344CB8AC3E}">
        <p14:creationId xmlns:p14="http://schemas.microsoft.com/office/powerpoint/2010/main" val="2387610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3375"/>
            <a:ext cx="12239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October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Rich Kennedy, MediaTek</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charset="0"/>
              </a:defRPr>
            </a:lvl1pPr>
          </a:lstStyle>
          <a:p>
            <a:pPr>
              <a:defRPr/>
            </a:pPr>
            <a:r>
              <a:rPr lang="en-US"/>
              <a:t>Slide </a:t>
            </a:r>
            <a:fld id="{029C350E-6DA4-1948-AEA6-37283C0D1E1C}" type="slidenum">
              <a:rPr lang="en-US"/>
              <a:pPr>
                <a:defRPr/>
              </a:pPr>
              <a:t>‹#›</a:t>
            </a:fld>
            <a:endParaRPr lang="en-US"/>
          </a:p>
        </p:txBody>
      </p:sp>
      <p:sp>
        <p:nvSpPr>
          <p:cNvPr id="1031" name="Rectangle 7"/>
          <p:cNvSpPr>
            <a:spLocks noChangeArrowheads="1"/>
          </p:cNvSpPr>
          <p:nvPr userDrawn="1"/>
        </p:nvSpPr>
        <p:spPr bwMode="auto">
          <a:xfrm>
            <a:off x="5624513" y="332601"/>
            <a:ext cx="3290887"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ea typeface="+mn-ea"/>
              </a:rPr>
              <a:t>doc.: IEEE </a:t>
            </a:r>
            <a:r>
              <a:rPr lang="en-US" altLang="en-US" sz="1800" b="1" dirty="0" smtClean="0">
                <a:ea typeface="+mn-ea"/>
              </a:rPr>
              <a:t>802.11-15/1269r0</a:t>
            </a:r>
            <a:endParaRPr lang="en-US" altLang="en-US" sz="1800" b="1" dirty="0" smtClean="0">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itchFamily="18" charset="0"/>
                <a:ea typeface="+mn-ea"/>
                <a:cs typeface="+mn-cs"/>
              </a:defRPr>
            </a:lvl1pPr>
          </a:lstStyle>
          <a:p>
            <a:pPr>
              <a:defRPr/>
            </a:pPr>
            <a:r>
              <a:rPr lang="en-US" smtClean="0"/>
              <a:t>October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itchFamily="18" charset="0"/>
                <a:ea typeface="+mn-ea"/>
                <a:cs typeface="+mn-cs"/>
              </a:defRPr>
            </a:lvl1pPr>
          </a:lstStyle>
          <a:p>
            <a:pPr>
              <a:defRPr/>
            </a:pPr>
            <a:r>
              <a:rPr lang="en-US" smtClean="0"/>
              <a:t>Rich Kennedy, MediaTek</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cs typeface="Arial" charset="0"/>
              </a:defRPr>
            </a:lvl1pPr>
          </a:lstStyle>
          <a:p>
            <a:pPr>
              <a:defRPr/>
            </a:pPr>
            <a:fld id="{0788082D-04D4-174A-A8C0-F746EAC2113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sldNum="0" hdr="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transition.fcc.gov/Daily_Releases/Daily_Business/2015/db0722/FCC-15-92A1.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apps.fcc.gov/edocs_public/attachmatch/FCC-15-138A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mentor.ieee.org/802.11/public-file/07/11-07-0360-04-0000-802-11-policies-and-procedures.doc" TargetMode="External"/><Relationship Id="rId4" Type="http://schemas.openxmlformats.org/officeDocument/2006/relationships/hyperlink" Target="http://www.ieee.org/portal/cms_docs/about/CoE_poster.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keholders.ofcom.org.uk/consultations/notice-2.3-3.4-ghz-spectrum/" TargetMode="External"/><Relationship Id="rId2" Type="http://schemas.openxmlformats.org/officeDocument/2006/relationships/hyperlink" Target="http://apps.fcc.gov/ecfs/comment/view?id=60001303827"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224694" cy="276999"/>
          </a:xfrm>
        </p:spPr>
        <p:txBody>
          <a:bodyPr/>
          <a:lstStyle/>
          <a:p>
            <a:pPr>
              <a:defRPr/>
            </a:pPr>
            <a:r>
              <a:rPr lang="en-US" smtClean="0"/>
              <a:t>October 2015</a:t>
            </a:r>
            <a:endParaRPr lang="en-US" dirty="0"/>
          </a:p>
        </p:txBody>
      </p:sp>
      <p:sp>
        <p:nvSpPr>
          <p:cNvPr id="1028" name="Footer Placeholder 4"/>
          <p:cNvSpPr>
            <a:spLocks noGrp="1"/>
          </p:cNvSpPr>
          <p:nvPr>
            <p:ph type="ftr" sz="quarter" idx="11"/>
          </p:nvPr>
        </p:nvSpPr>
        <p:spPr/>
        <p:txBody>
          <a:bodyPr/>
          <a:lstStyle/>
          <a:p>
            <a:pPr>
              <a:defRPr/>
            </a:pPr>
            <a:r>
              <a:rPr lang="en-US" dirty="0" smtClean="0"/>
              <a:t>Rich Kennedy, </a:t>
            </a:r>
            <a:r>
              <a:rPr lang="en-US" dirty="0" err="1" smtClean="0"/>
              <a:t>MediaTek</a:t>
            </a:r>
            <a:endParaRPr lang="en-US" dirty="0"/>
          </a:p>
        </p:txBody>
      </p:sp>
      <p:sp>
        <p:nvSpPr>
          <p:cNvPr id="27651" name="Rectangle 2"/>
          <p:cNvSpPr>
            <a:spLocks noGrp="1" noChangeArrowheads="1"/>
          </p:cNvSpPr>
          <p:nvPr>
            <p:ph type="title"/>
          </p:nvPr>
        </p:nvSpPr>
        <p:spPr>
          <a:xfrm>
            <a:off x="685800" y="838200"/>
            <a:ext cx="7772400" cy="1066800"/>
          </a:xfrm>
        </p:spPr>
        <p:txBody>
          <a:bodyPr/>
          <a:lstStyle/>
          <a:p>
            <a:r>
              <a:rPr lang="en-US" dirty="0">
                <a:latin typeface="Times New Roman" charset="0"/>
              </a:rPr>
              <a:t>IEEE </a:t>
            </a:r>
            <a:r>
              <a:rPr lang="en-US" dirty="0" smtClean="0">
                <a:latin typeface="Times New Roman" charset="0"/>
              </a:rPr>
              <a:t>802.11/15 </a:t>
            </a:r>
            <a:r>
              <a:rPr lang="en-US" dirty="0">
                <a:latin typeface="Times New Roman" charset="0"/>
              </a:rPr>
              <a:t>Regulatory SC</a:t>
            </a:r>
            <a:br>
              <a:rPr lang="en-US" dirty="0">
                <a:latin typeface="Times New Roman" charset="0"/>
              </a:rPr>
            </a:br>
            <a:r>
              <a:rPr lang="en-US" i="1" dirty="0" smtClean="0">
                <a:latin typeface="Times New Roman" charset="0"/>
              </a:rPr>
              <a:t>DRAFT</a:t>
            </a:r>
            <a:r>
              <a:rPr lang="en-US" dirty="0" smtClean="0">
                <a:latin typeface="Times New Roman" charset="0"/>
              </a:rPr>
              <a:t> Teleconference </a:t>
            </a:r>
            <a:r>
              <a:rPr lang="en-US" dirty="0">
                <a:latin typeface="Times New Roman" charset="0"/>
              </a:rPr>
              <a:t>Plan and Agenda</a:t>
            </a:r>
          </a:p>
        </p:txBody>
      </p:sp>
      <p:sp>
        <p:nvSpPr>
          <p:cNvPr id="27652" name="Rectangle 6"/>
          <p:cNvSpPr>
            <a:spLocks noGrp="1" noChangeArrowheads="1"/>
          </p:cNvSpPr>
          <p:nvPr>
            <p:ph type="body" idx="1"/>
          </p:nvPr>
        </p:nvSpPr>
        <p:spPr>
          <a:xfrm>
            <a:off x="685800" y="2286000"/>
            <a:ext cx="7772400" cy="381000"/>
          </a:xfrm>
        </p:spPr>
        <p:txBody>
          <a:bodyPr/>
          <a:lstStyle/>
          <a:p>
            <a:pPr algn="ctr">
              <a:buFontTx/>
              <a:buNone/>
            </a:pPr>
            <a:r>
              <a:rPr lang="en-US" sz="2000" dirty="0">
                <a:latin typeface="Times New Roman" charset="0"/>
              </a:rPr>
              <a:t>Date:</a:t>
            </a:r>
            <a:r>
              <a:rPr lang="en-US" sz="2000" b="0" dirty="0">
                <a:latin typeface="Times New Roman" charset="0"/>
              </a:rPr>
              <a:t> </a:t>
            </a:r>
            <a:r>
              <a:rPr lang="en-US" sz="2000" b="0" dirty="0" smtClean="0">
                <a:latin typeface="Times New Roman" charset="0"/>
              </a:rPr>
              <a:t>2015-10-29</a:t>
            </a:r>
            <a:endParaRPr lang="en-US" sz="2000" b="0" dirty="0">
              <a:latin typeface="Times New Roman" charset="0"/>
            </a:endParaRPr>
          </a:p>
        </p:txBody>
      </p:sp>
      <p:graphicFrame>
        <p:nvGraphicFramePr>
          <p:cNvPr id="27653" name="Object 11"/>
          <p:cNvGraphicFramePr>
            <a:graphicFrameLocks noChangeAspect="1"/>
          </p:cNvGraphicFramePr>
          <p:nvPr>
            <p:extLst>
              <p:ext uri="{D42A27DB-BD31-4B8C-83A1-F6EECF244321}">
                <p14:modId xmlns:p14="http://schemas.microsoft.com/office/powerpoint/2010/main" val="593162255"/>
              </p:ext>
            </p:extLst>
          </p:nvPr>
        </p:nvGraphicFramePr>
        <p:xfrm>
          <a:off x="533400" y="3292475"/>
          <a:ext cx="8181975" cy="2384425"/>
        </p:xfrm>
        <a:graphic>
          <a:graphicData uri="http://schemas.openxmlformats.org/presentationml/2006/ole">
            <mc:AlternateContent xmlns:mc="http://schemas.openxmlformats.org/markup-compatibility/2006">
              <mc:Choice xmlns:v="urn:schemas-microsoft-com:vml" Requires="v">
                <p:oleObj spid="_x0000_s27827" name="Document" r:id="rId4" imgW="8636000" imgH="2514600" progId="Word.Document.8">
                  <p:embed/>
                </p:oleObj>
              </mc:Choice>
              <mc:Fallback>
                <p:oleObj name="Document" r:id="rId4" imgW="8636000" imgH="2514600" progId="Word.Document.8">
                  <p:embed/>
                  <p:pic>
                    <p:nvPicPr>
                      <p:cNvPr id="0" name="Object 11"/>
                      <p:cNvPicPr>
                        <a:picLocks noChangeAspect="1" noChangeArrowheads="1"/>
                      </p:cNvPicPr>
                      <p:nvPr/>
                    </p:nvPicPr>
                    <p:blipFill>
                      <a:blip r:embed="rId5"/>
                      <a:srcRect/>
                      <a:stretch>
                        <a:fillRect/>
                      </a:stretch>
                    </p:blipFill>
                    <p:spPr bwMode="auto">
                      <a:xfrm>
                        <a:off x="533400" y="3292475"/>
                        <a:ext cx="8181975" cy="23844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oleObj>
              </mc:Fallback>
            </mc:AlternateContent>
          </a:graphicData>
        </a:graphic>
      </p:graphicFrame>
      <p:sp>
        <p:nvSpPr>
          <p:cNvPr id="27654" name="Rectangle 12"/>
          <p:cNvSpPr>
            <a:spLocks noChangeArrowheads="1"/>
          </p:cNvSpPr>
          <p:nvPr/>
        </p:nvSpPr>
        <p:spPr bwMode="auto">
          <a:xfrm>
            <a:off x="533400" y="26670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ETSI TC BRAN#84</a:t>
            </a:r>
            <a:endParaRPr lang="en-US" dirty="0"/>
          </a:p>
        </p:txBody>
      </p:sp>
      <p:sp>
        <p:nvSpPr>
          <p:cNvPr id="3" name="Content Placeholder 2"/>
          <p:cNvSpPr>
            <a:spLocks noGrp="1"/>
          </p:cNvSpPr>
          <p:nvPr>
            <p:ph idx="1"/>
          </p:nvPr>
        </p:nvSpPr>
        <p:spPr>
          <a:xfrm>
            <a:off x="685800" y="1981200"/>
            <a:ext cx="7772400" cy="4343400"/>
          </a:xfrm>
        </p:spPr>
        <p:txBody>
          <a:bodyPr/>
          <a:lstStyle/>
          <a:p>
            <a:pPr>
              <a:buFont typeface="Arial" panose="020B0604020202020204" pitchFamily="34" charset="0"/>
              <a:buChar char="•"/>
            </a:pPr>
            <a:r>
              <a:rPr lang="en-US" sz="2000" dirty="0">
                <a:ea typeface="MS PGothic" pitchFamily="34" charset="-128"/>
              </a:rPr>
              <a:t>October 13-16, 2015</a:t>
            </a:r>
          </a:p>
          <a:p>
            <a:pPr>
              <a:buFont typeface="Arial" panose="020B0604020202020204" pitchFamily="34" charset="0"/>
              <a:buChar char="•"/>
            </a:pPr>
            <a:r>
              <a:rPr lang="en-US" sz="2000" dirty="0">
                <a:ea typeface="MS PGothic" pitchFamily="34" charset="-128"/>
              </a:rPr>
              <a:t>Progress on EN 301 893 coexistence issues</a:t>
            </a:r>
          </a:p>
          <a:p>
            <a:pPr lvl="1">
              <a:buFont typeface="Arial" panose="020B0604020202020204" pitchFamily="34" charset="0"/>
              <a:buChar char="•"/>
            </a:pPr>
            <a:r>
              <a:rPr lang="en-US" dirty="0">
                <a:ea typeface="MS PGothic" pitchFamily="34" charset="-128"/>
              </a:rPr>
              <a:t>Exponential back-off adopted</a:t>
            </a:r>
          </a:p>
          <a:p>
            <a:pPr lvl="1">
              <a:buFont typeface="Arial" panose="020B0604020202020204" pitchFamily="34" charset="0"/>
              <a:buChar char="•"/>
            </a:pPr>
            <a:r>
              <a:rPr lang="en-US" dirty="0">
                <a:ea typeface="MS PGothic" pitchFamily="34" charset="-128"/>
              </a:rPr>
              <a:t>Failed to agree on:</a:t>
            </a:r>
          </a:p>
          <a:p>
            <a:pPr marL="1200150" lvl="2" indent="-285750">
              <a:buFont typeface="Arial" panose="020B0604020202020204" pitchFamily="34" charset="0"/>
              <a:buChar char="•"/>
            </a:pPr>
            <a:r>
              <a:rPr lang="en-US" dirty="0">
                <a:ea typeface="MS PGothic" pitchFamily="34" charset="-128"/>
              </a:rPr>
              <a:t>ED levels</a:t>
            </a:r>
          </a:p>
          <a:p>
            <a:pPr marL="1200150" lvl="2" indent="-285750">
              <a:buFont typeface="Arial" panose="020B0604020202020204" pitchFamily="34" charset="0"/>
              <a:buChar char="•"/>
            </a:pPr>
            <a:r>
              <a:rPr lang="en-US" dirty="0">
                <a:ea typeface="MS PGothic" pitchFamily="34" charset="-128"/>
              </a:rPr>
              <a:t>Multi-channel access</a:t>
            </a:r>
          </a:p>
          <a:p>
            <a:pPr lvl="1">
              <a:buFont typeface="Arial" panose="020B0604020202020204" pitchFamily="34" charset="0"/>
              <a:buChar char="•"/>
            </a:pPr>
            <a:r>
              <a:rPr lang="en-US" dirty="0" smtClean="0">
                <a:ea typeface="MS PGothic" pitchFamily="34" charset="-128"/>
              </a:rPr>
              <a:t>December </a:t>
            </a:r>
            <a:r>
              <a:rPr lang="en-US" dirty="0">
                <a:ea typeface="MS PGothic" pitchFamily="34" charset="-128"/>
              </a:rPr>
              <a:t>BRAN Meeting </a:t>
            </a:r>
            <a:r>
              <a:rPr lang="en-US" dirty="0" smtClean="0">
                <a:ea typeface="MS PGothic" pitchFamily="34" charset="-128"/>
              </a:rPr>
              <a:t>should </a:t>
            </a:r>
            <a:r>
              <a:rPr lang="en-US" dirty="0">
                <a:ea typeface="MS PGothic" pitchFamily="34" charset="-128"/>
              </a:rPr>
              <a:t>resolve</a:t>
            </a:r>
          </a:p>
          <a:p>
            <a:pPr>
              <a:buFont typeface="Arial" panose="020B0604020202020204" pitchFamily="34" charset="0"/>
              <a:buChar char="•"/>
            </a:pPr>
            <a:r>
              <a:rPr lang="en-US" sz="2000" dirty="0" smtClean="0">
                <a:ea typeface="MS PGothic" pitchFamily="34" charset="-128"/>
              </a:rPr>
              <a:t>Receiver </a:t>
            </a:r>
            <a:r>
              <a:rPr lang="en-US" sz="2000" dirty="0">
                <a:ea typeface="MS PGothic" pitchFamily="34" charset="-128"/>
              </a:rPr>
              <a:t>Requirements (EN 301 893, EN 302 567,  EN 301 598)</a:t>
            </a:r>
          </a:p>
          <a:p>
            <a:pPr lvl="1">
              <a:buFont typeface="Arial" panose="020B0604020202020204" pitchFamily="34" charset="0"/>
              <a:buChar char="•"/>
            </a:pPr>
            <a:r>
              <a:rPr lang="en-US" dirty="0">
                <a:ea typeface="MS PGothic" pitchFamily="34" charset="-128"/>
              </a:rPr>
              <a:t>Blocking levels still need supporting data: JRC offers </a:t>
            </a:r>
            <a:r>
              <a:rPr lang="en-US" dirty="0" smtClean="0">
                <a:ea typeface="MS PGothic" pitchFamily="34" charset="-128"/>
              </a:rPr>
              <a:t>to </a:t>
            </a:r>
            <a:r>
              <a:rPr lang="en-US" dirty="0" err="1" smtClean="0">
                <a:ea typeface="MS PGothic" pitchFamily="34" charset="-128"/>
              </a:rPr>
              <a:t>wor</a:t>
            </a:r>
            <a:r>
              <a:rPr lang="en-US" dirty="0" smtClean="0">
                <a:ea typeface="MS PGothic" pitchFamily="34" charset="-128"/>
              </a:rPr>
              <a:t> with WFA</a:t>
            </a:r>
            <a:endParaRPr lang="en-US" dirty="0">
              <a:ea typeface="MS PGothic" pitchFamily="34" charset="-128"/>
            </a:endParaRPr>
          </a:p>
          <a:p>
            <a:pPr lvl="1">
              <a:buFont typeface="Arial" panose="020B0604020202020204" pitchFamily="34" charset="0"/>
              <a:buChar char="•"/>
            </a:pPr>
            <a:r>
              <a:rPr lang="en-US" dirty="0" smtClean="0">
                <a:ea typeface="MS PGothic" pitchFamily="34" charset="-128"/>
              </a:rPr>
              <a:t>December </a:t>
            </a:r>
            <a:r>
              <a:rPr lang="en-US" dirty="0">
                <a:ea typeface="MS PGothic" pitchFamily="34" charset="-128"/>
              </a:rPr>
              <a:t>BRAN Meeting </a:t>
            </a:r>
            <a:r>
              <a:rPr lang="en-US" dirty="0" smtClean="0">
                <a:ea typeface="MS PGothic" pitchFamily="34" charset="-128"/>
              </a:rPr>
              <a:t>should </a:t>
            </a:r>
            <a:r>
              <a:rPr lang="en-US" dirty="0">
                <a:ea typeface="MS PGothic" pitchFamily="34" charset="-128"/>
              </a:rPr>
              <a:t>resolve</a:t>
            </a:r>
          </a:p>
          <a:p>
            <a:pPr>
              <a:buFont typeface="Arial" panose="020B0604020202020204" pitchFamily="34" charset="0"/>
              <a:buChar char="•"/>
            </a:pPr>
            <a:r>
              <a:rPr lang="en-US" sz="2000" dirty="0">
                <a:ea typeface="MS PGothic" pitchFamily="34" charset="-128"/>
              </a:rPr>
              <a:t>Next meetings December 14-18, 2015, February 8-12, 2016</a:t>
            </a:r>
            <a:endParaRPr lang="en-US" dirty="0">
              <a:ea typeface="MS PGothic" pitchFamily="34" charset="-128"/>
            </a:endParaRPr>
          </a:p>
          <a:p>
            <a:endParaRPr lang="en-US" dirty="0"/>
          </a:p>
        </p:txBody>
      </p:sp>
      <p:sp>
        <p:nvSpPr>
          <p:cNvPr id="4" name="Date Placeholder 3"/>
          <p:cNvSpPr>
            <a:spLocks noGrp="1"/>
          </p:cNvSpPr>
          <p:nvPr>
            <p:ph type="dt" sz="half" idx="10"/>
          </p:nvPr>
        </p:nvSpPr>
        <p:spPr/>
        <p:txBody>
          <a:bodyPr/>
          <a:lstStyle/>
          <a:p>
            <a:pPr>
              <a:defRPr/>
            </a:pPr>
            <a:r>
              <a:rPr lang="en-US" smtClean="0"/>
              <a:t>October 2015</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1993466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ETSI ERM TG11#44</a:t>
            </a:r>
            <a:endParaRPr lang="en-US" dirty="0"/>
          </a:p>
        </p:txBody>
      </p:sp>
      <p:sp>
        <p:nvSpPr>
          <p:cNvPr id="3" name="Content Placeholder 2"/>
          <p:cNvSpPr>
            <a:spLocks noGrp="1"/>
          </p:cNvSpPr>
          <p:nvPr>
            <p:ph idx="1"/>
          </p:nvPr>
        </p:nvSpPr>
        <p:spPr>
          <a:xfrm>
            <a:off x="685800" y="1981199"/>
            <a:ext cx="7772400" cy="4494213"/>
          </a:xfrm>
        </p:spPr>
        <p:txBody>
          <a:bodyPr/>
          <a:lstStyle/>
          <a:p>
            <a:r>
              <a:rPr lang="en-US" sz="2000" dirty="0">
                <a:ea typeface="MS PGothic" pitchFamily="34" charset="-128"/>
              </a:rPr>
              <a:t>September 28-October 1, 2015</a:t>
            </a:r>
          </a:p>
          <a:p>
            <a:r>
              <a:rPr lang="en-US" sz="2000" dirty="0" smtClean="0">
                <a:ea typeface="MS PGothic" pitchFamily="34" charset="-128"/>
              </a:rPr>
              <a:t>Wireless Industrial Automation group </a:t>
            </a:r>
            <a:r>
              <a:rPr lang="en-US" sz="2000" dirty="0">
                <a:ea typeface="MS PGothic" pitchFamily="34" charset="-128"/>
              </a:rPr>
              <a:t>says they now will meet MU requirement with their </a:t>
            </a:r>
            <a:r>
              <a:rPr lang="en-US" sz="2000" dirty="0" smtClean="0">
                <a:ea typeface="MS PGothic" pitchFamily="34" charset="-128"/>
              </a:rPr>
              <a:t>non-LBT Hybrid FHSS</a:t>
            </a:r>
          </a:p>
          <a:p>
            <a:pPr lvl="1"/>
            <a:r>
              <a:rPr lang="en-US" sz="1800" dirty="0" smtClean="0">
                <a:ea typeface="MS PGothic" pitchFamily="34" charset="-128"/>
              </a:rPr>
              <a:t>Will re-introduce in November</a:t>
            </a:r>
          </a:p>
          <a:p>
            <a:pPr lvl="1"/>
            <a:r>
              <a:rPr lang="en-US" sz="1800" dirty="0" smtClean="0">
                <a:ea typeface="MS PGothic" pitchFamily="34" charset="-128"/>
              </a:rPr>
              <a:t>Likely to be proven non-compliant</a:t>
            </a:r>
            <a:endParaRPr lang="en-US" sz="1800" dirty="0">
              <a:ea typeface="MS PGothic" pitchFamily="34" charset="-128"/>
            </a:endParaRPr>
          </a:p>
          <a:p>
            <a:r>
              <a:rPr lang="en-US" sz="2000" dirty="0">
                <a:ea typeface="MS PGothic" pitchFamily="34" charset="-128"/>
              </a:rPr>
              <a:t>Receiver </a:t>
            </a:r>
            <a:r>
              <a:rPr lang="en-US" sz="2000" dirty="0" smtClean="0">
                <a:ea typeface="MS PGothic" pitchFamily="34" charset="-128"/>
              </a:rPr>
              <a:t>Requirements</a:t>
            </a:r>
          </a:p>
          <a:p>
            <a:pPr lvl="1"/>
            <a:r>
              <a:rPr lang="en-US" sz="1800" dirty="0" smtClean="0">
                <a:ea typeface="MS PGothic" pitchFamily="34" charset="-128"/>
              </a:rPr>
              <a:t>WFA proposal accepted, but receiver blocking levels should be revised; must have supporting data</a:t>
            </a:r>
            <a:endParaRPr lang="en-US" sz="1800" dirty="0">
              <a:ea typeface="MS PGothic" pitchFamily="34" charset="-128"/>
            </a:endParaRPr>
          </a:p>
          <a:p>
            <a:pPr lvl="1"/>
            <a:r>
              <a:rPr lang="en-US" sz="1800" dirty="0">
                <a:ea typeface="MS PGothic" pitchFamily="34" charset="-128"/>
              </a:rPr>
              <a:t>Spectrum Load Factor withdrawn (for now)</a:t>
            </a:r>
          </a:p>
          <a:p>
            <a:pPr lvl="1"/>
            <a:r>
              <a:rPr lang="en-US" sz="1800" dirty="0">
                <a:ea typeface="MS PGothic" pitchFamily="34" charset="-128"/>
              </a:rPr>
              <a:t>Adjacent Channel Selectivity probably not required (complexity due to the diverse nature of the technologies in the band)</a:t>
            </a:r>
          </a:p>
          <a:p>
            <a:r>
              <a:rPr lang="en-US" sz="2000" dirty="0">
                <a:ea typeface="MS PGothic" pitchFamily="34" charset="-128"/>
              </a:rPr>
              <a:t>Next meetings November 16-19, 2015, January 19-22, 2016</a:t>
            </a:r>
          </a:p>
          <a:p>
            <a:endParaRPr lang="en-US" dirty="0"/>
          </a:p>
        </p:txBody>
      </p:sp>
      <p:sp>
        <p:nvSpPr>
          <p:cNvPr id="4" name="Date Placeholder 3"/>
          <p:cNvSpPr>
            <a:spLocks noGrp="1"/>
          </p:cNvSpPr>
          <p:nvPr>
            <p:ph type="dt" sz="half" idx="10"/>
          </p:nvPr>
        </p:nvSpPr>
        <p:spPr/>
        <p:txBody>
          <a:bodyPr/>
          <a:lstStyle/>
          <a:p>
            <a:pPr>
              <a:defRPr/>
            </a:pPr>
            <a:r>
              <a:rPr lang="en-US" smtClean="0"/>
              <a:t>October 2015</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2156359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NPRM FCC </a:t>
            </a:r>
            <a:r>
              <a:rPr lang="en-US" dirty="0"/>
              <a:t>15-92</a:t>
            </a:r>
          </a:p>
        </p:txBody>
      </p:sp>
      <p:sp>
        <p:nvSpPr>
          <p:cNvPr id="5" name="Content Placeholder 4"/>
          <p:cNvSpPr>
            <a:spLocks noGrp="1"/>
          </p:cNvSpPr>
          <p:nvPr>
            <p:ph idx="1"/>
          </p:nvPr>
        </p:nvSpPr>
        <p:spPr>
          <a:xfrm>
            <a:off x="685800" y="1676400"/>
            <a:ext cx="7772400" cy="4800600"/>
          </a:xfrm>
        </p:spPr>
        <p:txBody>
          <a:bodyPr>
            <a:noAutofit/>
          </a:bodyPr>
          <a:lstStyle/>
          <a:p>
            <a:r>
              <a:rPr lang="en-US" sz="1800" b="0" dirty="0">
                <a:hlinkClick r:id="rId2"/>
              </a:rPr>
              <a:t>http://</a:t>
            </a:r>
            <a:r>
              <a:rPr lang="en-US" sz="1800" b="0" dirty="0" smtClean="0">
                <a:hlinkClick r:id="rId2"/>
              </a:rPr>
              <a:t>transition.fcc.gov/Daily_Releases/Daily_Business/2015/db0722/FCC-15-92A1.pdf</a:t>
            </a:r>
            <a:r>
              <a:rPr lang="en-US" sz="1800" b="0" dirty="0" smtClean="0"/>
              <a:t> </a:t>
            </a:r>
          </a:p>
          <a:p>
            <a:r>
              <a:rPr lang="en-US" sz="1800" b="1" dirty="0" smtClean="0"/>
              <a:t>Amendment </a:t>
            </a:r>
            <a:r>
              <a:rPr lang="en-US" sz="1800" b="1" dirty="0"/>
              <a:t>of Parts 0, 1, 2, 15 and 18 of </a:t>
            </a:r>
            <a:r>
              <a:rPr lang="en-US" sz="1800" b="1" dirty="0" smtClean="0"/>
              <a:t>the Commission’s </a:t>
            </a:r>
            <a:r>
              <a:rPr lang="en-US" sz="1800" b="1" dirty="0"/>
              <a:t>Rules </a:t>
            </a:r>
            <a:r>
              <a:rPr lang="en-US" sz="1800" b="1" dirty="0" smtClean="0"/>
              <a:t>regarding Authorization of Radiofrequency Equipment; and</a:t>
            </a:r>
          </a:p>
          <a:p>
            <a:r>
              <a:rPr lang="en-US" sz="1800" b="1" dirty="0"/>
              <a:t>Request for the Allowance of Optional </a:t>
            </a:r>
            <a:r>
              <a:rPr lang="en-US" sz="1800" b="1" dirty="0" smtClean="0"/>
              <a:t>Electronic Labeling </a:t>
            </a:r>
            <a:r>
              <a:rPr lang="en-US" sz="1800" b="1" dirty="0"/>
              <a:t>for Wireless </a:t>
            </a:r>
            <a:r>
              <a:rPr lang="en-US" sz="1800" b="1" dirty="0" smtClean="0"/>
              <a:t>Devices</a:t>
            </a:r>
          </a:p>
          <a:p>
            <a:pPr lvl="1"/>
            <a:r>
              <a:rPr lang="en-US" sz="1600" dirty="0" smtClean="0"/>
              <a:t>Comments due October 9</a:t>
            </a:r>
            <a:r>
              <a:rPr lang="en-US" sz="1600" baseline="30000" dirty="0" smtClean="0"/>
              <a:t>th</a:t>
            </a:r>
            <a:r>
              <a:rPr lang="en-US" sz="1600" dirty="0" smtClean="0"/>
              <a:t> (was September 8</a:t>
            </a:r>
            <a:r>
              <a:rPr lang="en-US" sz="1600" baseline="30000" dirty="0" smtClean="0"/>
              <a:t>th</a:t>
            </a:r>
            <a:r>
              <a:rPr lang="en-US" sz="1600" dirty="0" smtClean="0"/>
              <a:t> )</a:t>
            </a:r>
          </a:p>
          <a:p>
            <a:pPr lvl="1"/>
            <a:r>
              <a:rPr lang="en-US" sz="1600" dirty="0" smtClean="0"/>
              <a:t>Reply Comments due November 9</a:t>
            </a:r>
            <a:r>
              <a:rPr lang="en-US" sz="1600" baseline="30000" dirty="0" smtClean="0"/>
              <a:t>th</a:t>
            </a:r>
            <a:r>
              <a:rPr lang="en-US" sz="1600" dirty="0" smtClean="0"/>
              <a:t> (was September 23</a:t>
            </a:r>
            <a:r>
              <a:rPr lang="en-US" sz="1600" baseline="30000" dirty="0" smtClean="0"/>
              <a:t>rd</a:t>
            </a:r>
            <a:r>
              <a:rPr lang="en-US" sz="1600" dirty="0" smtClean="0"/>
              <a:t> </a:t>
            </a:r>
            <a:r>
              <a:rPr lang="en-US" sz="1600" dirty="0"/>
              <a:t>)</a:t>
            </a:r>
            <a:endParaRPr lang="en-US" sz="1600" dirty="0" smtClean="0"/>
          </a:p>
          <a:p>
            <a:endParaRPr lang="en-US" sz="1600" b="1" dirty="0" smtClean="0"/>
          </a:p>
        </p:txBody>
      </p:sp>
      <p:sp>
        <p:nvSpPr>
          <p:cNvPr id="2" name="Date Placeholder 1"/>
          <p:cNvSpPr>
            <a:spLocks noGrp="1"/>
          </p:cNvSpPr>
          <p:nvPr>
            <p:ph type="dt" sz="half" idx="10"/>
          </p:nvPr>
        </p:nvSpPr>
        <p:spPr/>
        <p:txBody>
          <a:bodyPr/>
          <a:lstStyle/>
          <a:p>
            <a:pPr>
              <a:defRPr/>
            </a:pPr>
            <a:r>
              <a:rPr lang="en-US" smtClean="0"/>
              <a:t>October 2015</a:t>
            </a:r>
            <a:endParaRPr lang="en-US" dirty="0"/>
          </a:p>
        </p:txBody>
      </p:sp>
      <p:sp>
        <p:nvSpPr>
          <p:cNvPr id="3" name="Footer Placeholder 2"/>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3024622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NPRM  FCC 15-138</a:t>
            </a:r>
            <a:endParaRPr lang="en-US" dirty="0"/>
          </a:p>
        </p:txBody>
      </p:sp>
      <p:sp>
        <p:nvSpPr>
          <p:cNvPr id="3" name="Content Placeholder 2"/>
          <p:cNvSpPr>
            <a:spLocks noGrp="1"/>
          </p:cNvSpPr>
          <p:nvPr>
            <p:ph idx="1"/>
          </p:nvPr>
        </p:nvSpPr>
        <p:spPr>
          <a:xfrm>
            <a:off x="685800" y="1676400"/>
            <a:ext cx="7772400" cy="4724400"/>
          </a:xfrm>
        </p:spPr>
        <p:txBody>
          <a:bodyPr/>
          <a:lstStyle/>
          <a:p>
            <a:r>
              <a:rPr lang="en-US" sz="2000" b="0" dirty="0">
                <a:hlinkClick r:id="rId2"/>
              </a:rPr>
              <a:t>https://</a:t>
            </a:r>
            <a:r>
              <a:rPr lang="en-US" sz="2000" b="0" dirty="0" smtClean="0">
                <a:hlinkClick r:id="rId2"/>
              </a:rPr>
              <a:t>apps.fcc.gov/edocs_public/attachmatch/FCC-15-138A1.docx</a:t>
            </a:r>
            <a:r>
              <a:rPr lang="en-US" sz="2000" b="0" dirty="0" smtClean="0"/>
              <a:t> </a:t>
            </a:r>
            <a:endParaRPr lang="en-US" sz="2000" b="0" dirty="0"/>
          </a:p>
          <a:p>
            <a:r>
              <a:rPr lang="en-US" sz="1600" dirty="0"/>
              <a:t>Use of Spectrum Bands Above 24 GHz For Mobile Radio Services </a:t>
            </a:r>
          </a:p>
          <a:p>
            <a:r>
              <a:rPr lang="en-US" sz="1600" dirty="0"/>
              <a:t>Establishing a More Flexible Framework to Facilitate Satellite Operations in the 27.5-28.35 GHz and 37.5-40 GHz Bands </a:t>
            </a:r>
          </a:p>
          <a:p>
            <a:r>
              <a:rPr lang="en-US" sz="1600" dirty="0"/>
              <a:t>Petition for Rulemaking of the Fixed Wireless Communications Coalition to Create Service Rules for the 42-43.5 GHz </a:t>
            </a:r>
            <a:r>
              <a:rPr lang="en-US" sz="1600" dirty="0" smtClean="0"/>
              <a:t>Band</a:t>
            </a:r>
            <a:endParaRPr lang="en-US" sz="1600" dirty="0"/>
          </a:p>
          <a:p>
            <a:r>
              <a:rPr lang="en-US" sz="1600" dirty="0"/>
              <a:t>Amendment of Parts 1, 22, 24, 27, 74, 80, 90, 95, and 101 To Establish Uniform License Renewal, Discontinuance of Operation, and Geographic Partitioning and Spectrum Disaggregation Rules and Policies for Certain Wireless Radio </a:t>
            </a:r>
            <a:r>
              <a:rPr lang="en-US" sz="1600" dirty="0" smtClean="0"/>
              <a:t>Services</a:t>
            </a:r>
            <a:endParaRPr lang="en-US" sz="1600" dirty="0"/>
          </a:p>
          <a:p>
            <a:r>
              <a:rPr lang="en-US" sz="1600" dirty="0"/>
              <a:t>Allocation and Designation of Spectrum for Fixed-Satellite Services in the 37.5-38.5 GHz, 40.5-41.5 GHz and 48.2-50.2 GHz Frequency Bands; Allocation of Spectrum to Upgrade Fixed and Mobile Allocations in the 40.5-42.5 GHz Frequency Band;  Allocation of Spectrum in the 46.9-47.0 GHz Frequency Band for Wireless Services; and Allocation of Spectrum in the 37.0-38.0 GHz and 40.0-40.5 GHz for Government </a:t>
            </a:r>
            <a:r>
              <a:rPr lang="en-US" sz="1600" dirty="0" smtClean="0"/>
              <a:t>Operations</a:t>
            </a:r>
          </a:p>
          <a:p>
            <a:pPr lvl="1"/>
            <a:r>
              <a:rPr lang="en-US" sz="1600" dirty="0"/>
              <a:t>Comment Date:  January 26, 2016</a:t>
            </a:r>
          </a:p>
          <a:p>
            <a:pPr lvl="1"/>
            <a:r>
              <a:rPr lang="en-US" sz="1600" dirty="0"/>
              <a:t>Reply Comment Date:  February 23, </a:t>
            </a:r>
            <a:r>
              <a:rPr lang="en-US" sz="1600" dirty="0" smtClean="0"/>
              <a:t>2016</a:t>
            </a:r>
            <a:endParaRPr lang="en-US" sz="1600" dirty="0"/>
          </a:p>
        </p:txBody>
      </p:sp>
      <p:sp>
        <p:nvSpPr>
          <p:cNvPr id="4" name="Date Placeholder 3"/>
          <p:cNvSpPr>
            <a:spLocks noGrp="1"/>
          </p:cNvSpPr>
          <p:nvPr>
            <p:ph type="dt" sz="half" idx="10"/>
          </p:nvPr>
        </p:nvSpPr>
        <p:spPr/>
        <p:txBody>
          <a:bodyPr/>
          <a:lstStyle/>
          <a:p>
            <a:pPr>
              <a:defRPr/>
            </a:pPr>
            <a:r>
              <a:rPr lang="en-US" smtClean="0"/>
              <a:t>October 2015</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41218343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6"/>
          <p:cNvSpPr>
            <a:spLocks noGrp="1"/>
          </p:cNvSpPr>
          <p:nvPr>
            <p:ph type="ctrTitle"/>
          </p:nvPr>
        </p:nvSpPr>
        <p:spPr/>
        <p:txBody>
          <a:bodyPr/>
          <a:lstStyle/>
          <a:p>
            <a:r>
              <a:rPr lang="en-US" altLang="en-US" dirty="0" smtClean="0"/>
              <a:t>Actions Required</a:t>
            </a:r>
          </a:p>
        </p:txBody>
      </p:sp>
      <p:sp>
        <p:nvSpPr>
          <p:cNvPr id="33795" name="Subtitle 7"/>
          <p:cNvSpPr>
            <a:spLocks noGrp="1"/>
          </p:cNvSpPr>
          <p:nvPr>
            <p:ph type="subTitle" idx="1"/>
          </p:nvPr>
        </p:nvSpPr>
        <p:spPr/>
        <p:txBody>
          <a:bodyPr/>
          <a:lstStyle/>
          <a:p>
            <a:r>
              <a:rPr lang="en-US" altLang="en-US" dirty="0" smtClean="0"/>
              <a:t>ETSI ERM </a:t>
            </a:r>
            <a:r>
              <a:rPr lang="en-US" altLang="en-US" dirty="0" smtClean="0"/>
              <a:t>TG11#45 </a:t>
            </a:r>
            <a:r>
              <a:rPr lang="en-US" altLang="en-US" dirty="0" smtClean="0"/>
              <a:t>Preparation</a:t>
            </a:r>
          </a:p>
          <a:p>
            <a:r>
              <a:rPr lang="en-US" altLang="en-US" dirty="0" smtClean="0"/>
              <a:t>ETSI TC </a:t>
            </a:r>
            <a:r>
              <a:rPr lang="en-US" altLang="en-US" dirty="0" smtClean="0"/>
              <a:t>BRAN#85 </a:t>
            </a:r>
            <a:r>
              <a:rPr lang="en-US" altLang="en-US" dirty="0" smtClean="0"/>
              <a:t>Preparation</a:t>
            </a:r>
          </a:p>
          <a:p>
            <a:r>
              <a:rPr lang="en-US" altLang="en-US" dirty="0" smtClean="0"/>
              <a:t>TBD</a:t>
            </a:r>
          </a:p>
        </p:txBody>
      </p:sp>
      <p:sp>
        <p:nvSpPr>
          <p:cNvPr id="4" name="Date Placeholder 3"/>
          <p:cNvSpPr>
            <a:spLocks noGrp="1"/>
          </p:cNvSpPr>
          <p:nvPr>
            <p:ph type="dt" sz="quarter" idx="10"/>
          </p:nvPr>
        </p:nvSpPr>
        <p:spPr/>
        <p:txBody>
          <a:bodyPr/>
          <a:lstStyle/>
          <a:p>
            <a:pPr>
              <a:defRPr/>
            </a:pPr>
            <a:r>
              <a:rPr lang="en-US" smtClean="0"/>
              <a:t>October 2015</a:t>
            </a:r>
            <a:endParaRPr lang="en-US"/>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20363938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dirty="0" smtClean="0"/>
              <a:t>ETSI ERM </a:t>
            </a:r>
            <a:r>
              <a:rPr lang="en-US" altLang="en-US" dirty="0" smtClean="0"/>
              <a:t>TG11#45</a:t>
            </a:r>
            <a:endParaRPr lang="en-US" altLang="en-US" dirty="0" smtClean="0"/>
          </a:p>
        </p:txBody>
      </p:sp>
      <p:sp>
        <p:nvSpPr>
          <p:cNvPr id="34819" name="Content Placeholder 2"/>
          <p:cNvSpPr>
            <a:spLocks noGrp="1"/>
          </p:cNvSpPr>
          <p:nvPr>
            <p:ph idx="1"/>
          </p:nvPr>
        </p:nvSpPr>
        <p:spPr/>
        <p:txBody>
          <a:bodyPr/>
          <a:lstStyle/>
          <a:p>
            <a:r>
              <a:rPr lang="en-US" altLang="en-US" dirty="0" smtClean="0"/>
              <a:t>November 16-19, </a:t>
            </a:r>
            <a:r>
              <a:rPr lang="en-US" altLang="en-US" dirty="0" smtClean="0"/>
              <a:t>2015</a:t>
            </a:r>
          </a:p>
          <a:p>
            <a:r>
              <a:rPr lang="en-US" altLang="en-US" dirty="0" smtClean="0"/>
              <a:t>Finalizing RED compliance</a:t>
            </a:r>
          </a:p>
          <a:p>
            <a:pPr lvl="1"/>
            <a:r>
              <a:rPr lang="en-US" altLang="en-US" dirty="0" smtClean="0"/>
              <a:t>EN 300 328</a:t>
            </a:r>
          </a:p>
          <a:p>
            <a:r>
              <a:rPr lang="en-US" altLang="en-US" dirty="0" smtClean="0"/>
              <a:t>Receiver blocking levels with supporting data</a:t>
            </a:r>
          </a:p>
          <a:p>
            <a:r>
              <a:rPr lang="en-US" altLang="en-US" dirty="0" smtClean="0"/>
              <a:t>WIA re-revised </a:t>
            </a:r>
            <a:r>
              <a:rPr lang="en-US" altLang="en-US" dirty="0" smtClean="0"/>
              <a:t>effort to add non-LBT technology</a:t>
            </a:r>
          </a:p>
        </p:txBody>
      </p:sp>
      <p:sp>
        <p:nvSpPr>
          <p:cNvPr id="4" name="Date Placeholder 3"/>
          <p:cNvSpPr>
            <a:spLocks noGrp="1"/>
          </p:cNvSpPr>
          <p:nvPr>
            <p:ph type="dt" sz="quarter" idx="10"/>
          </p:nvPr>
        </p:nvSpPr>
        <p:spPr/>
        <p:txBody>
          <a:bodyPr/>
          <a:lstStyle/>
          <a:p>
            <a:pPr>
              <a:defRPr/>
            </a:pPr>
            <a:r>
              <a:rPr lang="en-US" smtClean="0"/>
              <a:t>October 2015</a:t>
            </a:r>
            <a:endParaRPr lang="en-US"/>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20910433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dirty="0" smtClean="0"/>
              <a:t>ETSI TC </a:t>
            </a:r>
            <a:r>
              <a:rPr lang="en-US" altLang="en-US" dirty="0" smtClean="0"/>
              <a:t>BRAN#85</a:t>
            </a:r>
            <a:endParaRPr lang="en-US" altLang="en-US" dirty="0" smtClean="0"/>
          </a:p>
        </p:txBody>
      </p:sp>
      <p:sp>
        <p:nvSpPr>
          <p:cNvPr id="35843" name="Content Placeholder 2"/>
          <p:cNvSpPr>
            <a:spLocks noGrp="1"/>
          </p:cNvSpPr>
          <p:nvPr>
            <p:ph idx="1"/>
          </p:nvPr>
        </p:nvSpPr>
        <p:spPr/>
        <p:txBody>
          <a:bodyPr/>
          <a:lstStyle/>
          <a:p>
            <a:r>
              <a:rPr lang="en-US" altLang="en-US" dirty="0" smtClean="0"/>
              <a:t>December 14-18, </a:t>
            </a:r>
            <a:r>
              <a:rPr lang="en-US" altLang="en-US" dirty="0" smtClean="0"/>
              <a:t>2015</a:t>
            </a:r>
          </a:p>
          <a:p>
            <a:r>
              <a:rPr lang="en-US" altLang="en-US" dirty="0" smtClean="0"/>
              <a:t>Finalizing RED compliance</a:t>
            </a:r>
          </a:p>
          <a:p>
            <a:pPr lvl="1"/>
            <a:r>
              <a:rPr lang="en-US" altLang="en-US" dirty="0" smtClean="0"/>
              <a:t>EN 301 893</a:t>
            </a:r>
          </a:p>
          <a:p>
            <a:pPr lvl="1"/>
            <a:r>
              <a:rPr lang="en-US" altLang="en-US" dirty="0" smtClean="0"/>
              <a:t>EN 302 567</a:t>
            </a:r>
          </a:p>
          <a:p>
            <a:pPr lvl="1"/>
            <a:r>
              <a:rPr lang="en-US" altLang="en-US" dirty="0" smtClean="0"/>
              <a:t>EN 301 598</a:t>
            </a:r>
          </a:p>
          <a:p>
            <a:r>
              <a:rPr lang="en-US" altLang="en-US" dirty="0"/>
              <a:t>Receiver blocking levels with supporting data</a:t>
            </a:r>
          </a:p>
          <a:p>
            <a:r>
              <a:rPr lang="en-US" altLang="en-US" dirty="0" smtClean="0"/>
              <a:t>Settle </a:t>
            </a:r>
            <a:r>
              <a:rPr lang="en-US" altLang="en-US" dirty="0" smtClean="0"/>
              <a:t>on coexistence methodology</a:t>
            </a:r>
          </a:p>
          <a:p>
            <a:pPr lvl="1"/>
            <a:r>
              <a:rPr lang="en-US" altLang="en-US" dirty="0" smtClean="0"/>
              <a:t>Energy Detect level must be agreed on</a:t>
            </a:r>
          </a:p>
          <a:p>
            <a:pPr lvl="1"/>
            <a:r>
              <a:rPr lang="en-US" altLang="en-US" dirty="0" smtClean="0"/>
              <a:t>Multi-channel access and QoS methods need solutions</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October 2015</a:t>
            </a:r>
            <a:endParaRPr lang="en-US"/>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40353046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r>
              <a:rPr lang="en-US" dirty="0">
                <a:latin typeface="Times New Roman" charset="0"/>
              </a:rPr>
              <a:t>Other Regulatory Updates</a:t>
            </a:r>
          </a:p>
        </p:txBody>
      </p:sp>
      <p:sp>
        <p:nvSpPr>
          <p:cNvPr id="43010" name="Content Placeholder 2"/>
          <p:cNvSpPr>
            <a:spLocks noGrp="1"/>
          </p:cNvSpPr>
          <p:nvPr>
            <p:ph idx="1"/>
          </p:nvPr>
        </p:nvSpPr>
        <p:spPr>
          <a:xfrm>
            <a:off x="685800" y="1981200"/>
            <a:ext cx="7772400" cy="4419600"/>
          </a:xfrm>
        </p:spPr>
        <p:txBody>
          <a:bodyPr/>
          <a:lstStyle/>
          <a:p>
            <a:pPr eaLnBrk="1" hangingPunct="1">
              <a:spcBef>
                <a:spcPct val="0"/>
              </a:spcBef>
            </a:pPr>
            <a:r>
              <a:rPr lang="en-US" altLang="en-US" dirty="0"/>
              <a:t>Look for changes in Dallas</a:t>
            </a:r>
          </a:p>
        </p:txBody>
      </p:sp>
      <p:sp>
        <p:nvSpPr>
          <p:cNvPr id="4" name="Date Placeholder 3"/>
          <p:cNvSpPr>
            <a:spLocks noGrp="1"/>
          </p:cNvSpPr>
          <p:nvPr>
            <p:ph type="dt" sz="quarter" idx="10"/>
          </p:nvPr>
        </p:nvSpPr>
        <p:spPr/>
        <p:txBody>
          <a:bodyPr/>
          <a:lstStyle/>
          <a:p>
            <a:pPr>
              <a:defRPr/>
            </a:pPr>
            <a:r>
              <a:rPr lang="en-US" smtClean="0"/>
              <a:t>October 2015</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Any Other Business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October 2015</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32421375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Footer Placeholder 4"/>
          <p:cNvSpPr>
            <a:spLocks noGrp="1"/>
          </p:cNvSpPr>
          <p:nvPr>
            <p:ph type="ftr" sz="quarter" idx="11"/>
          </p:nvPr>
        </p:nvSpPr>
        <p:spPr/>
        <p:txBody>
          <a:bodyPr/>
          <a:lstStyle/>
          <a:p>
            <a:pPr>
              <a:defRPr/>
            </a:pPr>
            <a:r>
              <a:rPr lang="en-US" smtClean="0"/>
              <a:t>Rich Kennedy, MediaTek</a:t>
            </a:r>
            <a:endParaRPr lang="en-US"/>
          </a:p>
        </p:txBody>
      </p:sp>
      <p:sp>
        <p:nvSpPr>
          <p:cNvPr id="29698" name="Rectangle 2"/>
          <p:cNvSpPr>
            <a:spLocks noGrp="1" noChangeArrowheads="1"/>
          </p:cNvSpPr>
          <p:nvPr>
            <p:ph type="title"/>
          </p:nvPr>
        </p:nvSpPr>
        <p:spPr/>
        <p:txBody>
          <a:bodyPr/>
          <a:lstStyle/>
          <a:p>
            <a:r>
              <a:rPr lang="en-US" sz="4000">
                <a:latin typeface="Times New Roman" charset="0"/>
              </a:rPr>
              <a:t>Abstract</a:t>
            </a:r>
          </a:p>
        </p:txBody>
      </p:sp>
      <p:sp>
        <p:nvSpPr>
          <p:cNvPr id="29699" name="Rectangle 3"/>
          <p:cNvSpPr>
            <a:spLocks noGrp="1" noChangeArrowheads="1"/>
          </p:cNvSpPr>
          <p:nvPr>
            <p:ph type="body" idx="1"/>
          </p:nvPr>
        </p:nvSpPr>
        <p:spPr>
          <a:xfrm>
            <a:off x="685800" y="1752600"/>
            <a:ext cx="7772400" cy="4114800"/>
          </a:xfrm>
        </p:spPr>
        <p:txBody>
          <a:bodyPr/>
          <a:lstStyle/>
          <a:p>
            <a:pPr>
              <a:buFontTx/>
              <a:buNone/>
            </a:pPr>
            <a:r>
              <a:rPr lang="en-US" dirty="0">
                <a:latin typeface="Times New Roman" charset="0"/>
              </a:rPr>
              <a:t>This presentation is the plan for the </a:t>
            </a:r>
            <a:r>
              <a:rPr lang="en-US" dirty="0" smtClean="0">
                <a:latin typeface="Times New Roman" charset="0"/>
              </a:rPr>
              <a:t>October 29, </a:t>
            </a:r>
            <a:r>
              <a:rPr lang="en-US" dirty="0" smtClean="0">
                <a:latin typeface="Times New Roman" charset="0"/>
              </a:rPr>
              <a:t>2015 IEEE 802.11/15 </a:t>
            </a:r>
            <a:r>
              <a:rPr lang="en-US" dirty="0">
                <a:latin typeface="Times New Roman" charset="0"/>
              </a:rPr>
              <a:t>Regulatory Standing Committee teleconference.</a:t>
            </a:r>
          </a:p>
        </p:txBody>
      </p:sp>
      <p:sp>
        <p:nvSpPr>
          <p:cNvPr id="7" name="Date Placeholder 6"/>
          <p:cNvSpPr>
            <a:spLocks noGrp="1"/>
          </p:cNvSpPr>
          <p:nvPr>
            <p:ph type="dt" sz="quarter" idx="10"/>
          </p:nvPr>
        </p:nvSpPr>
        <p:spPr/>
        <p:txBody>
          <a:bodyPr/>
          <a:lstStyle/>
          <a:p>
            <a:pPr>
              <a:defRPr/>
            </a:pPr>
            <a:r>
              <a:rPr lang="en-US" smtClean="0"/>
              <a:t>October 2015</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a:latin typeface="Times New Roman" charset="0"/>
              </a:rPr>
              <a:t>Agenda</a:t>
            </a:r>
          </a:p>
        </p:txBody>
      </p:sp>
      <p:sp>
        <p:nvSpPr>
          <p:cNvPr id="31746" name="Content Placeholder 2"/>
          <p:cNvSpPr>
            <a:spLocks noGrp="1"/>
          </p:cNvSpPr>
          <p:nvPr>
            <p:ph idx="1"/>
          </p:nvPr>
        </p:nvSpPr>
        <p:spPr>
          <a:xfrm>
            <a:off x="685800" y="1600200"/>
            <a:ext cx="7772400" cy="4905375"/>
          </a:xfrm>
        </p:spPr>
        <p:txBody>
          <a:bodyPr/>
          <a:lstStyle/>
          <a:p>
            <a:pPr eaLnBrk="1" hangingPunct="1"/>
            <a:r>
              <a:rPr lang="en-US" sz="1800" dirty="0">
                <a:latin typeface="Times New Roman" charset="0"/>
              </a:rPr>
              <a:t>Assign a recording secretary</a:t>
            </a:r>
            <a:endParaRPr lang="en-US" sz="1600" dirty="0">
              <a:latin typeface="Times New Roman" charset="0"/>
            </a:endParaRPr>
          </a:p>
          <a:p>
            <a:pPr eaLnBrk="1" hangingPunct="1"/>
            <a:r>
              <a:rPr lang="en-US" altLang="en-US" sz="1800" dirty="0"/>
              <a:t>Review and approve the agenda</a:t>
            </a:r>
          </a:p>
          <a:p>
            <a:pPr eaLnBrk="1" hangingPunct="1"/>
            <a:r>
              <a:rPr lang="en-US" altLang="en-US" sz="1800" dirty="0" smtClean="0"/>
              <a:t>Introduction</a:t>
            </a:r>
          </a:p>
          <a:p>
            <a:pPr eaLnBrk="1" hangingPunct="1"/>
            <a:r>
              <a:rPr lang="en-US" altLang="en-US" sz="1800" dirty="0" smtClean="0"/>
              <a:t>Regulatory news</a:t>
            </a:r>
            <a:endParaRPr lang="en-US" altLang="en-US" sz="1800" dirty="0" smtClean="0"/>
          </a:p>
          <a:p>
            <a:pPr eaLnBrk="1" hangingPunct="1"/>
            <a:r>
              <a:rPr lang="en-US" altLang="en-US" sz="1800" dirty="0" smtClean="0"/>
              <a:t>The </a:t>
            </a:r>
            <a:r>
              <a:rPr lang="en-US" altLang="en-US" sz="1800" dirty="0"/>
              <a:t>regulatory summaries</a:t>
            </a:r>
          </a:p>
          <a:p>
            <a:pPr lvl="1"/>
            <a:r>
              <a:rPr lang="en-US" altLang="en-US" sz="1600" dirty="0" smtClean="0"/>
              <a:t>ETSI TC BRAN#84</a:t>
            </a:r>
          </a:p>
          <a:p>
            <a:pPr lvl="1"/>
            <a:r>
              <a:rPr lang="en-US" altLang="en-US" sz="1600" dirty="0" smtClean="0"/>
              <a:t>ETSI ERM TG11#44</a:t>
            </a:r>
            <a:endParaRPr lang="en-US" altLang="en-US" sz="1600" dirty="0" smtClean="0"/>
          </a:p>
          <a:p>
            <a:pPr lvl="1"/>
            <a:r>
              <a:rPr lang="en-US" altLang="en-US" sz="1600" dirty="0" smtClean="0"/>
              <a:t>FCC </a:t>
            </a:r>
            <a:r>
              <a:rPr lang="en-US" altLang="en-US" sz="1600" dirty="0" smtClean="0"/>
              <a:t>15-92 NPRM</a:t>
            </a:r>
          </a:p>
          <a:p>
            <a:pPr lvl="1"/>
            <a:r>
              <a:rPr lang="en-US" altLang="en-US" sz="1600" dirty="0" smtClean="0"/>
              <a:t>FCC 15-138 NPRM</a:t>
            </a:r>
            <a:endParaRPr lang="en-US" altLang="en-US" sz="1600" dirty="0"/>
          </a:p>
          <a:p>
            <a:pPr eaLnBrk="1" hangingPunct="1"/>
            <a:r>
              <a:rPr lang="en-US" altLang="en-US" sz="1800" dirty="0" smtClean="0"/>
              <a:t>Actions </a:t>
            </a:r>
            <a:r>
              <a:rPr lang="en-US" altLang="en-US" sz="1800" dirty="0"/>
              <a:t>required</a:t>
            </a:r>
          </a:p>
          <a:p>
            <a:pPr lvl="1" eaLnBrk="1" hangingPunct="1"/>
            <a:r>
              <a:rPr lang="en-US" altLang="en-US" sz="1600" dirty="0" smtClean="0"/>
              <a:t>Preparation </a:t>
            </a:r>
            <a:r>
              <a:rPr lang="en-US" altLang="en-US" sz="1600" dirty="0"/>
              <a:t>for </a:t>
            </a:r>
            <a:r>
              <a:rPr lang="en-US" altLang="en-US" sz="1600" dirty="0" smtClean="0"/>
              <a:t>November </a:t>
            </a:r>
            <a:r>
              <a:rPr lang="en-US" altLang="en-US" sz="1600" dirty="0"/>
              <a:t>ETSI ERM TG11 meeting</a:t>
            </a:r>
          </a:p>
          <a:p>
            <a:pPr lvl="1" eaLnBrk="1" hangingPunct="1"/>
            <a:r>
              <a:rPr lang="en-US" altLang="en-US" sz="1600" dirty="0"/>
              <a:t>Preparation for </a:t>
            </a:r>
            <a:r>
              <a:rPr lang="en-US" altLang="en-US" sz="1600" dirty="0" smtClean="0"/>
              <a:t>December </a:t>
            </a:r>
            <a:r>
              <a:rPr lang="en-US" altLang="en-US" sz="1600" dirty="0"/>
              <a:t>ETSI TC BRAN meeting</a:t>
            </a:r>
          </a:p>
          <a:p>
            <a:pPr eaLnBrk="1" hangingPunct="1">
              <a:spcBef>
                <a:spcPct val="0"/>
              </a:spcBef>
            </a:pPr>
            <a:r>
              <a:rPr lang="en-US" altLang="en-US" sz="1800" dirty="0" smtClean="0"/>
              <a:t>Look for changes in Dallas</a:t>
            </a:r>
          </a:p>
          <a:p>
            <a:pPr eaLnBrk="1" hangingPunct="1">
              <a:spcBef>
                <a:spcPct val="0"/>
              </a:spcBef>
            </a:pPr>
            <a:r>
              <a:rPr lang="en-US" altLang="en-US" sz="1800" dirty="0" smtClean="0"/>
              <a:t>AOB </a:t>
            </a:r>
            <a:r>
              <a:rPr lang="en-US" altLang="en-US" sz="1800" dirty="0"/>
              <a:t>and </a:t>
            </a:r>
            <a:r>
              <a:rPr lang="en-US" altLang="en-US" sz="1800" dirty="0" smtClean="0"/>
              <a:t>Adjourn</a:t>
            </a:r>
          </a:p>
        </p:txBody>
      </p:sp>
      <p:sp>
        <p:nvSpPr>
          <p:cNvPr id="5126" name="Footer Placeholder 5"/>
          <p:cNvSpPr>
            <a:spLocks noGrp="1"/>
          </p:cNvSpPr>
          <p:nvPr>
            <p:ph type="ftr" sz="quarter" idx="11"/>
          </p:nvPr>
        </p:nvSpPr>
        <p:spPr/>
        <p:txBody>
          <a:bodyPr/>
          <a:lstStyle/>
          <a:p>
            <a:pPr>
              <a:defRPr/>
            </a:pPr>
            <a:r>
              <a:rPr lang="en-US" smtClean="0"/>
              <a:t>Rich Kennedy, MediaTek</a:t>
            </a:r>
            <a:endParaRPr lang="en-US"/>
          </a:p>
        </p:txBody>
      </p:sp>
      <p:sp>
        <p:nvSpPr>
          <p:cNvPr id="7" name="Date Placeholder 6"/>
          <p:cNvSpPr>
            <a:spLocks noGrp="1"/>
          </p:cNvSpPr>
          <p:nvPr>
            <p:ph type="dt" sz="quarter" idx="10"/>
          </p:nvPr>
        </p:nvSpPr>
        <p:spPr/>
        <p:txBody>
          <a:bodyPr/>
          <a:lstStyle/>
          <a:p>
            <a:pPr>
              <a:defRPr/>
            </a:pPr>
            <a:r>
              <a:rPr lang="en-US" smtClean="0"/>
              <a:t>October 2015</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a:latin typeface="Times New Roman" charset="0"/>
              </a:rPr>
              <a:t>Administrative Items</a:t>
            </a:r>
          </a:p>
        </p:txBody>
      </p:sp>
      <p:sp>
        <p:nvSpPr>
          <p:cNvPr id="5123" name="Content Placeholder 2"/>
          <p:cNvSpPr>
            <a:spLocks noGrp="1"/>
          </p:cNvSpPr>
          <p:nvPr>
            <p:ph idx="1"/>
          </p:nvPr>
        </p:nvSpPr>
        <p:spPr>
          <a:xfrm>
            <a:off x="685800" y="1600200"/>
            <a:ext cx="7772400" cy="4495800"/>
          </a:xfrm>
        </p:spPr>
        <p:txBody>
          <a:bodyPr/>
          <a:lstStyle/>
          <a:p>
            <a:pPr eaLnBrk="1" hangingPunct="1">
              <a:defRPr/>
            </a:pPr>
            <a:r>
              <a:rPr lang="en-US" sz="2000" dirty="0" smtClean="0">
                <a:ea typeface="+mn-ea"/>
                <a:cs typeface="+mn-cs"/>
              </a:rPr>
              <a:t>Required notices</a:t>
            </a:r>
          </a:p>
          <a:p>
            <a:pPr lvl="1">
              <a:defRPr/>
            </a:pPr>
            <a:r>
              <a:rPr lang="en-US" sz="1800" kern="1600" spc="-100" dirty="0" smtClean="0"/>
              <a:t>Affiliation FAQ - </a:t>
            </a:r>
            <a:r>
              <a:rPr lang="en-US" sz="1800" u="sng" kern="1600" spc="-100" dirty="0" smtClean="0">
                <a:hlinkClick r:id="rId2"/>
              </a:rPr>
              <a:t>http://standards.ieee.org/faqs/affiliationFAQ.html</a:t>
            </a:r>
            <a:endParaRPr lang="en-US" sz="1800" kern="1600" spc="-100" dirty="0" smtClean="0"/>
          </a:p>
          <a:p>
            <a:pPr lvl="1">
              <a:defRPr/>
            </a:pPr>
            <a:r>
              <a:rPr lang="en-US" sz="1800" kern="1600" spc="-100" dirty="0" smtClean="0"/>
              <a:t>Anti-Trust FAQ - </a:t>
            </a:r>
            <a:r>
              <a:rPr lang="en-US" sz="1800" u="sng" kern="1600" spc="-100" dirty="0" smtClean="0">
                <a:hlinkClick r:id="rId3"/>
              </a:rPr>
              <a:t>http://standards.ieee.org/resources/antitrust-guidelines.pdf</a:t>
            </a:r>
            <a:endParaRPr lang="en-US" sz="1800" kern="1600" spc="-100" dirty="0" smtClean="0"/>
          </a:p>
          <a:p>
            <a:pPr lvl="1">
              <a:defRPr/>
            </a:pPr>
            <a:r>
              <a:rPr lang="en-US" sz="1800" kern="1600" spc="-100" dirty="0" smtClean="0"/>
              <a:t>Ethics - </a:t>
            </a:r>
            <a:r>
              <a:rPr lang="en-US" sz="1800" u="sng" kern="1600" spc="-100" dirty="0" smtClean="0">
                <a:hlinkClick r:id="rId4"/>
              </a:rPr>
              <a:t>http://www.ieee.org/portal/cms_docs/about/CoE_poster.pdf</a:t>
            </a:r>
            <a:endParaRPr lang="en-US" sz="1800" kern="1600" spc="-100" dirty="0" smtClean="0"/>
          </a:p>
          <a:p>
            <a:pPr lvl="1">
              <a:defRPr/>
            </a:pPr>
            <a:r>
              <a:rPr lang="en-US" sz="1800" kern="1600" spc="-100" dirty="0" smtClean="0"/>
              <a:t>IEEE 802.11 Working Group Policies and Procedures - </a:t>
            </a:r>
            <a:r>
              <a:rPr lang="en-US" sz="1800" u="sng" kern="1600" spc="-100" dirty="0" smtClean="0">
                <a:hlinkClick r:id="rId5"/>
              </a:rPr>
              <a:t>https://mentor.ieee.org/802.11/public-file/07/11-07-0360-04-0000-802-11-policies-and-procedures.doc</a:t>
            </a:r>
            <a:endParaRPr lang="en-US" sz="1800" b="1" spc="-100" dirty="0" smtClean="0"/>
          </a:p>
          <a:p>
            <a:pPr eaLnBrk="1" hangingPunct="1">
              <a:defRPr/>
            </a:pPr>
            <a:r>
              <a:rPr lang="en-US" sz="2000" dirty="0" smtClean="0">
                <a:ea typeface="+mn-ea"/>
                <a:cs typeface="+mn-cs"/>
              </a:rPr>
              <a:t>Chair and Secretary</a:t>
            </a:r>
          </a:p>
          <a:p>
            <a:pPr lvl="1" eaLnBrk="1" hangingPunct="1">
              <a:defRPr/>
            </a:pPr>
            <a:r>
              <a:rPr lang="en-US" sz="1800" dirty="0" smtClean="0"/>
              <a:t>Chair is Rich Kennedy (</a:t>
            </a:r>
            <a:r>
              <a:rPr lang="en-US" sz="1800" dirty="0" err="1" smtClean="0"/>
              <a:t>MediaTek</a:t>
            </a:r>
            <a:r>
              <a:rPr lang="en-US" sz="1800" dirty="0" smtClean="0"/>
              <a:t>)</a:t>
            </a:r>
          </a:p>
          <a:p>
            <a:pPr lvl="1" eaLnBrk="1" hangingPunct="1">
              <a:defRPr/>
            </a:pPr>
            <a:r>
              <a:rPr lang="en-US" sz="1800" dirty="0" smtClean="0"/>
              <a:t>Peter will act as Recording Secretary</a:t>
            </a:r>
          </a:p>
          <a:p>
            <a:pPr eaLnBrk="1" hangingPunct="1">
              <a:defRPr/>
            </a:pPr>
            <a:r>
              <a:rPr lang="en-US" sz="2000" dirty="0" smtClean="0">
                <a:ea typeface="+mn-ea"/>
                <a:cs typeface="+mn-cs"/>
              </a:rPr>
              <a:t>Please send an email to the addresses below to have your attendance recorded</a:t>
            </a:r>
          </a:p>
          <a:p>
            <a:pPr lvl="1" eaLnBrk="1" hangingPunct="1">
              <a:defRPr/>
            </a:pPr>
            <a:r>
              <a:rPr lang="en-US" sz="1600" dirty="0" smtClean="0"/>
              <a:t>rkennedy1000@gmail.com</a:t>
            </a:r>
          </a:p>
        </p:txBody>
      </p:sp>
      <p:sp>
        <p:nvSpPr>
          <p:cNvPr id="6150" name="Footer Placeholder 5"/>
          <p:cNvSpPr>
            <a:spLocks noGrp="1"/>
          </p:cNvSpPr>
          <p:nvPr>
            <p:ph type="ftr" sz="quarter" idx="11"/>
          </p:nvPr>
        </p:nvSpPr>
        <p:spPr/>
        <p:txBody>
          <a:bodyPr/>
          <a:lstStyle/>
          <a:p>
            <a:pPr>
              <a:defRPr/>
            </a:pPr>
            <a:r>
              <a:rPr lang="en-US" smtClean="0"/>
              <a:t>Rich Kennedy, MediaTek</a:t>
            </a:r>
            <a:endParaRPr lang="en-US"/>
          </a:p>
        </p:txBody>
      </p:sp>
      <p:sp>
        <p:nvSpPr>
          <p:cNvPr id="7" name="Date Placeholder 6"/>
          <p:cNvSpPr>
            <a:spLocks noGrp="1"/>
          </p:cNvSpPr>
          <p:nvPr>
            <p:ph type="dt" sz="quarter" idx="10"/>
          </p:nvPr>
        </p:nvSpPr>
        <p:spPr/>
        <p:txBody>
          <a:bodyPr/>
          <a:lstStyle/>
          <a:p>
            <a:pPr>
              <a:defRPr/>
            </a:pPr>
            <a:r>
              <a:rPr lang="en-US" smtClean="0"/>
              <a:t>October 2015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October 2015</a:t>
            </a:r>
            <a:endParaRPr lang="en-GB"/>
          </a:p>
        </p:txBody>
      </p:sp>
      <p:sp>
        <p:nvSpPr>
          <p:cNvPr id="5" name="Footer Placeholder 4"/>
          <p:cNvSpPr>
            <a:spLocks noGrp="1"/>
          </p:cNvSpPr>
          <p:nvPr>
            <p:ph type="ftr" sz="quarter" idx="11"/>
          </p:nvPr>
        </p:nvSpPr>
        <p:spPr/>
        <p:txBody>
          <a:bodyPr/>
          <a:lstStyle/>
          <a:p>
            <a:pPr>
              <a:defRPr/>
            </a:pPr>
            <a:r>
              <a:rPr lang="en-US" smtClean="0"/>
              <a:t>Rich Kennedy, MediaTek</a:t>
            </a:r>
            <a:endParaRPr lang="en-GB"/>
          </a:p>
        </p:txBody>
      </p:sp>
      <p:sp>
        <p:nvSpPr>
          <p:cNvPr id="33795" name="Rectangle 2"/>
          <p:cNvSpPr>
            <a:spLocks noGrp="1" noChangeArrowheads="1"/>
          </p:cNvSpPr>
          <p:nvPr>
            <p:ph type="title"/>
          </p:nvPr>
        </p:nvSpPr>
        <p:spPr/>
        <p:txBody>
          <a:bodyPr/>
          <a:lstStyle/>
          <a:p>
            <a:r>
              <a:rPr lang="en-US">
                <a:latin typeface="Times New Roman" charset="0"/>
              </a:rPr>
              <a:t>SC Operating Rules</a:t>
            </a:r>
          </a:p>
        </p:txBody>
      </p:sp>
      <p:sp>
        <p:nvSpPr>
          <p:cNvPr id="33796" name="Rectangle 3"/>
          <p:cNvSpPr>
            <a:spLocks noGrp="1" noChangeArrowheads="1"/>
          </p:cNvSpPr>
          <p:nvPr>
            <p:ph type="body" idx="1"/>
          </p:nvPr>
        </p:nvSpPr>
        <p:spPr/>
        <p:txBody>
          <a:bodyPr/>
          <a:lstStyle/>
          <a:p>
            <a:r>
              <a:rPr lang="en-US" sz="2100" dirty="0">
                <a:latin typeface="Times New Roman" charset="0"/>
              </a:rPr>
              <a:t>Anybody can vote, present, and make motions</a:t>
            </a:r>
          </a:p>
          <a:p>
            <a:r>
              <a:rPr lang="en-US" sz="2100" dirty="0">
                <a:latin typeface="Times New Roman" charset="0"/>
              </a:rPr>
              <a:t>Participation in SC during </a:t>
            </a:r>
            <a:r>
              <a:rPr lang="en-US" sz="2100" dirty="0" smtClean="0">
                <a:latin typeface="Times New Roman" charset="0"/>
              </a:rPr>
              <a:t>802.11/15 </a:t>
            </a:r>
            <a:r>
              <a:rPr lang="en-US" sz="2100" dirty="0">
                <a:latin typeface="Times New Roman" charset="0"/>
              </a:rPr>
              <a:t>WG Plenary or Interim counts towards </a:t>
            </a:r>
            <a:r>
              <a:rPr lang="en-US" sz="2100" dirty="0" smtClean="0">
                <a:latin typeface="Times New Roman" charset="0"/>
              </a:rPr>
              <a:t>802.11 or 802.15 </a:t>
            </a:r>
            <a:r>
              <a:rPr lang="en-US" sz="2100" dirty="0">
                <a:latin typeface="Times New Roman" charset="0"/>
              </a:rPr>
              <a:t>voting rights</a:t>
            </a:r>
          </a:p>
          <a:p>
            <a:r>
              <a:rPr lang="en-US" sz="2100" dirty="0">
                <a:latin typeface="Times New Roman" charset="0"/>
              </a:rPr>
              <a:t>All motions must pass by a 75% majority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365125" y="609600"/>
            <a:ext cx="8458200" cy="990600"/>
          </a:xfrm>
        </p:spPr>
        <p:txBody>
          <a:bodyPr/>
          <a:lstStyle/>
          <a:p>
            <a:r>
              <a:rPr lang="en-US" sz="3600" dirty="0">
                <a:latin typeface="Times New Roman" charset="0"/>
              </a:rPr>
              <a:t>Other Guidelines for IEEE WG Meetings</a:t>
            </a:r>
          </a:p>
        </p:txBody>
      </p:sp>
      <p:sp>
        <p:nvSpPr>
          <p:cNvPr id="3584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35843" name="Rectangle 4"/>
          <p:cNvSpPr>
            <a:spLocks noChangeArrowheads="1"/>
          </p:cNvSpPr>
          <p:nvPr/>
        </p:nvSpPr>
        <p:spPr bwMode="auto">
          <a:xfrm>
            <a:off x="457200" y="1371600"/>
            <a:ext cx="8229600" cy="434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smtClean="0">
              <a:solidFill>
                <a:srgbClr val="FF0000"/>
              </a:solidFill>
              <a:latin typeface="Arial" charset="0"/>
            </a:endParaRP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q"/>
            </a:pPr>
            <a:r>
              <a:rPr lang="en-US" sz="1800" b="1" dirty="0">
                <a:solidFill>
                  <a:srgbClr val="000099"/>
                </a:solidFill>
                <a:latin typeface="Arial" charset="0"/>
              </a:rPr>
              <a:t>All IEEE-SA standards meetings shall be conducted in compliance with all </a:t>
            </a:r>
            <a:r>
              <a:rPr lang="en-US" sz="1800" b="1" dirty="0" smtClean="0">
                <a:solidFill>
                  <a:srgbClr val="000099"/>
                </a:solidFill>
                <a:latin typeface="Arial" charset="0"/>
              </a:rPr>
              <a:t>applicable </a:t>
            </a:r>
            <a:r>
              <a:rPr lang="en-US" sz="1800" b="1" dirty="0">
                <a:solidFill>
                  <a:srgbClr val="000099"/>
                </a:solidFill>
                <a:latin typeface="Arial" charset="0"/>
              </a:rPr>
              <a:t>laws, including antitrust and competition laws.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600" b="1" dirty="0" smtClean="0">
                <a:solidFill>
                  <a:srgbClr val="000099"/>
                </a:solidFill>
                <a:latin typeface="Arial" charset="0"/>
              </a:rPr>
              <a:t>Don’t discuss the interpretation, validity, or essentiality of patents/patent claims. </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600" b="1" dirty="0" smtClean="0">
                <a:solidFill>
                  <a:srgbClr val="000099"/>
                </a:solidFill>
                <a:latin typeface="Arial" charset="0"/>
              </a:rPr>
              <a:t>Don’t discuss specific license rates, terms, or conditions.</a:t>
            </a:r>
          </a:p>
          <a:p>
            <a:pPr marL="742950" lvl="1"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Relative </a:t>
            </a:r>
            <a:r>
              <a:rPr lang="en-US" sz="1400" b="1" dirty="0">
                <a:solidFill>
                  <a:srgbClr val="000099"/>
                </a:solidFill>
                <a:latin typeface="Arial" charset="0"/>
              </a:rPr>
              <a:t>costs, including licensing costs of essential patent claims, of different technical approaches </a:t>
            </a:r>
            <a:r>
              <a:rPr lang="en-US" sz="1400" b="1" dirty="0" smtClean="0">
                <a:solidFill>
                  <a:srgbClr val="000099"/>
                </a:solidFill>
                <a:latin typeface="Arial" charset="0"/>
              </a:rPr>
              <a:t>may </a:t>
            </a:r>
            <a:r>
              <a:rPr lang="en-US" sz="1400" b="1" dirty="0">
                <a:solidFill>
                  <a:srgbClr val="000099"/>
                </a:solidFill>
                <a:latin typeface="Arial" charset="0"/>
              </a:rPr>
              <a:t>be discussed in standards development meetings. </a:t>
            </a:r>
          </a:p>
          <a:p>
            <a:pPr marL="1200150" lvl="2"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Technical </a:t>
            </a:r>
            <a:r>
              <a:rPr lang="en-US" sz="1400" b="1" dirty="0">
                <a:solidFill>
                  <a:srgbClr val="000099"/>
                </a:solidFill>
                <a:latin typeface="Arial" charset="0"/>
              </a:rPr>
              <a:t>considerations remain primary focus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600" b="1" dirty="0" smtClean="0">
                <a:solidFill>
                  <a:srgbClr val="000099"/>
                </a:solidFill>
                <a:latin typeface="Arial" charset="0"/>
              </a:rPr>
              <a:t>Don’t </a:t>
            </a:r>
            <a:r>
              <a:rPr lang="en-US" sz="1600" b="1" dirty="0">
                <a:solidFill>
                  <a:srgbClr val="000099"/>
                </a:solidFill>
                <a:latin typeface="Arial" charset="0"/>
              </a:rPr>
              <a:t>discuss or engage in the fixing of product prices, allocation of customers, </a:t>
            </a:r>
            <a:r>
              <a:rPr lang="en-US" sz="1600" b="1" dirty="0" smtClean="0">
                <a:solidFill>
                  <a:srgbClr val="000099"/>
                </a:solidFill>
                <a:latin typeface="Arial" charset="0"/>
              </a:rPr>
              <a:t>or </a:t>
            </a:r>
            <a:r>
              <a:rPr lang="en-US" sz="1600" b="1" dirty="0">
                <a:solidFill>
                  <a:srgbClr val="000099"/>
                </a:solidFill>
                <a:latin typeface="Arial" charset="0"/>
              </a:rPr>
              <a:t>division of sales markets.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600" b="1" dirty="0" smtClean="0">
                <a:solidFill>
                  <a:srgbClr val="000099"/>
                </a:solidFill>
                <a:latin typeface="Arial" charset="0"/>
              </a:rPr>
              <a:t>Don’t </a:t>
            </a:r>
            <a:r>
              <a:rPr lang="en-US" sz="1600" b="1" dirty="0">
                <a:solidFill>
                  <a:srgbClr val="000099"/>
                </a:solidFill>
                <a:latin typeface="Arial" charset="0"/>
              </a:rPr>
              <a:t>discuss the status or substance of ongoing or threatened litigation.</a:t>
            </a:r>
          </a:p>
          <a:p>
            <a:pPr marL="285750" indent="-285750" eaLnBrk="0" hangingPunct="0">
              <a:lnSpc>
                <a:spcPct val="80000"/>
              </a:lnSpc>
              <a:spcBef>
                <a:spcPts val="400"/>
              </a:spcBef>
              <a:spcAft>
                <a:spcPts val="600"/>
              </a:spcAft>
              <a:buClr>
                <a:srgbClr val="CC3300"/>
              </a:buClr>
              <a:buSzPct val="50000"/>
              <a:buFont typeface="Wingdings" panose="05000000000000000000" pitchFamily="2" charset="2"/>
              <a:buChar char="§"/>
            </a:pPr>
            <a:r>
              <a:rPr lang="en-US" sz="1600" b="1" dirty="0" smtClean="0">
                <a:solidFill>
                  <a:srgbClr val="000099"/>
                </a:solidFill>
                <a:latin typeface="Arial" charset="0"/>
              </a:rPr>
              <a:t>Don’t </a:t>
            </a:r>
            <a:r>
              <a:rPr lang="en-US" sz="1600" b="1" dirty="0">
                <a:solidFill>
                  <a:srgbClr val="000099"/>
                </a:solidFill>
                <a:latin typeface="Arial" charset="0"/>
              </a:rPr>
              <a:t>be silent if inappropriate topics are discussed… do formally object.</a:t>
            </a:r>
          </a:p>
          <a:p>
            <a:pPr algn="ctr" eaLnBrk="0" hangingPunct="0">
              <a:lnSpc>
                <a:spcPct val="80000"/>
              </a:lnSpc>
              <a:spcBef>
                <a:spcPts val="400"/>
              </a:spcBef>
              <a:spcAft>
                <a:spcPts val="600"/>
              </a:spcAft>
              <a:buClr>
                <a:srgbClr val="CC3300"/>
              </a:buClr>
              <a:buSzPct val="50000"/>
            </a:pPr>
            <a:r>
              <a:rPr lang="en-US" sz="1800" b="1" dirty="0">
                <a:solidFill>
                  <a:srgbClr val="000099"/>
                </a:solidFill>
                <a:latin typeface="Arial" charset="0"/>
              </a:rPr>
              <a:t>--------------------------------------------------------------- </a:t>
            </a:r>
          </a:p>
          <a:p>
            <a:pPr algn="ctr" eaLnBrk="0" hangingPunct="0">
              <a:lnSpc>
                <a:spcPct val="80000"/>
              </a:lnSpc>
              <a:spcBef>
                <a:spcPts val="400"/>
              </a:spcBef>
              <a:spcAft>
                <a:spcPct val="40000"/>
              </a:spcAft>
              <a:buClr>
                <a:srgbClr val="CC3300"/>
              </a:buClr>
              <a:buSzPct val="50000"/>
            </a:pPr>
            <a:r>
              <a:rPr lang="en-US" b="1" dirty="0">
                <a:solidFill>
                  <a:srgbClr val="000099"/>
                </a:solidFill>
                <a:latin typeface="Arial" charset="0"/>
              </a:rPr>
              <a:t>If you have questions, contact the IEEE-SA Standards Board Patent Committee Administrator at </a:t>
            </a:r>
            <a:r>
              <a:rPr lang="en-US" b="1" dirty="0" smtClean="0">
                <a:solidFill>
                  <a:srgbClr val="000099"/>
                </a:solidFill>
                <a:latin typeface="Arial" charset="0"/>
              </a:rPr>
              <a:t>patcom@ieee.org </a:t>
            </a:r>
            <a:r>
              <a:rPr lang="en-US" b="1" dirty="0">
                <a:solidFill>
                  <a:srgbClr val="000099"/>
                </a:solidFill>
                <a:latin typeface="Arial" charset="0"/>
              </a:rPr>
              <a:t>or visit http://standards.ieee.org/about/sasb/patcom/index.html </a:t>
            </a:r>
          </a:p>
          <a:p>
            <a:pPr algn="ctr" eaLnBrk="0" hangingPunct="0">
              <a:lnSpc>
                <a:spcPct val="80000"/>
              </a:lnSpc>
              <a:spcBef>
                <a:spcPct val="20000"/>
              </a:spcBef>
              <a:spcAft>
                <a:spcPct val="40000"/>
              </a:spcAft>
              <a:buClr>
                <a:srgbClr val="CC3300"/>
              </a:buClr>
              <a:buSzPct val="50000"/>
            </a:pPr>
            <a:r>
              <a:rPr lang="en-US" b="1" dirty="0">
                <a:solidFill>
                  <a:srgbClr val="000099"/>
                </a:solidFill>
                <a:latin typeface="Arial" charset="0"/>
              </a:rPr>
              <a:t>See IEEE-SA Standards Board Operations Manual, clause 5.3.10 and “Promoting Competition and Innovation: </a:t>
            </a:r>
            <a:r>
              <a:rPr lang="en-US" b="1" dirty="0" smtClean="0">
                <a:solidFill>
                  <a:srgbClr val="000099"/>
                </a:solidFill>
                <a:latin typeface="Arial" charset="0"/>
              </a:rPr>
              <a:t>What </a:t>
            </a:r>
            <a:r>
              <a:rPr lang="en-US" b="1" dirty="0">
                <a:solidFill>
                  <a:srgbClr val="000099"/>
                </a:solidFill>
                <a:latin typeface="Arial" charset="0"/>
              </a:rPr>
              <a:t>You Need to Know about the IEEE Standards Association's Antitrust and Competition Policy” for </a:t>
            </a:r>
            <a:r>
              <a:rPr lang="en-US" b="1" dirty="0" smtClean="0">
                <a:solidFill>
                  <a:srgbClr val="000099"/>
                </a:solidFill>
                <a:latin typeface="Arial" charset="0"/>
              </a:rPr>
              <a:t>more </a:t>
            </a:r>
            <a:r>
              <a:rPr lang="en-US" b="1" dirty="0">
                <a:solidFill>
                  <a:srgbClr val="000099"/>
                </a:solidFill>
                <a:latin typeface="Arial" charset="0"/>
              </a:rPr>
              <a:t>details.</a:t>
            </a:r>
          </a:p>
          <a:p>
            <a:pPr algn="ctr" eaLnBrk="0" hangingPunct="0">
              <a:lnSpc>
                <a:spcPct val="80000"/>
              </a:lnSpc>
              <a:spcBef>
                <a:spcPct val="20000"/>
              </a:spcBef>
              <a:spcAft>
                <a:spcPct val="40000"/>
              </a:spcAft>
              <a:buClr>
                <a:srgbClr val="CC3300"/>
              </a:buClr>
              <a:buSzPct val="50000"/>
            </a:pPr>
            <a:r>
              <a:rPr lang="en-US" b="1" dirty="0">
                <a:solidFill>
                  <a:srgbClr val="000099"/>
                </a:solidFill>
                <a:latin typeface="Arial" charset="0"/>
              </a:rPr>
              <a:t>This slide set is available </a:t>
            </a:r>
            <a:r>
              <a:rPr lang="en-US" b="1" dirty="0" smtClean="0">
                <a:solidFill>
                  <a:srgbClr val="000099"/>
                </a:solidFill>
                <a:latin typeface="Arial" charset="0"/>
              </a:rPr>
              <a:t>at </a:t>
            </a:r>
            <a:r>
              <a:rPr lang="en-US" b="1" dirty="0">
                <a:solidFill>
                  <a:srgbClr val="000099"/>
                </a:solidFill>
                <a:latin typeface="Arial" charset="0"/>
              </a:rPr>
              <a:t>https://development.standards.ieee.org/myproject/Public/mytools/mob/slideset.ppt</a:t>
            </a:r>
            <a:endParaRPr lang="en-US" sz="1000" b="1" dirty="0">
              <a:solidFill>
                <a:srgbClr val="000099"/>
              </a:solidFill>
              <a:latin typeface="Arial" charset="0"/>
            </a:endParaRPr>
          </a:p>
        </p:txBody>
      </p:sp>
      <p:sp>
        <p:nvSpPr>
          <p:cNvPr id="7175" name="Footer Placeholder 6"/>
          <p:cNvSpPr>
            <a:spLocks noGrp="1"/>
          </p:cNvSpPr>
          <p:nvPr>
            <p:ph type="ftr" sz="quarter" idx="11"/>
          </p:nvPr>
        </p:nvSpPr>
        <p:spPr/>
        <p:txBody>
          <a:bodyPr/>
          <a:lstStyle/>
          <a:p>
            <a:pPr>
              <a:defRPr/>
            </a:pPr>
            <a:r>
              <a:rPr lang="en-US" smtClean="0"/>
              <a:t>Rich Kennedy, MediaTek</a:t>
            </a:r>
            <a:endParaRPr lang="en-US"/>
          </a:p>
        </p:txBody>
      </p:sp>
      <p:sp>
        <p:nvSpPr>
          <p:cNvPr id="8" name="Date Placeholder 7"/>
          <p:cNvSpPr>
            <a:spLocks noGrp="1"/>
          </p:cNvSpPr>
          <p:nvPr>
            <p:ph type="dt" sz="quarter" idx="10"/>
          </p:nvPr>
        </p:nvSpPr>
        <p:spPr/>
        <p:txBody>
          <a:bodyPr/>
          <a:lstStyle/>
          <a:p>
            <a:pPr>
              <a:defRPr/>
            </a:pPr>
            <a:r>
              <a:rPr lang="en-US" smtClean="0"/>
              <a:t>October 2015</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i="1" dirty="0" smtClean="0"/>
              <a:t>Extra! Extra!</a:t>
            </a:r>
            <a:endParaRPr lang="en-US" sz="3600" i="1" dirty="0"/>
          </a:p>
        </p:txBody>
      </p:sp>
      <p:sp>
        <p:nvSpPr>
          <p:cNvPr id="3" name="Content Placeholder 2"/>
          <p:cNvSpPr>
            <a:spLocks noGrp="1"/>
          </p:cNvSpPr>
          <p:nvPr>
            <p:ph idx="1"/>
          </p:nvPr>
        </p:nvSpPr>
        <p:spPr>
          <a:xfrm>
            <a:off x="178267" y="1711798"/>
            <a:ext cx="8595360" cy="4841402"/>
          </a:xfrm>
        </p:spPr>
        <p:txBody>
          <a:bodyPr>
            <a:noAutofit/>
          </a:bodyPr>
          <a:lstStyle/>
          <a:p>
            <a:r>
              <a:rPr lang="en-US" sz="2400" b="1" dirty="0" smtClean="0"/>
              <a:t>FCC October open meeting items:</a:t>
            </a:r>
          </a:p>
          <a:p>
            <a:pPr lvl="1"/>
            <a:r>
              <a:rPr lang="en-US" sz="2000" dirty="0" smtClean="0"/>
              <a:t>R&amp;O FCC 15-140 on Commencing Operations in the 600 MHz Band</a:t>
            </a:r>
          </a:p>
          <a:p>
            <a:pPr lvl="1"/>
            <a:r>
              <a:rPr lang="en-US" sz="2000" dirty="0" smtClean="0"/>
              <a:t>NPRM FCC 15-138 on Bands Above 24 GHz</a:t>
            </a:r>
          </a:p>
          <a:p>
            <a:r>
              <a:rPr lang="en-US" sz="2400" b="1" dirty="0" smtClean="0"/>
              <a:t>Wi-Fi Alliance ex parte re Globalstar</a:t>
            </a:r>
            <a:endParaRPr lang="en-US" sz="2400" b="1" dirty="0" smtClean="0"/>
          </a:p>
          <a:p>
            <a:pPr lvl="1"/>
            <a:r>
              <a:rPr lang="en-US" dirty="0">
                <a:hlinkClick r:id="rId2"/>
              </a:rPr>
              <a:t>http://</a:t>
            </a:r>
            <a:r>
              <a:rPr lang="en-US" dirty="0" smtClean="0">
                <a:hlinkClick r:id="rId2"/>
              </a:rPr>
              <a:t>apps.fcc.gov/ecfs/comment/view?id=60001303827</a:t>
            </a:r>
            <a:endParaRPr lang="en-US" dirty="0" smtClean="0"/>
          </a:p>
          <a:p>
            <a:pPr lvl="1"/>
            <a:r>
              <a:rPr lang="en-US" dirty="0" smtClean="0"/>
              <a:t>The end is near?</a:t>
            </a:r>
            <a:endParaRPr lang="en-US" sz="2000" dirty="0" smtClean="0"/>
          </a:p>
          <a:p>
            <a:r>
              <a:rPr lang="en-US" sz="2200" b="1" dirty="0" smtClean="0"/>
              <a:t>Ofcom </a:t>
            </a:r>
            <a:r>
              <a:rPr lang="en-US" sz="2200" b="1" dirty="0" smtClean="0"/>
              <a:t>takes the next step in the PSSR</a:t>
            </a:r>
          </a:p>
          <a:p>
            <a:pPr lvl="1"/>
            <a:r>
              <a:rPr lang="en-US" sz="2000" dirty="0">
                <a:hlinkClick r:id="rId3"/>
              </a:rPr>
              <a:t>http://stakeholders.ofcom.org.uk/consultations/notice-2.3-3.4-ghz-spectrum</a:t>
            </a:r>
            <a:r>
              <a:rPr lang="en-US" sz="2000" dirty="0" smtClean="0">
                <a:hlinkClick r:id="rId3"/>
              </a:rPr>
              <a:t>/</a:t>
            </a:r>
            <a:r>
              <a:rPr lang="en-US" sz="2000" dirty="0" smtClean="0"/>
              <a:t> </a:t>
            </a:r>
          </a:p>
        </p:txBody>
      </p:sp>
    </p:spTree>
    <p:extLst>
      <p:ext uri="{BB962C8B-B14F-4D97-AF65-F5344CB8AC3E}">
        <p14:creationId xmlns:p14="http://schemas.microsoft.com/office/powerpoint/2010/main" val="3902823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dirty="0" smtClean="0"/>
              <a:t>Regulatory Updates</a:t>
            </a:r>
          </a:p>
        </p:txBody>
      </p:sp>
      <p:sp>
        <p:nvSpPr>
          <p:cNvPr id="18435" name="Subtitle 7"/>
          <p:cNvSpPr>
            <a:spLocks noGrp="1"/>
          </p:cNvSpPr>
          <p:nvPr>
            <p:ph type="subTitle" idx="1"/>
          </p:nvPr>
        </p:nvSpPr>
        <p:spPr>
          <a:xfrm>
            <a:off x="1371600" y="3886200"/>
            <a:ext cx="6400800" cy="1981200"/>
          </a:xfrm>
        </p:spPr>
        <p:txBody>
          <a:bodyPr/>
          <a:lstStyle/>
          <a:p>
            <a:pPr lvl="1"/>
            <a:r>
              <a:rPr lang="en-US" altLang="en-US" sz="1600" dirty="0"/>
              <a:t>ETSI TC </a:t>
            </a:r>
            <a:r>
              <a:rPr lang="en-US" altLang="en-US" sz="1600" dirty="0" smtClean="0"/>
              <a:t>BRAN#84</a:t>
            </a:r>
            <a:endParaRPr lang="en-US" altLang="en-US" sz="1600" dirty="0"/>
          </a:p>
          <a:p>
            <a:pPr lvl="1"/>
            <a:r>
              <a:rPr lang="en-US" altLang="en-US" sz="1600" dirty="0"/>
              <a:t>ETSI ERM TG11#44</a:t>
            </a:r>
          </a:p>
          <a:p>
            <a:pPr lvl="1"/>
            <a:r>
              <a:rPr lang="en-US" altLang="en-US" sz="1600" dirty="0"/>
              <a:t>FCC 15-92 NPRM</a:t>
            </a:r>
          </a:p>
          <a:p>
            <a:pPr lvl="1"/>
            <a:r>
              <a:rPr lang="en-US" altLang="en-US" sz="1600" dirty="0"/>
              <a:t>FCC 15-138 NPRM</a:t>
            </a:r>
            <a:endParaRPr lang="en-US" altLang="en-US" sz="1600" dirty="0"/>
          </a:p>
        </p:txBody>
      </p:sp>
      <p:sp>
        <p:nvSpPr>
          <p:cNvPr id="4" name="Date Placeholder 3"/>
          <p:cNvSpPr>
            <a:spLocks noGrp="1"/>
          </p:cNvSpPr>
          <p:nvPr>
            <p:ph type="dt" sz="quarter" idx="10"/>
          </p:nvPr>
        </p:nvSpPr>
        <p:spPr/>
        <p:txBody>
          <a:bodyPr/>
          <a:lstStyle/>
          <a:p>
            <a:pPr>
              <a:defRPr/>
            </a:pPr>
            <a:r>
              <a:rPr lang="en-US" smtClean="0"/>
              <a:t>October 2015</a:t>
            </a:r>
            <a:endParaRPr lang="en-US"/>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5047204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Wi-Fi Alliance vs IEEE 802.11</a:t>
            </a:r>
            <a:endParaRPr lang="en-US" dirty="0"/>
          </a:p>
        </p:txBody>
      </p:sp>
      <p:sp>
        <p:nvSpPr>
          <p:cNvPr id="3" name="Content Placeholder 2"/>
          <p:cNvSpPr>
            <a:spLocks noGrp="1"/>
          </p:cNvSpPr>
          <p:nvPr>
            <p:ph idx="1"/>
          </p:nvPr>
        </p:nvSpPr>
        <p:spPr/>
        <p:txBody>
          <a:bodyPr/>
          <a:lstStyle/>
          <a:p>
            <a:r>
              <a:rPr lang="en-US" dirty="0" smtClean="0"/>
              <a:t>Wi-Fi Alliance meets for 4-hours per week</a:t>
            </a:r>
          </a:p>
          <a:p>
            <a:pPr lvl="1"/>
            <a:r>
              <a:rPr lang="en-US" dirty="0" smtClean="0"/>
              <a:t>A Spectrum &amp; Regulatory TG teleconference every week</a:t>
            </a:r>
          </a:p>
          <a:p>
            <a:pPr lvl="1"/>
            <a:r>
              <a:rPr lang="en-US" dirty="0" smtClean="0"/>
              <a:t>Three hours of Tiger Team meetings per week</a:t>
            </a:r>
          </a:p>
          <a:p>
            <a:pPr lvl="1"/>
            <a:r>
              <a:rPr lang="en-US" dirty="0" smtClean="0"/>
              <a:t>About to expand this</a:t>
            </a:r>
          </a:p>
          <a:p>
            <a:r>
              <a:rPr lang="en-US" dirty="0" smtClean="0"/>
              <a:t>IEEE 802.11/15 Regulatory SC meets 1-hour every other week and 4-hours every two months</a:t>
            </a:r>
          </a:p>
          <a:p>
            <a:r>
              <a:rPr lang="en-US" dirty="0" smtClean="0"/>
              <a:t>Volume of regulatory actions requires more attention than IEEE enables</a:t>
            </a:r>
          </a:p>
          <a:p>
            <a:r>
              <a:rPr lang="en-US" dirty="0" smtClean="0"/>
              <a:t>Planning to begin better cooperation between the two groups</a:t>
            </a:r>
            <a:endParaRPr lang="en-US" dirty="0"/>
          </a:p>
        </p:txBody>
      </p:sp>
      <p:sp>
        <p:nvSpPr>
          <p:cNvPr id="4" name="Date Placeholder 3"/>
          <p:cNvSpPr>
            <a:spLocks noGrp="1"/>
          </p:cNvSpPr>
          <p:nvPr>
            <p:ph type="dt" sz="half" idx="10"/>
          </p:nvPr>
        </p:nvSpPr>
        <p:spPr/>
        <p:txBody>
          <a:bodyPr/>
          <a:lstStyle/>
          <a:p>
            <a:pPr>
              <a:defRPr/>
            </a:pPr>
            <a:r>
              <a:rPr lang="en-US" smtClean="0"/>
              <a:t>October 2015</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47855041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103451</TotalTime>
  <Words>1139</Words>
  <Application>Microsoft Office PowerPoint</Application>
  <PresentationFormat>On-screen Show (4:3)</PresentationFormat>
  <Paragraphs>178</Paragraphs>
  <Slides>18</Slides>
  <Notes>4</Notes>
  <HiddenSlides>0</HiddenSlides>
  <MMClips>0</MMClips>
  <ScaleCrop>false</ScaleCrop>
  <HeadingPairs>
    <vt:vector size="8" baseType="variant">
      <vt:variant>
        <vt:lpstr>Fonts Used</vt:lpstr>
      </vt:variant>
      <vt:variant>
        <vt:i4>8</vt:i4>
      </vt:variant>
      <vt:variant>
        <vt:lpstr>Theme</vt:lpstr>
      </vt:variant>
      <vt:variant>
        <vt:i4>2</vt:i4>
      </vt:variant>
      <vt:variant>
        <vt:lpstr>Embedded OLE Servers</vt:lpstr>
      </vt:variant>
      <vt:variant>
        <vt:i4>1</vt:i4>
      </vt:variant>
      <vt:variant>
        <vt:lpstr>Slide Titles</vt:lpstr>
      </vt:variant>
      <vt:variant>
        <vt:i4>18</vt:i4>
      </vt:variant>
    </vt:vector>
  </HeadingPairs>
  <TitlesOfParts>
    <vt:vector size="29" baseType="lpstr">
      <vt:lpstr>MS PGothic</vt:lpstr>
      <vt:lpstr>MS PGothic</vt:lpstr>
      <vt:lpstr>Arial</vt:lpstr>
      <vt:lpstr>Calibri</vt:lpstr>
      <vt:lpstr>Helvetica</vt:lpstr>
      <vt:lpstr>Monotype Sorts</vt:lpstr>
      <vt:lpstr>Times New Roman</vt:lpstr>
      <vt:lpstr>Wingdings</vt:lpstr>
      <vt:lpstr>802-11-Submission</vt:lpstr>
      <vt:lpstr>Custom Design</vt:lpstr>
      <vt:lpstr>Document</vt:lpstr>
      <vt:lpstr>IEEE 802.11/15 Regulatory SC DRAFT Teleconference Plan and Agenda</vt:lpstr>
      <vt:lpstr>Abstract</vt:lpstr>
      <vt:lpstr>Agenda</vt:lpstr>
      <vt:lpstr>Administrative Items</vt:lpstr>
      <vt:lpstr>SC Operating Rules</vt:lpstr>
      <vt:lpstr>Other Guidelines for IEEE WG Meetings</vt:lpstr>
      <vt:lpstr>Extra! Extra!</vt:lpstr>
      <vt:lpstr>Regulatory Updates</vt:lpstr>
      <vt:lpstr>Wi-Fi Alliance vs IEEE 802.11</vt:lpstr>
      <vt:lpstr>ETSI TC BRAN#84</vt:lpstr>
      <vt:lpstr>ETSI ERM TG11#44</vt:lpstr>
      <vt:lpstr>NPRM FCC 15-92</vt:lpstr>
      <vt:lpstr>NPRM  FCC 15-138</vt:lpstr>
      <vt:lpstr>Actions Required</vt:lpstr>
      <vt:lpstr>ETSI ERM TG11#45</vt:lpstr>
      <vt:lpstr>ETSI TC BRAN#85</vt:lpstr>
      <vt:lpstr>Other Regulatory Updates</vt:lpstr>
      <vt:lpstr>Any Other Business</vt:lpstr>
    </vt:vector>
  </TitlesOfParts>
  <Company>Research In Motion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Waikoloa Meeting Plan</dc:title>
  <dc:creator>Rich Kennedy</dc:creator>
  <cp:lastModifiedBy>Richard Kennedy</cp:lastModifiedBy>
  <cp:revision>1696</cp:revision>
  <cp:lastPrinted>1998-02-10T13:28:06Z</cp:lastPrinted>
  <dcterms:created xsi:type="dcterms:W3CDTF">2009-04-21T18:18:19Z</dcterms:created>
  <dcterms:modified xsi:type="dcterms:W3CDTF">2015-10-28T22:44:28Z</dcterms:modified>
</cp:coreProperties>
</file>