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2" r:id="rId4"/>
    <p:sldId id="263" r:id="rId5"/>
    <p:sldId id="265" r:id="rId6"/>
    <p:sldId id="266" r:id="rId7"/>
    <p:sldId id="267" r:id="rId8"/>
    <p:sldId id="268" r:id="rId9"/>
    <p:sldId id="269" r:id="rId10"/>
    <p:sldId id="270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>
        <p:scale>
          <a:sx n="96" d="100"/>
          <a:sy n="96" d="100"/>
        </p:scale>
        <p:origin x="-426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522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802.11-15/1265r0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November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Cheeha Kim, POSTECH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802.11-15/1265r0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November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Cheeha Kim, POSTECH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802.11-15/1265r0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Cheeha Kim, POSTECH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802.11-15/1265r0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November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Cheeha Kim, POSTECH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3348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802.11-15/1265r0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Cheeha Kim, POSTECH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802.11-15/1265r0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Cheeha Kim, POSTECH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802.11-15/1265r0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Cheeha Kim, POSTECH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802.11-15/1265r0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Cheeha Kim, POSTECH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802.11-15/1265r0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November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Cheeha Kim, POSTECH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7409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802.11-15/1265r0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November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Cheeha Kim, POSTECH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4110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802.11-15/1265r0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November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Cheeha Kim, POSTECH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5518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802.11-15/1265r0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November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Cheeha Kim, POSTECH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1763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802.11-15/1265r0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November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Cheeha Kim, POSTECH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487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err="1" smtClean="0">
                <a:ea typeface="Times New Roman"/>
                <a:cs typeface="Arial"/>
              </a:rPr>
              <a:t>Cheeha</a:t>
            </a:r>
            <a:r>
              <a:rPr lang="en-US" altLang="ko-KR" dirty="0" smtClean="0">
                <a:ea typeface="Times New Roman"/>
                <a:cs typeface="Arial"/>
              </a:rPr>
              <a:t> Kim</a:t>
            </a:r>
            <a:r>
              <a:rPr lang="en-GB" dirty="0" smtClean="0"/>
              <a:t>, POSTECH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Cheeha Kim, POSTECH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Cheeha Kim, POSTECH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Cheeha Kim, POSTECH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Cheeha Kim, POSTECH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Cheeha Kim, POSTECH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Cheeha Kim, POSTECH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Cheeha Kim, POSTECH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Cheeha Kim, POSTECH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err="1" smtClean="0"/>
              <a:t>Cheeha</a:t>
            </a:r>
            <a:r>
              <a:rPr lang="en-US" dirty="0" smtClean="0"/>
              <a:t> Kim</a:t>
            </a:r>
            <a:r>
              <a:rPr lang="en-GB" dirty="0" smtClean="0"/>
              <a:t>, POSTECH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802.11-15/1265r1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smtClean="0"/>
              <a:t>November 2015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69938" y="1103154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RTS*/CTS* for UL/DL OFDMA Control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2332" y="2169954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2015-10-28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45767" y="358917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349174"/>
              </p:ext>
            </p:extLst>
          </p:nvPr>
        </p:nvGraphicFramePr>
        <p:xfrm>
          <a:off x="1056011" y="4114800"/>
          <a:ext cx="7239000" cy="1447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15418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Cheeha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Kim</a:t>
                      </a: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POSTECH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latinLnBrk="0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Networking &amp; Distributed Systems Lab., Room 341, PIRL, POSTECH,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Hyoja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-Dong, Pohang, KOREA, 790-784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82-54-279-5655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chkim@postech.ac.kr</a:t>
                      </a: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Jiseon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Lee</a:t>
                      </a: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happyjskr@postech.ac.kr</a:t>
                      </a: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바닥글 개체 틀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Cheeha Kim, POSTECH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dirty="0"/>
              <a:t>Using modified RTS/CTS coordination, efficient DL/UL-OFDMA transmission can be scheduled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Cheeha Kim, POSTECH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9875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Cheeha Kim, POSTECH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latinLnBrk="0"/>
            <a:r>
              <a:rPr lang="en-US" sz="2000" dirty="0"/>
              <a:t>[1] 802.11-15/0132-06-00ax-spec-framework</a:t>
            </a:r>
          </a:p>
          <a:p>
            <a:pPr latinLnBrk="0"/>
            <a:r>
              <a:rPr lang="en-US" sz="2000" dirty="0"/>
              <a:t>[2] 802.11-13/1058r0 Efficient wider bandwidth operation</a:t>
            </a:r>
          </a:p>
          <a:p>
            <a:pPr latinLnBrk="0"/>
            <a:r>
              <a:rPr lang="en-US" sz="2000" dirty="0"/>
              <a:t>[3] 802.11-15/0354r1 Bandwidth granularity on UL-OFDMA data allocation</a:t>
            </a:r>
          </a:p>
          <a:p>
            <a:pPr latinLnBrk="0"/>
            <a:r>
              <a:rPr lang="en-US" sz="2000" dirty="0"/>
              <a:t>[4] 802.11-15/0059r1 Uplink RTS/CTS Control</a:t>
            </a:r>
          </a:p>
          <a:p>
            <a:pPr latinLnBrk="0"/>
            <a:r>
              <a:rPr lang="en-US" sz="2000" dirty="0"/>
              <a:t>[5] 802.11-14/1442r1 Considerations on DL OFDMA control mechanism</a:t>
            </a:r>
          </a:p>
          <a:p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R" smtClean="0"/>
              <a:t>November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GB" altLang="ko-KR" sz="2000" dirty="0"/>
              <a:t>MU features include UL and DL OFDMA </a:t>
            </a:r>
            <a:r>
              <a:rPr lang="en-US" altLang="ko-KR" sz="2000" dirty="0"/>
              <a:t>in 11ax SFD [1]</a:t>
            </a:r>
          </a:p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ko-KR" sz="2000" dirty="0"/>
          </a:p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2000" dirty="0"/>
              <a:t>To improve the channel utilization as much as possible for UL/DL in dense OBSS environment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AP functions asymmetrically </a:t>
            </a:r>
          </a:p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ko-KR" sz="2000" dirty="0"/>
          </a:p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2000" dirty="0"/>
              <a:t>AP needs to collect STA’s </a:t>
            </a:r>
            <a:r>
              <a:rPr lang="en-US" altLang="ko-KR" sz="2000" dirty="0" err="1"/>
              <a:t>Tx</a:t>
            </a:r>
            <a:r>
              <a:rPr lang="en-US" altLang="ko-KR" sz="2000" dirty="0"/>
              <a:t> demands to schedule UL MU STAs’ </a:t>
            </a:r>
            <a:r>
              <a:rPr lang="en-US" altLang="ko-KR" sz="2000" dirty="0" err="1"/>
              <a:t>Tx</a:t>
            </a:r>
            <a:r>
              <a:rPr lang="en-US" altLang="ko-KR" sz="2000" dirty="0"/>
              <a:t> efficiently</a:t>
            </a:r>
          </a:p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ko-KR" sz="2000" dirty="0"/>
          </a:p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2000" dirty="0"/>
              <a:t>This contribution proposes effective channel allocation method and efficient STA’s </a:t>
            </a:r>
            <a:r>
              <a:rPr lang="en-US" altLang="ko-KR" sz="2000" dirty="0" err="1"/>
              <a:t>Tx</a:t>
            </a:r>
            <a:r>
              <a:rPr lang="en-US" altLang="ko-KR" sz="2000" dirty="0"/>
              <a:t> demands report method using RTS</a:t>
            </a:r>
            <a:r>
              <a:rPr lang="en-US" altLang="ko-KR" sz="2000" baseline="30000" dirty="0"/>
              <a:t>*</a:t>
            </a:r>
            <a:r>
              <a:rPr lang="en-US" altLang="ko-KR" sz="2000" dirty="0"/>
              <a:t>/CTS</a:t>
            </a:r>
            <a:r>
              <a:rPr lang="en-US" altLang="ko-KR" sz="2000" baseline="30000" dirty="0"/>
              <a:t>*</a:t>
            </a:r>
            <a:r>
              <a:rPr lang="en-US" altLang="ko-KR" sz="2000" dirty="0"/>
              <a:t> (modified RTS/CTS)</a:t>
            </a:r>
            <a:endParaRPr lang="ko-KR" altLang="en-US" sz="2000" dirty="0"/>
          </a:p>
        </p:txBody>
      </p:sp>
      <p:sp>
        <p:nvSpPr>
          <p:cNvPr id="2" name="바닥글 개체 틀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Cheeha Kim, POSTECH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Cheeha Kim, POSTECH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ko-KR" dirty="0"/>
              <a:t>Backgrounds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2000" dirty="0"/>
              <a:t>802.11ax Spec Framework Document [1]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GB" altLang="ko-KR" sz="1800" dirty="0"/>
              <a:t>Multi-user (MU) features include UL and DL OFDMA 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GB" altLang="ko-KR" sz="1800" dirty="0"/>
              <a:t>An UL MU PPDU (MU-MIMO or OFDMA) is sent as an immediate response (IFS TBD) to a Trigger frame (format TBD) sent by the AP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endParaRPr lang="en-GB" altLang="ko-KR" sz="1800" dirty="0"/>
          </a:p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2000" dirty="0"/>
              <a:t>802.11ac standard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Mandatory support for 20 MHz, 40 MHz and 80 MHz channel widths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Optional support for 160 MHz and 80+80 MHz channel widths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RTS/CTS exchange negotiates dynamic bandwidth operation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Cheeha Kim, POSTECH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ko-KR" dirty="0"/>
              <a:t>Backgrounds (cont’d)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2000" dirty="0"/>
              <a:t>Bandwidth (BW)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Non-contiguous BW provides higher </a:t>
            </a:r>
            <a:r>
              <a:rPr lang="en-US" altLang="ko-KR" sz="1800" dirty="0" smtClean="0"/>
              <a:t>gain </a:t>
            </a:r>
            <a:r>
              <a:rPr lang="en-US" altLang="ko-KR" sz="1800" dirty="0"/>
              <a:t>than contiguous BW [2]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Finer granularity of BW occupation (1/2, 1/4, 1/8 of 20MHz ) [3]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endParaRPr lang="en-US" altLang="ko-KR" sz="1800" dirty="0"/>
          </a:p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2000" dirty="0"/>
              <a:t>Dense environments [4]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Configuration control by the AP can help the overall interference situation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AP could control the use of RTS/CTS for STAs associated with the AP in a way that optimizes network resources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endParaRPr lang="en-US" altLang="ko-KR" sz="1800" dirty="0"/>
          </a:p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2000" dirty="0"/>
              <a:t>Dense OBSS environments [5]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AP and STAs might see the busy/idle state of secondary channels differently 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RTS/CTS have no functionalities compensating unused secondary bands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Motivation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dirty="0"/>
              <a:t>To utilize channels as much as possible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dirty="0"/>
              <a:t>For DL-OFDMA</a:t>
            </a:r>
          </a:p>
          <a:p>
            <a:pPr marL="1085850" lvl="2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dirty="0"/>
              <a:t> Allocate all the channels if possible</a:t>
            </a:r>
          </a:p>
          <a:p>
            <a:pPr marL="1085850" lvl="2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ko-KR" dirty="0"/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dirty="0"/>
              <a:t>For UL-OFDMA, </a:t>
            </a:r>
          </a:p>
          <a:p>
            <a:pPr marL="1085850" lvl="2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dirty="0"/>
              <a:t>Collect STA’s </a:t>
            </a:r>
            <a:r>
              <a:rPr lang="en-US" altLang="ko-KR" dirty="0" err="1"/>
              <a:t>Tx</a:t>
            </a:r>
            <a:r>
              <a:rPr lang="en-US" altLang="ko-KR" dirty="0"/>
              <a:t> demands efficiently </a:t>
            </a:r>
          </a:p>
          <a:p>
            <a:pPr marL="1085850" lvl="2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dirty="0"/>
              <a:t>Schedule channel allocation based on STA’s TX demands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Cheeha Kim, POSTECH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1425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RTS</a:t>
            </a:r>
            <a:r>
              <a:rPr lang="en-US" altLang="ko-KR" baseline="30000" dirty="0"/>
              <a:t>*</a:t>
            </a:r>
            <a:r>
              <a:rPr lang="en-US" altLang="ko-KR" dirty="0"/>
              <a:t> - CTS</a:t>
            </a:r>
            <a:r>
              <a:rPr lang="en-US" altLang="ko-KR" baseline="30000" dirty="0"/>
              <a:t>* </a:t>
            </a:r>
            <a:r>
              <a:rPr lang="en-US" altLang="ko-KR" dirty="0"/>
              <a:t>Configurations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2000" dirty="0"/>
              <a:t>RTS*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AP/STA initiates transmission with RTS*</a:t>
            </a:r>
          </a:p>
          <a:p>
            <a:pPr marL="1085850" lvl="2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1600" dirty="0"/>
              <a:t>Format is the same as the legacy RTS </a:t>
            </a:r>
          </a:p>
          <a:p>
            <a:pPr marL="1085850" lvl="2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1600" dirty="0"/>
              <a:t>Subtype value may be defined for RTS*</a:t>
            </a:r>
          </a:p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2000" dirty="0"/>
              <a:t>CTS*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CTS* is issued in response to RTS*</a:t>
            </a:r>
          </a:p>
          <a:p>
            <a:pPr marL="1085850" lvl="2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1600" dirty="0"/>
              <a:t>Every STA is associated exclusively with a sub-channel (tone unit) within 20 MHz at association operation</a:t>
            </a:r>
          </a:p>
          <a:p>
            <a:pPr marL="1428750" lvl="3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GB" altLang="ko-KR" sz="1400" dirty="0"/>
              <a:t>20 MHz OFDMA building blocks can carry a mix of different tone unit sizes within each 242 tone unit boundary [1]</a:t>
            </a:r>
          </a:p>
          <a:p>
            <a:pPr marL="1085850" lvl="2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1600" dirty="0"/>
              <a:t>CTS* </a:t>
            </a:r>
            <a:r>
              <a:rPr lang="en-GB" altLang="ko-KR" sz="1600" dirty="0"/>
              <a:t>is sent using associated sub-channel in each 20 MHz band </a:t>
            </a:r>
          </a:p>
          <a:p>
            <a:pPr marL="1085850" lvl="2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GB" altLang="ko-KR" sz="1600" dirty="0"/>
              <a:t>Function of </a:t>
            </a:r>
            <a:r>
              <a:rPr lang="en-US" altLang="ko-KR" sz="1600" dirty="0"/>
              <a:t>CTS* </a:t>
            </a:r>
            <a:r>
              <a:rPr lang="en-GB" altLang="ko-KR" sz="1600" dirty="0"/>
              <a:t>is the same as the original CTS’s plus reporting </a:t>
            </a:r>
            <a:r>
              <a:rPr lang="en-GB" altLang="ko-KR" sz="1600" dirty="0" err="1"/>
              <a:t>Tx</a:t>
            </a:r>
            <a:r>
              <a:rPr lang="en-GB" altLang="ko-KR" sz="1600" dirty="0"/>
              <a:t> demand</a:t>
            </a:r>
          </a:p>
          <a:p>
            <a:pPr marL="1085850" lvl="2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GB" altLang="ko-KR" sz="1600" dirty="0"/>
              <a:t>But implemented C</a:t>
            </a:r>
            <a:r>
              <a:rPr lang="en-US" altLang="ko-KR" sz="1600" dirty="0"/>
              <a:t>TS* </a:t>
            </a:r>
            <a:r>
              <a:rPr lang="en-GB" altLang="ko-KR" sz="1600" dirty="0"/>
              <a:t>may contain only </a:t>
            </a:r>
            <a:r>
              <a:rPr lang="en-GB" altLang="ko-KR" sz="1600" dirty="0" err="1"/>
              <a:t>Tx</a:t>
            </a:r>
            <a:r>
              <a:rPr lang="en-GB" altLang="ko-KR" sz="1600" dirty="0"/>
              <a:t> demand reports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Cheeha Kim, POSTECH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2300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AP-initiated Coordination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2000" dirty="0"/>
              <a:t>DL-OFDMA in dense OBSS environment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AP sends a copy of RTS</a:t>
            </a:r>
            <a:r>
              <a:rPr lang="en-US" altLang="ko-KR" sz="1800" baseline="30000" dirty="0"/>
              <a:t> * </a:t>
            </a:r>
            <a:r>
              <a:rPr lang="en-US" altLang="ko-KR" sz="1800" dirty="0"/>
              <a:t>in every 20 MHz band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Receiving STAs respond with CTS* for each accessible 20 MHz band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Based on CTS*, AP arranges DL-OFDMA channels</a:t>
            </a:r>
          </a:p>
          <a:p>
            <a:pPr marL="1085850" lvl="2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1600" dirty="0"/>
              <a:t>AP is to schedule DL to meet equal data length requirement </a:t>
            </a:r>
            <a:endParaRPr lang="en-US" altLang="ko-KR" sz="2000" dirty="0"/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STA’s </a:t>
            </a:r>
            <a:r>
              <a:rPr lang="en-US" altLang="ko-KR" sz="1800" dirty="0" err="1"/>
              <a:t>Tx</a:t>
            </a:r>
            <a:r>
              <a:rPr lang="en-US" altLang="ko-KR" sz="1800" dirty="0"/>
              <a:t> demands </a:t>
            </a:r>
            <a:r>
              <a:rPr lang="en-US" altLang="ko-KR" sz="1800" dirty="0" smtClean="0"/>
              <a:t>are </a:t>
            </a:r>
            <a:r>
              <a:rPr lang="en-US" altLang="ko-KR" sz="1800" dirty="0"/>
              <a:t>reported in CTS* as well for UL-OFDMA scheduling 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endParaRPr lang="en-US" altLang="ko-KR" sz="1800" dirty="0"/>
          </a:p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2000" dirty="0"/>
              <a:t>UL-OFDMA in dense OBSS environment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Trigger* frame contains channel allocation information</a:t>
            </a:r>
            <a:endParaRPr lang="en-US" altLang="ko-KR" sz="1600" dirty="0"/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Trigger* must be equal to CTS* in length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Cheeha Kim, POSTECH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0754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AP-initiated Coordination (cont’d) 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Cheeha Kim, POSTECH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2015</a:t>
            </a:r>
            <a:endParaRPr lang="en-GB" dirty="0"/>
          </a:p>
        </p:txBody>
      </p:sp>
      <p:grpSp>
        <p:nvGrpSpPr>
          <p:cNvPr id="139" name="그룹 138"/>
          <p:cNvGrpSpPr/>
          <p:nvPr/>
        </p:nvGrpSpPr>
        <p:grpSpPr>
          <a:xfrm>
            <a:off x="-227012" y="1635981"/>
            <a:ext cx="9144000" cy="4209341"/>
            <a:chOff x="-227012" y="1635981"/>
            <a:chExt cx="9144000" cy="4209341"/>
          </a:xfrm>
        </p:grpSpPr>
        <p:grpSp>
          <p:nvGrpSpPr>
            <p:cNvPr id="140" name="그룹 139"/>
            <p:cNvGrpSpPr/>
            <p:nvPr/>
          </p:nvGrpSpPr>
          <p:grpSpPr>
            <a:xfrm>
              <a:off x="-227012" y="3200400"/>
              <a:ext cx="9144000" cy="2644922"/>
              <a:chOff x="-45991" y="2842334"/>
              <a:chExt cx="9806867" cy="3089255"/>
            </a:xfrm>
          </p:grpSpPr>
          <p:cxnSp>
            <p:nvCxnSpPr>
              <p:cNvPr id="197" name="직선 화살표 연결선 196"/>
              <p:cNvCxnSpPr/>
              <p:nvPr/>
            </p:nvCxnSpPr>
            <p:spPr>
              <a:xfrm>
                <a:off x="904875" y="5648325"/>
                <a:ext cx="8856001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  <a:tailEnd type="triangle"/>
              </a:ln>
              <a:effectLst/>
            </p:spPr>
          </p:cxnSp>
          <p:sp>
            <p:nvSpPr>
              <p:cNvPr id="198" name="직사각형 197"/>
              <p:cNvSpPr/>
              <p:nvPr/>
            </p:nvSpPr>
            <p:spPr>
              <a:xfrm>
                <a:off x="9210729" y="5677673"/>
                <a:ext cx="466794" cy="2539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Time</a:t>
                </a:r>
                <a:endParaRPr kumimoji="0" lang="ko-KR" altLang="en-US" sz="105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99" name="직사각형 198"/>
              <p:cNvSpPr/>
              <p:nvPr/>
            </p:nvSpPr>
            <p:spPr>
              <a:xfrm>
                <a:off x="1042118" y="5677672"/>
                <a:ext cx="478016" cy="2539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DIFS</a:t>
                </a:r>
                <a:endParaRPr kumimoji="0" lang="ko-KR" altLang="en-US" sz="105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endParaRPr>
              </a:p>
            </p:txBody>
          </p:sp>
          <p:sp>
            <p:nvSpPr>
              <p:cNvPr id="200" name="직사각형 199"/>
              <p:cNvSpPr/>
              <p:nvPr/>
            </p:nvSpPr>
            <p:spPr>
              <a:xfrm>
                <a:off x="1545832" y="5669844"/>
                <a:ext cx="662361" cy="2539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Back-off</a:t>
                </a:r>
                <a:endParaRPr kumimoji="0" lang="ko-KR" altLang="en-US" sz="105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endParaRPr>
              </a:p>
            </p:txBody>
          </p:sp>
          <p:cxnSp>
            <p:nvCxnSpPr>
              <p:cNvPr id="201" name="직선 화살표 연결선 200"/>
              <p:cNvCxnSpPr/>
              <p:nvPr/>
            </p:nvCxnSpPr>
            <p:spPr>
              <a:xfrm>
                <a:off x="951415" y="5300276"/>
                <a:ext cx="0" cy="326767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headEnd type="triangle"/>
                <a:tailEnd type="triangle"/>
              </a:ln>
              <a:effectLst/>
            </p:spPr>
          </p:cxnSp>
          <p:sp>
            <p:nvSpPr>
              <p:cNvPr id="202" name="직사각형 201"/>
              <p:cNvSpPr/>
              <p:nvPr/>
            </p:nvSpPr>
            <p:spPr>
              <a:xfrm>
                <a:off x="90098" y="5305321"/>
                <a:ext cx="1139243" cy="2539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20 MHz</a:t>
                </a:r>
                <a:endParaRPr kumimoji="0" lang="ko-KR" altLang="en-US" sz="105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endParaRPr>
              </a:p>
            </p:txBody>
          </p:sp>
          <p:cxnSp>
            <p:nvCxnSpPr>
              <p:cNvPr id="203" name="직선 화살표 연결선 202"/>
              <p:cNvCxnSpPr/>
              <p:nvPr/>
            </p:nvCxnSpPr>
            <p:spPr>
              <a:xfrm>
                <a:off x="1057275" y="2869134"/>
                <a:ext cx="0" cy="2798381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headEnd type="triangle"/>
                <a:tailEnd type="triangle"/>
              </a:ln>
              <a:effectLst/>
            </p:spPr>
          </p:cxnSp>
          <p:sp>
            <p:nvSpPr>
              <p:cNvPr id="204" name="직사각형 203"/>
              <p:cNvSpPr/>
              <p:nvPr/>
            </p:nvSpPr>
            <p:spPr>
              <a:xfrm>
                <a:off x="-45991" y="2842334"/>
                <a:ext cx="1443415" cy="2539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160 MHz</a:t>
                </a:r>
                <a:endParaRPr kumimoji="0" lang="ko-KR" altLang="en-US" sz="105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endParaRPr>
              </a:p>
            </p:txBody>
          </p:sp>
        </p:grpSp>
        <p:sp>
          <p:nvSpPr>
            <p:cNvPr id="141" name="직사각형 140"/>
            <p:cNvSpPr/>
            <p:nvPr/>
          </p:nvSpPr>
          <p:spPr>
            <a:xfrm>
              <a:off x="2751160" y="5214436"/>
              <a:ext cx="590412" cy="82800"/>
            </a:xfrm>
            <a:prstGeom prst="rect">
              <a:avLst/>
            </a:prstGeom>
            <a:solidFill>
              <a:srgbClr val="969696"/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CTS* </a:t>
              </a:r>
              <a:r>
                <a:rPr kumimoji="0" lang="en-US" altLang="ko-KR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1</a:t>
              </a:r>
              <a:endParaRPr kumimoji="0" lang="ko-KR" altLang="en-US" sz="7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42" name="직사각형 141"/>
            <p:cNvSpPr/>
            <p:nvPr/>
          </p:nvSpPr>
          <p:spPr>
            <a:xfrm>
              <a:off x="2751160" y="4892050"/>
              <a:ext cx="590412" cy="82800"/>
            </a:xfrm>
            <a:prstGeom prst="rect">
              <a:avLst/>
            </a:prstGeom>
            <a:solidFill>
              <a:srgbClr val="969696"/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CTS* </a:t>
              </a:r>
              <a:r>
                <a:rPr kumimoji="0" lang="en-US" altLang="ko-KR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1</a:t>
              </a:r>
              <a:endParaRPr kumimoji="0" lang="ko-KR" altLang="en-US" sz="7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43" name="직사각형 142"/>
            <p:cNvSpPr/>
            <p:nvPr/>
          </p:nvSpPr>
          <p:spPr>
            <a:xfrm>
              <a:off x="2751160" y="4602108"/>
              <a:ext cx="590412" cy="82800"/>
            </a:xfrm>
            <a:prstGeom prst="rect">
              <a:avLst/>
            </a:prstGeom>
            <a:solidFill>
              <a:srgbClr val="969696"/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CTS* </a:t>
              </a:r>
              <a:r>
                <a:rPr kumimoji="0" lang="en-US" altLang="ko-KR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1</a:t>
              </a:r>
              <a:endParaRPr kumimoji="0" lang="ko-KR" altLang="en-US" sz="7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44" name="직사각형 143"/>
            <p:cNvSpPr/>
            <p:nvPr/>
          </p:nvSpPr>
          <p:spPr>
            <a:xfrm>
              <a:off x="2751160" y="4279722"/>
              <a:ext cx="590412" cy="82800"/>
            </a:xfrm>
            <a:prstGeom prst="rect">
              <a:avLst/>
            </a:prstGeom>
            <a:solidFill>
              <a:srgbClr val="969696"/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CTS* </a:t>
              </a:r>
              <a:r>
                <a:rPr kumimoji="0" lang="en-US" altLang="ko-KR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1</a:t>
              </a:r>
              <a:endParaRPr kumimoji="0" lang="ko-KR" altLang="en-US" sz="7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45" name="직사각형 144"/>
            <p:cNvSpPr/>
            <p:nvPr/>
          </p:nvSpPr>
          <p:spPr>
            <a:xfrm>
              <a:off x="2752978" y="3966288"/>
              <a:ext cx="590412" cy="82800"/>
            </a:xfrm>
            <a:prstGeom prst="rect">
              <a:avLst/>
            </a:prstGeom>
            <a:solidFill>
              <a:srgbClr val="969696"/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CTS* </a:t>
              </a:r>
              <a:r>
                <a:rPr kumimoji="0" lang="en-US" altLang="ko-KR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1</a:t>
              </a:r>
              <a:endParaRPr kumimoji="0" lang="ko-KR" altLang="en-US" sz="7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46" name="직사각형 145"/>
            <p:cNvSpPr/>
            <p:nvPr/>
          </p:nvSpPr>
          <p:spPr>
            <a:xfrm>
              <a:off x="2751160" y="3727781"/>
              <a:ext cx="590412" cy="82800"/>
            </a:xfrm>
            <a:prstGeom prst="rect">
              <a:avLst/>
            </a:prstGeom>
            <a:solidFill>
              <a:srgbClr val="969696"/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CTS* 1</a:t>
              </a:r>
              <a:endParaRPr kumimoji="0" lang="ko-KR" altLang="en-US" sz="7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47" name="직사각형 146"/>
            <p:cNvSpPr/>
            <p:nvPr/>
          </p:nvSpPr>
          <p:spPr>
            <a:xfrm>
              <a:off x="2751160" y="3414347"/>
              <a:ext cx="590412" cy="82800"/>
            </a:xfrm>
            <a:prstGeom prst="rect">
              <a:avLst/>
            </a:prstGeom>
            <a:solidFill>
              <a:srgbClr val="969696"/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CTS* </a:t>
              </a:r>
              <a:r>
                <a:rPr kumimoji="0" lang="en-US" altLang="ko-KR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1</a:t>
              </a:r>
              <a:endParaRPr kumimoji="0" lang="ko-KR" altLang="en-US" sz="7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grpSp>
          <p:nvGrpSpPr>
            <p:cNvPr id="148" name="그룹 147"/>
            <p:cNvGrpSpPr/>
            <p:nvPr/>
          </p:nvGrpSpPr>
          <p:grpSpPr>
            <a:xfrm>
              <a:off x="2017666" y="3222250"/>
              <a:ext cx="590412" cy="2386918"/>
              <a:chOff x="2710728" y="3183703"/>
              <a:chExt cx="633212" cy="2833088"/>
            </a:xfrm>
            <a:noFill/>
          </p:grpSpPr>
          <p:sp>
            <p:nvSpPr>
              <p:cNvPr id="189" name="직사각형 188"/>
              <p:cNvSpPr/>
              <p:nvPr/>
            </p:nvSpPr>
            <p:spPr>
              <a:xfrm>
                <a:off x="2710728" y="5690024"/>
                <a:ext cx="633212" cy="326767"/>
              </a:xfrm>
              <a:prstGeom prst="rect">
                <a:avLst/>
              </a:prstGeom>
              <a:grp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RTS*</a:t>
                </a:r>
              </a:p>
            </p:txBody>
          </p:sp>
          <p:sp>
            <p:nvSpPr>
              <p:cNvPr id="190" name="직사각형 189"/>
              <p:cNvSpPr/>
              <p:nvPr/>
            </p:nvSpPr>
            <p:spPr>
              <a:xfrm>
                <a:off x="2710728" y="5331979"/>
                <a:ext cx="633212" cy="326767"/>
              </a:xfrm>
              <a:prstGeom prst="rect">
                <a:avLst/>
              </a:prstGeom>
              <a:grp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RTS*</a:t>
                </a:r>
              </a:p>
            </p:txBody>
          </p:sp>
          <p:sp>
            <p:nvSpPr>
              <p:cNvPr id="191" name="직사각형 190"/>
              <p:cNvSpPr/>
              <p:nvPr/>
            </p:nvSpPr>
            <p:spPr>
              <a:xfrm>
                <a:off x="2710728" y="4973933"/>
                <a:ext cx="633212" cy="326767"/>
              </a:xfrm>
              <a:prstGeom prst="rect">
                <a:avLst/>
              </a:prstGeom>
              <a:grp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RTS*</a:t>
                </a:r>
              </a:p>
            </p:txBody>
          </p:sp>
          <p:sp>
            <p:nvSpPr>
              <p:cNvPr id="192" name="직사각형 191"/>
              <p:cNvSpPr/>
              <p:nvPr/>
            </p:nvSpPr>
            <p:spPr>
              <a:xfrm>
                <a:off x="2710728" y="4615887"/>
                <a:ext cx="633212" cy="326767"/>
              </a:xfrm>
              <a:prstGeom prst="rect">
                <a:avLst/>
              </a:prstGeom>
              <a:grp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RTS*</a:t>
                </a:r>
              </a:p>
            </p:txBody>
          </p:sp>
          <p:sp>
            <p:nvSpPr>
              <p:cNvPr id="193" name="직사각형 192"/>
              <p:cNvSpPr/>
              <p:nvPr/>
            </p:nvSpPr>
            <p:spPr>
              <a:xfrm>
                <a:off x="2710728" y="4257841"/>
                <a:ext cx="633212" cy="326767"/>
              </a:xfrm>
              <a:prstGeom prst="rect">
                <a:avLst/>
              </a:prstGeom>
              <a:grp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RTS*</a:t>
                </a:r>
              </a:p>
            </p:txBody>
          </p:sp>
          <p:sp>
            <p:nvSpPr>
              <p:cNvPr id="194" name="직사각형 193"/>
              <p:cNvSpPr/>
              <p:nvPr/>
            </p:nvSpPr>
            <p:spPr>
              <a:xfrm>
                <a:off x="2710728" y="3899795"/>
                <a:ext cx="633212" cy="326767"/>
              </a:xfrm>
              <a:prstGeom prst="rect">
                <a:avLst/>
              </a:prstGeom>
              <a:grp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RTS*</a:t>
                </a:r>
              </a:p>
            </p:txBody>
          </p:sp>
          <p:sp>
            <p:nvSpPr>
              <p:cNvPr id="195" name="직사각형 194"/>
              <p:cNvSpPr/>
              <p:nvPr/>
            </p:nvSpPr>
            <p:spPr>
              <a:xfrm>
                <a:off x="2710728" y="3541749"/>
                <a:ext cx="633212" cy="326767"/>
              </a:xfrm>
              <a:prstGeom prst="rect">
                <a:avLst/>
              </a:prstGeom>
              <a:grp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RTS*</a:t>
                </a:r>
              </a:p>
            </p:txBody>
          </p:sp>
          <p:sp>
            <p:nvSpPr>
              <p:cNvPr id="196" name="직사각형 195"/>
              <p:cNvSpPr/>
              <p:nvPr/>
            </p:nvSpPr>
            <p:spPr>
              <a:xfrm>
                <a:off x="2710728" y="3183703"/>
                <a:ext cx="633212" cy="326767"/>
              </a:xfrm>
              <a:prstGeom prst="rect">
                <a:avLst/>
              </a:prstGeom>
              <a:grp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RTS*</a:t>
                </a:r>
              </a:p>
            </p:txBody>
          </p:sp>
        </p:grpSp>
        <p:sp>
          <p:nvSpPr>
            <p:cNvPr id="149" name="직사각형 148"/>
            <p:cNvSpPr/>
            <p:nvPr/>
          </p:nvSpPr>
          <p:spPr>
            <a:xfrm>
              <a:off x="2751160" y="5512748"/>
              <a:ext cx="590412" cy="82800"/>
            </a:xfrm>
            <a:prstGeom prst="rect">
              <a:avLst/>
            </a:prstGeom>
            <a:solidFill>
              <a:srgbClr val="969696"/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CTS* 1</a:t>
              </a:r>
              <a:endParaRPr kumimoji="0" lang="ko-KR" alt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맑은 고딕" panose="020B0503020000020004" pitchFamily="50" charset="-127"/>
              </a:endParaRPr>
            </a:p>
          </p:txBody>
        </p:sp>
        <p:sp>
          <p:nvSpPr>
            <p:cNvPr id="150" name="직사각형 149"/>
            <p:cNvSpPr/>
            <p:nvPr/>
          </p:nvSpPr>
          <p:spPr>
            <a:xfrm>
              <a:off x="3451609" y="5321586"/>
              <a:ext cx="1864195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DL DATA 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 STA1</a:t>
              </a:r>
              <a:endParaRPr kumimoji="0" lang="ko-KR" altLang="en-US" sz="105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1" name="직사각형 150"/>
            <p:cNvSpPr/>
            <p:nvPr/>
          </p:nvSpPr>
          <p:spPr>
            <a:xfrm>
              <a:off x="3451609" y="5019107"/>
              <a:ext cx="1864195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DL DATA 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 STA1</a:t>
              </a:r>
              <a:endParaRPr kumimoji="0" lang="ko-KR" altLang="en-US" sz="105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2" name="직사각형 151"/>
            <p:cNvSpPr/>
            <p:nvPr/>
          </p:nvSpPr>
          <p:spPr>
            <a:xfrm>
              <a:off x="3449699" y="4719567"/>
              <a:ext cx="1864195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DL DATA 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 STA1</a:t>
              </a:r>
              <a:endParaRPr kumimoji="0" lang="ko-KR" altLang="en-US" sz="105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3" name="직사각형 152"/>
            <p:cNvSpPr/>
            <p:nvPr/>
          </p:nvSpPr>
          <p:spPr>
            <a:xfrm>
              <a:off x="3456297" y="4418558"/>
              <a:ext cx="1864195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DL DATA 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 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STA1</a:t>
              </a:r>
              <a:endParaRPr kumimoji="0" lang="ko-KR" altLang="en-US" sz="105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4" name="직사각형 153"/>
            <p:cNvSpPr/>
            <p:nvPr/>
          </p:nvSpPr>
          <p:spPr>
            <a:xfrm>
              <a:off x="3456297" y="4116079"/>
              <a:ext cx="1864195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DL DATA 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 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STA3</a:t>
              </a:r>
              <a:endParaRPr kumimoji="0" lang="ko-KR" altLang="en-US" sz="105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5" name="직사각형 154"/>
            <p:cNvSpPr/>
            <p:nvPr/>
          </p:nvSpPr>
          <p:spPr>
            <a:xfrm>
              <a:off x="3454387" y="3816539"/>
              <a:ext cx="1864195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DL DATA 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 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STA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3</a:t>
              </a:r>
              <a:endParaRPr kumimoji="0" lang="ko-KR" altLang="en-US" sz="105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맑은 고딕" panose="020B0503020000020004" pitchFamily="50" charset="-127"/>
              </a:endParaRPr>
            </a:p>
          </p:txBody>
        </p:sp>
        <p:sp>
          <p:nvSpPr>
            <p:cNvPr id="156" name="직사각형 155"/>
            <p:cNvSpPr/>
            <p:nvPr/>
          </p:nvSpPr>
          <p:spPr>
            <a:xfrm>
              <a:off x="3450654" y="3524406"/>
              <a:ext cx="1864195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DL DATA </a:t>
              </a:r>
              <a:r>
                <a:rPr kumimoji="0" lang="en-US" altLang="ko-KR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 </a:t>
              </a:r>
              <a:r>
                <a:rPr kumimoji="0" lang="en-US" altLang="ko-KR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STA2</a:t>
              </a:r>
              <a:endParaRPr kumimoji="0" lang="ko-KR" altLang="en-US" sz="105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7" name="직사각형 156"/>
            <p:cNvSpPr/>
            <p:nvPr/>
          </p:nvSpPr>
          <p:spPr>
            <a:xfrm>
              <a:off x="3448744" y="3224866"/>
              <a:ext cx="1864195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DL DATA </a:t>
              </a:r>
              <a:r>
                <a:rPr kumimoji="0" lang="en-US" altLang="ko-KR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</a:t>
              </a:r>
              <a:r>
                <a:rPr kumimoji="0" lang="en-US" altLang="ko-K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 STA2</a:t>
              </a:r>
              <a:endParaRPr kumimoji="0" lang="ko-KR" altLang="en-US" sz="105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맑은 고딕" panose="020B0503020000020004" pitchFamily="50" charset="-127"/>
              </a:endParaRPr>
            </a:p>
          </p:txBody>
        </p:sp>
        <p:sp>
          <p:nvSpPr>
            <p:cNvPr id="158" name="직사각형 157"/>
            <p:cNvSpPr/>
            <p:nvPr/>
          </p:nvSpPr>
          <p:spPr>
            <a:xfrm>
              <a:off x="2751160" y="3222791"/>
              <a:ext cx="590412" cy="828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CTS* 2</a:t>
              </a:r>
              <a:endParaRPr kumimoji="0" lang="ko-KR" altLang="en-US" sz="7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59" name="직사각형 158"/>
            <p:cNvSpPr/>
            <p:nvPr/>
          </p:nvSpPr>
          <p:spPr>
            <a:xfrm>
              <a:off x="2751160" y="3521103"/>
              <a:ext cx="590412" cy="828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CTS* 2</a:t>
              </a:r>
              <a:endParaRPr kumimoji="0" lang="ko-KR" alt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맑은 고딕" panose="020B0503020000020004" pitchFamily="50" charset="-127"/>
              </a:endParaRPr>
            </a:p>
          </p:txBody>
        </p:sp>
        <p:sp>
          <p:nvSpPr>
            <p:cNvPr id="160" name="직사각형 159"/>
            <p:cNvSpPr/>
            <p:nvPr/>
          </p:nvSpPr>
          <p:spPr>
            <a:xfrm>
              <a:off x="2751160" y="3864606"/>
              <a:ext cx="590412" cy="82800"/>
            </a:xfrm>
            <a:prstGeom prst="rect">
              <a:avLst/>
            </a:prstGeom>
            <a:solidFill>
              <a:srgbClr val="FFFFFF"/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CTS* 3</a:t>
              </a:r>
              <a:endParaRPr kumimoji="0" lang="ko-KR" altLang="en-US" sz="7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61" name="직사각형 160"/>
            <p:cNvSpPr/>
            <p:nvPr/>
          </p:nvSpPr>
          <p:spPr>
            <a:xfrm>
              <a:off x="2751160" y="4162918"/>
              <a:ext cx="590412" cy="82800"/>
            </a:xfrm>
            <a:prstGeom prst="rect">
              <a:avLst/>
            </a:prstGeom>
            <a:solidFill>
              <a:srgbClr val="FFFFFF"/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CTS* 3</a:t>
              </a:r>
              <a:endParaRPr kumimoji="0" lang="ko-KR" alt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맑은 고딕" panose="020B0503020000020004" pitchFamily="50" charset="-127"/>
              </a:endParaRPr>
            </a:p>
          </p:txBody>
        </p:sp>
        <p:sp>
          <p:nvSpPr>
            <p:cNvPr id="162" name="Rectangle 62"/>
            <p:cNvSpPr/>
            <p:nvPr/>
          </p:nvSpPr>
          <p:spPr bwMode="auto">
            <a:xfrm>
              <a:off x="5437874" y="3222250"/>
              <a:ext cx="468000" cy="581923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ACK</a:t>
              </a:r>
            </a:p>
          </p:txBody>
        </p:sp>
        <p:sp>
          <p:nvSpPr>
            <p:cNvPr id="163" name="Rectangle 62"/>
            <p:cNvSpPr/>
            <p:nvPr/>
          </p:nvSpPr>
          <p:spPr bwMode="auto">
            <a:xfrm>
              <a:off x="5445758" y="3843228"/>
              <a:ext cx="468000" cy="581923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ACK</a:t>
              </a:r>
            </a:p>
          </p:txBody>
        </p:sp>
        <p:sp>
          <p:nvSpPr>
            <p:cNvPr id="164" name="Rectangle 62"/>
            <p:cNvSpPr/>
            <p:nvPr/>
          </p:nvSpPr>
          <p:spPr bwMode="auto">
            <a:xfrm>
              <a:off x="5442009" y="4446215"/>
              <a:ext cx="468000" cy="1150218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ACK</a:t>
              </a:r>
            </a:p>
          </p:txBody>
        </p:sp>
        <p:grpSp>
          <p:nvGrpSpPr>
            <p:cNvPr id="165" name="그룹 164"/>
            <p:cNvGrpSpPr/>
            <p:nvPr/>
          </p:nvGrpSpPr>
          <p:grpSpPr>
            <a:xfrm>
              <a:off x="6067372" y="3222250"/>
              <a:ext cx="595951" cy="2379102"/>
              <a:chOff x="6100339" y="3162881"/>
              <a:chExt cx="595951" cy="2379102"/>
            </a:xfrm>
          </p:grpSpPr>
          <p:sp>
            <p:nvSpPr>
              <p:cNvPr id="181" name="직사각형 180"/>
              <p:cNvSpPr/>
              <p:nvPr/>
            </p:nvSpPr>
            <p:spPr>
              <a:xfrm>
                <a:off x="6100339" y="5269303"/>
                <a:ext cx="595951" cy="272680"/>
              </a:xfrm>
              <a:prstGeom prst="rect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Trigger*</a:t>
                </a:r>
                <a:endPara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82" name="직사각형 181"/>
              <p:cNvSpPr/>
              <p:nvPr/>
            </p:nvSpPr>
            <p:spPr>
              <a:xfrm>
                <a:off x="6100339" y="4966273"/>
                <a:ext cx="595951" cy="272680"/>
              </a:xfrm>
              <a:prstGeom prst="rect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Trigger*</a:t>
                </a:r>
                <a:endPara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83" name="직사각형 182"/>
              <p:cNvSpPr/>
              <p:nvPr/>
            </p:nvSpPr>
            <p:spPr>
              <a:xfrm>
                <a:off x="6100339" y="4665326"/>
                <a:ext cx="595951" cy="272680"/>
              </a:xfrm>
              <a:prstGeom prst="rect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Trigger*</a:t>
                </a:r>
                <a:endPara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84" name="직사각형 183"/>
              <p:cNvSpPr/>
              <p:nvPr/>
            </p:nvSpPr>
            <p:spPr>
              <a:xfrm>
                <a:off x="6100339" y="4362296"/>
                <a:ext cx="595951" cy="272680"/>
              </a:xfrm>
              <a:prstGeom prst="rect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Trigger*</a:t>
                </a:r>
                <a:endPara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85" name="직사각형 184"/>
              <p:cNvSpPr/>
              <p:nvPr/>
            </p:nvSpPr>
            <p:spPr>
              <a:xfrm>
                <a:off x="6100339" y="4058161"/>
                <a:ext cx="595951" cy="272680"/>
              </a:xfrm>
              <a:prstGeom prst="rect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Trigger*</a:t>
                </a:r>
                <a:endPara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86" name="직사각형 185"/>
              <p:cNvSpPr/>
              <p:nvPr/>
            </p:nvSpPr>
            <p:spPr>
              <a:xfrm>
                <a:off x="6100339" y="3755131"/>
                <a:ext cx="595951" cy="272680"/>
              </a:xfrm>
              <a:prstGeom prst="rect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Trigger*</a:t>
                </a:r>
                <a:endPara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87" name="직사각형 186"/>
              <p:cNvSpPr/>
              <p:nvPr/>
            </p:nvSpPr>
            <p:spPr>
              <a:xfrm>
                <a:off x="6100339" y="3465911"/>
                <a:ext cx="595951" cy="272680"/>
              </a:xfrm>
              <a:prstGeom prst="rect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Trigger*</a:t>
                </a:r>
                <a:endPara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88" name="직사각형 187"/>
              <p:cNvSpPr/>
              <p:nvPr/>
            </p:nvSpPr>
            <p:spPr>
              <a:xfrm>
                <a:off x="6100339" y="3162881"/>
                <a:ext cx="595951" cy="272680"/>
              </a:xfrm>
              <a:prstGeom prst="rect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맑은 고딕" panose="020B0503020000020004" pitchFamily="50" charset="-127"/>
                  </a:rPr>
                  <a:t>Trigger*</a:t>
                </a:r>
                <a:endPara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endParaRPr>
              </a:p>
            </p:txBody>
          </p:sp>
        </p:grpSp>
        <p:sp>
          <p:nvSpPr>
            <p:cNvPr id="166" name="직사각형 165"/>
            <p:cNvSpPr/>
            <p:nvPr/>
          </p:nvSpPr>
          <p:spPr>
            <a:xfrm>
              <a:off x="6736312" y="5311220"/>
              <a:ext cx="1260000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STA1</a:t>
              </a:r>
              <a:r>
                <a:rPr kumimoji="0" lang="ko-KR" alt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 </a:t>
              </a:r>
              <a:r>
                <a: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 </a:t>
              </a:r>
              <a:r>
                <a: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UL </a:t>
              </a: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DATA</a:t>
              </a:r>
              <a:endParaRPr kumimoji="0" lang="ko-KR" alt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67" name="직사각형 166"/>
            <p:cNvSpPr/>
            <p:nvPr/>
          </p:nvSpPr>
          <p:spPr>
            <a:xfrm>
              <a:off x="6736312" y="5008741"/>
              <a:ext cx="1260000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STA1</a:t>
              </a:r>
              <a:r>
                <a:rPr kumimoji="0" lang="ko-KR" alt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 </a:t>
              </a: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 </a:t>
              </a:r>
              <a:r>
                <a: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UL </a:t>
              </a: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DATA</a:t>
              </a:r>
              <a:endParaRPr kumimoji="0" lang="ko-KR" alt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68" name="직사각형 167"/>
            <p:cNvSpPr/>
            <p:nvPr/>
          </p:nvSpPr>
          <p:spPr>
            <a:xfrm>
              <a:off x="6734402" y="4709201"/>
              <a:ext cx="1260000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STA1</a:t>
              </a:r>
              <a:r>
                <a:rPr kumimoji="0" lang="ko-KR" alt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 </a:t>
              </a: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 </a:t>
              </a:r>
              <a:r>
                <a: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UL </a:t>
              </a: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DATA</a:t>
              </a:r>
              <a:endParaRPr kumimoji="0" lang="ko-KR" alt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69" name="직사각형 168"/>
            <p:cNvSpPr/>
            <p:nvPr/>
          </p:nvSpPr>
          <p:spPr>
            <a:xfrm>
              <a:off x="6741000" y="4408192"/>
              <a:ext cx="1260000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STA1</a:t>
              </a:r>
              <a:r>
                <a:rPr kumimoji="0" lang="ko-KR" alt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 </a:t>
              </a: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 </a:t>
              </a:r>
              <a:r>
                <a: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UL </a:t>
              </a: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DATA</a:t>
              </a:r>
              <a:endParaRPr kumimoji="0" lang="ko-KR" alt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70" name="직사각형 169"/>
            <p:cNvSpPr/>
            <p:nvPr/>
          </p:nvSpPr>
          <p:spPr>
            <a:xfrm>
              <a:off x="6741000" y="4105713"/>
              <a:ext cx="1260000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STA3</a:t>
              </a:r>
              <a:r>
                <a:rPr kumimoji="0" lang="ko-KR" alt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 </a:t>
              </a: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 </a:t>
              </a:r>
              <a:r>
                <a: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UL </a:t>
              </a: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DATA</a:t>
              </a:r>
              <a:endParaRPr kumimoji="0" lang="ko-KR" alt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71" name="직사각형 170"/>
            <p:cNvSpPr/>
            <p:nvPr/>
          </p:nvSpPr>
          <p:spPr>
            <a:xfrm>
              <a:off x="6739090" y="3806173"/>
              <a:ext cx="1260000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STA3</a:t>
              </a:r>
              <a:r>
                <a:rPr kumimoji="0" lang="ko-KR" alt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 </a:t>
              </a: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 </a:t>
              </a:r>
              <a:r>
                <a: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UL </a:t>
              </a: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DATA</a:t>
              </a:r>
              <a:endParaRPr kumimoji="0" lang="ko-KR" alt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72" name="직사각형 171"/>
            <p:cNvSpPr/>
            <p:nvPr/>
          </p:nvSpPr>
          <p:spPr>
            <a:xfrm>
              <a:off x="6735357" y="3514040"/>
              <a:ext cx="1260000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STA3</a:t>
              </a:r>
              <a:r>
                <a:rPr kumimoji="0" lang="ko-KR" alt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 </a:t>
              </a: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 </a:t>
              </a:r>
              <a:r>
                <a: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UL </a:t>
              </a: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DATA</a:t>
              </a:r>
              <a:endParaRPr kumimoji="0" lang="ko-KR" alt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73" name="직사각형 172"/>
            <p:cNvSpPr/>
            <p:nvPr/>
          </p:nvSpPr>
          <p:spPr>
            <a:xfrm>
              <a:off x="6733447" y="3214500"/>
              <a:ext cx="1260000" cy="279767"/>
            </a:xfrm>
            <a:prstGeom prst="rect">
              <a:avLst/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STA2</a:t>
              </a:r>
              <a:r>
                <a:rPr kumimoji="0" lang="ko-KR" altLang="en-US" sz="9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 </a:t>
              </a: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맑은 고딕" panose="020B0503020000020004" pitchFamily="50" charset="-127"/>
                </a:rPr>
                <a:t>→ </a:t>
              </a:r>
              <a:r>
                <a:rPr kumimoji="0" lang="en-US" altLang="ko-KR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UL DATA</a:t>
              </a:r>
              <a:endParaRPr kumimoji="0" lang="ko-KR" altLang="en-US" sz="9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맑은 고딕" panose="020B0503020000020004" pitchFamily="50" charset="-127"/>
              </a:endParaRPr>
            </a:p>
          </p:txBody>
        </p:sp>
        <p:sp>
          <p:nvSpPr>
            <p:cNvPr id="174" name="Rectangle 62"/>
            <p:cNvSpPr/>
            <p:nvPr/>
          </p:nvSpPr>
          <p:spPr bwMode="auto">
            <a:xfrm>
              <a:off x="8106100" y="3214500"/>
              <a:ext cx="466826" cy="2386852"/>
            </a:xfrm>
            <a:prstGeom prst="rect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ACK</a:t>
              </a:r>
            </a:p>
          </p:txBody>
        </p:sp>
        <p:sp>
          <p:nvSpPr>
            <p:cNvPr id="175" name="모서리가 둥근 사각형 설명선 174"/>
            <p:cNvSpPr/>
            <p:nvPr/>
          </p:nvSpPr>
          <p:spPr>
            <a:xfrm>
              <a:off x="872347" y="4574290"/>
              <a:ext cx="1037192" cy="722514"/>
            </a:xfrm>
            <a:prstGeom prst="wedgeRoundRectCallout">
              <a:avLst>
                <a:gd name="adj1" fmla="val 58985"/>
                <a:gd name="adj2" fmla="val 73643"/>
                <a:gd name="adj3" fmla="val 16667"/>
              </a:avLst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160 MHz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DL: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To STA 1</a:t>
              </a:r>
              <a:endParaRPr kumimoji="0" lang="ko-KR" altLang="en-US" sz="1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76" name="모서리가 둥근 사각형 설명선 175"/>
            <p:cNvSpPr/>
            <p:nvPr/>
          </p:nvSpPr>
          <p:spPr>
            <a:xfrm>
              <a:off x="801682" y="1992186"/>
              <a:ext cx="2081934" cy="986245"/>
            </a:xfrm>
            <a:prstGeom prst="wedgeRoundRectCallout">
              <a:avLst>
                <a:gd name="adj1" fmla="val 42920"/>
                <a:gd name="adj2" fmla="val 96862"/>
                <a:gd name="adj3" fmla="val 16667"/>
              </a:avLst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CTS* 1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160 MHz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DL data can receive &amp; UL: To AP</a:t>
              </a:r>
              <a:endParaRPr kumimoji="0" lang="ko-KR" altLang="en-US" sz="1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77" name="직사각형 176"/>
            <p:cNvSpPr/>
            <p:nvPr/>
          </p:nvSpPr>
          <p:spPr>
            <a:xfrm>
              <a:off x="2750927" y="3328874"/>
              <a:ext cx="590412" cy="82800"/>
            </a:xfrm>
            <a:prstGeom prst="rect">
              <a:avLst/>
            </a:prstGeom>
            <a:solidFill>
              <a:srgbClr val="FFFFFF"/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맑은 고딕" panose="020B0503020000020004" pitchFamily="50" charset="-127"/>
                </a:rPr>
                <a:t>CTS* 3</a:t>
              </a:r>
              <a:endParaRPr kumimoji="0" lang="ko-KR" altLang="en-US" sz="7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맑은 고딕" panose="020B0503020000020004" pitchFamily="50" charset="-127"/>
              </a:endParaRPr>
            </a:p>
          </p:txBody>
        </p:sp>
        <p:sp>
          <p:nvSpPr>
            <p:cNvPr id="178" name="직사각형 177"/>
            <p:cNvSpPr/>
            <p:nvPr/>
          </p:nvSpPr>
          <p:spPr>
            <a:xfrm>
              <a:off x="2750927" y="3627186"/>
              <a:ext cx="590412" cy="82800"/>
            </a:xfrm>
            <a:prstGeom prst="rect">
              <a:avLst/>
            </a:prstGeom>
            <a:solidFill>
              <a:srgbClr val="FFFFFF"/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맑은 고딕" panose="020B0503020000020004" pitchFamily="50" charset="-127"/>
                </a:rPr>
                <a:t>CTS* 3</a:t>
              </a:r>
              <a:endParaRPr kumimoji="0" lang="ko-KR" alt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맑은 고딕" panose="020B0503020000020004" pitchFamily="50" charset="-127"/>
              </a:endParaRPr>
            </a:p>
          </p:txBody>
        </p:sp>
        <p:sp>
          <p:nvSpPr>
            <p:cNvPr id="179" name="모서리가 둥근 사각형 설명선 178"/>
            <p:cNvSpPr/>
            <p:nvPr/>
          </p:nvSpPr>
          <p:spPr>
            <a:xfrm>
              <a:off x="3014446" y="1635981"/>
              <a:ext cx="1875715" cy="723330"/>
            </a:xfrm>
            <a:prstGeom prst="wedgeRoundRectCallout">
              <a:avLst>
                <a:gd name="adj1" fmla="val -32760"/>
                <a:gd name="adj2" fmla="val 174324"/>
                <a:gd name="adj3" fmla="val 16667"/>
              </a:avLst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CTS* 2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40 MHz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UL: To AP</a:t>
              </a:r>
              <a:endParaRPr kumimoji="0" lang="ko-KR" altLang="en-US" sz="14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80" name="모서리가 둥근 사각형 설명선 179"/>
            <p:cNvSpPr/>
            <p:nvPr/>
          </p:nvSpPr>
          <p:spPr>
            <a:xfrm>
              <a:off x="5017219" y="2163621"/>
              <a:ext cx="1976927" cy="743584"/>
            </a:xfrm>
            <a:prstGeom prst="wedgeRoundRectCallout">
              <a:avLst>
                <a:gd name="adj1" fmla="val -134617"/>
                <a:gd name="adj2" fmla="val 111607"/>
                <a:gd name="adj3" fmla="val 16667"/>
              </a:avLst>
            </a:prstGeom>
            <a:noFill/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CTS* 3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80 MHz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UL: To AP</a:t>
              </a:r>
              <a:endParaRPr kumimoji="0" lang="ko-KR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47444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STA-initiated Coordination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2000" dirty="0"/>
              <a:t>UL-OFDMA in dense OBSS environment</a:t>
            </a:r>
          </a:p>
          <a:p>
            <a:pPr lvl="1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800" dirty="0"/>
              <a:t>Unrequested channels may be allocated based on outstanding </a:t>
            </a:r>
            <a:r>
              <a:rPr lang="en-US" altLang="ko-KR" sz="1800" dirty="0" err="1"/>
              <a:t>Tx</a:t>
            </a:r>
            <a:r>
              <a:rPr lang="en-US" altLang="ko-KR" sz="1800" dirty="0"/>
              <a:t> demands using trigger* along with CTS*</a:t>
            </a:r>
          </a:p>
          <a:p>
            <a:pPr marL="1085850" lvl="2" defTabSz="914400" eaLnBrk="0" latin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1600" dirty="0"/>
              <a:t>Trigger* structure is the same as CTS*</a:t>
            </a:r>
          </a:p>
          <a:p>
            <a:pPr marL="1428750" lvl="3" defTabSz="914400" eaLnBrk="0" latin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ko-KR" sz="1400" dirty="0"/>
              <a:t>UL STA </a:t>
            </a:r>
            <a:r>
              <a:rPr lang="en-US" altLang="ko-KR" sz="1400" dirty="0" err="1"/>
              <a:t>Tx</a:t>
            </a:r>
            <a:r>
              <a:rPr lang="en-US" altLang="ko-KR" sz="1400" dirty="0"/>
              <a:t> address is defined 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Cheeha Kim, POSTECH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2015</a:t>
            </a:r>
            <a:endParaRPr lang="en-GB" dirty="0"/>
          </a:p>
        </p:txBody>
      </p:sp>
      <p:grpSp>
        <p:nvGrpSpPr>
          <p:cNvPr id="40" name="그룹 39"/>
          <p:cNvGrpSpPr/>
          <p:nvPr/>
        </p:nvGrpSpPr>
        <p:grpSpPr>
          <a:xfrm>
            <a:off x="685800" y="3501008"/>
            <a:ext cx="7839834" cy="3053781"/>
            <a:chOff x="838200" y="3733800"/>
            <a:chExt cx="7543308" cy="2842409"/>
          </a:xfrm>
        </p:grpSpPr>
        <p:sp>
          <p:nvSpPr>
            <p:cNvPr id="41" name="직사각형 40"/>
            <p:cNvSpPr/>
            <p:nvPr/>
          </p:nvSpPr>
          <p:spPr>
            <a:xfrm>
              <a:off x="7690293" y="6206877"/>
              <a:ext cx="69121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Time</a:t>
              </a:r>
              <a:endParaRPr kumimoji="0" lang="ko-KR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endParaRPr>
            </a:p>
          </p:txBody>
        </p:sp>
        <p:grpSp>
          <p:nvGrpSpPr>
            <p:cNvPr id="42" name="그룹 41"/>
            <p:cNvGrpSpPr/>
            <p:nvPr/>
          </p:nvGrpSpPr>
          <p:grpSpPr>
            <a:xfrm>
              <a:off x="838200" y="3733800"/>
              <a:ext cx="7315199" cy="2820114"/>
              <a:chOff x="721535" y="3436732"/>
              <a:chExt cx="7563262" cy="2973335"/>
            </a:xfrm>
          </p:grpSpPr>
          <p:cxnSp>
            <p:nvCxnSpPr>
              <p:cNvPr id="43" name="직선 화살표 연결선 42"/>
              <p:cNvCxnSpPr/>
              <p:nvPr/>
            </p:nvCxnSpPr>
            <p:spPr>
              <a:xfrm>
                <a:off x="1655398" y="6281205"/>
                <a:ext cx="6629399" cy="0"/>
              </a:xfrm>
              <a:prstGeom prst="straightConnector1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  <a:tailEnd type="triangle"/>
              </a:ln>
              <a:effectLst/>
            </p:spPr>
          </p:cxnSp>
          <p:sp>
            <p:nvSpPr>
              <p:cNvPr id="44" name="직사각형 43"/>
              <p:cNvSpPr/>
              <p:nvPr/>
            </p:nvSpPr>
            <p:spPr>
              <a:xfrm>
                <a:off x="1825151" y="6037998"/>
                <a:ext cx="64947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</a:rPr>
                  <a:t>DIFS</a:t>
                </a:r>
                <a:endParaRPr kumimoji="0" lang="ko-KR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5" name="직사각형 44"/>
              <p:cNvSpPr/>
              <p:nvPr/>
            </p:nvSpPr>
            <p:spPr>
              <a:xfrm>
                <a:off x="2302001" y="6040735"/>
                <a:ext cx="102406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</a:rPr>
                  <a:t>Back-off</a:t>
                </a:r>
                <a:endParaRPr kumimoji="0" lang="ko-KR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endParaRPr>
              </a:p>
            </p:txBody>
          </p:sp>
          <p:cxnSp>
            <p:nvCxnSpPr>
              <p:cNvPr id="46" name="직선 화살표 연결선 45"/>
              <p:cNvCxnSpPr/>
              <p:nvPr/>
            </p:nvCxnSpPr>
            <p:spPr>
              <a:xfrm>
                <a:off x="1701938" y="5933156"/>
                <a:ext cx="0" cy="326767"/>
              </a:xfrm>
              <a:prstGeom prst="straightConnector1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  <a:headEnd type="triangle"/>
                <a:tailEnd type="triangle"/>
              </a:ln>
              <a:effectLst/>
            </p:spPr>
          </p:cxnSp>
          <p:sp>
            <p:nvSpPr>
              <p:cNvPr id="47" name="직사각형 46"/>
              <p:cNvSpPr/>
              <p:nvPr/>
            </p:nvSpPr>
            <p:spPr>
              <a:xfrm>
                <a:off x="807489" y="5961876"/>
                <a:ext cx="1139243" cy="276999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</a:rPr>
                  <a:t>20 MHz</a:t>
                </a:r>
                <a:endParaRPr kumimoji="0" lang="ko-KR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</a:endParaRPr>
              </a:p>
            </p:txBody>
          </p:sp>
          <p:cxnSp>
            <p:nvCxnSpPr>
              <p:cNvPr id="48" name="직선 화살표 연결선 47"/>
              <p:cNvCxnSpPr/>
              <p:nvPr/>
            </p:nvCxnSpPr>
            <p:spPr>
              <a:xfrm>
                <a:off x="1807798" y="3502014"/>
                <a:ext cx="0" cy="2798381"/>
              </a:xfrm>
              <a:prstGeom prst="straightConnector1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  <a:headEnd type="triangle"/>
                <a:tailEnd type="triangle"/>
              </a:ln>
              <a:effectLst/>
            </p:spPr>
          </p:cxnSp>
          <p:sp>
            <p:nvSpPr>
              <p:cNvPr id="49" name="직사각형 48"/>
              <p:cNvSpPr/>
              <p:nvPr/>
            </p:nvSpPr>
            <p:spPr>
              <a:xfrm>
                <a:off x="721535" y="3584452"/>
                <a:ext cx="1443415" cy="276999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</a:rPr>
                  <a:t>160 MHz</a:t>
                </a:r>
                <a:endParaRPr kumimoji="0" lang="ko-KR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</a:endParaRPr>
              </a:p>
            </p:txBody>
          </p:sp>
          <p:sp>
            <p:nvSpPr>
              <p:cNvPr id="50" name="모서리가 둥근 사각형 설명선 49"/>
              <p:cNvSpPr/>
              <p:nvPr/>
            </p:nvSpPr>
            <p:spPr>
              <a:xfrm>
                <a:off x="1948117" y="5311079"/>
                <a:ext cx="1083422" cy="542611"/>
              </a:xfrm>
              <a:prstGeom prst="wedgeRoundRectCallout">
                <a:avLst>
                  <a:gd name="adj1" fmla="val 57418"/>
                  <a:gd name="adj2" fmla="val 94253"/>
                  <a:gd name="adj3" fmla="val 16667"/>
                </a:avLst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40 MHz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UL: To AP</a:t>
                </a:r>
                <a:endParaRPr kumimoji="0" lang="ko-KR" altLang="en-US" sz="14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51" name="직사각형 50"/>
              <p:cNvSpPr/>
              <p:nvPr/>
            </p:nvSpPr>
            <p:spPr>
              <a:xfrm>
                <a:off x="4780859" y="5952748"/>
                <a:ext cx="1868297" cy="326767"/>
              </a:xfrm>
              <a:prstGeom prst="rect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DATA</a:t>
                </a:r>
                <a:endParaRPr kumimoji="0" lang="ko-KR" altLang="en-US" sz="105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52" name="직사각형 51"/>
              <p:cNvSpPr/>
              <p:nvPr/>
            </p:nvSpPr>
            <p:spPr>
              <a:xfrm>
                <a:off x="4780859" y="5599454"/>
                <a:ext cx="1868297" cy="326767"/>
              </a:xfrm>
              <a:prstGeom prst="rect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DATA</a:t>
                </a:r>
                <a:endParaRPr kumimoji="0" lang="ko-KR" altLang="en-US" sz="105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53" name="직사각형 52"/>
              <p:cNvSpPr/>
              <p:nvPr/>
            </p:nvSpPr>
            <p:spPr>
              <a:xfrm>
                <a:off x="6832392" y="3436732"/>
                <a:ext cx="510520" cy="2846689"/>
              </a:xfrm>
              <a:prstGeom prst="rect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ACK</a:t>
                </a:r>
                <a:endParaRPr kumimoji="0" lang="ko-KR" altLang="en-US" sz="105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54" name="직사각형 53"/>
              <p:cNvSpPr/>
              <p:nvPr/>
            </p:nvSpPr>
            <p:spPr>
              <a:xfrm>
                <a:off x="3111931" y="5961876"/>
                <a:ext cx="633212" cy="326767"/>
              </a:xfrm>
              <a:prstGeom prst="rect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RTS*</a:t>
                </a:r>
              </a:p>
            </p:txBody>
          </p:sp>
          <p:sp>
            <p:nvSpPr>
              <p:cNvPr id="55" name="직사각형 54"/>
              <p:cNvSpPr/>
              <p:nvPr/>
            </p:nvSpPr>
            <p:spPr>
              <a:xfrm>
                <a:off x="3111931" y="5603831"/>
                <a:ext cx="633212" cy="326767"/>
              </a:xfrm>
              <a:prstGeom prst="rect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RTS*</a:t>
                </a:r>
              </a:p>
            </p:txBody>
          </p:sp>
          <p:cxnSp>
            <p:nvCxnSpPr>
              <p:cNvPr id="56" name="꺾인 연결선 55"/>
              <p:cNvCxnSpPr/>
              <p:nvPr/>
            </p:nvCxnSpPr>
            <p:spPr>
              <a:xfrm rot="10800000" flipV="1">
                <a:off x="3919309" y="3660688"/>
                <a:ext cx="3493" cy="1738010"/>
              </a:xfrm>
              <a:prstGeom prst="bentConnector3">
                <a:avLst>
                  <a:gd name="adj1" fmla="val 6644518"/>
                </a:avLst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  <a:headEnd type="triangle"/>
                <a:tailEnd type="triangle"/>
              </a:ln>
              <a:effectLst/>
            </p:spPr>
          </p:cxnSp>
          <p:sp>
            <p:nvSpPr>
              <p:cNvPr id="57" name="모서리가 둥근 사각형 설명선 56"/>
              <p:cNvSpPr/>
              <p:nvPr/>
            </p:nvSpPr>
            <p:spPr>
              <a:xfrm>
                <a:off x="1907379" y="3670238"/>
                <a:ext cx="1524882" cy="828177"/>
              </a:xfrm>
              <a:prstGeom prst="wedgeRoundRectCallout">
                <a:avLst>
                  <a:gd name="adj1" fmla="val 66176"/>
                  <a:gd name="adj2" fmla="val -4206"/>
                  <a:gd name="adj3" fmla="val 16667"/>
                </a:avLst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Trigger for unrequested 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120 MHz UL</a:t>
                </a:r>
                <a:endParaRPr kumimoji="0" lang="ko-KR" altLang="en-US" sz="1400" b="1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grpSp>
            <p:nvGrpSpPr>
              <p:cNvPr id="58" name="그룹 57"/>
              <p:cNvGrpSpPr/>
              <p:nvPr/>
            </p:nvGrpSpPr>
            <p:grpSpPr>
              <a:xfrm>
                <a:off x="3962363" y="3455555"/>
                <a:ext cx="633212" cy="2833088"/>
                <a:chOff x="2710728" y="3183703"/>
                <a:chExt cx="633212" cy="2833088"/>
              </a:xfrm>
              <a:noFill/>
            </p:grpSpPr>
            <p:sp>
              <p:nvSpPr>
                <p:cNvPr id="65" name="직사각형 64"/>
                <p:cNvSpPr/>
                <p:nvPr/>
              </p:nvSpPr>
              <p:spPr>
                <a:xfrm>
                  <a:off x="2710728" y="5690024"/>
                  <a:ext cx="633212" cy="326767"/>
                </a:xfrm>
                <a:prstGeom prst="rect">
                  <a:avLst/>
                </a:prstGeom>
                <a:grpFill/>
                <a:ln w="317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ko-KR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/>
                      <a:ea typeface="+mn-ea"/>
                      <a:cs typeface="+mn-cs"/>
                    </a:rPr>
                    <a:t>CTS*</a:t>
                  </a:r>
                  <a:endParaRPr kumimoji="0" lang="ko-KR" alt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endParaRPr>
                </a:p>
              </p:txBody>
            </p:sp>
            <p:sp>
              <p:nvSpPr>
                <p:cNvPr id="66" name="직사각형 65"/>
                <p:cNvSpPr/>
                <p:nvPr/>
              </p:nvSpPr>
              <p:spPr>
                <a:xfrm>
                  <a:off x="2710728" y="5331979"/>
                  <a:ext cx="633212" cy="326767"/>
                </a:xfrm>
                <a:prstGeom prst="rect">
                  <a:avLst/>
                </a:prstGeom>
                <a:grpFill/>
                <a:ln w="317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ko-KR" sz="12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/>
                      <a:ea typeface="+mn-ea"/>
                      <a:cs typeface="+mn-cs"/>
                    </a:rPr>
                    <a:t>CTS*</a:t>
                  </a:r>
                  <a:endParaRPr kumimoji="0" lang="ko-KR" alt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endParaRPr>
                </a:p>
              </p:txBody>
            </p:sp>
            <p:sp>
              <p:nvSpPr>
                <p:cNvPr id="67" name="직사각형 66"/>
                <p:cNvSpPr/>
                <p:nvPr/>
              </p:nvSpPr>
              <p:spPr>
                <a:xfrm>
                  <a:off x="2710728" y="4973933"/>
                  <a:ext cx="633212" cy="326767"/>
                </a:xfrm>
                <a:prstGeom prst="rect">
                  <a:avLst/>
                </a:prstGeom>
                <a:grpFill/>
                <a:ln w="317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ko-KR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/>
                      <a:ea typeface="+mn-ea"/>
                      <a:cs typeface="+mn-cs"/>
                    </a:rPr>
                    <a:t>Trigger*</a:t>
                  </a:r>
                  <a:endParaRPr kumimoji="0" lang="ko-KR" altLang="en-US" sz="10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endParaRPr>
                </a:p>
              </p:txBody>
            </p:sp>
            <p:sp>
              <p:nvSpPr>
                <p:cNvPr id="68" name="직사각형 67"/>
                <p:cNvSpPr/>
                <p:nvPr/>
              </p:nvSpPr>
              <p:spPr>
                <a:xfrm>
                  <a:off x="2710728" y="4615887"/>
                  <a:ext cx="633212" cy="326767"/>
                </a:xfrm>
                <a:prstGeom prst="rect">
                  <a:avLst/>
                </a:prstGeom>
                <a:grpFill/>
                <a:ln w="317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ko-KR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/>
                      <a:ea typeface="+mn-ea"/>
                      <a:cs typeface="+mn-cs"/>
                    </a:rPr>
                    <a:t>Trigger*</a:t>
                  </a:r>
                  <a:endParaRPr kumimoji="0" lang="ko-KR" altLang="en-US" sz="10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endParaRPr>
                </a:p>
              </p:txBody>
            </p:sp>
            <p:sp>
              <p:nvSpPr>
                <p:cNvPr id="69" name="직사각형 68"/>
                <p:cNvSpPr/>
                <p:nvPr/>
              </p:nvSpPr>
              <p:spPr>
                <a:xfrm>
                  <a:off x="2710728" y="4257841"/>
                  <a:ext cx="633212" cy="326767"/>
                </a:xfrm>
                <a:prstGeom prst="rect">
                  <a:avLst/>
                </a:prstGeom>
                <a:grpFill/>
                <a:ln w="317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ko-KR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/>
                      <a:ea typeface="+mn-ea"/>
                      <a:cs typeface="+mn-cs"/>
                    </a:rPr>
                    <a:t>Trigger*</a:t>
                  </a:r>
                  <a:endParaRPr kumimoji="0" lang="ko-KR" altLang="en-US" sz="10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endParaRPr>
                </a:p>
              </p:txBody>
            </p:sp>
            <p:sp>
              <p:nvSpPr>
                <p:cNvPr id="70" name="직사각형 69"/>
                <p:cNvSpPr/>
                <p:nvPr/>
              </p:nvSpPr>
              <p:spPr>
                <a:xfrm>
                  <a:off x="2710728" y="3899795"/>
                  <a:ext cx="633212" cy="326767"/>
                </a:xfrm>
                <a:prstGeom prst="rect">
                  <a:avLst/>
                </a:prstGeom>
                <a:grpFill/>
                <a:ln w="317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ko-KR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/>
                      <a:ea typeface="+mn-ea"/>
                      <a:cs typeface="+mn-cs"/>
                    </a:rPr>
                    <a:t>Trigger*</a:t>
                  </a:r>
                  <a:endParaRPr kumimoji="0" lang="ko-KR" altLang="en-US" sz="10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endParaRPr>
                </a:p>
              </p:txBody>
            </p:sp>
            <p:sp>
              <p:nvSpPr>
                <p:cNvPr id="71" name="직사각형 70"/>
                <p:cNvSpPr/>
                <p:nvPr/>
              </p:nvSpPr>
              <p:spPr>
                <a:xfrm>
                  <a:off x="2710728" y="3541749"/>
                  <a:ext cx="633212" cy="326767"/>
                </a:xfrm>
                <a:prstGeom prst="rect">
                  <a:avLst/>
                </a:prstGeom>
                <a:grpFill/>
                <a:ln w="317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ko-KR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/>
                      <a:ea typeface="+mn-ea"/>
                      <a:cs typeface="+mn-cs"/>
                    </a:rPr>
                    <a:t>Trigger*</a:t>
                  </a:r>
                  <a:endParaRPr kumimoji="0" lang="ko-KR" altLang="en-US" sz="10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endParaRPr>
                </a:p>
              </p:txBody>
            </p:sp>
            <p:sp>
              <p:nvSpPr>
                <p:cNvPr id="72" name="직사각형 71"/>
                <p:cNvSpPr/>
                <p:nvPr/>
              </p:nvSpPr>
              <p:spPr>
                <a:xfrm>
                  <a:off x="2710728" y="3183703"/>
                  <a:ext cx="633212" cy="326767"/>
                </a:xfrm>
                <a:prstGeom prst="rect">
                  <a:avLst/>
                </a:prstGeom>
                <a:grpFill/>
                <a:ln w="317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ko-KR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/>
                      <a:ea typeface="+mn-ea"/>
                      <a:cs typeface="+mn-cs"/>
                    </a:rPr>
                    <a:t>Trigger*</a:t>
                  </a:r>
                  <a:endParaRPr kumimoji="0" lang="ko-KR" altLang="en-US" sz="10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59" name="직사각형 58"/>
              <p:cNvSpPr/>
              <p:nvPr/>
            </p:nvSpPr>
            <p:spPr>
              <a:xfrm>
                <a:off x="4785897" y="5228601"/>
                <a:ext cx="1868297" cy="326767"/>
              </a:xfrm>
              <a:prstGeom prst="rect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DATA</a:t>
                </a:r>
                <a:endParaRPr kumimoji="0" lang="ko-KR" altLang="en-US" sz="105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60" name="직사각형 59"/>
              <p:cNvSpPr/>
              <p:nvPr/>
            </p:nvSpPr>
            <p:spPr>
              <a:xfrm>
                <a:off x="4785897" y="4875307"/>
                <a:ext cx="1868297" cy="326767"/>
              </a:xfrm>
              <a:prstGeom prst="rect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DATA</a:t>
                </a:r>
                <a:endParaRPr kumimoji="0" lang="ko-KR" altLang="en-US" sz="105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61" name="직사각형 60"/>
              <p:cNvSpPr/>
              <p:nvPr/>
            </p:nvSpPr>
            <p:spPr>
              <a:xfrm>
                <a:off x="4794138" y="4527789"/>
                <a:ext cx="1868297" cy="326767"/>
              </a:xfrm>
              <a:prstGeom prst="rect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DATA</a:t>
                </a:r>
                <a:endParaRPr kumimoji="0" lang="ko-KR" altLang="en-US" sz="105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62" name="직사각형 61"/>
              <p:cNvSpPr/>
              <p:nvPr/>
            </p:nvSpPr>
            <p:spPr>
              <a:xfrm>
                <a:off x="4794138" y="4174495"/>
                <a:ext cx="1868297" cy="326767"/>
              </a:xfrm>
              <a:prstGeom prst="rect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DATA</a:t>
                </a:r>
                <a:endParaRPr kumimoji="0" lang="ko-KR" altLang="en-US" sz="105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63" name="직사각형 62"/>
              <p:cNvSpPr/>
              <p:nvPr/>
            </p:nvSpPr>
            <p:spPr>
              <a:xfrm>
                <a:off x="4794138" y="3808849"/>
                <a:ext cx="1868297" cy="326767"/>
              </a:xfrm>
              <a:prstGeom prst="rect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DATA</a:t>
                </a:r>
                <a:endParaRPr kumimoji="0" lang="ko-KR" altLang="en-US" sz="105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64" name="직사각형 63"/>
              <p:cNvSpPr/>
              <p:nvPr/>
            </p:nvSpPr>
            <p:spPr>
              <a:xfrm>
                <a:off x="4794138" y="3455555"/>
                <a:ext cx="1868297" cy="326767"/>
              </a:xfrm>
              <a:prstGeom prst="rect">
                <a:avLst/>
              </a:prstGeom>
              <a:noFill/>
              <a:ln w="317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rPr>
                  <a:t>DATA</a:t>
                </a:r>
                <a:endParaRPr kumimoji="0" lang="ko-KR" altLang="en-US" sz="105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11261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375</TotalTime>
  <Words>1084</Words>
  <Application>Microsoft Office PowerPoint</Application>
  <PresentationFormat>On-screen Show (4:3)</PresentationFormat>
  <Paragraphs>262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테마</vt:lpstr>
      <vt:lpstr>RTS*/CTS* for UL/DL OFDMA Control</vt:lpstr>
      <vt:lpstr>Abstract</vt:lpstr>
      <vt:lpstr>Backgrounds</vt:lpstr>
      <vt:lpstr>Backgrounds (cont’d)</vt:lpstr>
      <vt:lpstr>Motivation</vt:lpstr>
      <vt:lpstr>RTS* - CTS* Configurations</vt:lpstr>
      <vt:lpstr>AP-initiated Coordination </vt:lpstr>
      <vt:lpstr>AP-initiated Coordination (cont’d) </vt:lpstr>
      <vt:lpstr>STA-initiated Coordination </vt:lpstr>
      <vt:lpstr>Conclusion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RTS*/CTS* for UL/DL OFDMA Control</dc:title>
  <dc:creator>Jiseon Lee</dc:creator>
  <cp:lastModifiedBy>Dorothy Stanley</cp:lastModifiedBy>
  <cp:revision>23</cp:revision>
  <cp:lastPrinted>1601-01-01T00:00:00Z</cp:lastPrinted>
  <dcterms:created xsi:type="dcterms:W3CDTF">2015-10-22T07:04:31Z</dcterms:created>
  <dcterms:modified xsi:type="dcterms:W3CDTF">2015-10-28T12:41:17Z</dcterms:modified>
</cp:coreProperties>
</file>