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31" r:id="rId2"/>
    <p:sldId id="332" r:id="rId3"/>
    <p:sldId id="373" r:id="rId4"/>
    <p:sldId id="374" r:id="rId5"/>
    <p:sldId id="375" r:id="rId6"/>
    <p:sldId id="376" r:id="rId7"/>
    <p:sldId id="371" r:id="rId8"/>
    <p:sldId id="372" r:id="rId9"/>
    <p:sldId id="377" r:id="rId10"/>
    <p:sldId id="378" r:id="rId11"/>
    <p:sldId id="379" r:id="rId12"/>
    <p:sldId id="380" r:id="rId13"/>
    <p:sldId id="385" r:id="rId14"/>
    <p:sldId id="381" r:id="rId15"/>
    <p:sldId id="382" r:id="rId16"/>
    <p:sldId id="383" r:id="rId17"/>
    <p:sldId id="384" r:id="rId18"/>
    <p:sldId id="386" r:id="rId19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6" autoAdjust="0"/>
    <p:restoredTop sz="93848" autoAdjust="0"/>
  </p:normalViewPr>
  <p:slideViewPr>
    <p:cSldViewPr>
      <p:cViewPr>
        <p:scale>
          <a:sx n="130" d="100"/>
          <a:sy n="130" d="100"/>
        </p:scale>
        <p:origin x="-1326" y="4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26" y="-72"/>
      </p:cViewPr>
      <p:guideLst>
        <p:guide orient="horz" pos="2312"/>
        <p:guide pos="28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E91675CF-6451-488E-AA79-4BA214BE5D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10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802.11-12/0866r0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July 2013</a:t>
            </a: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286125" y="9615488"/>
            <a:ext cx="28686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/>
              <a:t>Clint Chaplin, Chair (Samsung)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C3D1E876-D01C-47AF-92A5-A4DB6DBFC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smtClean="0"/>
              <a:t>Submission</a:t>
            </a: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9931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July 2013</a:t>
            </a:r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</p:spPr>
        <p:txBody>
          <a:bodyPr/>
          <a:lstStyle/>
          <a:p>
            <a:r>
              <a:rPr lang="en-GB" altLang="en-US" smtClean="0"/>
              <a:t>doc.: IEEE 802.11-12/0866r0</a:t>
            </a:r>
          </a:p>
        </p:txBody>
      </p:sp>
      <p:sp>
        <p:nvSpPr>
          <p:cNvPr id="7172" name="Rectangle 3"/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GB" altLang="en-US" sz="1400" b="1"/>
              <a:t>September 2012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</p:spPr>
        <p:txBody>
          <a:bodyPr/>
          <a:lstStyle/>
          <a:p>
            <a:pPr lvl="4"/>
            <a:r>
              <a:rPr lang="en-GB" altLang="en-US" smtClean="0"/>
              <a:t>Clint Chaplin, Chair (Samsung)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Page </a:t>
            </a:r>
            <a:fld id="{2D406D9F-ADAE-4EAF-B118-4BEC52E2092E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71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1951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Let</a:t>
            </a:r>
            <a:r>
              <a:rPr lang="pl-PL" dirty="0" smtClean="0"/>
              <a:t> me </a:t>
            </a:r>
            <a:r>
              <a:rPr lang="pl-PL" dirty="0" err="1" smtClean="0"/>
              <a:t>say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words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BICM-ID, as </a:t>
            </a:r>
            <a:r>
              <a:rPr lang="pl-PL" baseline="0" dirty="0" err="1" smtClean="0"/>
              <a:t>WLANs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actually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sth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common</a:t>
            </a:r>
            <a:r>
              <a:rPr lang="pl-PL" baseline="0" dirty="0" smtClean="0"/>
              <a:t> (and </a:t>
            </a:r>
            <a:r>
              <a:rPr lang="pl-PL" baseline="0" dirty="0" err="1" smtClean="0"/>
              <a:t>highlight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simillarities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differences</a:t>
            </a:r>
            <a:r>
              <a:rPr lang="pl-PL" baseline="0" dirty="0" smtClean="0"/>
              <a:t>)</a:t>
            </a:r>
          </a:p>
          <a:p>
            <a:r>
              <a:rPr lang="pl-PL" baseline="0" dirty="0" smtClean="0"/>
              <a:t>Then </a:t>
            </a:r>
            <a:r>
              <a:rPr lang="pl-PL" baseline="0" dirty="0" err="1" smtClean="0"/>
              <a:t>I’ll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introduce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proposed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transmission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scheme</a:t>
            </a:r>
            <a:endParaRPr lang="pl-PL" baseline="0" dirty="0" smtClean="0"/>
          </a:p>
          <a:p>
            <a:endParaRPr lang="pl-PL" baseline="0" dirty="0" smtClean="0"/>
          </a:p>
          <a:p>
            <a:r>
              <a:rPr lang="pl-PL" baseline="0" dirty="0" err="1" smtClean="0"/>
              <a:t>Afterwards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I’ll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present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simulation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results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conclude</a:t>
            </a:r>
            <a:endParaRPr lang="pl-PL" baseline="0" dirty="0" smtClean="0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802.11-12/0866r0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2013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Clint Chaplin, Chair (Samsung)</a:t>
            </a:r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C3D1E876-D01C-47AF-92A5-A4DB6DBFCAF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6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err="1"/>
              <a:t>November</a:t>
            </a:r>
            <a:r>
              <a:rPr lang="en-US" dirty="0"/>
              <a:t> </a:t>
            </a:r>
            <a:r>
              <a:rPr lang="en-US" dirty="0" smtClean="0"/>
              <a:t>201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B067C68-8060-4278-9433-4A8DEB79FB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58A28B8-0878-4F37-8EEE-3ADE49F28D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64163" y="6453188"/>
            <a:ext cx="320357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84791DD-243A-4E1A-A9A2-3DB1E54D79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6B0DD69-370B-4FB9-817E-C4F120BD79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99858CB-13C1-47F7-B02B-5AB79B781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</a:t>
            </a:r>
            <a:r>
              <a:rPr lang="en-US"/>
              <a:t> 2013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35377423-131C-44A1-AEA7-D610680194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44637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November </a:t>
            </a:r>
            <a:r>
              <a:rPr lang="en-US"/>
              <a:t>2013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E258EC1-E3E9-464B-8569-43865E8DEF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41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pl-PL" dirty="0" err="1" smtClean="0"/>
              <a:t>November</a:t>
            </a:r>
            <a:r>
              <a:rPr lang="en-US" dirty="0" smtClean="0"/>
              <a:t> 201</a:t>
            </a:r>
            <a:r>
              <a:rPr lang="pl-PL" dirty="0" smtClean="0"/>
              <a:t>5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40350" y="6475413"/>
            <a:ext cx="3203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pl-PL"/>
              <a:t>Maciej Krasicki</a:t>
            </a:r>
            <a:r>
              <a:rPr lang="en-GB"/>
              <a:t> (</a:t>
            </a:r>
            <a:r>
              <a:rPr lang="pl-PL" err="1"/>
              <a:t>Poznan</a:t>
            </a:r>
            <a:r>
              <a:rPr lang="pl-PL"/>
              <a:t> </a:t>
            </a:r>
            <a:r>
              <a:rPr lang="pl-PL" err="1"/>
              <a:t>University</a:t>
            </a:r>
            <a:r>
              <a:rPr lang="pl-PL"/>
              <a:t> of Technology</a:t>
            </a:r>
            <a:r>
              <a:rPr lang="en-GB"/>
              <a:t>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E211DB7-733E-4EBB-B774-0A10DA76D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441926" y="361792"/>
            <a:ext cx="2970237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smtClean="0"/>
              <a:t>doc.: IEEE 802.11-1</a:t>
            </a:r>
            <a:r>
              <a:rPr lang="pl-PL" sz="1600" b="1" dirty="0" smtClean="0"/>
              <a:t>5</a:t>
            </a:r>
            <a:r>
              <a:rPr lang="en-US" sz="1600" b="1" dirty="0" smtClean="0"/>
              <a:t>/</a:t>
            </a:r>
            <a:r>
              <a:rPr lang="pl-PL" sz="1600" b="1" dirty="0" smtClean="0"/>
              <a:t>1264</a:t>
            </a:r>
            <a:r>
              <a:rPr lang="en-US" sz="1600" b="1" dirty="0" smtClean="0"/>
              <a:t>r</a:t>
            </a:r>
            <a:r>
              <a:rPr lang="pl-PL" sz="1600" b="1" dirty="0" smtClean="0"/>
              <a:t>0</a:t>
            </a:r>
            <a:endParaRPr lang="en-US" sz="16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88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pl-PL" altLang="en-US" dirty="0" err="1" smtClean="0"/>
              <a:t>Contribution</a:t>
            </a:r>
            <a:endParaRPr lang="en-GB" altLang="en-US" dirty="0" smtClean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  <p:sldLayoutId id="2147483691" r:id="rId5"/>
    <p:sldLayoutId id="2147483692" r:id="rId6"/>
    <p:sldLayoutId id="2147483694" r:id="rId7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.xml"/><Relationship Id="rId7" Type="http://schemas.openxmlformats.org/officeDocument/2006/relationships/image" Target="../media/image1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13.xml"/><Relationship Id="rId7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717214" y="2109242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</a:t>
            </a:r>
            <a:r>
              <a:rPr lang="pl-PL" altLang="en-US" sz="2000" b="0" dirty="0" smtClean="0"/>
              <a:t>5</a:t>
            </a:r>
            <a:r>
              <a:rPr lang="en-GB" altLang="en-US" sz="2000" b="0" dirty="0" smtClean="0"/>
              <a:t>-</a:t>
            </a:r>
            <a:r>
              <a:rPr lang="pl-PL" altLang="en-US" sz="2000" b="0" dirty="0" smtClean="0"/>
              <a:t>11-10</a:t>
            </a:r>
            <a:endParaRPr lang="en-GB" altLang="en-US" sz="2000" b="0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332601"/>
            <a:ext cx="1541128" cy="276999"/>
          </a:xfrm>
          <a:noFill/>
        </p:spPr>
        <p:txBody>
          <a:bodyPr/>
          <a:lstStyle/>
          <a:p>
            <a:r>
              <a:rPr lang="pl-PL" altLang="en-US" smtClean="0"/>
              <a:t>November</a:t>
            </a:r>
            <a:r>
              <a:rPr lang="en-US" altLang="en-US" smtClean="0"/>
              <a:t> 201</a:t>
            </a:r>
            <a:r>
              <a:rPr lang="pl-PL" altLang="en-US" smtClean="0"/>
              <a:t>5</a:t>
            </a:r>
            <a:endParaRPr lang="en-GB" altLang="en-US" dirty="0" smtClean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40350" y="6475413"/>
            <a:ext cx="3203575" cy="369887"/>
          </a:xfrm>
          <a:noFill/>
        </p:spPr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  <a:p>
            <a:endParaRPr lang="en-GB" altLang="en-US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Slide </a:t>
            </a:r>
            <a:fld id="{DD2F01F5-39E8-4FD3-AC55-DAB858542C6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878289" y="278044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altLang="en-US" sz="2000" b="1" dirty="0" smtClean="0"/>
              <a:t>Author:</a:t>
            </a:r>
            <a:endParaRPr lang="en-GB" altLang="en-US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257300" y="980728"/>
            <a:ext cx="6524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 err="1" smtClean="0"/>
              <a:t>Packet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Appending</a:t>
            </a:r>
            <a:r>
              <a:rPr lang="pl-PL" sz="3600" b="1" dirty="0" smtClean="0"/>
              <a:t> for BICM-ID</a:t>
            </a:r>
            <a:endParaRPr lang="en-US" sz="3600" b="1" dirty="0"/>
          </a:p>
        </p:txBody>
      </p:sp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469315"/>
              </p:ext>
            </p:extLst>
          </p:nvPr>
        </p:nvGraphicFramePr>
        <p:xfrm>
          <a:off x="878289" y="3284984"/>
          <a:ext cx="75565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Document" r:id="rId4" imgW="8139247" imgH="1054571" progId="Word.Document.8">
                  <p:embed/>
                </p:oleObj>
              </mc:Choice>
              <mc:Fallback>
                <p:oleObj name="Document" r:id="rId4" imgW="8139247" imgH="1054571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89" y="3284984"/>
                        <a:ext cx="75565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8" name="Symbol zastępczy zawartości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err="1" smtClean="0"/>
              <a:t>Packet</a:t>
            </a:r>
            <a:r>
              <a:rPr lang="pl-PL" sz="2800" dirty="0" smtClean="0"/>
              <a:t> </a:t>
            </a:r>
            <a:r>
              <a:rPr lang="pl-PL" sz="2800" dirty="0" err="1" smtClean="0"/>
              <a:t>Appending</a:t>
            </a:r>
            <a:r>
              <a:rPr lang="pl-PL" sz="2800" dirty="0" smtClean="0"/>
              <a:t> for BICM-ID </a:t>
            </a:r>
            <a:r>
              <a:rPr lang="pl-PL" sz="2800" dirty="0" smtClean="0">
                <a:latin typeface="Times New Roman"/>
                <a:cs typeface="Times New Roman"/>
              </a:rPr>
              <a:t>–</a:t>
            </a:r>
            <a:r>
              <a:rPr lang="pl-PL" sz="2800" dirty="0" smtClean="0"/>
              <a:t> </a:t>
            </a:r>
            <a:r>
              <a:rPr lang="pl-PL" sz="2800" dirty="0" err="1" smtClean="0"/>
              <a:t>assumptions</a:t>
            </a:r>
            <a:endParaRPr lang="pl-PL" sz="28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Append regular packet of Gray-labeled signals </a:t>
            </a:r>
            <a:br>
              <a:rPr lang="en-US" dirty="0" smtClean="0"/>
            </a:br>
            <a:r>
              <a:rPr lang="en-US" dirty="0" smtClean="0"/>
              <a:t>by some additional signals mapped according to </a:t>
            </a:r>
            <a:br>
              <a:rPr lang="en-US" dirty="0" smtClean="0"/>
            </a:br>
            <a:r>
              <a:rPr lang="en-US" dirty="0" smtClean="0"/>
              <a:t>a labeling map suitable for iterative decoding purposes</a:t>
            </a:r>
          </a:p>
          <a:p>
            <a:r>
              <a:rPr lang="en-US" dirty="0" smtClean="0"/>
              <a:t>Adjust the number of additional signals w.r.t. </a:t>
            </a:r>
            <a:br>
              <a:rPr lang="en-US" dirty="0" smtClean="0"/>
            </a:br>
            <a:r>
              <a:rPr lang="en-US" dirty="0" smtClean="0"/>
              <a:t>the current channel state</a:t>
            </a:r>
          </a:p>
          <a:p>
            <a:r>
              <a:rPr lang="en-US" dirty="0" smtClean="0"/>
              <a:t>Legacy receiver should be able to understand the regular packet</a:t>
            </a:r>
          </a:p>
          <a:p>
            <a:r>
              <a:rPr lang="en-US" dirty="0" smtClean="0"/>
              <a:t>Use high constrained-length code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Use higher order modulation to avoid higher time consumption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3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2400" cy="716416"/>
          </a:xfrm>
        </p:spPr>
        <p:txBody>
          <a:bodyPr/>
          <a:lstStyle/>
          <a:p>
            <a:r>
              <a:rPr lang="pl-PL" dirty="0" smtClean="0"/>
              <a:t>PA-BICM-ID </a:t>
            </a:r>
            <a:r>
              <a:rPr lang="pl-PL" dirty="0" err="1" smtClean="0"/>
              <a:t>transmitter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9" name="Symbol zastępczy zawartości 11" descr="ry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03648" y="1380426"/>
            <a:ext cx="6432536" cy="14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3645024"/>
            <a:ext cx="6724320" cy="256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ole tekstowe 12"/>
          <p:cNvSpPr txBox="1"/>
          <p:nvPr/>
        </p:nvSpPr>
        <p:spPr>
          <a:xfrm>
            <a:off x="3957301" y="2838620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labeling</a:t>
            </a:r>
            <a:r>
              <a:rPr lang="pl-PL" dirty="0" smtClean="0"/>
              <a:t> map </a:t>
            </a:r>
            <a:r>
              <a:rPr lang="pl-PL" dirty="0" err="1" smtClean="0"/>
              <a:t>good</a:t>
            </a:r>
            <a:r>
              <a:rPr lang="pl-PL" dirty="0" smtClean="0"/>
              <a:t> for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 </a:t>
            </a:r>
            <a:r>
              <a:rPr lang="pl-PL" dirty="0" err="1" smtClean="0"/>
              <a:t>purposes</a:t>
            </a:r>
            <a:r>
              <a:rPr lang="pl-PL" dirty="0" smtClean="0"/>
              <a:t> by Huang &amp; </a:t>
            </a:r>
            <a:r>
              <a:rPr lang="pl-PL" dirty="0" err="1" smtClean="0"/>
              <a:t>Ritcey</a:t>
            </a:r>
            <a:endParaRPr lang="en-US" dirty="0"/>
          </a:p>
        </p:txBody>
      </p:sp>
      <p:pic>
        <p:nvPicPr>
          <p:cNvPr id="16" name="Obraz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9884"/>
            <a:ext cx="632936" cy="172879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 bwMode="auto">
          <a:xfrm>
            <a:off x="5292080" y="1416586"/>
            <a:ext cx="720080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Prostokąt 17"/>
          <p:cNvSpPr/>
          <p:nvPr/>
        </p:nvSpPr>
        <p:spPr bwMode="auto">
          <a:xfrm>
            <a:off x="5292080" y="2242964"/>
            <a:ext cx="720080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86" y="1438300"/>
            <a:ext cx="278130" cy="19050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77" y="2269974"/>
            <a:ext cx="27813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PA-BICM-ID </a:t>
            </a:r>
            <a:r>
              <a:rPr lang="pl-PL" dirty="0" err="1" smtClean="0"/>
              <a:t>receiver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7" name="Obraz 6" descr="ry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72816"/>
            <a:ext cx="8512750" cy="319979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 bwMode="auto">
          <a:xfrm>
            <a:off x="3507686" y="2009561"/>
            <a:ext cx="1224136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4444932" y="3105314"/>
            <a:ext cx="1224136" cy="22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57" y="2009876"/>
            <a:ext cx="541020" cy="222885"/>
          </a:xfrm>
        </p:spPr>
      </p:pic>
      <p:pic>
        <p:nvPicPr>
          <p:cNvPr id="12" name="Symbol zastępczy zawartości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490" y="3105535"/>
            <a:ext cx="541020" cy="22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Modulation</a:t>
            </a:r>
            <a:r>
              <a:rPr lang="pl-PL" dirty="0" smtClean="0"/>
              <a:t> doping </a:t>
            </a:r>
            <a:r>
              <a:rPr lang="pl-PL" dirty="0" err="1" smtClean="0"/>
              <a:t>reference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7" name="Symbol zastępczy zawartości 1"/>
          <p:cNvSpPr txBox="1">
            <a:spLocks/>
          </p:cNvSpPr>
          <p:nvPr/>
        </p:nvSpPr>
        <p:spPr bwMode="auto">
          <a:xfrm>
            <a:off x="456946" y="5157192"/>
            <a:ext cx="8229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Some symbols transmitted only according to</a:t>
            </a:r>
            <a:r>
              <a:rPr lang="pl-PL" kern="0" dirty="0" smtClean="0"/>
              <a:t> a </a:t>
            </a:r>
            <a:r>
              <a:rPr lang="en-US" kern="0" dirty="0" smtClean="0"/>
              <a:t>non-Gray labeling map</a:t>
            </a:r>
            <a:endParaRPr lang="pl-PL" kern="0" dirty="0" smtClean="0"/>
          </a:p>
          <a:p>
            <a:r>
              <a:rPr lang="pl-PL" kern="0" dirty="0" err="1" smtClean="0"/>
              <a:t>Flexibility</a:t>
            </a:r>
            <a:r>
              <a:rPr lang="pl-PL" kern="0" dirty="0" smtClean="0"/>
              <a:t>, but </a:t>
            </a:r>
            <a:r>
              <a:rPr lang="pl-PL" kern="0" dirty="0" err="1" smtClean="0"/>
              <a:t>only</a:t>
            </a:r>
            <a:r>
              <a:rPr lang="pl-PL" kern="0" dirty="0" smtClean="0"/>
              <a:t> </a:t>
            </a:r>
            <a:r>
              <a:rPr lang="pl-PL" kern="0" dirty="0" err="1" smtClean="0"/>
              <a:t>moderate</a:t>
            </a:r>
            <a:r>
              <a:rPr lang="pl-PL" kern="0" dirty="0" smtClean="0"/>
              <a:t> performance </a:t>
            </a:r>
            <a:r>
              <a:rPr lang="pl-PL" kern="0" dirty="0" err="1" smtClean="0"/>
              <a:t>gain</a:t>
            </a:r>
            <a:r>
              <a:rPr lang="pl-PL" kern="0" dirty="0" smtClean="0"/>
              <a:t> </a:t>
            </a:r>
            <a:r>
              <a:rPr lang="pl-PL" kern="0" dirty="0" err="1" smtClean="0"/>
              <a:t>over</a:t>
            </a:r>
            <a:r>
              <a:rPr lang="pl-PL" kern="0" dirty="0" smtClean="0"/>
              <a:t> </a:t>
            </a:r>
            <a:r>
              <a:rPr lang="pl-PL" kern="0" dirty="0" err="1" smtClean="0"/>
              <a:t>reference</a:t>
            </a:r>
            <a:endParaRPr lang="pl-PL" kern="0" dirty="0" smtClean="0"/>
          </a:p>
          <a:p>
            <a:endParaRPr lang="en-US" kern="0" dirty="0"/>
          </a:p>
        </p:txBody>
      </p:sp>
      <p:grpSp>
        <p:nvGrpSpPr>
          <p:cNvPr id="8" name="Grupa 7"/>
          <p:cNvGrpSpPr/>
          <p:nvPr/>
        </p:nvGrpSpPr>
        <p:grpSpPr>
          <a:xfrm>
            <a:off x="1066246" y="2678296"/>
            <a:ext cx="3744416" cy="1224136"/>
            <a:chOff x="899592" y="2276872"/>
            <a:chExt cx="3744416" cy="1224136"/>
          </a:xfrm>
        </p:grpSpPr>
        <p:sp>
          <p:nvSpPr>
            <p:cNvPr id="9" name="Strzałka w dół 8"/>
            <p:cNvSpPr/>
            <p:nvPr/>
          </p:nvSpPr>
          <p:spPr>
            <a:xfrm>
              <a:off x="899592" y="2276872"/>
              <a:ext cx="3744416" cy="1224136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 smtClean="0"/>
            </a:p>
            <a:p>
              <a:pPr algn="ctr"/>
              <a:endParaRPr lang="pl-PL" dirty="0"/>
            </a:p>
            <a:p>
              <a:pPr algn="ctr"/>
              <a:endParaRPr lang="pl-PL" dirty="0" smtClean="0"/>
            </a:p>
            <a:p>
              <a:pPr algn="ctr"/>
              <a:r>
                <a:rPr lang="pl-PL" sz="2000" dirty="0" smtClean="0">
                  <a:solidFill>
                    <a:schemeClr val="tx1"/>
                  </a:solidFill>
                </a:rPr>
                <a:t>(Gray </a:t>
              </a:r>
              <a:r>
                <a:rPr lang="pl-PL" sz="2000" dirty="0" err="1" smtClean="0">
                  <a:solidFill>
                    <a:schemeClr val="tx1"/>
                  </a:solidFill>
                </a:rPr>
                <a:t>labeling</a:t>
              </a:r>
              <a:r>
                <a:rPr lang="pl-PL" sz="2000" dirty="0" smtClean="0">
                  <a:solidFill>
                    <a:schemeClr val="tx1"/>
                  </a:solidFill>
                </a:rPr>
                <a:t>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0" name="Obraz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921" y="2365532"/>
              <a:ext cx="709541" cy="404974"/>
            </a:xfrm>
            <a:prstGeom prst="rect">
              <a:avLst/>
            </a:prstGeom>
          </p:spPr>
        </p:pic>
      </p:grpSp>
      <p:grpSp>
        <p:nvGrpSpPr>
          <p:cNvPr id="11" name="Grupa 10"/>
          <p:cNvGrpSpPr/>
          <p:nvPr/>
        </p:nvGrpSpPr>
        <p:grpSpPr>
          <a:xfrm>
            <a:off x="4988179" y="2678296"/>
            <a:ext cx="2196244" cy="1224136"/>
            <a:chOff x="4821525" y="2276872"/>
            <a:chExt cx="2196244" cy="12241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" name="Strzałka w dół 11"/>
            <p:cNvSpPr/>
            <p:nvPr/>
          </p:nvSpPr>
          <p:spPr>
            <a:xfrm>
              <a:off x="4821525" y="2276872"/>
              <a:ext cx="2196244" cy="1224136"/>
            </a:xfrm>
            <a:prstGeom prst="downArrow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Obraz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665" y="2460169"/>
              <a:ext cx="691964" cy="394942"/>
            </a:xfrm>
            <a:prstGeom prst="rect">
              <a:avLst/>
            </a:prstGeom>
            <a:grpFill/>
          </p:spPr>
        </p:pic>
      </p:grpSp>
      <p:grpSp>
        <p:nvGrpSpPr>
          <p:cNvPr id="14" name="Grupa 13"/>
          <p:cNvGrpSpPr/>
          <p:nvPr/>
        </p:nvGrpSpPr>
        <p:grpSpPr>
          <a:xfrm>
            <a:off x="1066246" y="1803013"/>
            <a:ext cx="5760640" cy="731267"/>
            <a:chOff x="899592" y="1401589"/>
            <a:chExt cx="5760640" cy="731267"/>
          </a:xfrm>
        </p:grpSpPr>
        <p:sp>
          <p:nvSpPr>
            <p:cNvPr id="15" name="Prostokąt zaokrąglony 14"/>
            <p:cNvSpPr/>
            <p:nvPr/>
          </p:nvSpPr>
          <p:spPr>
            <a:xfrm>
              <a:off x="899592" y="1628800"/>
              <a:ext cx="5760640" cy="504056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1043608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1565241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086874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2599668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3121301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4211960" y="1696470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6128060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4860032" y="1711073"/>
              <a:ext cx="432048" cy="368716"/>
            </a:xfrm>
            <a:prstGeom prst="rect">
              <a:avLst/>
            </a:prstGeom>
            <a:pattFill prst="smCheck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Obraz 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1023" y="1401589"/>
              <a:ext cx="360040" cy="351364"/>
            </a:xfrm>
            <a:prstGeom prst="rect">
              <a:avLst/>
            </a:prstGeom>
          </p:spPr>
        </p:pic>
        <p:sp>
          <p:nvSpPr>
            <p:cNvPr id="25" name="pole tekstowe 24"/>
            <p:cNvSpPr txBox="1"/>
            <p:nvPr/>
          </p:nvSpPr>
          <p:spPr>
            <a:xfrm>
              <a:off x="3671190" y="172469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. . .  </a:t>
              </a:r>
              <a:endParaRPr lang="en-US" dirty="0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5436096" y="1735487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. . .  </a:t>
              </a:r>
              <a:endParaRPr lang="en-US" dirty="0"/>
            </a:p>
          </p:txBody>
        </p:sp>
      </p:grp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61" y="4190464"/>
            <a:ext cx="6696745" cy="4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Prostokąt 27"/>
          <p:cNvSpPr/>
          <p:nvPr/>
        </p:nvSpPr>
        <p:spPr>
          <a:xfrm>
            <a:off x="5094350" y="3304752"/>
            <a:ext cx="2024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800" dirty="0" smtClean="0"/>
              <a:t>(non-Gray </a:t>
            </a:r>
            <a:r>
              <a:rPr lang="pl-PL" sz="1800" dirty="0" err="1"/>
              <a:t>labeling</a:t>
            </a:r>
            <a:r>
              <a:rPr lang="pl-PL" sz="1800" dirty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39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setup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556792"/>
            <a:ext cx="7772400" cy="4464496"/>
          </a:xfrm>
        </p:spPr>
        <p:txBody>
          <a:bodyPr/>
          <a:lstStyle/>
          <a:p>
            <a:r>
              <a:rPr lang="pl-PL" dirty="0" err="1" smtClean="0"/>
              <a:t>Each</a:t>
            </a:r>
            <a:r>
              <a:rPr lang="pl-PL" dirty="0" smtClean="0"/>
              <a:t> data </a:t>
            </a:r>
            <a:r>
              <a:rPr lang="pl-PL" dirty="0" err="1" smtClean="0"/>
              <a:t>frame</a:t>
            </a:r>
            <a:r>
              <a:rPr lang="pl-PL" dirty="0" smtClean="0"/>
              <a:t> </a:t>
            </a:r>
            <a:r>
              <a:rPr lang="pl-PL" dirty="0" err="1" smtClean="0"/>
              <a:t>consists</a:t>
            </a:r>
            <a:r>
              <a:rPr lang="pl-PL" dirty="0" smtClean="0"/>
              <a:t> of 10 000 data </a:t>
            </a:r>
            <a:r>
              <a:rPr lang="pl-PL" dirty="0" err="1" smtClean="0"/>
              <a:t>bytes</a:t>
            </a:r>
            <a:endParaRPr lang="pl-PL" dirty="0" smtClean="0"/>
          </a:p>
          <a:p>
            <a:r>
              <a:rPr lang="pl-PL" dirty="0" smtClean="0"/>
              <a:t>Pseudo-</a:t>
            </a:r>
            <a:r>
              <a:rPr lang="pl-PL" dirty="0" err="1" smtClean="0"/>
              <a:t>random</a:t>
            </a:r>
            <a:r>
              <a:rPr lang="pl-PL" dirty="0" smtClean="0"/>
              <a:t> interleaver</a:t>
            </a:r>
          </a:p>
          <a:p>
            <a:r>
              <a:rPr lang="pl-PL" dirty="0" smtClean="0"/>
              <a:t>64-QAM PA-BICM-ID </a:t>
            </a:r>
            <a:r>
              <a:rPr lang="pl-PL" dirty="0" err="1" smtClean="0"/>
              <a:t>compared</a:t>
            </a:r>
            <a:r>
              <a:rPr lang="pl-PL" dirty="0" smtClean="0"/>
              <a:t> with 16-QAM BICM</a:t>
            </a:r>
          </a:p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retransmission</a:t>
            </a:r>
            <a:r>
              <a:rPr lang="pl-PL" dirty="0" smtClean="0"/>
              <a:t> ratio </a:t>
            </a:r>
            <a:r>
              <a:rPr lang="pl-PL" dirty="0" err="1" smtClean="0"/>
              <a:t>values</a:t>
            </a:r>
            <a:r>
              <a:rPr lang="pl-PL" dirty="0" smtClean="0"/>
              <a:t>:</a:t>
            </a:r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1100" dirty="0" smtClean="0"/>
          </a:p>
          <a:p>
            <a:r>
              <a:rPr lang="pl-PL" dirty="0" smtClean="0"/>
              <a:t>For </a:t>
            </a:r>
            <a:r>
              <a:rPr lang="pl-PL" dirty="0" err="1" smtClean="0"/>
              <a:t>statistical</a:t>
            </a:r>
            <a:r>
              <a:rPr lang="pl-PL" dirty="0" smtClean="0"/>
              <a:t> </a:t>
            </a:r>
            <a:r>
              <a:rPr lang="pl-PL" dirty="0" err="1" smtClean="0"/>
              <a:t>accuracy</a:t>
            </a:r>
            <a:r>
              <a:rPr lang="pl-PL" dirty="0" smtClean="0"/>
              <a:t>, </a:t>
            </a:r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runs</a:t>
            </a:r>
            <a:r>
              <a:rPr lang="pl-PL" dirty="0" smtClean="0"/>
              <a:t> </a:t>
            </a:r>
            <a:r>
              <a:rPr lang="pl-PL" dirty="0" err="1" smtClean="0"/>
              <a:t>until</a:t>
            </a:r>
            <a:r>
              <a:rPr lang="pl-PL" dirty="0" smtClean="0"/>
              <a:t> 100 </a:t>
            </a:r>
            <a:r>
              <a:rPr lang="pl-PL" dirty="0" err="1" smtClean="0"/>
              <a:t>erroneous</a:t>
            </a:r>
            <a:r>
              <a:rPr lang="pl-PL" dirty="0" smtClean="0"/>
              <a:t> </a:t>
            </a:r>
            <a:r>
              <a:rPr lang="pl-PL" dirty="0" err="1" smtClean="0"/>
              <a:t>frames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encountered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28100"/>
              </p:ext>
            </p:extLst>
          </p:nvPr>
        </p:nvGraphicFramePr>
        <p:xfrm>
          <a:off x="2483768" y="3356992"/>
          <a:ext cx="410445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872208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Retransmission</a:t>
                      </a:r>
                      <a:r>
                        <a:rPr lang="pl-PL" dirty="0" smtClean="0"/>
                        <a:t> ratio</a:t>
                      </a:r>
                    </a:p>
                    <a:p>
                      <a:pPr algn="ctr"/>
                      <a:r>
                        <a:rPr lang="pl-PL" dirty="0" smtClean="0"/>
                        <a:t> ( </a:t>
                      </a:r>
                      <a:r>
                        <a:rPr lang="pl-PL" dirty="0" smtClean="0">
                          <a:sym typeface="Symbol"/>
                        </a:rPr>
                        <a:t> = </a:t>
                      </a:r>
                      <a:r>
                        <a:rPr lang="pl-PL" i="1" dirty="0" smtClean="0">
                          <a:sym typeface="Symbol"/>
                        </a:rPr>
                        <a:t>K</a:t>
                      </a:r>
                      <a:r>
                        <a:rPr lang="pl-PL" dirty="0" smtClean="0">
                          <a:sym typeface="Symbol"/>
                        </a:rPr>
                        <a:t>/</a:t>
                      </a:r>
                      <a:r>
                        <a:rPr lang="pl-PL" i="1" dirty="0" smtClean="0">
                          <a:sym typeface="Symbol"/>
                        </a:rPr>
                        <a:t>P </a:t>
                      </a:r>
                      <a:r>
                        <a:rPr lang="pl-PL" dirty="0" smtClean="0"/>
                        <a:t>)</a:t>
                      </a:r>
                      <a:r>
                        <a:rPr lang="pl-PL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Max. </a:t>
                      </a:r>
                      <a:r>
                        <a:rPr lang="pl-PL" dirty="0" err="1" smtClean="0"/>
                        <a:t>spectral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efficiency</a:t>
                      </a:r>
                      <a:r>
                        <a:rPr lang="pl-PL" dirty="0" smtClean="0"/>
                        <a:t> (</a:t>
                      </a:r>
                      <a:r>
                        <a:rPr lang="pl-PL" dirty="0" err="1" smtClean="0"/>
                        <a:t>bpcu</a:t>
                      </a:r>
                      <a:r>
                        <a:rPr lang="pl-PL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2/3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2.25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(1)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5625267" cy="46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Simulation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(2)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5"/>
            <a:ext cx="7056784" cy="326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6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Summary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PA-BICM-ID introduces the benefits of iterative decoding to systems not originally intended for this purpose</a:t>
            </a:r>
          </a:p>
          <a:p>
            <a:r>
              <a:rPr lang="pl-PL" dirty="0"/>
              <a:t>F</a:t>
            </a:r>
            <a:r>
              <a:rPr lang="en-US" dirty="0" err="1" smtClean="0"/>
              <a:t>ine</a:t>
            </a:r>
            <a:r>
              <a:rPr lang="pl-PL" dirty="0" smtClean="0"/>
              <a:t> </a:t>
            </a:r>
            <a:r>
              <a:rPr lang="pl-PL" dirty="0" smtClean="0">
                <a:latin typeface="Times New Roman"/>
                <a:cs typeface="Times New Roman"/>
              </a:rPr>
              <a:t>‟</a:t>
            </a:r>
            <a:r>
              <a:rPr lang="en-US" dirty="0" err="1" smtClean="0"/>
              <a:t>tu</a:t>
            </a:r>
            <a:r>
              <a:rPr lang="pl-PL" dirty="0" smtClean="0"/>
              <a:t>n</a:t>
            </a:r>
            <a:r>
              <a:rPr lang="en-US" dirty="0" err="1" smtClean="0"/>
              <a:t>ing</a:t>
            </a:r>
            <a:r>
              <a:rPr lang="en-US" dirty="0" smtClean="0"/>
              <a:t>” to the current propagation conditions</a:t>
            </a:r>
          </a:p>
          <a:p>
            <a:r>
              <a:rPr lang="pl-PL" dirty="0" smtClean="0"/>
              <a:t>N</a:t>
            </a:r>
            <a:r>
              <a:rPr lang="en-US" dirty="0" smtClean="0"/>
              <a:t>o multidimensional constellation = no exponential growth in the </a:t>
            </a:r>
            <a:r>
              <a:rPr lang="en-US" dirty="0" err="1" smtClean="0"/>
              <a:t>demapper</a:t>
            </a:r>
            <a:r>
              <a:rPr lang="en-US" dirty="0" smtClean="0"/>
              <a:t> routine</a:t>
            </a:r>
          </a:p>
          <a:p>
            <a:r>
              <a:rPr lang="pl-PL" dirty="0" smtClean="0"/>
              <a:t>T</a:t>
            </a:r>
            <a:r>
              <a:rPr lang="en-US" dirty="0" smtClean="0"/>
              <a:t>he whole legacy packet transmitted explicitly </a:t>
            </a:r>
            <a:br>
              <a:rPr lang="en-US" dirty="0" smtClean="0"/>
            </a:br>
            <a:r>
              <a:rPr lang="en-US" dirty="0" smtClean="0"/>
              <a:t>– the old devices can still hear and decode it</a:t>
            </a:r>
          </a:p>
          <a:p>
            <a:r>
              <a:rPr lang="pl-PL" dirty="0" smtClean="0"/>
              <a:t>S</a:t>
            </a:r>
            <a:r>
              <a:rPr lang="en-US" dirty="0" err="1" smtClean="0"/>
              <a:t>uitable</a:t>
            </a:r>
            <a:r>
              <a:rPr lang="en-US" dirty="0" smtClean="0"/>
              <a:t> for future multi-casting scenarios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8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Straw </a:t>
            </a:r>
            <a:r>
              <a:rPr lang="pl-PL" dirty="0" err="1" smtClean="0"/>
              <a:t>poll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</a:t>
            </a:r>
            <a:r>
              <a:rPr lang="pl-PL" dirty="0" err="1" smtClean="0"/>
              <a:t>you</a:t>
            </a:r>
            <a:r>
              <a:rPr lang="pl-PL" dirty="0" smtClean="0"/>
              <a:t> </a:t>
            </a:r>
            <a:r>
              <a:rPr lang="pl-PL" dirty="0" err="1" smtClean="0"/>
              <a:t>find</a:t>
            </a:r>
            <a:r>
              <a:rPr lang="pl-PL" dirty="0" smtClean="0"/>
              <a:t> PA-BICM-ID a </a:t>
            </a:r>
            <a:r>
              <a:rPr lang="pl-PL" dirty="0" err="1" smtClean="0"/>
              <a:t>promising</a:t>
            </a:r>
            <a:r>
              <a:rPr lang="pl-PL" dirty="0" smtClean="0"/>
              <a:t> </a:t>
            </a:r>
            <a:r>
              <a:rPr lang="pl-PL" dirty="0" err="1" smtClean="0"/>
              <a:t>technique</a:t>
            </a:r>
            <a:r>
              <a:rPr lang="pl-PL" dirty="0" smtClean="0"/>
              <a:t> for </a:t>
            </a:r>
            <a:r>
              <a:rPr lang="pl-PL" dirty="0" err="1" smtClean="0"/>
              <a:t>future</a:t>
            </a:r>
            <a:r>
              <a:rPr lang="pl-PL" dirty="0" smtClean="0"/>
              <a:t> WLAN </a:t>
            </a:r>
            <a:r>
              <a:rPr lang="pl-PL" dirty="0" err="1" smtClean="0"/>
              <a:t>applications</a:t>
            </a:r>
            <a:r>
              <a:rPr lang="pl-PL" dirty="0" smtClean="0"/>
              <a:t>? 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08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Outline</a:t>
            </a:r>
            <a:endParaRPr lang="pl-PL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 smtClean="0"/>
              <a:t>A </a:t>
            </a:r>
            <a:r>
              <a:rPr lang="pl-PL" sz="2800" dirty="0" err="1" smtClean="0"/>
              <a:t>glance</a:t>
            </a:r>
            <a:r>
              <a:rPr lang="pl-PL" sz="2800" dirty="0" smtClean="0"/>
              <a:t> </a:t>
            </a:r>
            <a:r>
              <a:rPr lang="pl-PL" sz="2800" dirty="0" err="1" smtClean="0"/>
              <a:t>at</a:t>
            </a:r>
            <a:r>
              <a:rPr lang="pl-PL" sz="2800" dirty="0" smtClean="0"/>
              <a:t> Bit-</a:t>
            </a:r>
            <a:r>
              <a:rPr lang="pl-PL" sz="2800" dirty="0" err="1" smtClean="0"/>
              <a:t>interleaved</a:t>
            </a:r>
            <a:r>
              <a:rPr lang="pl-PL" sz="2800" dirty="0" smtClean="0"/>
              <a:t> </a:t>
            </a:r>
            <a:r>
              <a:rPr lang="pl-PL" sz="2800" dirty="0" err="1" smtClean="0"/>
              <a:t>Coded</a:t>
            </a:r>
            <a:r>
              <a:rPr lang="pl-PL" sz="2800" dirty="0" smtClean="0"/>
              <a:t> </a:t>
            </a:r>
            <a:r>
              <a:rPr lang="pl-PL" sz="2800" dirty="0" err="1" smtClean="0"/>
              <a:t>Modulation</a:t>
            </a:r>
            <a:r>
              <a:rPr lang="pl-PL" sz="2800" dirty="0" smtClean="0"/>
              <a:t> with </a:t>
            </a:r>
            <a:r>
              <a:rPr lang="pl-PL" sz="2800" dirty="0" err="1" smtClean="0"/>
              <a:t>Iterative</a:t>
            </a:r>
            <a:r>
              <a:rPr lang="pl-PL" sz="2800" dirty="0" smtClean="0"/>
              <a:t> </a:t>
            </a:r>
            <a:r>
              <a:rPr lang="pl-PL" sz="2800" dirty="0" err="1" smtClean="0"/>
              <a:t>Decoding</a:t>
            </a:r>
            <a:r>
              <a:rPr lang="pl-PL" sz="2800" dirty="0" smtClean="0"/>
              <a:t> (BICM-ID)</a:t>
            </a:r>
          </a:p>
          <a:p>
            <a:r>
              <a:rPr lang="pl-PL" sz="2800" dirty="0" err="1" smtClean="0"/>
              <a:t>Proposed</a:t>
            </a:r>
            <a:r>
              <a:rPr lang="pl-PL" sz="2800" dirty="0" smtClean="0"/>
              <a:t> </a:t>
            </a:r>
            <a:r>
              <a:rPr lang="pl-PL" sz="2800" dirty="0" err="1" smtClean="0"/>
              <a:t>transmission</a:t>
            </a:r>
            <a:r>
              <a:rPr lang="pl-PL" sz="2800" dirty="0" smtClean="0"/>
              <a:t> </a:t>
            </a:r>
            <a:r>
              <a:rPr lang="pl-PL" sz="2800" dirty="0" err="1" smtClean="0"/>
              <a:t>scheme</a:t>
            </a:r>
            <a:endParaRPr lang="pl-PL" sz="2800" dirty="0" smtClean="0"/>
          </a:p>
          <a:p>
            <a:r>
              <a:rPr lang="pl-PL" sz="2800" dirty="0" err="1" smtClean="0"/>
              <a:t>Simulation</a:t>
            </a:r>
            <a:r>
              <a:rPr lang="pl-PL" sz="2800" dirty="0" smtClean="0"/>
              <a:t> </a:t>
            </a:r>
            <a:r>
              <a:rPr lang="pl-PL" sz="2800" dirty="0" err="1" smtClean="0"/>
              <a:t>results</a:t>
            </a:r>
            <a:endParaRPr lang="pl-PL" sz="2800" dirty="0" smtClean="0"/>
          </a:p>
          <a:p>
            <a:r>
              <a:rPr lang="pl-PL" sz="2800" dirty="0" err="1" smtClean="0"/>
              <a:t>Summary</a:t>
            </a:r>
            <a:endParaRPr lang="pl-PL" sz="2800" dirty="0" smtClean="0"/>
          </a:p>
        </p:txBody>
      </p:sp>
      <p:sp>
        <p:nvSpPr>
          <p:cNvPr id="512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541128" cy="276999"/>
          </a:xfrm>
        </p:spPr>
        <p:txBody>
          <a:bodyPr/>
          <a:lstStyle/>
          <a:p>
            <a:r>
              <a:rPr lang="pl-PL" dirty="0" err="1" smtClean="0"/>
              <a:t>November</a:t>
            </a:r>
            <a:r>
              <a:rPr lang="en-US" dirty="0" smtClean="0"/>
              <a:t> </a:t>
            </a:r>
            <a:r>
              <a:rPr lang="pl-PL" dirty="0" smtClean="0"/>
              <a:t>2015</a:t>
            </a:r>
            <a:endParaRPr lang="en-GB" dirty="0" smtClean="0"/>
          </a:p>
        </p:txBody>
      </p:sp>
      <p:sp>
        <p:nvSpPr>
          <p:cNvPr id="512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</a:p>
        </p:txBody>
      </p:sp>
      <p:sp>
        <p:nvSpPr>
          <p:cNvPr id="512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CBD77114-B9FC-459D-B8C4-D70E0757D770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3" y="4437112"/>
            <a:ext cx="4823891" cy="1666826"/>
          </a:xfrm>
        </p:spPr>
        <p:txBody>
          <a:bodyPr/>
          <a:lstStyle/>
          <a:p>
            <a:r>
              <a:rPr lang="pl-PL" b="0" dirty="0" smtClean="0"/>
              <a:t>BICM </a:t>
            </a:r>
            <a:r>
              <a:rPr lang="pl-PL" b="0" dirty="0" err="1" smtClean="0"/>
              <a:t>is</a:t>
            </a:r>
            <a:r>
              <a:rPr lang="pl-PL" b="0" dirty="0" smtClean="0"/>
              <a:t> a </a:t>
            </a:r>
            <a:r>
              <a:rPr lang="pl-PL" b="0" dirty="0" err="1" smtClean="0"/>
              <a:t>promising</a:t>
            </a:r>
            <a:r>
              <a:rPr lang="pl-PL" b="0" dirty="0" smtClean="0"/>
              <a:t> </a:t>
            </a:r>
            <a:r>
              <a:rPr lang="pl-PL" b="0" dirty="0" err="1" smtClean="0"/>
              <a:t>technique</a:t>
            </a:r>
            <a:r>
              <a:rPr lang="pl-PL" b="0" dirty="0"/>
              <a:t/>
            </a:r>
            <a:br>
              <a:rPr lang="pl-PL" b="0" dirty="0"/>
            </a:br>
            <a:r>
              <a:rPr lang="pl-PL" b="0" dirty="0" smtClean="0"/>
              <a:t>for </a:t>
            </a:r>
            <a:r>
              <a:rPr lang="pl-PL" b="0" dirty="0" err="1" smtClean="0"/>
              <a:t>systems</a:t>
            </a:r>
            <a:r>
              <a:rPr lang="pl-PL" b="0" dirty="0" smtClean="0"/>
              <a:t> </a:t>
            </a:r>
            <a:r>
              <a:rPr lang="pl-PL" b="0" dirty="0" err="1" smtClean="0"/>
              <a:t>transmitting</a:t>
            </a:r>
            <a:r>
              <a:rPr lang="pl-PL" b="0" dirty="0" smtClean="0"/>
              <a:t> </a:t>
            </a:r>
            <a:r>
              <a:rPr lang="pl-PL" b="0" dirty="0" err="1" smtClean="0"/>
              <a:t>over</a:t>
            </a:r>
            <a:r>
              <a:rPr lang="pl-PL" b="0" dirty="0" smtClean="0"/>
              <a:t> fading channel.</a:t>
            </a:r>
            <a:endParaRPr lang="en-US" b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9" name="Objaśnienie prostokątne 8"/>
          <p:cNvSpPr/>
          <p:nvPr/>
        </p:nvSpPr>
        <p:spPr>
          <a:xfrm rot="10800000">
            <a:off x="5796136" y="3352551"/>
            <a:ext cx="3168352" cy="2736304"/>
          </a:xfrm>
          <a:prstGeom prst="wedgeRectCallout">
            <a:avLst>
              <a:gd name="adj1" fmla="val 4720"/>
              <a:gd name="adj2" fmla="val 6106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upa 9"/>
          <p:cNvGrpSpPr/>
          <p:nvPr/>
        </p:nvGrpSpPr>
        <p:grpSpPr>
          <a:xfrm>
            <a:off x="5580112" y="1465620"/>
            <a:ext cx="3528392" cy="584775"/>
            <a:chOff x="683568" y="4293096"/>
            <a:chExt cx="3528392" cy="584775"/>
          </a:xfrm>
        </p:grpSpPr>
        <p:sp>
          <p:nvSpPr>
            <p:cNvPr id="11" name="pole tekstowe 10"/>
            <p:cNvSpPr txBox="1"/>
            <p:nvPr/>
          </p:nvSpPr>
          <p:spPr>
            <a:xfrm>
              <a:off x="683568" y="4293096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err="1" smtClean="0">
                  <a:cs typeface="Times New Roman" panose="02020603050405020304" pitchFamily="18" charset="0"/>
                </a:rPr>
                <a:t>Complex</a:t>
              </a:r>
              <a:r>
                <a:rPr lang="pl-PL" sz="1600" dirty="0" smtClean="0"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signals</a:t>
              </a:r>
              <a:r>
                <a:rPr lang="pl-PL" sz="1600" dirty="0" smtClean="0">
                  <a:cs typeface="Times New Roman" panose="02020603050405020304" pitchFamily="18" charset="0"/>
                </a:rPr>
                <a:t>     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represent</a:t>
              </a:r>
              <a:r>
                <a:rPr lang="pl-PL" sz="1600" dirty="0" smtClean="0"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amplitude</a:t>
              </a:r>
              <a:endParaRPr lang="pl-PL" sz="1600" dirty="0" smtClean="0">
                <a:cs typeface="Times New Roman" panose="02020603050405020304" pitchFamily="18" charset="0"/>
              </a:endParaRPr>
            </a:p>
            <a:p>
              <a:r>
                <a:rPr lang="pl-PL" sz="1600" dirty="0" smtClean="0">
                  <a:cs typeface="Times New Roman" panose="02020603050405020304" pitchFamily="18" charset="0"/>
                </a:rPr>
                <a:t>and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phase</a:t>
              </a:r>
              <a:r>
                <a:rPr lang="pl-PL" sz="1600" dirty="0" smtClean="0">
                  <a:cs typeface="Times New Roman" panose="02020603050405020304" pitchFamily="18" charset="0"/>
                </a:rPr>
                <a:t> of real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passband</a:t>
              </a:r>
              <a:r>
                <a:rPr lang="pl-PL" sz="1600" dirty="0" smtClean="0">
                  <a:cs typeface="Times New Roman" panose="02020603050405020304" pitchFamily="18" charset="0"/>
                </a:rPr>
                <a:t> </a:t>
              </a:r>
              <a:r>
                <a:rPr lang="pl-PL" sz="1600" dirty="0" err="1" smtClean="0">
                  <a:cs typeface="Times New Roman" panose="02020603050405020304" pitchFamily="18" charset="0"/>
                </a:rPr>
                <a:t>signals</a:t>
              </a:r>
              <a:r>
                <a:rPr lang="pl-PL" sz="1600" dirty="0" smtClean="0">
                  <a:latin typeface="ZurichCnEU" pitchFamily="2" charset="-18"/>
                </a:rPr>
                <a:t>.</a:t>
              </a:r>
              <a:endParaRPr lang="en-GB" sz="1600" dirty="0">
                <a:latin typeface="ZurichCnEU" pitchFamily="2" charset="-18"/>
              </a:endParaRPr>
            </a:p>
          </p:txBody>
        </p:sp>
        <p:pic>
          <p:nvPicPr>
            <p:cNvPr id="12" name="Obraz 11" descr="addin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2203416" y="4426462"/>
              <a:ext cx="153619" cy="138545"/>
            </a:xfrm>
            <a:prstGeom prst="rect">
              <a:avLst/>
            </a:prstGeom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9905" y="3275462"/>
            <a:ext cx="3045840" cy="277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pl-PL" dirty="0" smtClean="0"/>
              <a:t>BICM </a:t>
            </a:r>
            <a:r>
              <a:rPr lang="pl-PL" dirty="0" err="1"/>
              <a:t>t</a:t>
            </a:r>
            <a:r>
              <a:rPr lang="pl-PL" dirty="0" err="1" smtClean="0"/>
              <a:t>ransmitter</a:t>
            </a:r>
            <a:r>
              <a:rPr lang="pl-PL" dirty="0" smtClean="0"/>
              <a:t> model</a:t>
            </a:r>
            <a:endParaRPr lang="en-US" dirty="0"/>
          </a:p>
        </p:txBody>
      </p:sp>
      <p:grpSp>
        <p:nvGrpSpPr>
          <p:cNvPr id="16" name="Grupa 15"/>
          <p:cNvGrpSpPr/>
          <p:nvPr/>
        </p:nvGrpSpPr>
        <p:grpSpPr>
          <a:xfrm>
            <a:off x="611560" y="2060848"/>
            <a:ext cx="8280920" cy="1266302"/>
            <a:chOff x="611560" y="2060848"/>
            <a:chExt cx="8280920" cy="1266302"/>
          </a:xfrm>
        </p:grpSpPr>
        <p:pic>
          <p:nvPicPr>
            <p:cNvPr id="8" name="Obraz 7" descr="bitmap.png"/>
            <p:cNvPicPr>
              <a:picLocks noChangeAspect="1"/>
            </p:cNvPicPr>
            <p:nvPr/>
          </p:nvPicPr>
          <p:blipFill>
            <a:blip r:embed="rId5" cstate="screen"/>
            <a:srcRect b="64554"/>
            <a:stretch>
              <a:fillRect/>
            </a:stretch>
          </p:blipFill>
          <p:spPr>
            <a:xfrm>
              <a:off x="611560" y="2060848"/>
              <a:ext cx="8280920" cy="1266302"/>
            </a:xfrm>
            <a:prstGeom prst="rect">
              <a:avLst/>
            </a:prstGeom>
          </p:spPr>
        </p:pic>
        <p:sp>
          <p:nvSpPr>
            <p:cNvPr id="15" name="Prostokąt 14"/>
            <p:cNvSpPr/>
            <p:nvPr/>
          </p:nvSpPr>
          <p:spPr bwMode="auto">
            <a:xfrm>
              <a:off x="1468568" y="2132856"/>
              <a:ext cx="1224136" cy="79208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encoder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6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7" name="Objaśnienie prostokątne 6"/>
          <p:cNvSpPr/>
          <p:nvPr/>
        </p:nvSpPr>
        <p:spPr>
          <a:xfrm>
            <a:off x="6228184" y="980728"/>
            <a:ext cx="2808312" cy="571623"/>
          </a:xfrm>
          <a:prstGeom prst="wedgeRectCallout">
            <a:avLst>
              <a:gd name="adj1" fmla="val -37443"/>
              <a:gd name="adj2" fmla="val 758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ostokąt 7"/>
          <p:cNvSpPr/>
          <p:nvPr/>
        </p:nvSpPr>
        <p:spPr>
          <a:xfrm>
            <a:off x="3419872" y="3861048"/>
            <a:ext cx="388843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 bwMode="auto">
          <a:xfrm>
            <a:off x="467544" y="980728"/>
            <a:ext cx="8229600" cy="7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Transmitter</a:t>
            </a:r>
            <a:endParaRPr lang="pl-PL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 descr="BICM_odb_BICM-ID.pn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064514"/>
            <a:ext cx="6480720" cy="3340398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2863832" y="3776407"/>
            <a:ext cx="4548379" cy="225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Obraz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00192" y="1124744"/>
            <a:ext cx="2668905" cy="264795"/>
          </a:xfrm>
          <a:prstGeom prst="rect">
            <a:avLst/>
          </a:prstGeom>
        </p:spPr>
      </p:pic>
      <p:sp>
        <p:nvSpPr>
          <p:cNvPr id="15" name="Objaśnienie prostokątne 14"/>
          <p:cNvSpPr/>
          <p:nvPr/>
        </p:nvSpPr>
        <p:spPr>
          <a:xfrm>
            <a:off x="3059832" y="4005064"/>
            <a:ext cx="3456384" cy="1440160"/>
          </a:xfrm>
          <a:prstGeom prst="wedgeRectCallout">
            <a:avLst>
              <a:gd name="adj1" fmla="val 26395"/>
              <a:gd name="adj2" fmla="val -835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Obraz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79912" y="4869160"/>
            <a:ext cx="2495550" cy="401955"/>
          </a:xfrm>
          <a:prstGeom prst="rect">
            <a:avLst/>
          </a:prstGeom>
        </p:spPr>
      </p:pic>
      <p:pic>
        <p:nvPicPr>
          <p:cNvPr id="17" name="Obraz 1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75856" y="4149080"/>
            <a:ext cx="3002280" cy="457200"/>
          </a:xfrm>
          <a:prstGeom prst="rect">
            <a:avLst/>
          </a:prstGeom>
        </p:spPr>
      </p:pic>
      <p:sp>
        <p:nvSpPr>
          <p:cNvPr id="18" name="Symbol zastępczy zawartości 1"/>
          <p:cNvSpPr txBox="1">
            <a:spLocks/>
          </p:cNvSpPr>
          <p:nvPr/>
        </p:nvSpPr>
        <p:spPr bwMode="auto">
          <a:xfrm>
            <a:off x="539552" y="2647453"/>
            <a:ext cx="8229600" cy="70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l-PL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Receiver</a:t>
            </a:r>
            <a:endParaRPr lang="pl-PL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2483768" y="1700808"/>
            <a:ext cx="6480720" cy="991019"/>
            <a:chOff x="2483768" y="1700808"/>
            <a:chExt cx="6480720" cy="991019"/>
          </a:xfrm>
        </p:grpSpPr>
        <p:pic>
          <p:nvPicPr>
            <p:cNvPr id="10" name="Obraz 9" descr="bitmap.png"/>
            <p:cNvPicPr>
              <a:picLocks noChangeAspect="1"/>
            </p:cNvPicPr>
            <p:nvPr/>
          </p:nvPicPr>
          <p:blipFill>
            <a:blip r:embed="rId9" cstate="screen"/>
            <a:srcRect b="64554"/>
            <a:stretch>
              <a:fillRect/>
            </a:stretch>
          </p:blipFill>
          <p:spPr>
            <a:xfrm>
              <a:off x="2483768" y="1700808"/>
              <a:ext cx="6480720" cy="991019"/>
            </a:xfrm>
            <a:prstGeom prst="rect">
              <a:avLst/>
            </a:prstGeom>
          </p:spPr>
        </p:pic>
        <p:sp>
          <p:nvSpPr>
            <p:cNvPr id="19" name="Prostokąt 18"/>
            <p:cNvSpPr/>
            <p:nvPr/>
          </p:nvSpPr>
          <p:spPr bwMode="auto">
            <a:xfrm>
              <a:off x="3147248" y="1786992"/>
              <a:ext cx="936000" cy="5760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encoder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Prostokąt 20"/>
          <p:cNvSpPr/>
          <p:nvPr/>
        </p:nvSpPr>
        <p:spPr bwMode="auto">
          <a:xfrm>
            <a:off x="7552680" y="440603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43000"/>
          </a:xfrm>
        </p:spPr>
        <p:txBody>
          <a:bodyPr/>
          <a:lstStyle/>
          <a:p>
            <a:r>
              <a:rPr lang="pl-PL" dirty="0" smtClean="0"/>
              <a:t>BICM-ID (BICM With </a:t>
            </a:r>
            <a:r>
              <a:rPr lang="pl-PL" dirty="0" err="1" smtClean="0"/>
              <a:t>Iterative</a:t>
            </a:r>
            <a:r>
              <a:rPr lang="pl-PL" dirty="0" smtClean="0"/>
              <a:t> </a:t>
            </a:r>
            <a:r>
              <a:rPr lang="pl-PL" dirty="0" err="1" smtClean="0"/>
              <a:t>Decoding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3419872" y="3861048"/>
            <a:ext cx="388843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 descr="bitmap.png"/>
          <p:cNvPicPr>
            <a:picLocks noChangeAspect="1"/>
          </p:cNvPicPr>
          <p:nvPr/>
        </p:nvPicPr>
        <p:blipFill>
          <a:blip r:embed="rId2" cstate="screen"/>
          <a:srcRect b="64554"/>
          <a:stretch>
            <a:fillRect/>
          </a:stretch>
        </p:blipFill>
        <p:spPr>
          <a:xfrm>
            <a:off x="2483768" y="1700808"/>
            <a:ext cx="6480720" cy="991019"/>
          </a:xfrm>
          <a:prstGeom prst="rect">
            <a:avLst/>
          </a:prstGeom>
        </p:spPr>
      </p:pic>
      <p:pic>
        <p:nvPicPr>
          <p:cNvPr id="9" name="Obraz 8" descr="BICM_odb_BICM-ID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064514"/>
            <a:ext cx="6480720" cy="3340398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2876320" y="3776407"/>
            <a:ext cx="4548379" cy="2256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e tekstowe 11"/>
          <p:cNvSpPr txBox="1"/>
          <p:nvPr/>
        </p:nvSpPr>
        <p:spPr>
          <a:xfrm>
            <a:off x="3563888" y="5085184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2"/>
                </a:solidFill>
                <a:latin typeface="Arial Narrow" pitchFamily="34" charset="0"/>
              </a:rPr>
              <a:t>BICM-ID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89942" y="4226813"/>
            <a:ext cx="2743048" cy="2157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457786" y="4370133"/>
            <a:ext cx="0" cy="1895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326045" y="6079131"/>
            <a:ext cx="2539398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4" t="94569" r="42414"/>
          <a:stretch/>
        </p:blipFill>
        <p:spPr bwMode="auto">
          <a:xfrm>
            <a:off x="510892" y="4226814"/>
            <a:ext cx="1202665" cy="3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2234067" y="6102262"/>
            <a:ext cx="69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oliniowy 17"/>
          <p:cNvCxnSpPr/>
          <p:nvPr/>
        </p:nvCxnSpPr>
        <p:spPr>
          <a:xfrm flipV="1">
            <a:off x="457786" y="5164346"/>
            <a:ext cx="245517" cy="126717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 flipV="1">
            <a:off x="692097" y="5117070"/>
            <a:ext cx="245517" cy="47276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V="1">
            <a:off x="936050" y="5088860"/>
            <a:ext cx="174831" cy="282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726554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95406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1181567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1409073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1636579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1864086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2091592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231910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V="1">
            <a:off x="1110881" y="5037661"/>
            <a:ext cx="247382" cy="53604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 flipV="1">
            <a:off x="1358263" y="4972852"/>
            <a:ext cx="188206" cy="6480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 flipV="1">
            <a:off x="1546469" y="4908044"/>
            <a:ext cx="242197" cy="648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 flipV="1">
            <a:off x="1785997" y="4875639"/>
            <a:ext cx="272138" cy="3240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H="1">
            <a:off x="464902" y="4872399"/>
            <a:ext cx="201989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 flipV="1">
            <a:off x="2058135" y="4872399"/>
            <a:ext cx="242197" cy="487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189942" y="47122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rostokąt 35"/>
          <p:cNvSpPr/>
          <p:nvPr/>
        </p:nvSpPr>
        <p:spPr bwMode="auto">
          <a:xfrm>
            <a:off x="3147248" y="178699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7552680" y="440603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3" grpId="0" animBg="1"/>
      <p:bldP spid="1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43000"/>
          </a:xfrm>
        </p:spPr>
        <p:txBody>
          <a:bodyPr/>
          <a:lstStyle/>
          <a:p>
            <a:r>
              <a:rPr lang="pl-PL" dirty="0" smtClean="0"/>
              <a:t>Error-</a:t>
            </a:r>
            <a:r>
              <a:rPr lang="pl-PL" dirty="0" err="1" smtClean="0"/>
              <a:t>Free</a:t>
            </a:r>
            <a:r>
              <a:rPr lang="pl-PL" dirty="0" smtClean="0"/>
              <a:t> Feedback (EF) </a:t>
            </a:r>
            <a:r>
              <a:rPr lang="pl-PL" dirty="0" err="1" smtClean="0"/>
              <a:t>State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3419872" y="3861048"/>
            <a:ext cx="3888432" cy="18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az 8" descr="BICM_odb_BICM-ID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760" y="3064514"/>
            <a:ext cx="6480720" cy="334039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563888" y="5085184"/>
            <a:ext cx="1167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2"/>
                </a:solidFill>
                <a:latin typeface="Arial Narrow" pitchFamily="34" charset="0"/>
              </a:rPr>
              <a:t>BICM-ID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189942" y="4226813"/>
            <a:ext cx="2743048" cy="2157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Łącznik prosty ze strzałką 13"/>
          <p:cNvCxnSpPr/>
          <p:nvPr/>
        </p:nvCxnSpPr>
        <p:spPr>
          <a:xfrm flipV="1">
            <a:off x="457786" y="4370133"/>
            <a:ext cx="0" cy="1895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V="1">
            <a:off x="326045" y="6079131"/>
            <a:ext cx="2539398" cy="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4" t="94569" r="42414"/>
          <a:stretch/>
        </p:blipFill>
        <p:spPr bwMode="auto">
          <a:xfrm>
            <a:off x="510892" y="4226814"/>
            <a:ext cx="1202665" cy="3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2234067" y="6102262"/>
            <a:ext cx="6989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iteration</a:t>
            </a:r>
            <a:endParaRPr lang="en-US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Łącznik prostoliniowy 17"/>
          <p:cNvCxnSpPr/>
          <p:nvPr/>
        </p:nvCxnSpPr>
        <p:spPr>
          <a:xfrm flipV="1">
            <a:off x="457786" y="5164346"/>
            <a:ext cx="245517" cy="126717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 flipV="1">
            <a:off x="692097" y="5117070"/>
            <a:ext cx="245517" cy="47276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/>
          <p:nvPr/>
        </p:nvCxnSpPr>
        <p:spPr>
          <a:xfrm flipV="1">
            <a:off x="936050" y="5088860"/>
            <a:ext cx="174831" cy="282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726554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95406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oliniowy 22"/>
          <p:cNvCxnSpPr/>
          <p:nvPr/>
        </p:nvCxnSpPr>
        <p:spPr>
          <a:xfrm>
            <a:off x="1181567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1409073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oliniowy 24"/>
          <p:cNvCxnSpPr/>
          <p:nvPr/>
        </p:nvCxnSpPr>
        <p:spPr>
          <a:xfrm>
            <a:off x="1636579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/>
          <p:nvPr/>
        </p:nvCxnSpPr>
        <p:spPr>
          <a:xfrm>
            <a:off x="1864086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2091592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2319100" y="6048314"/>
            <a:ext cx="0" cy="7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28"/>
          <p:cNvCxnSpPr/>
          <p:nvPr/>
        </p:nvCxnSpPr>
        <p:spPr>
          <a:xfrm flipV="1">
            <a:off x="1110881" y="5037661"/>
            <a:ext cx="247382" cy="53604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 flipV="1">
            <a:off x="1358263" y="4972852"/>
            <a:ext cx="188206" cy="6480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oliniowy 30"/>
          <p:cNvCxnSpPr/>
          <p:nvPr/>
        </p:nvCxnSpPr>
        <p:spPr>
          <a:xfrm flipV="1">
            <a:off x="1546469" y="4908044"/>
            <a:ext cx="242197" cy="64810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oliniowy 31"/>
          <p:cNvCxnSpPr/>
          <p:nvPr/>
        </p:nvCxnSpPr>
        <p:spPr>
          <a:xfrm flipV="1">
            <a:off x="1785997" y="4875639"/>
            <a:ext cx="272138" cy="32405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 flipH="1">
            <a:off x="464902" y="4872399"/>
            <a:ext cx="2019892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 flipV="1">
            <a:off x="2058135" y="4872399"/>
            <a:ext cx="242197" cy="4879"/>
          </a:xfrm>
          <a:prstGeom prst="line">
            <a:avLst/>
          </a:prstGeom>
          <a:ln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/>
          <p:cNvSpPr txBox="1"/>
          <p:nvPr/>
        </p:nvSpPr>
        <p:spPr>
          <a:xfrm>
            <a:off x="189942" y="47122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rostokąt 36"/>
          <p:cNvSpPr/>
          <p:nvPr/>
        </p:nvSpPr>
        <p:spPr bwMode="auto">
          <a:xfrm>
            <a:off x="7552680" y="4406032"/>
            <a:ext cx="936000" cy="57606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SISO</a:t>
            </a:r>
            <a:b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decoder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aśnienie prostokątne 37"/>
          <p:cNvSpPr/>
          <p:nvPr/>
        </p:nvSpPr>
        <p:spPr>
          <a:xfrm>
            <a:off x="5307503" y="2204864"/>
            <a:ext cx="3080921" cy="571623"/>
          </a:xfrm>
          <a:prstGeom prst="wedgeRectCallout">
            <a:avLst>
              <a:gd name="adj1" fmla="val -37443"/>
              <a:gd name="adj2" fmla="val 758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Obraz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0" y="2302566"/>
            <a:ext cx="2966085" cy="3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pl-PL" dirty="0" err="1" smtClean="0"/>
              <a:t>Ideal</a:t>
            </a:r>
            <a:r>
              <a:rPr lang="pl-PL" dirty="0" smtClean="0"/>
              <a:t> feedback </a:t>
            </a:r>
            <a:r>
              <a:rPr lang="pl-PL" dirty="0" err="1" smtClean="0"/>
              <a:t>case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5085184"/>
            <a:ext cx="7632847" cy="1224136"/>
          </a:xfrm>
        </p:spPr>
        <p:txBody>
          <a:bodyPr/>
          <a:lstStyle/>
          <a:p>
            <a:r>
              <a:rPr lang="pl-PL" b="0" dirty="0" err="1" smtClean="0"/>
              <a:t>need</a:t>
            </a:r>
            <a:r>
              <a:rPr lang="pl-PL" b="0" dirty="0" smtClean="0"/>
              <a:t> for a </a:t>
            </a:r>
            <a:r>
              <a:rPr lang="pl-PL" b="0" dirty="0" err="1" smtClean="0"/>
              <a:t>labeling</a:t>
            </a:r>
            <a:r>
              <a:rPr lang="pl-PL" b="0" dirty="0" smtClean="0"/>
              <a:t> map </a:t>
            </a:r>
            <a:r>
              <a:rPr lang="pl-PL" b="0" dirty="0" err="1" smtClean="0"/>
              <a:t>that</a:t>
            </a:r>
            <a:r>
              <a:rPr lang="pl-PL" b="0" dirty="0" smtClean="0"/>
              <a:t> </a:t>
            </a:r>
            <a:r>
              <a:rPr lang="pl-PL" b="0" dirty="0" err="1" smtClean="0"/>
              <a:t>assigns</a:t>
            </a:r>
            <a:r>
              <a:rPr lang="pl-PL" b="0" dirty="0" smtClean="0"/>
              <a:t> bit </a:t>
            </a:r>
            <a:r>
              <a:rPr lang="pl-PL" b="0" dirty="0" err="1" smtClean="0"/>
              <a:t>labels</a:t>
            </a:r>
            <a:r>
              <a:rPr lang="pl-PL" b="0" dirty="0" smtClean="0"/>
              <a:t> </a:t>
            </a:r>
            <a:br>
              <a:rPr lang="pl-PL" b="0" dirty="0" smtClean="0"/>
            </a:br>
            <a:r>
              <a:rPr lang="pl-PL" b="0" dirty="0" err="1" smtClean="0"/>
              <a:t>differing</a:t>
            </a:r>
            <a:r>
              <a:rPr lang="pl-PL" b="0" dirty="0" smtClean="0"/>
              <a:t> in one </a:t>
            </a:r>
            <a:r>
              <a:rPr lang="pl-PL" b="0" dirty="0" err="1" smtClean="0"/>
              <a:t>position</a:t>
            </a:r>
            <a:r>
              <a:rPr lang="pl-PL" b="0" dirty="0" smtClean="0"/>
              <a:t> from </a:t>
            </a:r>
            <a:r>
              <a:rPr lang="pl-PL" b="0" dirty="0" err="1" smtClean="0"/>
              <a:t>each</a:t>
            </a:r>
            <a:r>
              <a:rPr lang="pl-PL" b="0" dirty="0" smtClean="0"/>
              <a:t> </a:t>
            </a:r>
            <a:r>
              <a:rPr lang="pl-PL" b="0" dirty="0" err="1" smtClean="0"/>
              <a:t>other</a:t>
            </a:r>
            <a:r>
              <a:rPr lang="pl-PL" b="0" dirty="0" smtClean="0"/>
              <a:t> </a:t>
            </a:r>
            <a:br>
              <a:rPr lang="pl-PL" b="0" dirty="0" smtClean="0"/>
            </a:br>
            <a:r>
              <a:rPr lang="pl-PL" b="0" dirty="0" smtClean="0"/>
              <a:t>to </a:t>
            </a:r>
            <a:r>
              <a:rPr lang="pl-PL" b="0" dirty="0" err="1" smtClean="0"/>
              <a:t>possibly</a:t>
            </a:r>
            <a:r>
              <a:rPr lang="pl-PL" b="0" dirty="0" smtClean="0"/>
              <a:t> far constellation </a:t>
            </a:r>
            <a:r>
              <a:rPr lang="pl-PL" b="0" dirty="0" err="1" smtClean="0"/>
              <a:t>points</a:t>
            </a:r>
            <a:endParaRPr lang="en-US" b="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7" name="Obraz 6" descr="BICM_odl_counterparts.pn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1340768"/>
            <a:ext cx="3816424" cy="34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3815779" cy="1080120"/>
          </a:xfrm>
        </p:spPr>
        <p:txBody>
          <a:bodyPr/>
          <a:lstStyle/>
          <a:p>
            <a:r>
              <a:rPr lang="pl-PL" sz="2800" dirty="0" smtClean="0"/>
              <a:t>Gray </a:t>
            </a:r>
            <a:r>
              <a:rPr lang="pl-PL" sz="2800" dirty="0" err="1" smtClean="0"/>
              <a:t>labeling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latin typeface="Times New Roman"/>
                <a:cs typeface="Times New Roman"/>
              </a:rPr>
              <a:t>–</a:t>
            </a:r>
            <a:r>
              <a:rPr lang="pl-PL" sz="2800" dirty="0" smtClean="0"/>
              <a:t> the </a:t>
            </a:r>
            <a:r>
              <a:rPr lang="pl-PL" sz="2800" dirty="0" err="1" smtClean="0"/>
              <a:t>worst</a:t>
            </a:r>
            <a:r>
              <a:rPr lang="pl-PL" sz="2800" dirty="0" smtClean="0"/>
              <a:t> choice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97506" y="1268761"/>
            <a:ext cx="5089423" cy="504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3240360" cy="1080120"/>
          </a:xfrm>
        </p:spPr>
        <p:txBody>
          <a:bodyPr/>
          <a:lstStyle/>
          <a:p>
            <a:r>
              <a:rPr lang="pl-PL" sz="2800" dirty="0" smtClean="0"/>
              <a:t>M16</a:t>
            </a:r>
            <a:r>
              <a:rPr lang="pl-PL" sz="2800" baseline="30000" dirty="0" smtClean="0"/>
              <a:t>a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>
                <a:latin typeface="Times New Roman"/>
                <a:cs typeface="Times New Roman"/>
              </a:rPr>
              <a:t>–</a:t>
            </a:r>
            <a:r>
              <a:rPr lang="pl-PL" sz="2800" dirty="0" smtClean="0"/>
              <a:t> the </a:t>
            </a:r>
            <a:r>
              <a:rPr lang="pl-PL" sz="2800" dirty="0" err="1" smtClean="0"/>
              <a:t>optimal</a:t>
            </a:r>
            <a:r>
              <a:rPr lang="pl-PL" sz="2800" dirty="0" smtClean="0"/>
              <a:t> one</a:t>
            </a:r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November</a:t>
            </a:r>
            <a:r>
              <a:rPr lang="en-US" smtClean="0"/>
              <a:t> 201</a:t>
            </a:r>
            <a:r>
              <a:rPr lang="pl-PL" smtClean="0"/>
              <a:t>5</a:t>
            </a:r>
            <a:endParaRPr lang="en-GB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Maciej Krasicki</a:t>
            </a:r>
            <a:r>
              <a:rPr lang="en-GB" smtClean="0"/>
              <a:t> (</a:t>
            </a:r>
            <a:r>
              <a:rPr lang="pl-PL" smtClean="0"/>
              <a:t>Poznan University of Technology</a:t>
            </a:r>
            <a:r>
              <a:rPr lang="en-GB" smtClean="0"/>
              <a:t>)</a:t>
            </a: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558A28B8-0878-4F37-8EEE-3ADE49F28D8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67944" y="1407460"/>
            <a:ext cx="4920644" cy="4829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395536" y="2324499"/>
            <a:ext cx="3448000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l-PL" sz="1800" b="0" kern="0" dirty="0" smtClean="0"/>
              <a:t>(</a:t>
            </a:r>
            <a:r>
              <a:rPr lang="pl-PL" sz="1800" b="0" kern="0" dirty="0" err="1" smtClean="0"/>
              <a:t>avg</a:t>
            </a:r>
            <a:r>
              <a:rPr lang="pl-PL" sz="1800" b="0" kern="0" dirty="0" smtClean="0"/>
              <a:t>. </a:t>
            </a:r>
            <a:r>
              <a:rPr lang="pl-PL" sz="1800" b="0" kern="0" dirty="0" err="1"/>
              <a:t>p</a:t>
            </a:r>
            <a:r>
              <a:rPr lang="pl-PL" sz="1800" b="0" kern="0" dirty="0" err="1" smtClean="0"/>
              <a:t>airwise</a:t>
            </a:r>
            <a:r>
              <a:rPr lang="pl-PL" sz="1800" b="0" kern="0" dirty="0" smtClean="0"/>
              <a:t> </a:t>
            </a:r>
            <a:r>
              <a:rPr lang="pl-PL" sz="1800" b="0" kern="0" dirty="0" err="1" smtClean="0"/>
              <a:t>distance</a:t>
            </a:r>
            <a:r>
              <a:rPr lang="pl-PL" sz="1800" b="0" kern="0" dirty="0" smtClean="0"/>
              <a:t> </a:t>
            </a:r>
            <a:r>
              <a:rPr lang="pl-PL" sz="1800" b="0" kern="0" dirty="0" err="1" smtClean="0"/>
              <a:t>maximized</a:t>
            </a:r>
            <a:r>
              <a:rPr lang="pl-PL" sz="1800" b="0" kern="0" dirty="0" smtClean="0"/>
              <a:t>)</a:t>
            </a:r>
            <a:endParaRPr lang="pl-PL" sz="1800" b="0" kern="0" dirty="0"/>
          </a:p>
        </p:txBody>
      </p:sp>
    </p:spTree>
    <p:extLst>
      <p:ext uri="{BB962C8B-B14F-4D97-AF65-F5344CB8AC3E}">
        <p14:creationId xmlns:p14="http://schemas.microsoft.com/office/powerpoint/2010/main" val="37622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x_t$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^{-1}$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underline{\mathbf{v}}$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^{(\text{2})}$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^{(\text{1})}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\mathbf{v}_{t}=\left[v_{t,1}\ldots v_{t,n}\ldots v_{t,m}\right]$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L^{[\cdot]}_{t,n}=\ln\frac{P(v_{t,n}=1|y_{t},h_{t})}{P(v_{t,n}=0|y_{t},h_{t})}$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fonts}&#10;&#10;\pagestyle{empty}&#10;\begin{document}&#10;$\mathbf{L}_{t}^{[\cdot]}=\left[L_{t,1}^{[\cdot]}\ldots L_{t,n}^{[\cdot]}\ldots L_{t,m}^{[\cdot]}\right]$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L_{t,n}^{\text{[dem,E]}}=f(y_{t},\{L^{\text{[dem,A]}}_{t,n'\neq n}\})$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^{\mathrm{(HR)}}$ --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$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M}^{-1}$&#10;&#10;&#10;\end{document}"/>
  <p:tag name="IGUANATEXSIZE" val="20"/>
</p:tagLst>
</file>

<file path=ppt/theme/theme1.xml><?xml version="1.0" encoding="utf-8"?>
<a:theme xmlns:a="http://schemas.openxmlformats.org/drawingml/2006/main" name="802-11-Submission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 KR</Template>
  <TotalTime>19691</TotalTime>
  <Words>595</Words>
  <Application>Microsoft Office PowerPoint</Application>
  <PresentationFormat>Pokaz na ekranie (4:3)</PresentationFormat>
  <Paragraphs>149</Paragraphs>
  <Slides>18</Slides>
  <Notes>2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0" baseType="lpstr">
      <vt:lpstr>802-11-Submission</vt:lpstr>
      <vt:lpstr>Document</vt:lpstr>
      <vt:lpstr>Prezentacja programu PowerPoint</vt:lpstr>
      <vt:lpstr>Outline</vt:lpstr>
      <vt:lpstr>BICM transmitter model</vt:lpstr>
      <vt:lpstr>Prezentacja programu PowerPoint</vt:lpstr>
      <vt:lpstr>BICM-ID (BICM With Iterative Decoding)</vt:lpstr>
      <vt:lpstr>Error-Free Feedback (EF) State</vt:lpstr>
      <vt:lpstr>Ideal feedback case</vt:lpstr>
      <vt:lpstr>Prezentacja programu PowerPoint</vt:lpstr>
      <vt:lpstr>Prezentacja programu PowerPoint</vt:lpstr>
      <vt:lpstr>Packet Appending for BICM-ID – assumptions</vt:lpstr>
      <vt:lpstr>PA-BICM-ID transmitter</vt:lpstr>
      <vt:lpstr>PA-BICM-ID receiver</vt:lpstr>
      <vt:lpstr>Modulation doping reference</vt:lpstr>
      <vt:lpstr>Simulation setup</vt:lpstr>
      <vt:lpstr>Simulation results (1)</vt:lpstr>
      <vt:lpstr>Simulation results (2)</vt:lpstr>
      <vt:lpstr>Summary</vt:lpstr>
      <vt:lpstr>Straw poll</vt:lpstr>
    </vt:vector>
  </TitlesOfParts>
  <Company>Samsung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Clint Chaplin, Chair</dc:creator>
  <cp:lastModifiedBy>Maciej Krasicki</cp:lastModifiedBy>
  <cp:revision>1155</cp:revision>
  <cp:lastPrinted>1998-02-10T13:28:06Z</cp:lastPrinted>
  <dcterms:created xsi:type="dcterms:W3CDTF">2004-12-02T14:01:45Z</dcterms:created>
  <dcterms:modified xsi:type="dcterms:W3CDTF">2015-11-04T17:20:04Z</dcterms:modified>
</cp:coreProperties>
</file>