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17" r:id="rId3"/>
    <p:sldId id="318" r:id="rId4"/>
    <p:sldId id="320" r:id="rId5"/>
    <p:sldId id="330" r:id="rId6"/>
    <p:sldId id="321" r:id="rId7"/>
    <p:sldId id="319" r:id="rId8"/>
    <p:sldId id="332" r:id="rId9"/>
    <p:sldId id="322" r:id="rId10"/>
    <p:sldId id="323" r:id="rId11"/>
    <p:sldId id="325" r:id="rId12"/>
    <p:sldId id="326" r:id="rId13"/>
    <p:sldId id="327" r:id="rId14"/>
    <p:sldId id="331" r:id="rId15"/>
    <p:sldId id="328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70" d="100"/>
          <a:sy n="70" d="100"/>
        </p:scale>
        <p:origin x="-12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802.11-15/1259r1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11111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Use of TG ax Scenarios</a:t>
            </a:r>
            <a:br>
              <a:rPr lang="en-US" dirty="0" smtClean="0"/>
            </a:br>
            <a:r>
              <a:rPr lang="en-US" dirty="0" smtClean="0"/>
              <a:t>for Spatial Reuse 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 Nov 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942115"/>
              </p:ext>
            </p:extLst>
          </p:nvPr>
        </p:nvGraphicFramePr>
        <p:xfrm>
          <a:off x="557276" y="31242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76" y="31242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Scenario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Channel allocation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5GHz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- Four 80 MHz channels (Ch1, Ch2, Ch3, Ch4)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channel distribution can be: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Ch1: BSS 4k-3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Ch2: BSS 4k-2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Ch3: BSS 4k-1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Ch4: BSS 4k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k=1~8, is the office index.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 - Nine 40MHz channels arranged across the 8 Offices as shown below: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</a:t>
            </a:r>
            <a:r>
              <a:rPr lang="en-US" dirty="0" smtClean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314368"/>
              </p:ext>
            </p:extLst>
          </p:nvPr>
        </p:nvGraphicFramePr>
        <p:xfrm>
          <a:off x="838200" y="4571999"/>
          <a:ext cx="4572001" cy="1260143"/>
        </p:xfrm>
        <a:graphic>
          <a:graphicData uri="http://schemas.openxmlformats.org/drawingml/2006/table">
            <a:tbl>
              <a:tblPr firstRow="1" firstCol="1" bandRow="1"/>
              <a:tblGrid>
                <a:gridCol w="622570"/>
                <a:gridCol w="564204"/>
                <a:gridCol w="583660"/>
                <a:gridCol w="544749"/>
                <a:gridCol w="564204"/>
                <a:gridCol w="525294"/>
                <a:gridCol w="583660"/>
                <a:gridCol w="583660"/>
              </a:tblGrid>
              <a:tr h="2885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>
            <a:stCxn id="12" idx="3"/>
            <a:endCxn id="12" idx="1"/>
          </p:cNvCxnSpPr>
          <p:nvPr/>
        </p:nvCxnSpPr>
        <p:spPr bwMode="auto">
          <a:xfrm flipH="1">
            <a:off x="838200" y="5202070"/>
            <a:ext cx="457200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2053988" y="4572000"/>
            <a:ext cx="0" cy="1295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3124200" y="4572000"/>
            <a:ext cx="0" cy="1295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4194412" y="4572000"/>
            <a:ext cx="0" cy="1295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5420437" y="4554370"/>
            <a:ext cx="0" cy="1295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845026" y="4536740"/>
            <a:ext cx="0" cy="1295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838199" y="4572000"/>
            <a:ext cx="457200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838197" y="5832140"/>
            <a:ext cx="457200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79003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87162"/>
            <a:ext cx="7772400" cy="3892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Channel reuse </a:t>
            </a:r>
            <a:r>
              <a:rPr lang="en-US" sz="1800" dirty="0"/>
              <a:t>7.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36220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344500"/>
              </p:ext>
            </p:extLst>
          </p:nvPr>
        </p:nvGraphicFramePr>
        <p:xfrm>
          <a:off x="1600200" y="1752600"/>
          <a:ext cx="3048000" cy="340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Visio" r:id="rId3" imgW="5086333" imgH="5667300" progId="Visio.Drawing.15">
                  <p:embed/>
                </p:oleObj>
              </mc:Choice>
              <mc:Fallback>
                <p:oleObj name="Visio" r:id="rId3" imgW="5086333" imgH="566730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52600"/>
                        <a:ext cx="3048000" cy="3401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39851" y="5197156"/>
            <a:ext cx="5573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Layout </a:t>
            </a:r>
            <a:r>
              <a:rPr lang="en-US" sz="1600" dirty="0">
                <a:solidFill>
                  <a:srgbClr val="FF0000"/>
                </a:solidFill>
              </a:rPr>
              <a:t>of BSSs channel allocations in case of 7 channel reuse.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5029200" y="1752600"/>
            <a:ext cx="3810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Add Reuse 7 and wall loss.  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With </a:t>
            </a:r>
            <a:r>
              <a:rPr lang="en-US" sz="1800" dirty="0"/>
              <a:t>10m cell radius and a topology of 180m </a:t>
            </a:r>
            <a:r>
              <a:rPr lang="en-US" sz="1800" dirty="0" smtClean="0"/>
              <a:t>across, </a:t>
            </a:r>
            <a:r>
              <a:rPr lang="en-US" sz="1800" u="sng" dirty="0"/>
              <a:t>the assumption of no obstruction losses is not realistic</a:t>
            </a:r>
            <a:r>
              <a:rPr lang="en-US" sz="1800" dirty="0"/>
              <a:t>.  </a:t>
            </a:r>
            <a:endParaRPr lang="en-US" sz="1800" dirty="0" smtClean="0"/>
          </a:p>
          <a:p>
            <a:r>
              <a:rPr lang="en-US" sz="1800" dirty="0" smtClean="0"/>
              <a:t>(people, walls, desks, furniture, etc.)</a:t>
            </a:r>
          </a:p>
          <a:p>
            <a:endParaRPr lang="en-US" sz="1800" u="sng" dirty="0"/>
          </a:p>
          <a:p>
            <a:r>
              <a:rPr lang="en-US" sz="1800" u="sng" dirty="0" smtClean="0"/>
              <a:t>It </a:t>
            </a:r>
            <a:r>
              <a:rPr lang="en-US" sz="1800" u="sng" dirty="0"/>
              <a:t>is proposed </a:t>
            </a:r>
            <a:r>
              <a:rPr lang="en-US" sz="1800" u="sng" dirty="0" smtClean="0"/>
              <a:t>that a simple </a:t>
            </a:r>
            <a:r>
              <a:rPr lang="en-US" sz="1800" u="sng" dirty="0"/>
              <a:t>wall loss for each cell </a:t>
            </a:r>
            <a:r>
              <a:rPr lang="en-US" sz="1800" u="sng" dirty="0" smtClean="0"/>
              <a:t>wall should be added</a:t>
            </a:r>
            <a:endParaRPr 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3825007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5301049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STAs </a:t>
            </a:r>
            <a:r>
              <a:rPr lang="en-US" sz="1600" dirty="0"/>
              <a:t>are placed randomly (uniform distribution) within the 61 cell area that covers the </a:t>
            </a:r>
            <a:r>
              <a:rPr lang="en-US" sz="1600" dirty="0">
                <a:solidFill>
                  <a:srgbClr val="FF0000"/>
                </a:solidFill>
              </a:rPr>
              <a:t>reuse 7 </a:t>
            </a:r>
            <a:r>
              <a:rPr lang="en-US" sz="1600" dirty="0" smtClean="0">
                <a:solidFill>
                  <a:srgbClr val="FF0000"/>
                </a:solidFill>
              </a:rPr>
              <a:t>pattern</a:t>
            </a:r>
            <a:r>
              <a:rPr lang="en-US" sz="1600" dirty="0" smtClean="0"/>
              <a:t>.  </a:t>
            </a:r>
            <a:r>
              <a:rPr lang="en-US" sz="1600" dirty="0"/>
              <a:t>STA identifies which (of the 61) APs from which it receives the highest power (based on distance-based </a:t>
            </a:r>
            <a:r>
              <a:rPr lang="en-US" sz="1600" dirty="0" err="1"/>
              <a:t>pathloss</a:t>
            </a:r>
            <a:r>
              <a:rPr lang="en-US" sz="1600" dirty="0"/>
              <a:t> and shadowing).  If the corresponding AP does not yet have N1 STAs associated to it, then STA associates to it; else STA is removed from the simulation.  This process is repeated until each of the co-channel APs has exactly N1 STAs associated to it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Channel </a:t>
            </a:r>
            <a:r>
              <a:rPr lang="en-US" sz="1600" dirty="0"/>
              <a:t>Model</a:t>
            </a:r>
          </a:p>
          <a:p>
            <a:pPr marL="0" indent="0">
              <a:buNone/>
            </a:pPr>
            <a:r>
              <a:rPr lang="en-US" sz="1600" dirty="0"/>
              <a:t>PL(d) = 40.05 + 20*log10(fc/2.4) + 20*log10(min(d,10)) + (d&gt;10) * 35*log10(d/10) </a:t>
            </a:r>
            <a:r>
              <a:rPr lang="en-US" sz="1600" dirty="0">
                <a:solidFill>
                  <a:srgbClr val="FF0000"/>
                </a:solidFill>
              </a:rPr>
              <a:t>+ </a:t>
            </a:r>
            <a:r>
              <a:rPr lang="en-US" sz="1600" dirty="0" smtClean="0">
                <a:solidFill>
                  <a:srgbClr val="FF0000"/>
                </a:solidFill>
              </a:rPr>
              <a:t>7*W    			</a:t>
            </a:r>
            <a:r>
              <a:rPr lang="en-US" sz="1600" dirty="0" smtClean="0">
                <a:solidFill>
                  <a:srgbClr val="7030A0"/>
                </a:solidFill>
              </a:rPr>
              <a:t>Note: could use 3*W in place of </a:t>
            </a:r>
            <a:r>
              <a:rPr lang="en-US" sz="1600" dirty="0" smtClean="0">
                <a:solidFill>
                  <a:srgbClr val="7030A0"/>
                </a:solidFill>
              </a:rPr>
              <a:t>7</a:t>
            </a:r>
            <a:endParaRPr lang="en-US" sz="1600" dirty="0">
              <a:solidFill>
                <a:srgbClr val="7030A0"/>
              </a:solidFill>
            </a:endParaRPr>
          </a:p>
          <a:p>
            <a:pPr marL="0" lvl="0" indent="0">
              <a:buNone/>
            </a:pPr>
            <a:r>
              <a:rPr lang="en-US" sz="1600" dirty="0"/>
              <a:t>d = max(3D-distance [m], 1)</a:t>
            </a:r>
          </a:p>
          <a:p>
            <a:pPr marL="0" lvl="0" indent="0">
              <a:buNone/>
            </a:pPr>
            <a:r>
              <a:rPr lang="en-US" sz="1600" dirty="0"/>
              <a:t>fc = frequency [GHz]</a:t>
            </a:r>
          </a:p>
          <a:p>
            <a:pPr marL="0" lv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W = number of cell walls traversed</a:t>
            </a:r>
          </a:p>
          <a:p>
            <a:pPr marL="0" indent="0">
              <a:buNone/>
            </a:pPr>
            <a:r>
              <a:rPr lang="en-US" sz="1600" dirty="0"/>
              <a:t> 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Primary </a:t>
            </a:r>
            <a:r>
              <a:rPr lang="en-US" sz="1600" dirty="0"/>
              <a:t>Channels</a:t>
            </a:r>
          </a:p>
          <a:p>
            <a:pPr marL="0" indent="0">
              <a:buNone/>
            </a:pPr>
            <a:r>
              <a:rPr lang="en-US" sz="1600" dirty="0"/>
              <a:t>5GHz: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40 </a:t>
            </a:r>
            <a:r>
              <a:rPr lang="en-US" sz="1600" dirty="0">
                <a:solidFill>
                  <a:srgbClr val="FF0000"/>
                </a:solidFill>
              </a:rPr>
              <a:t>MHz BSS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Per </a:t>
            </a:r>
            <a:r>
              <a:rPr lang="en-US" sz="1600" dirty="0">
                <a:solidFill>
                  <a:srgbClr val="FF0000"/>
                </a:solidFill>
              </a:rPr>
              <a:t>each 40MHz use same </a:t>
            </a:r>
            <a:r>
              <a:rPr lang="en-US" sz="1600" dirty="0" smtClean="0">
                <a:solidFill>
                  <a:srgbClr val="FF0000"/>
                </a:solidFill>
              </a:rPr>
              <a:t> primary </a:t>
            </a:r>
            <a:r>
              <a:rPr lang="en-US" sz="1600" dirty="0">
                <a:solidFill>
                  <a:srgbClr val="FF0000"/>
                </a:solidFill>
              </a:rPr>
              <a:t>channel across BSSs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36373"/>
            <a:ext cx="7772400" cy="457200"/>
          </a:xfrm>
        </p:spPr>
        <p:txBody>
          <a:bodyPr/>
          <a:lstStyle/>
          <a:p>
            <a:r>
              <a:rPr lang="en-US" dirty="0"/>
              <a:t>Indoor Small </a:t>
            </a:r>
            <a:r>
              <a:rPr lang="en-US" dirty="0" smtClean="0"/>
              <a:t>Scenario – reuse 7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1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Outdoor Large BSS Scenario</a:t>
            </a:r>
          </a:p>
          <a:p>
            <a:pPr marL="0" indent="0">
              <a:buNone/>
            </a:pPr>
            <a:r>
              <a:rPr lang="en-US" sz="1800" dirty="0"/>
              <a:t>Center Frequency, BW and primary channels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 smtClean="0"/>
              <a:t>Similar to indoor scenario</a:t>
            </a:r>
          </a:p>
          <a:p>
            <a:pPr marL="0" indent="0">
              <a:buNone/>
            </a:pPr>
            <a:r>
              <a:rPr lang="en-US" sz="1800" dirty="0" smtClean="0"/>
              <a:t>5GHz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Same Primary channel]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BSSs </a:t>
            </a:r>
            <a:r>
              <a:rPr lang="en-US" sz="1800" dirty="0">
                <a:solidFill>
                  <a:srgbClr val="FF0000"/>
                </a:solidFill>
              </a:rPr>
              <a:t>use 40MHz channels with reuse 7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Outdoor Large BSS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23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There are 21 x 20MHz, 10 x 80MHz and  4 x 80 MHz channels in the USA for example, let’s use them</a:t>
            </a:r>
            <a:r>
              <a:rPr lang="en-US" sz="2000" dirty="0" smtClean="0"/>
              <a:t>!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The purpose of the Spatial reuse technologies is to allow better use of available channels over the areas of interest.  If using 10 x 40MHz channels with SR technology provides better throughput than 10 x 40MHz channels legacy, or indeed 4 x 80MHz channels, then that is what we need to know</a:t>
            </a:r>
          </a:p>
          <a:p>
            <a:r>
              <a:rPr lang="en-US" sz="2000" dirty="0" smtClean="0">
                <a:solidFill>
                  <a:srgbClr val="92D050"/>
                </a:solidFill>
              </a:rPr>
              <a:t>The basis for 11ax is to get a throughput increase across an area</a:t>
            </a:r>
          </a:p>
          <a:p>
            <a:r>
              <a:rPr lang="en-US" sz="2000" dirty="0" smtClean="0"/>
              <a:t>The present Simulations Scenarios have fixed channel allocations BUT SR needs to evaluate SR use!</a:t>
            </a:r>
          </a:p>
          <a:p>
            <a:r>
              <a:rPr lang="en-US" sz="2000" dirty="0" smtClean="0"/>
              <a:t>Hence, let’s see what happens when we apply SR techniques – let the channels vary! – get closer to reality – maybe we will see the magic 4 x improvement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91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that when evaluating Spatial Reuse technologies the channel allocations should be allowed to be varied along the lines indicated in this </a:t>
            </a:r>
            <a:r>
              <a:rPr lang="en-US" dirty="0" smtClean="0"/>
              <a:t>document, rather </a:t>
            </a:r>
            <a:r>
              <a:rPr lang="en-US" dirty="0" smtClean="0"/>
              <a:t>than only use the fixed assignments as specified in the Simulation Document?</a:t>
            </a:r>
          </a:p>
          <a:p>
            <a:endParaRPr lang="en-US" dirty="0"/>
          </a:p>
          <a:p>
            <a:r>
              <a:rPr lang="en-US" dirty="0" smtClean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Present scenario details do not include channel allocations that allow spatial re-use technologies to be fully evaluated</a:t>
            </a:r>
          </a:p>
          <a:p>
            <a:pPr lvl="1" eaLnBrk="1" hangingPunct="1">
              <a:defRPr/>
            </a:pPr>
            <a:r>
              <a:rPr lang="en-US" sz="1800" dirty="0" smtClean="0"/>
              <a:t>The channel allocations are fixed in the simulation scenarios</a:t>
            </a:r>
          </a:p>
          <a:p>
            <a:pPr lvl="1" eaLnBrk="1" hangingPunct="1">
              <a:defRPr/>
            </a:pPr>
            <a:r>
              <a:rPr lang="en-US" sz="1800" dirty="0" smtClean="0"/>
              <a:t>Spatial reuse technologies are tending to be assessed using the existing scenarios</a:t>
            </a:r>
          </a:p>
          <a:p>
            <a:pPr eaLnBrk="1" hangingPunct="1">
              <a:defRPr/>
            </a:pPr>
            <a:r>
              <a:rPr lang="en-US" dirty="0" smtClean="0"/>
              <a:t>This presentation proposes how to adjust the scenarios </a:t>
            </a:r>
            <a:r>
              <a:rPr lang="en-US" dirty="0"/>
              <a:t>such that technologies that attempt to improve spatial reuse can be better simulated and </a:t>
            </a:r>
            <a:r>
              <a:rPr lang="en-US" dirty="0" smtClean="0"/>
              <a:t>evaluated </a:t>
            </a:r>
          </a:p>
          <a:p>
            <a:pPr lvl="1" eaLnBrk="1" hangingPunct="1">
              <a:defRPr/>
            </a:pPr>
            <a:r>
              <a:rPr lang="en-US" sz="1800" dirty="0" smtClean="0"/>
              <a:t>DSC, Color, TPC, </a:t>
            </a:r>
            <a:r>
              <a:rPr lang="en-US" sz="1800" dirty="0" err="1" smtClean="0"/>
              <a:t>etc</a:t>
            </a:r>
            <a:endParaRPr lang="en-US" sz="1800" dirty="0" smtClean="0"/>
          </a:p>
          <a:p>
            <a:pPr eaLnBrk="1" hangingPunct="1"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Does </a:t>
            </a:r>
            <a:r>
              <a:rPr lang="en-US" sz="2200" u="sng" dirty="0" smtClean="0">
                <a:solidFill>
                  <a:srgbClr val="FF0000"/>
                </a:solidFill>
              </a:rPr>
              <a:t>not propose </a:t>
            </a:r>
            <a:r>
              <a:rPr lang="en-US" sz="2200" dirty="0" smtClean="0">
                <a:solidFill>
                  <a:srgbClr val="FF0000"/>
                </a:solidFill>
              </a:rPr>
              <a:t>any changes to the Simulation Documents, BUT proposes (common) scenario conditions such that </a:t>
            </a:r>
            <a:r>
              <a:rPr lang="en-US" sz="2200" u="sng" dirty="0" smtClean="0">
                <a:solidFill>
                  <a:srgbClr val="FF0000"/>
                </a:solidFill>
              </a:rPr>
              <a:t>spatial reuse </a:t>
            </a:r>
            <a:r>
              <a:rPr lang="en-US" sz="2200" dirty="0" smtClean="0">
                <a:solidFill>
                  <a:srgbClr val="FF0000"/>
                </a:solidFill>
              </a:rPr>
              <a:t>can be assessed.</a:t>
            </a:r>
          </a:p>
          <a:p>
            <a:pPr eaLnBrk="1" hangingPunct="1">
              <a:defRPr/>
            </a:pPr>
            <a:endParaRPr lang="en-US" sz="2200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basic aim of the Spatial Reuse sub TG is basically </a:t>
            </a:r>
            <a:r>
              <a:rPr lang="en-US" dirty="0"/>
              <a:t>to increase the channel reuse across an area and hence increase the total throughput of that area.  </a:t>
            </a:r>
            <a:endParaRPr lang="en-US" sz="2000" dirty="0"/>
          </a:p>
          <a:p>
            <a:r>
              <a:rPr lang="en-US" dirty="0"/>
              <a:t>Hence, some of the factors that are important are:</a:t>
            </a:r>
            <a:endParaRPr lang="en-US" sz="2000" dirty="0"/>
          </a:p>
          <a:p>
            <a:pPr lvl="1"/>
            <a:r>
              <a:rPr lang="en-US" dirty="0"/>
              <a:t>The area size </a:t>
            </a:r>
            <a:endParaRPr lang="en-US" sz="1600" dirty="0"/>
          </a:p>
          <a:p>
            <a:pPr lvl="2"/>
            <a:r>
              <a:rPr lang="en-US" dirty="0"/>
              <a:t>The more possibility of channel reuse </a:t>
            </a:r>
            <a:endParaRPr lang="en-US" sz="1600" dirty="0"/>
          </a:p>
          <a:p>
            <a:pPr lvl="1"/>
            <a:r>
              <a:rPr lang="en-US" dirty="0"/>
              <a:t>The number of available channels</a:t>
            </a:r>
            <a:endParaRPr lang="en-US" sz="1600" dirty="0"/>
          </a:p>
          <a:p>
            <a:pPr lvl="2"/>
            <a:r>
              <a:rPr lang="en-US" dirty="0" smtClean="0"/>
              <a:t>Allocated in managed networks</a:t>
            </a:r>
          </a:p>
          <a:p>
            <a:pPr lvl="2"/>
            <a:r>
              <a:rPr lang="en-US" dirty="0" smtClean="0"/>
              <a:t>Random </a:t>
            </a:r>
            <a:r>
              <a:rPr lang="en-US" dirty="0"/>
              <a:t>selection or intelligent </a:t>
            </a:r>
            <a:r>
              <a:rPr lang="en-US" dirty="0" smtClean="0"/>
              <a:t>selection in unmanaged networks</a:t>
            </a:r>
            <a:endParaRPr lang="en-US" sz="1600" dirty="0"/>
          </a:p>
          <a:p>
            <a:pPr lvl="2"/>
            <a:r>
              <a:rPr lang="en-US" dirty="0" smtClean="0"/>
              <a:t>20, 40MHz</a:t>
            </a:r>
            <a:r>
              <a:rPr lang="en-US" dirty="0"/>
              <a:t>, 80MHz. </a:t>
            </a:r>
            <a:endParaRPr lang="en-US" dirty="0" smtClean="0"/>
          </a:p>
          <a:p>
            <a:pPr lvl="2"/>
            <a:r>
              <a:rPr lang="en-US" dirty="0" smtClean="0"/>
              <a:t>Adaption and sharing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1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Channel  Allocations – 5GHz 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58177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7315200" y="3429000"/>
            <a:ext cx="94769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 dirty="0" err="1"/>
              <a:t>Ref:Wikipedia</a:t>
            </a:r>
            <a:endParaRPr lang="en-US" altLang="en-US" sz="900" dirty="0"/>
          </a:p>
        </p:txBody>
      </p:sp>
      <p:sp>
        <p:nvSpPr>
          <p:cNvPr id="2" name="TextBox 1"/>
          <p:cNvSpPr txBox="1"/>
          <p:nvPr/>
        </p:nvSpPr>
        <p:spPr>
          <a:xfrm>
            <a:off x="1139855" y="5257800"/>
            <a:ext cx="6751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Spatial re-use schemes can take advantage of  the use of multiple channels.  </a:t>
            </a:r>
          </a:p>
          <a:p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7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Take existing Simulation Scenario THEN</a:t>
            </a:r>
          </a:p>
          <a:p>
            <a:r>
              <a:rPr lang="en-US" dirty="0" smtClean="0"/>
              <a:t>Vary the channel allocations</a:t>
            </a:r>
          </a:p>
          <a:p>
            <a:pPr marL="342900" lvl="1" indent="-342900">
              <a:buFontTx/>
              <a:buChar char="•"/>
            </a:pPr>
            <a:r>
              <a:rPr lang="en-US" dirty="0"/>
              <a:t>20, 40, 80MHz </a:t>
            </a:r>
            <a:r>
              <a:rPr lang="en-US" dirty="0" smtClean="0"/>
              <a:t>channels</a:t>
            </a:r>
          </a:p>
          <a:p>
            <a:r>
              <a:rPr lang="en-US" dirty="0" smtClean="0"/>
              <a:t>Apply each SR technology</a:t>
            </a:r>
          </a:p>
          <a:p>
            <a:r>
              <a:rPr lang="en-US" dirty="0" smtClean="0"/>
              <a:t>See effect on throughputs, etc. compared to legacy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Methodology for 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30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8129"/>
          </a:xfrm>
        </p:spPr>
        <p:txBody>
          <a:bodyPr/>
          <a:lstStyle/>
          <a:p>
            <a:pPr algn="l"/>
            <a:r>
              <a:rPr lang="en-US" dirty="0"/>
              <a:t>Apartment </a:t>
            </a:r>
            <a:r>
              <a:rPr lang="en-US" dirty="0" smtClean="0"/>
              <a:t>Sharing – 14/0328r2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62887" y="6475413"/>
            <a:ext cx="98103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6326418" cy="165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6" y="3496413"/>
            <a:ext cx="5995086" cy="158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9428"/>
            <a:ext cx="1904999" cy="225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44013"/>
            <a:ext cx="2667000" cy="173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9698" y="5255567"/>
            <a:ext cx="80998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Unmanaged scenario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Intelligent or random allocation of channels makes huge difference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Using DSC predicts no OBSS with 6-10 channels and intelligent selection</a:t>
            </a:r>
          </a:p>
          <a:p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dirty="0" smtClean="0">
                <a:solidFill>
                  <a:srgbClr val="7030A0"/>
                </a:solidFill>
              </a:rPr>
              <a:t>- is this true?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8600" y="2198971"/>
            <a:ext cx="1752600" cy="31562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3337" y="4326635"/>
            <a:ext cx="3170152" cy="31562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1981200" y="2356785"/>
            <a:ext cx="3581400" cy="32527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>
            <a:endCxn id="12" idx="6"/>
          </p:cNvCxnSpPr>
          <p:nvPr/>
        </p:nvCxnSpPr>
        <p:spPr bwMode="auto">
          <a:xfrm flipH="1" flipV="1">
            <a:off x="3203489" y="4484450"/>
            <a:ext cx="2130511" cy="1125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 flipV="1">
            <a:off x="7810499" y="2356785"/>
            <a:ext cx="190501" cy="35605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25747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Operating channels: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Proposed </a:t>
            </a:r>
            <a:r>
              <a:rPr lang="en-US" sz="2000" dirty="0" smtClean="0"/>
              <a:t>Scenarios for SR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 - 5GHz</a:t>
            </a:r>
            <a:r>
              <a:rPr lang="en-US" sz="2000" dirty="0"/>
              <a:t>: random assignment of </a:t>
            </a:r>
            <a:r>
              <a:rPr lang="en-US" sz="2000" dirty="0" smtClean="0"/>
              <a:t>channels</a:t>
            </a:r>
          </a:p>
          <a:p>
            <a:pPr marL="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Random </a:t>
            </a:r>
            <a:r>
              <a:rPr lang="en-US" dirty="0"/>
              <a:t>selection of primary channel per operating channel</a:t>
            </a:r>
          </a:p>
          <a:p>
            <a:pPr marL="400050" lvl="1" indent="0">
              <a:buNone/>
            </a:pPr>
            <a:r>
              <a:rPr lang="en-US" dirty="0" smtClean="0"/>
              <a:t>4 		80MHz channels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(6), 9, 10 	40 </a:t>
            </a:r>
            <a:r>
              <a:rPr lang="en-US" dirty="0"/>
              <a:t>MHz non-overlapping channels, </a:t>
            </a:r>
            <a:endParaRPr lang="en-US" dirty="0" smtClean="0"/>
          </a:p>
          <a:p>
            <a:pPr marL="400050" lvl="1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B </a:t>
            </a:r>
            <a:r>
              <a:rPr lang="en-US" sz="2000" dirty="0"/>
              <a:t>- </a:t>
            </a:r>
            <a:r>
              <a:rPr lang="en-US" sz="2000" dirty="0" smtClean="0"/>
              <a:t>5GHz: Intelligent assignment </a:t>
            </a:r>
            <a:r>
              <a:rPr lang="en-US" sz="2000" dirty="0"/>
              <a:t>of channels</a:t>
            </a:r>
          </a:p>
          <a:p>
            <a:pPr marL="0" lvl="1" indent="0">
              <a:buNone/>
            </a:pPr>
            <a:r>
              <a:rPr lang="en-US" sz="1600" dirty="0"/>
              <a:t>         </a:t>
            </a:r>
            <a:r>
              <a:rPr lang="en-US" dirty="0"/>
              <a:t>Intelligent selection entails looking for free channel then only if no free channel available, select one already in use. </a:t>
            </a:r>
          </a:p>
          <a:p>
            <a:pPr marL="400050" lvl="1" indent="0">
              <a:buNone/>
            </a:pPr>
            <a:r>
              <a:rPr lang="en-US" dirty="0" smtClean="0"/>
              <a:t>4 </a:t>
            </a:r>
            <a:r>
              <a:rPr lang="en-US" dirty="0"/>
              <a:t>	</a:t>
            </a:r>
            <a:r>
              <a:rPr lang="en-US" dirty="0" smtClean="0"/>
              <a:t>	80MHz </a:t>
            </a:r>
            <a:r>
              <a:rPr lang="en-US" dirty="0"/>
              <a:t>channels</a:t>
            </a:r>
          </a:p>
          <a:p>
            <a:pPr marL="400050" lvl="1" indent="0">
              <a:buNone/>
            </a:pPr>
            <a:r>
              <a:rPr lang="en-US" dirty="0" smtClean="0"/>
              <a:t>(6), 9</a:t>
            </a:r>
            <a:r>
              <a:rPr lang="en-US" dirty="0"/>
              <a:t>, 10 	40 MHz non-overlapping channels, </a:t>
            </a:r>
          </a:p>
          <a:p>
            <a:pPr marL="0" indent="0">
              <a:buNone/>
            </a:pPr>
            <a:r>
              <a:rPr lang="en-US" sz="1600" dirty="0" smtClean="0"/>
              <a:t>NOTE:  Alternative is to fix the allocations (intelligently) thus allowing less variation in simulations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Proposed SR variations for Residential Scenario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1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Possible fixed channel allocations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78689" y="132206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4 </a:t>
            </a:r>
            <a:r>
              <a:rPr lang="en-US" sz="1800" dirty="0" err="1" smtClean="0"/>
              <a:t>Ch</a:t>
            </a:r>
            <a:endParaRPr 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6045639" y="128198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6</a:t>
            </a:r>
            <a:r>
              <a:rPr lang="en-US" sz="1800" dirty="0" smtClean="0"/>
              <a:t> </a:t>
            </a:r>
            <a:r>
              <a:rPr lang="en-US" sz="1800" dirty="0" err="1" smtClean="0"/>
              <a:t>Ch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2021429" y="613218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9 </a:t>
            </a:r>
            <a:r>
              <a:rPr lang="en-US" sz="1800" dirty="0" err="1" smtClean="0"/>
              <a:t>Ch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5867400" y="6112353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10 </a:t>
            </a:r>
            <a:r>
              <a:rPr lang="en-US" sz="1800" dirty="0" err="1" smtClean="0"/>
              <a:t>Ch</a:t>
            </a:r>
            <a:endParaRPr lang="en-US" sz="1800" dirty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650809"/>
            <a:ext cx="35909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096" y="1691395"/>
            <a:ext cx="35909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4038600"/>
            <a:ext cx="35909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096" y="4027163"/>
            <a:ext cx="35909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476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8509" y="751703"/>
            <a:ext cx="7772400" cy="1066800"/>
          </a:xfrm>
        </p:spPr>
        <p:txBody>
          <a:bodyPr/>
          <a:lstStyle/>
          <a:p>
            <a:r>
              <a:rPr lang="en-US" dirty="0" smtClean="0"/>
              <a:t>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044835"/>
              </p:ext>
            </p:extLst>
          </p:nvPr>
        </p:nvGraphicFramePr>
        <p:xfrm>
          <a:off x="990600" y="2525313"/>
          <a:ext cx="3657600" cy="1393564"/>
        </p:xfrm>
        <a:graphic>
          <a:graphicData uri="http://schemas.openxmlformats.org/drawingml/2006/table">
            <a:tbl>
              <a:tblPr firstRow="1" firstCol="1" bandRow="1"/>
              <a:tblGrid>
                <a:gridCol w="498056"/>
                <a:gridCol w="451363"/>
                <a:gridCol w="466928"/>
                <a:gridCol w="435799"/>
                <a:gridCol w="451363"/>
                <a:gridCol w="420235"/>
                <a:gridCol w="466928"/>
                <a:gridCol w="466928"/>
              </a:tblGrid>
              <a:tr h="348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1786648"/>
            <a:ext cx="23734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Present scenario</a:t>
            </a:r>
          </a:p>
          <a:p>
            <a:r>
              <a:rPr lang="en-US" sz="1800" dirty="0" smtClean="0"/>
              <a:t>Four 80MHz channels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 bwMode="auto">
          <a:xfrm>
            <a:off x="2457450" y="2882702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78692" y="2862627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314700" y="2905489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431192" y="3553243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478692" y="3553782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290887" y="3531003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4027" y="2649510"/>
            <a:ext cx="3529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Legacy  total  OBSS 4-6 overlaps</a:t>
            </a:r>
          </a:p>
          <a:p>
            <a:r>
              <a:rPr lang="en-US" sz="1800" dirty="0" smtClean="0"/>
              <a:t>DSC     </a:t>
            </a:r>
            <a:r>
              <a:rPr lang="en-US" sz="1800" dirty="0" err="1" smtClean="0"/>
              <a:t>Approx</a:t>
            </a:r>
            <a:r>
              <a:rPr lang="en-US" sz="1800" dirty="0" smtClean="0"/>
              <a:t> 30% STA overlap</a:t>
            </a:r>
          </a:p>
          <a:p>
            <a:r>
              <a:rPr lang="en-US" sz="1800" dirty="0" smtClean="0"/>
              <a:t>             No AP overlap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897081"/>
              </p:ext>
            </p:extLst>
          </p:nvPr>
        </p:nvGraphicFramePr>
        <p:xfrm>
          <a:off x="953358" y="4683505"/>
          <a:ext cx="3694841" cy="1275496"/>
        </p:xfrm>
        <a:graphic>
          <a:graphicData uri="http://schemas.openxmlformats.org/drawingml/2006/table">
            <a:tbl>
              <a:tblPr firstRow="1" firstCol="1" bandRow="1"/>
              <a:tblGrid>
                <a:gridCol w="503127"/>
                <a:gridCol w="455959"/>
                <a:gridCol w="471682"/>
                <a:gridCol w="440236"/>
                <a:gridCol w="455959"/>
                <a:gridCol w="424514"/>
                <a:gridCol w="471682"/>
                <a:gridCol w="471682"/>
              </a:tblGrid>
              <a:tr h="31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912700" y="4038600"/>
            <a:ext cx="23519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Alternative</a:t>
            </a:r>
          </a:p>
          <a:p>
            <a:r>
              <a:rPr lang="en-US" sz="1800" dirty="0" smtClean="0"/>
              <a:t>Nine 40MHz </a:t>
            </a:r>
            <a:r>
              <a:rPr lang="en-US" sz="1800" dirty="0"/>
              <a:t>channels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05114" y="4574353"/>
            <a:ext cx="33076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Legacy All STAs &amp; APs overlap</a:t>
            </a:r>
          </a:p>
          <a:p>
            <a:r>
              <a:rPr lang="en-US" sz="1800" dirty="0" smtClean="0"/>
              <a:t>DSC No overlap</a:t>
            </a:r>
          </a:p>
          <a:p>
            <a:endParaRPr lang="en-US" sz="1800" dirty="0" smtClean="0"/>
          </a:p>
          <a:p>
            <a:r>
              <a:rPr lang="en-US" sz="1800" dirty="0" smtClean="0"/>
              <a:t>How does Throughput compare</a:t>
            </a:r>
          </a:p>
          <a:p>
            <a:r>
              <a:rPr lang="en-US" sz="1800" dirty="0" smtClean="0"/>
              <a:t>With 4 x 80 channels</a:t>
            </a:r>
            <a:endParaRPr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2340704" y="5008217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671887" y="5008217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957634" y="5008217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191000" y="2905489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194981" y="357284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333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78416</TotalTime>
  <Words>1032</Words>
  <Application>Microsoft Office PowerPoint</Application>
  <PresentationFormat>On-screen Show (4:3)</PresentationFormat>
  <Paragraphs>265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Default Design</vt:lpstr>
      <vt:lpstr>Document</vt:lpstr>
      <vt:lpstr>Visio</vt:lpstr>
      <vt:lpstr>Use of TG ax Scenarios for Spatial Reuse </vt:lpstr>
      <vt:lpstr>Background</vt:lpstr>
      <vt:lpstr>Channel Re-use</vt:lpstr>
      <vt:lpstr>Channel  Allocations – 5GHz </vt:lpstr>
      <vt:lpstr>Proposed Methodology for SR</vt:lpstr>
      <vt:lpstr>Apartment Sharing – 14/0328r2</vt:lpstr>
      <vt:lpstr>Proposed SR variations for Residential Scenario</vt:lpstr>
      <vt:lpstr>Possible fixed channel allocations</vt:lpstr>
      <vt:lpstr>Enterprise Scenario</vt:lpstr>
      <vt:lpstr>Enterprise Scenario</vt:lpstr>
      <vt:lpstr>Indoor Small Scenario</vt:lpstr>
      <vt:lpstr>Indoor Small Scenario – reuse 7 </vt:lpstr>
      <vt:lpstr>Outdoor Large BSS scenario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1512</cp:revision>
  <cp:lastPrinted>1998-02-10T13:28:06Z</cp:lastPrinted>
  <dcterms:created xsi:type="dcterms:W3CDTF">1998-02-10T13:07:52Z</dcterms:created>
  <dcterms:modified xsi:type="dcterms:W3CDTF">2015-11-09T14:49:30Z</dcterms:modified>
</cp:coreProperties>
</file>