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17" r:id="rId3"/>
    <p:sldId id="318" r:id="rId4"/>
    <p:sldId id="320" r:id="rId5"/>
    <p:sldId id="330" r:id="rId6"/>
    <p:sldId id="321" r:id="rId7"/>
    <p:sldId id="319" r:id="rId8"/>
    <p:sldId id="332" r:id="rId9"/>
    <p:sldId id="322" r:id="rId10"/>
    <p:sldId id="323" r:id="rId11"/>
    <p:sldId id="325" r:id="rId12"/>
    <p:sldId id="326" r:id="rId13"/>
    <p:sldId id="327" r:id="rId14"/>
    <p:sldId id="331" r:id="rId15"/>
    <p:sldId id="328" r:id="rId1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70" d="100"/>
          <a:sy n="70" d="100"/>
        </p:scale>
        <p:origin x="-1272" y="-7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May 2015</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May 2015</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dirty="0" smtClean="0"/>
              <a:t>Oct 2015</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802.11-15/1259r0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Visio_Drawing111111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2015</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Use of TG ax Scenarios</a:t>
            </a:r>
            <a:br>
              <a:rPr lang="en-US" dirty="0" smtClean="0"/>
            </a:br>
            <a:r>
              <a:rPr lang="en-US" dirty="0" smtClean="0"/>
              <a:t>for Spatial Reuse </a:t>
            </a:r>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2015-</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716942115"/>
              </p:ext>
            </p:extLst>
          </p:nvPr>
        </p:nvGraphicFramePr>
        <p:xfrm>
          <a:off x="557276" y="3124200"/>
          <a:ext cx="8383588" cy="3036115"/>
        </p:xfrm>
        <a:graphic>
          <a:graphicData uri="http://schemas.openxmlformats.org/presentationml/2006/ole">
            <mc:AlternateContent xmlns:mc="http://schemas.openxmlformats.org/markup-compatibility/2006">
              <mc:Choice xmlns:v="urn:schemas-microsoft-com:vml" Requires="v">
                <p:oleObj spid="_x0000_s3343" name="Document" r:id="rId4" imgW="8290429" imgH="2787961" progId="Word.Document.8">
                  <p:embed/>
                </p:oleObj>
              </mc:Choice>
              <mc:Fallback>
                <p:oleObj name="Document" r:id="rId4" imgW="8290429" imgH="2787961" progId="Word.Document.8">
                  <p:embed/>
                  <p:pic>
                    <p:nvPicPr>
                      <p:cNvPr id="0" name="Object 1"/>
                      <p:cNvPicPr>
                        <a:picLocks noChangeAspect="1" noChangeArrowheads="1"/>
                      </p:cNvPicPr>
                      <p:nvPr/>
                    </p:nvPicPr>
                    <p:blipFill>
                      <a:blip r:embed="rId5"/>
                      <a:srcRect/>
                      <a:stretch>
                        <a:fillRect/>
                      </a:stretch>
                    </p:blipFill>
                    <p:spPr bwMode="auto">
                      <a:xfrm>
                        <a:off x="557276" y="3124200"/>
                        <a:ext cx="8383588" cy="3036115"/>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114800"/>
          </a:xfrm>
        </p:spPr>
        <p:txBody>
          <a:bodyPr/>
          <a:lstStyle/>
          <a:p>
            <a:pPr marL="0" marR="0" indent="0">
              <a:lnSpc>
                <a:spcPct val="115000"/>
              </a:lnSpc>
              <a:spcBef>
                <a:spcPts val="200"/>
              </a:spcBef>
              <a:spcAft>
                <a:spcPts val="0"/>
              </a:spcAft>
              <a:buNone/>
            </a:pPr>
            <a:r>
              <a:rPr lang="en-US" sz="1600" dirty="0">
                <a:solidFill>
                  <a:srgbClr val="365F91"/>
                </a:solidFill>
                <a:latin typeface="Cambria" panose="02040503050406030204" pitchFamily="18" charset="0"/>
                <a:ea typeface="MS Gothic" panose="020B0609070205080204" pitchFamily="49" charset="-128"/>
                <a:cs typeface="Times New Roman" panose="02020603050405020304" pitchFamily="18" charset="0"/>
              </a:rPr>
              <a:t>Enterprise Scenario</a:t>
            </a:r>
          </a:p>
          <a:p>
            <a:pPr marL="0" marR="0" indent="0">
              <a:lnSpc>
                <a:spcPct val="115000"/>
              </a:lnSpc>
              <a:spcBef>
                <a:spcPts val="0"/>
              </a:spcBef>
              <a:spcAft>
                <a:spcPts val="1000"/>
              </a:spcAft>
              <a:buNone/>
            </a:pPr>
            <a:r>
              <a:rPr lang="en-US" sz="1400" dirty="0">
                <a:latin typeface="Times New Roman" panose="02020603050405020304" pitchFamily="18" charset="0"/>
                <a:ea typeface="Calibri" panose="020F0502020204030204" pitchFamily="34" charset="0"/>
                <a:cs typeface="Arial" panose="020B0604020202020204" pitchFamily="34" charset="0"/>
              </a:rPr>
              <a:t>Channel allocation</a:t>
            </a:r>
            <a:endParaRPr lang="en-US" sz="1200" dirty="0">
              <a:latin typeface="Calibri" panose="020F0502020204030204" pitchFamily="34" charset="0"/>
              <a:ea typeface="Calibri" panose="020F0502020204030204" pitchFamily="34" charset="0"/>
              <a:cs typeface="Arial" panose="020B0604020202020204" pitchFamily="34" charset="0"/>
            </a:endParaRPr>
          </a:p>
          <a:p>
            <a:pPr marL="0" marR="0" indent="0">
              <a:lnSpc>
                <a:spcPct val="115000"/>
              </a:lnSpc>
              <a:spcBef>
                <a:spcPts val="0"/>
              </a:spcBef>
              <a:spcAft>
                <a:spcPts val="0"/>
              </a:spcAft>
              <a:buNone/>
            </a:pPr>
            <a:r>
              <a:rPr lang="en-US" sz="1400" dirty="0" smtClean="0">
                <a:latin typeface="Times New Roman" panose="02020603050405020304" pitchFamily="18" charset="0"/>
                <a:ea typeface="Calibri" panose="020F0502020204030204" pitchFamily="34" charset="0"/>
                <a:cs typeface="Arial" panose="020B0604020202020204" pitchFamily="34" charset="0"/>
              </a:rPr>
              <a:t>5GHz</a:t>
            </a:r>
            <a:r>
              <a:rPr lang="en-US" sz="1400" dirty="0">
                <a:latin typeface="Times New Roman" panose="02020603050405020304" pitchFamily="18"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0" marR="0" indent="0">
              <a:lnSpc>
                <a:spcPct val="115000"/>
              </a:lnSpc>
              <a:spcBef>
                <a:spcPts val="0"/>
              </a:spcBef>
              <a:spcAft>
                <a:spcPts val="0"/>
              </a:spcAft>
              <a:buNone/>
            </a:pPr>
            <a:r>
              <a:rPr lang="en-US" sz="1400" dirty="0">
                <a:latin typeface="Times New Roman" panose="02020603050405020304" pitchFamily="18" charset="0"/>
                <a:ea typeface="Calibri" panose="020F0502020204030204" pitchFamily="34" charset="0"/>
                <a:cs typeface="Arial" panose="020B0604020202020204" pitchFamily="34" charset="0"/>
              </a:rPr>
              <a:t>A - Four 80 MHz channels (Ch1, Ch2, Ch3, Ch4)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The channel distribution can be:</a:t>
            </a:r>
            <a:endParaRPr lang="en-US" sz="105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Ch1: BSS 4k-3</a:t>
            </a:r>
            <a:endParaRPr lang="en-US" sz="105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Ch2: BSS 4k-2</a:t>
            </a:r>
            <a:endParaRPr lang="en-US" sz="105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Ch3: BSS 4k-1</a:t>
            </a:r>
            <a:endParaRPr lang="en-US" sz="105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Ch4: BSS 4k</a:t>
            </a:r>
            <a:endParaRPr lang="en-US" sz="105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k=1~8, is the office index.</a:t>
            </a:r>
            <a:endParaRPr lang="en-US" sz="105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lnSpc>
                <a:spcPct val="115000"/>
              </a:lnSpc>
              <a:spcBef>
                <a:spcPts val="0"/>
              </a:spcBef>
              <a:spcAft>
                <a:spcPts val="0"/>
              </a:spcAft>
              <a:buNone/>
            </a:pPr>
            <a:r>
              <a:rPr lang="en-US" sz="1400" dirty="0">
                <a:latin typeface="Times New Roman" panose="02020603050405020304" pitchFamily="18"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0" marR="0" indent="0">
              <a:lnSpc>
                <a:spcPct val="115000"/>
              </a:lnSpc>
              <a:spcBef>
                <a:spcPts val="0"/>
              </a:spcBef>
              <a:spcAft>
                <a:spcPts val="0"/>
              </a:spcAft>
              <a:buNone/>
            </a:pPr>
            <a:r>
              <a:rPr lang="en-US" sz="1400" dirty="0">
                <a:latin typeface="Times New Roman" panose="02020603050405020304" pitchFamily="18" charset="0"/>
                <a:ea typeface="Calibri" panose="020F0502020204030204" pitchFamily="34" charset="0"/>
                <a:cs typeface="Arial" panose="020B0604020202020204" pitchFamily="34" charset="0"/>
              </a:rPr>
              <a:t>B - Nine 40MHz channels arranged across the 8 Offices as shown below:</a:t>
            </a:r>
            <a:endParaRPr lang="en-US" sz="12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3" name="Title 2"/>
          <p:cNvSpPr>
            <a:spLocks noGrp="1"/>
          </p:cNvSpPr>
          <p:nvPr>
            <p:ph type="title"/>
          </p:nvPr>
        </p:nvSpPr>
        <p:spPr>
          <a:xfrm>
            <a:off x="685800" y="685800"/>
            <a:ext cx="7772400" cy="609600"/>
          </a:xfrm>
        </p:spPr>
        <p:txBody>
          <a:bodyPr/>
          <a:lstStyle/>
          <a:p>
            <a:r>
              <a:rPr lang="en-US" dirty="0">
                <a:solidFill>
                  <a:srgbClr val="365F91"/>
                </a:solidFill>
                <a:latin typeface="Cambria" panose="02040503050406030204" pitchFamily="18" charset="0"/>
                <a:ea typeface="MS Gothic" panose="020B0609070205080204" pitchFamily="49" charset="-128"/>
                <a:cs typeface="Times New Roman" panose="02020603050405020304" pitchFamily="18" charset="0"/>
              </a:rPr>
              <a:t>Enterprise </a:t>
            </a:r>
            <a:r>
              <a:rPr lang="en-US" dirty="0" smtClean="0">
                <a:solidFill>
                  <a:srgbClr val="365F91"/>
                </a:solidFill>
                <a:latin typeface="Cambria" panose="02040503050406030204" pitchFamily="18" charset="0"/>
                <a:ea typeface="MS Gothic" panose="020B0609070205080204" pitchFamily="49" charset="-128"/>
                <a:cs typeface="Times New Roman" panose="02020603050405020304" pitchFamily="18" charset="0"/>
              </a:rPr>
              <a:t>Scenario</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451314368"/>
              </p:ext>
            </p:extLst>
          </p:nvPr>
        </p:nvGraphicFramePr>
        <p:xfrm>
          <a:off x="838200" y="4571999"/>
          <a:ext cx="4572001" cy="1260143"/>
        </p:xfrm>
        <a:graphic>
          <a:graphicData uri="http://schemas.openxmlformats.org/drawingml/2006/table">
            <a:tbl>
              <a:tblPr firstRow="1" firstCol="1" bandRow="1"/>
              <a:tblGrid>
                <a:gridCol w="622570"/>
                <a:gridCol w="564204"/>
                <a:gridCol w="583660"/>
                <a:gridCol w="544749"/>
                <a:gridCol w="564204"/>
                <a:gridCol w="525294"/>
                <a:gridCol w="583660"/>
                <a:gridCol w="583660"/>
              </a:tblGrid>
              <a:tr h="288593">
                <a:tc>
                  <a:txBody>
                    <a:bodyPr/>
                    <a:lstStyle/>
                    <a:p>
                      <a:pPr marL="0" marR="0">
                        <a:lnSpc>
                          <a:spcPct val="115000"/>
                        </a:lnSpc>
                        <a:spcBef>
                          <a:spcPts val="0"/>
                        </a:spcBef>
                        <a:spcAft>
                          <a:spcPts val="0"/>
                        </a:spcAft>
                      </a:pPr>
                      <a:r>
                        <a:rPr lang="en-US" sz="12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5" name="Straight Connector 14"/>
          <p:cNvCxnSpPr>
            <a:stCxn id="12" idx="3"/>
            <a:endCxn id="12" idx="1"/>
          </p:cNvCxnSpPr>
          <p:nvPr/>
        </p:nvCxnSpPr>
        <p:spPr bwMode="auto">
          <a:xfrm flipH="1">
            <a:off x="838200" y="5202070"/>
            <a:ext cx="4572001" cy="0"/>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flipV="1">
            <a:off x="2053988" y="4572000"/>
            <a:ext cx="0" cy="129540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flipV="1">
            <a:off x="3124200" y="4572000"/>
            <a:ext cx="0" cy="129540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flipV="1">
            <a:off x="4194412" y="4572000"/>
            <a:ext cx="0" cy="129540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flipV="1">
            <a:off x="5420437" y="4554370"/>
            <a:ext cx="0" cy="129540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flipV="1">
            <a:off x="845026" y="4536740"/>
            <a:ext cx="0" cy="129540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flipH="1">
            <a:off x="838199" y="4572000"/>
            <a:ext cx="4572001" cy="0"/>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flipH="1">
            <a:off x="838197" y="5832140"/>
            <a:ext cx="4572001" cy="0"/>
          </a:xfrm>
          <a:prstGeom prst="line">
            <a:avLst/>
          </a:prstGeom>
          <a:solidFill>
            <a:schemeClr val="accent1"/>
          </a:solidFill>
          <a:ln w="381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790037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87162"/>
            <a:ext cx="7772400" cy="389238"/>
          </a:xfrm>
        </p:spPr>
        <p:txBody>
          <a:bodyPr/>
          <a:lstStyle/>
          <a:p>
            <a:pPr marL="0" indent="0">
              <a:buNone/>
            </a:pPr>
            <a:r>
              <a:rPr lang="en-US" sz="1800" dirty="0" smtClean="0"/>
              <a:t>Channel reuse </a:t>
            </a:r>
            <a:r>
              <a:rPr lang="en-US" sz="1800" dirty="0"/>
              <a:t>7.</a:t>
            </a:r>
          </a:p>
          <a:p>
            <a:pPr marL="0" indent="0">
              <a:buNone/>
            </a:pP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Indoor Small Scenario</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9" name="Rectangle 4"/>
          <p:cNvSpPr>
            <a:spLocks noChangeArrowheads="1"/>
          </p:cNvSpPr>
          <p:nvPr/>
        </p:nvSpPr>
        <p:spPr bwMode="auto">
          <a:xfrm>
            <a:off x="2362200" y="175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939344500"/>
              </p:ext>
            </p:extLst>
          </p:nvPr>
        </p:nvGraphicFramePr>
        <p:xfrm>
          <a:off x="1600200" y="1752600"/>
          <a:ext cx="3048000" cy="3401392"/>
        </p:xfrm>
        <a:graphic>
          <a:graphicData uri="http://schemas.openxmlformats.org/presentationml/2006/ole">
            <mc:AlternateContent xmlns:mc="http://schemas.openxmlformats.org/markup-compatibility/2006">
              <mc:Choice xmlns:v="urn:schemas-microsoft-com:vml" Requires="v">
                <p:oleObj spid="_x0000_s6179" name="Visio" r:id="rId3" imgW="5086333" imgH="5667300" progId="Visio.Drawing.15">
                  <p:embed/>
                </p:oleObj>
              </mc:Choice>
              <mc:Fallback>
                <p:oleObj name="Visio" r:id="rId3" imgW="5086333" imgH="5667300" progId="Visio.Drawing.15">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752600"/>
                        <a:ext cx="3048000" cy="3401392"/>
                      </a:xfrm>
                      <a:prstGeom prst="rect">
                        <a:avLst/>
                      </a:prstGeom>
                      <a:noFill/>
                    </p:spPr>
                  </p:pic>
                </p:oleObj>
              </mc:Fallback>
            </mc:AlternateContent>
          </a:graphicData>
        </a:graphic>
      </p:graphicFrame>
      <p:sp>
        <p:nvSpPr>
          <p:cNvPr id="11" name="TextBox 10"/>
          <p:cNvSpPr txBox="1"/>
          <p:nvPr/>
        </p:nvSpPr>
        <p:spPr>
          <a:xfrm>
            <a:off x="1339851" y="5197156"/>
            <a:ext cx="5573449" cy="338554"/>
          </a:xfrm>
          <a:prstGeom prst="rect">
            <a:avLst/>
          </a:prstGeom>
          <a:noFill/>
        </p:spPr>
        <p:txBody>
          <a:bodyPr wrap="none" rtlCol="0">
            <a:spAutoFit/>
          </a:bodyPr>
          <a:lstStyle/>
          <a:p>
            <a:r>
              <a:rPr lang="en-US" sz="1600" dirty="0" smtClean="0">
                <a:solidFill>
                  <a:srgbClr val="FF0000"/>
                </a:solidFill>
              </a:rPr>
              <a:t>Layout </a:t>
            </a:r>
            <a:r>
              <a:rPr lang="en-US" sz="1600" dirty="0">
                <a:solidFill>
                  <a:srgbClr val="FF0000"/>
                </a:solidFill>
              </a:rPr>
              <a:t>of BSSs channel allocations in case of 7 channel reuse.</a:t>
            </a:r>
          </a:p>
        </p:txBody>
      </p:sp>
      <p:sp>
        <p:nvSpPr>
          <p:cNvPr id="7" name="Rectangle 6"/>
          <p:cNvSpPr/>
          <p:nvPr/>
        </p:nvSpPr>
        <p:spPr>
          <a:xfrm>
            <a:off x="5029200" y="1752600"/>
            <a:ext cx="3810000" cy="2585323"/>
          </a:xfrm>
          <a:prstGeom prst="rect">
            <a:avLst/>
          </a:prstGeom>
        </p:spPr>
        <p:txBody>
          <a:bodyPr wrap="square">
            <a:spAutoFit/>
          </a:bodyPr>
          <a:lstStyle/>
          <a:p>
            <a:r>
              <a:rPr lang="en-US" sz="1800" dirty="0"/>
              <a:t>Add Reuse 7 and wall loss.  </a:t>
            </a:r>
            <a:endParaRPr lang="en-US" sz="1800" dirty="0" smtClean="0"/>
          </a:p>
          <a:p>
            <a:endParaRPr lang="en-US" sz="1800" dirty="0"/>
          </a:p>
          <a:p>
            <a:r>
              <a:rPr lang="en-US" sz="1800" dirty="0" smtClean="0"/>
              <a:t>With </a:t>
            </a:r>
            <a:r>
              <a:rPr lang="en-US" sz="1800" dirty="0"/>
              <a:t>10m cell radius and a topology of 180m </a:t>
            </a:r>
            <a:r>
              <a:rPr lang="en-US" sz="1800" dirty="0" smtClean="0"/>
              <a:t>across, </a:t>
            </a:r>
            <a:r>
              <a:rPr lang="en-US" sz="1800" u="sng" dirty="0"/>
              <a:t>the assumption of no obstruction losses is not realistic</a:t>
            </a:r>
            <a:r>
              <a:rPr lang="en-US" sz="1800" dirty="0"/>
              <a:t>.  </a:t>
            </a:r>
            <a:endParaRPr lang="en-US" sz="1800" dirty="0" smtClean="0"/>
          </a:p>
          <a:p>
            <a:r>
              <a:rPr lang="en-US" sz="1800" dirty="0" smtClean="0"/>
              <a:t>(people, walls, desks, furniture, etc.)</a:t>
            </a:r>
          </a:p>
          <a:p>
            <a:endParaRPr lang="en-US" sz="1800" u="sng" dirty="0"/>
          </a:p>
          <a:p>
            <a:r>
              <a:rPr lang="en-US" sz="1800" u="sng" dirty="0" smtClean="0"/>
              <a:t>It </a:t>
            </a:r>
            <a:r>
              <a:rPr lang="en-US" sz="1800" u="sng" dirty="0"/>
              <a:t>is proposed </a:t>
            </a:r>
            <a:r>
              <a:rPr lang="en-US" sz="1800" u="sng" dirty="0" smtClean="0"/>
              <a:t>that a simple </a:t>
            </a:r>
            <a:r>
              <a:rPr lang="en-US" sz="1800" u="sng" dirty="0"/>
              <a:t>wall loss for each cell </a:t>
            </a:r>
            <a:r>
              <a:rPr lang="en-US" sz="1800" u="sng" dirty="0" smtClean="0"/>
              <a:t>wall should be added</a:t>
            </a:r>
            <a:endParaRPr lang="en-US" sz="1800" u="sng" dirty="0"/>
          </a:p>
        </p:txBody>
      </p:sp>
    </p:spTree>
    <p:extLst>
      <p:ext uri="{BB962C8B-B14F-4D97-AF65-F5344CB8AC3E}">
        <p14:creationId xmlns:p14="http://schemas.microsoft.com/office/powerpoint/2010/main" val="3825007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143000"/>
            <a:ext cx="7772400" cy="5301049"/>
          </a:xfrm>
        </p:spPr>
        <p:txBody>
          <a:bodyPr/>
          <a:lstStyle/>
          <a:p>
            <a:pPr marL="0" indent="0">
              <a:buNone/>
            </a:pPr>
            <a:r>
              <a:rPr lang="en-US" sz="1600" dirty="0" smtClean="0"/>
              <a:t>STAs </a:t>
            </a:r>
            <a:r>
              <a:rPr lang="en-US" sz="1600" dirty="0"/>
              <a:t>are placed randomly (uniform distribution) within the 61 cell area that covers the </a:t>
            </a:r>
            <a:r>
              <a:rPr lang="en-US" sz="1600" dirty="0">
                <a:solidFill>
                  <a:srgbClr val="FF0000"/>
                </a:solidFill>
              </a:rPr>
              <a:t>reuse 7 </a:t>
            </a:r>
            <a:r>
              <a:rPr lang="en-US" sz="1600" dirty="0" smtClean="0">
                <a:solidFill>
                  <a:srgbClr val="FF0000"/>
                </a:solidFill>
              </a:rPr>
              <a:t>pattern</a:t>
            </a:r>
            <a:r>
              <a:rPr lang="en-US" sz="1600" dirty="0" smtClean="0"/>
              <a:t>.  </a:t>
            </a:r>
            <a:r>
              <a:rPr lang="en-US" sz="1600" dirty="0"/>
              <a:t>STA identifies which (of the 61) APs from which it receives the highest power (based on distance-based </a:t>
            </a:r>
            <a:r>
              <a:rPr lang="en-US" sz="1600" dirty="0" err="1"/>
              <a:t>pathloss</a:t>
            </a:r>
            <a:r>
              <a:rPr lang="en-US" sz="1600" dirty="0"/>
              <a:t> and shadowing).  If the corresponding AP does not yet have N1 STAs associated to it, then STA associates to it; else STA is removed from the simulation.  This process is repeated until each of the co-channel APs has exactly N1 STAs associated to it</a:t>
            </a:r>
            <a:r>
              <a:rPr lang="en-US" sz="1600" dirty="0" smtClean="0"/>
              <a:t>.</a:t>
            </a:r>
          </a:p>
          <a:p>
            <a:pPr marL="0" indent="0">
              <a:buNone/>
            </a:pPr>
            <a:endParaRPr lang="en-US" sz="1600" dirty="0" smtClean="0"/>
          </a:p>
          <a:p>
            <a:pPr marL="0" indent="0">
              <a:buNone/>
            </a:pPr>
            <a:r>
              <a:rPr lang="en-US" sz="1600" dirty="0" smtClean="0"/>
              <a:t>Channel </a:t>
            </a:r>
            <a:r>
              <a:rPr lang="en-US" sz="1600" dirty="0"/>
              <a:t>Model</a:t>
            </a:r>
          </a:p>
          <a:p>
            <a:pPr marL="0" indent="0">
              <a:buNone/>
            </a:pPr>
            <a:r>
              <a:rPr lang="en-US" sz="1600" dirty="0"/>
              <a:t>PL(d) = 40.05 + 20*log10(fc/2.4) + 20*log10(min(d,10)) + (d&gt;10) * 35*log10(d/10) </a:t>
            </a:r>
            <a:r>
              <a:rPr lang="en-US" sz="1600" dirty="0">
                <a:solidFill>
                  <a:srgbClr val="FF0000"/>
                </a:solidFill>
              </a:rPr>
              <a:t>+ </a:t>
            </a:r>
            <a:r>
              <a:rPr lang="en-US" sz="1600" dirty="0" smtClean="0">
                <a:solidFill>
                  <a:srgbClr val="FF0000"/>
                </a:solidFill>
              </a:rPr>
              <a:t>7*W    			</a:t>
            </a:r>
            <a:r>
              <a:rPr lang="en-US" sz="1600" dirty="0" smtClean="0">
                <a:solidFill>
                  <a:srgbClr val="7030A0"/>
                </a:solidFill>
              </a:rPr>
              <a:t>Note: could use 3*W in place of 7, with and without.</a:t>
            </a:r>
            <a:endParaRPr lang="en-US" sz="1600" dirty="0">
              <a:solidFill>
                <a:srgbClr val="7030A0"/>
              </a:solidFill>
            </a:endParaRPr>
          </a:p>
          <a:p>
            <a:pPr marL="0" lvl="0" indent="0">
              <a:buNone/>
            </a:pPr>
            <a:r>
              <a:rPr lang="en-US" sz="1600" dirty="0"/>
              <a:t>d = max(3D-distance [m], 1)</a:t>
            </a:r>
          </a:p>
          <a:p>
            <a:pPr marL="0" lvl="0" indent="0">
              <a:buNone/>
            </a:pPr>
            <a:r>
              <a:rPr lang="en-US" sz="1600" dirty="0"/>
              <a:t>fc = frequency [GHz]</a:t>
            </a:r>
          </a:p>
          <a:p>
            <a:pPr marL="0" lvl="0" indent="0">
              <a:buNone/>
            </a:pPr>
            <a:r>
              <a:rPr lang="en-US" sz="1600" dirty="0">
                <a:solidFill>
                  <a:srgbClr val="FF0000"/>
                </a:solidFill>
              </a:rPr>
              <a:t>W = number of cell walls traversed</a:t>
            </a:r>
          </a:p>
          <a:p>
            <a:pPr marL="0" indent="0">
              <a:buNone/>
            </a:pPr>
            <a:r>
              <a:rPr lang="en-US" sz="1600" dirty="0"/>
              <a:t> </a:t>
            </a:r>
            <a:endParaRPr lang="en-US" sz="1600" dirty="0" smtClean="0"/>
          </a:p>
          <a:p>
            <a:pPr marL="0" indent="0">
              <a:buNone/>
            </a:pPr>
            <a:r>
              <a:rPr lang="en-US" sz="1600" dirty="0" smtClean="0"/>
              <a:t>Primary </a:t>
            </a:r>
            <a:r>
              <a:rPr lang="en-US" sz="1600" dirty="0"/>
              <a:t>Channels</a:t>
            </a:r>
          </a:p>
          <a:p>
            <a:pPr marL="0" indent="0">
              <a:buNone/>
            </a:pPr>
            <a:r>
              <a:rPr lang="en-US" sz="1600" dirty="0"/>
              <a:t>5GHz:</a:t>
            </a:r>
          </a:p>
          <a:p>
            <a:pPr marL="0" indent="0">
              <a:buNone/>
            </a:pPr>
            <a:r>
              <a:rPr lang="en-US" sz="1600" dirty="0" smtClean="0">
                <a:solidFill>
                  <a:srgbClr val="FF0000"/>
                </a:solidFill>
              </a:rPr>
              <a:t>40 </a:t>
            </a:r>
            <a:r>
              <a:rPr lang="en-US" sz="1600" dirty="0">
                <a:solidFill>
                  <a:srgbClr val="FF0000"/>
                </a:solidFill>
              </a:rPr>
              <a:t>MHz BSS</a:t>
            </a:r>
          </a:p>
          <a:p>
            <a:pPr marL="0" indent="0">
              <a:buNone/>
            </a:pPr>
            <a:r>
              <a:rPr lang="en-US" sz="1600" dirty="0" smtClean="0">
                <a:solidFill>
                  <a:srgbClr val="FF0000"/>
                </a:solidFill>
              </a:rPr>
              <a:t>Per </a:t>
            </a:r>
            <a:r>
              <a:rPr lang="en-US" sz="1600" dirty="0">
                <a:solidFill>
                  <a:srgbClr val="FF0000"/>
                </a:solidFill>
              </a:rPr>
              <a:t>each 40MHz use same </a:t>
            </a:r>
            <a:r>
              <a:rPr lang="en-US" sz="1600" dirty="0" smtClean="0">
                <a:solidFill>
                  <a:srgbClr val="FF0000"/>
                </a:solidFill>
              </a:rPr>
              <a:t> primary </a:t>
            </a:r>
            <a:r>
              <a:rPr lang="en-US" sz="1600" dirty="0">
                <a:solidFill>
                  <a:srgbClr val="FF0000"/>
                </a:solidFill>
              </a:rPr>
              <a:t>channel across BSSs</a:t>
            </a:r>
          </a:p>
          <a:p>
            <a:endParaRPr lang="en-US" dirty="0"/>
          </a:p>
        </p:txBody>
      </p:sp>
      <p:sp>
        <p:nvSpPr>
          <p:cNvPr id="3" name="Title 2"/>
          <p:cNvSpPr>
            <a:spLocks noGrp="1"/>
          </p:cNvSpPr>
          <p:nvPr>
            <p:ph type="title"/>
          </p:nvPr>
        </p:nvSpPr>
        <p:spPr>
          <a:xfrm>
            <a:off x="609600" y="636373"/>
            <a:ext cx="7772400" cy="457200"/>
          </a:xfrm>
        </p:spPr>
        <p:txBody>
          <a:bodyPr/>
          <a:lstStyle/>
          <a:p>
            <a:r>
              <a:rPr lang="en-US" dirty="0"/>
              <a:t>Indoor Small </a:t>
            </a:r>
            <a:r>
              <a:rPr lang="en-US" dirty="0" smtClean="0"/>
              <a:t>Scenario – reuse 7 </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368321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114800"/>
          </a:xfrm>
        </p:spPr>
        <p:txBody>
          <a:bodyPr/>
          <a:lstStyle/>
          <a:p>
            <a:pPr marL="0" indent="0">
              <a:buNone/>
            </a:pPr>
            <a:r>
              <a:rPr lang="en-US" sz="1800" dirty="0">
                <a:solidFill>
                  <a:srgbClr val="0070C0"/>
                </a:solidFill>
              </a:rPr>
              <a:t>Outdoor Large BSS Scenario</a:t>
            </a:r>
          </a:p>
          <a:p>
            <a:pPr marL="0" indent="0">
              <a:buNone/>
            </a:pPr>
            <a:r>
              <a:rPr lang="en-US" sz="1800" dirty="0"/>
              <a:t>Center Frequency, BW and primary channels</a:t>
            </a:r>
          </a:p>
          <a:p>
            <a:pPr marL="0" indent="0">
              <a:buNone/>
            </a:pPr>
            <a:r>
              <a:rPr lang="en-US" sz="1800" dirty="0"/>
              <a:t> </a:t>
            </a:r>
          </a:p>
          <a:p>
            <a:pPr marL="0" indent="0">
              <a:buNone/>
            </a:pPr>
            <a:r>
              <a:rPr lang="en-US" sz="1800" dirty="0" smtClean="0"/>
              <a:t>Similar to indoor scenario</a:t>
            </a:r>
          </a:p>
          <a:p>
            <a:pPr marL="0" indent="0">
              <a:buNone/>
            </a:pPr>
            <a:r>
              <a:rPr lang="en-US" sz="1800" dirty="0" smtClean="0"/>
              <a:t>5GHz</a:t>
            </a:r>
            <a:endParaRPr lang="en-US" sz="1800" dirty="0"/>
          </a:p>
          <a:p>
            <a:pPr marL="0" indent="0">
              <a:buNone/>
            </a:pPr>
            <a:r>
              <a:rPr lang="en-US" sz="1800" dirty="0" smtClean="0"/>
              <a:t>[</a:t>
            </a:r>
            <a:r>
              <a:rPr lang="en-US" sz="1800" dirty="0"/>
              <a:t>Same Primary channel]</a:t>
            </a:r>
          </a:p>
          <a:p>
            <a:pPr marL="0" indent="0">
              <a:buNone/>
            </a:pPr>
            <a:r>
              <a:rPr lang="en-US" sz="1800" dirty="0" smtClean="0">
                <a:solidFill>
                  <a:srgbClr val="FF0000"/>
                </a:solidFill>
              </a:rPr>
              <a:t>BSSs </a:t>
            </a:r>
            <a:r>
              <a:rPr lang="en-US" sz="1800" dirty="0">
                <a:solidFill>
                  <a:srgbClr val="FF0000"/>
                </a:solidFill>
              </a:rPr>
              <a:t>use 40MHz channels with reuse 7 </a:t>
            </a:r>
          </a:p>
          <a:p>
            <a:pPr marL="0" indent="0">
              <a:buNone/>
            </a:pPr>
            <a:r>
              <a:rPr lang="en-US" sz="1800" dirty="0"/>
              <a:t> </a:t>
            </a:r>
          </a:p>
          <a:p>
            <a:pPr marL="0" indent="0">
              <a:buNone/>
            </a:pPr>
            <a:endParaRPr lang="en-US" sz="1800" dirty="0"/>
          </a:p>
        </p:txBody>
      </p:sp>
      <p:sp>
        <p:nvSpPr>
          <p:cNvPr id="3" name="Title 2"/>
          <p:cNvSpPr>
            <a:spLocks noGrp="1"/>
          </p:cNvSpPr>
          <p:nvPr>
            <p:ph type="title"/>
          </p:nvPr>
        </p:nvSpPr>
        <p:spPr>
          <a:xfrm>
            <a:off x="685800" y="685800"/>
            <a:ext cx="7772400" cy="533400"/>
          </a:xfrm>
        </p:spPr>
        <p:txBody>
          <a:bodyPr/>
          <a:lstStyle/>
          <a:p>
            <a:r>
              <a:rPr lang="en-US" dirty="0" smtClean="0"/>
              <a:t>Outdoor Large BSS scenario</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2278323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953000"/>
          </a:xfrm>
        </p:spPr>
        <p:txBody>
          <a:bodyPr/>
          <a:lstStyle/>
          <a:p>
            <a:r>
              <a:rPr lang="en-US" sz="2000" dirty="0"/>
              <a:t>There are 21 x 20MHz, 10 x 80MHz and  4 x 80 MHz channels in the USA for example, let’s use them</a:t>
            </a:r>
            <a:r>
              <a:rPr lang="en-US" sz="2000" dirty="0" smtClean="0"/>
              <a:t>!</a:t>
            </a:r>
          </a:p>
          <a:p>
            <a:r>
              <a:rPr lang="en-US" sz="2000" dirty="0" smtClean="0">
                <a:solidFill>
                  <a:srgbClr val="FF0000"/>
                </a:solidFill>
              </a:rPr>
              <a:t>The purpose of the Spatial reuse technologies is to allow better use of available channels over the areas of interest.  If using 10 x 40MHz channels with SR technology provides better throughput than 10 x 40MHz channels legacy, or indeed 4 x 80MHz channels, then that is what we need to know</a:t>
            </a:r>
          </a:p>
          <a:p>
            <a:r>
              <a:rPr lang="en-US" sz="2000" dirty="0" smtClean="0">
                <a:solidFill>
                  <a:srgbClr val="92D050"/>
                </a:solidFill>
              </a:rPr>
              <a:t>The basis for 11ax is to get a throughput increase across an area</a:t>
            </a:r>
          </a:p>
          <a:p>
            <a:r>
              <a:rPr lang="en-US" sz="2000" dirty="0" smtClean="0"/>
              <a:t>The present Simulations Scenarios have fixed channel allocations BUT SR needs to evaluate SR use!</a:t>
            </a:r>
          </a:p>
          <a:p>
            <a:r>
              <a:rPr lang="en-US" sz="2000" dirty="0" smtClean="0"/>
              <a:t>Hence, let’s see what happens when we apply SR techniques – let the channels vary! – get closer to reality – maybe we will see the magic 4 x improvement</a:t>
            </a:r>
          </a:p>
          <a:p>
            <a:endParaRPr lang="en-US" sz="2000" dirty="0"/>
          </a:p>
        </p:txBody>
      </p:sp>
      <p:sp>
        <p:nvSpPr>
          <p:cNvPr id="3" name="Title 2"/>
          <p:cNvSpPr>
            <a:spLocks noGrp="1"/>
          </p:cNvSpPr>
          <p:nvPr>
            <p:ph type="title"/>
          </p:nvPr>
        </p:nvSpPr>
        <p:spPr>
          <a:xfrm>
            <a:off x="685800" y="685800"/>
            <a:ext cx="7772400" cy="5334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1539891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114800"/>
          </a:xfrm>
        </p:spPr>
        <p:txBody>
          <a:bodyPr/>
          <a:lstStyle/>
          <a:p>
            <a:r>
              <a:rPr lang="en-US" dirty="0" smtClean="0"/>
              <a:t>Do you agree that when evaluating Spatial Reuse technologies the channel allocations should be allowed to be varied along the lines indicated in this document. Rather than only use the fixed assignments as specified in the Simulation Document?</a:t>
            </a:r>
          </a:p>
          <a:p>
            <a:endParaRPr lang="en-US" dirty="0"/>
          </a:p>
          <a:p>
            <a:r>
              <a:rPr lang="en-US" dirty="0" smtClean="0"/>
              <a:t>Y/N/A</a:t>
            </a:r>
          </a:p>
          <a:p>
            <a:endParaRPr lang="en-US" dirty="0"/>
          </a:p>
          <a:p>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16988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800600"/>
          </a:xfrm>
        </p:spPr>
        <p:txBody>
          <a:bodyPr/>
          <a:lstStyle/>
          <a:p>
            <a:pPr eaLnBrk="1" hangingPunct="1">
              <a:defRPr/>
            </a:pPr>
            <a:r>
              <a:rPr lang="en-US" dirty="0" smtClean="0"/>
              <a:t>Present scenario details do not include channel allocations that allow spatial re-use technologies to be fully evaluated</a:t>
            </a:r>
          </a:p>
          <a:p>
            <a:pPr lvl="1" eaLnBrk="1" hangingPunct="1">
              <a:defRPr/>
            </a:pPr>
            <a:r>
              <a:rPr lang="en-US" sz="1800" dirty="0" smtClean="0"/>
              <a:t>The channel allocations are fixed in the simulation scenarios</a:t>
            </a:r>
          </a:p>
          <a:p>
            <a:pPr lvl="1" eaLnBrk="1" hangingPunct="1">
              <a:defRPr/>
            </a:pPr>
            <a:r>
              <a:rPr lang="en-US" sz="1800" dirty="0" smtClean="0"/>
              <a:t>Spatial reuse technologies are tending to be assessed using the existing scenarios</a:t>
            </a:r>
          </a:p>
          <a:p>
            <a:pPr eaLnBrk="1" hangingPunct="1">
              <a:defRPr/>
            </a:pPr>
            <a:r>
              <a:rPr lang="en-US" dirty="0" smtClean="0"/>
              <a:t>This presentation proposes how to adjust the scenarios </a:t>
            </a:r>
            <a:r>
              <a:rPr lang="en-US" dirty="0"/>
              <a:t>such that technologies that attempt to improve spatial reuse can be better simulated and </a:t>
            </a:r>
            <a:r>
              <a:rPr lang="en-US" dirty="0" smtClean="0"/>
              <a:t>evaluated </a:t>
            </a:r>
          </a:p>
          <a:p>
            <a:pPr lvl="1" eaLnBrk="1" hangingPunct="1">
              <a:defRPr/>
            </a:pPr>
            <a:r>
              <a:rPr lang="en-US" sz="1800" dirty="0" smtClean="0"/>
              <a:t>DSC, Color, TPC, </a:t>
            </a:r>
            <a:r>
              <a:rPr lang="en-US" sz="1800" dirty="0" err="1" smtClean="0"/>
              <a:t>etc</a:t>
            </a:r>
            <a:endParaRPr lang="en-US" sz="1800" dirty="0" smtClean="0"/>
          </a:p>
          <a:p>
            <a:pPr eaLnBrk="1" hangingPunct="1">
              <a:defRPr/>
            </a:pPr>
            <a:r>
              <a:rPr lang="en-US" sz="2200" dirty="0" smtClean="0">
                <a:solidFill>
                  <a:srgbClr val="FF0000"/>
                </a:solidFill>
              </a:rPr>
              <a:t>Does </a:t>
            </a:r>
            <a:r>
              <a:rPr lang="en-US" sz="2200" u="sng" dirty="0" smtClean="0">
                <a:solidFill>
                  <a:srgbClr val="FF0000"/>
                </a:solidFill>
              </a:rPr>
              <a:t>not propose </a:t>
            </a:r>
            <a:r>
              <a:rPr lang="en-US" sz="2200" dirty="0" smtClean="0">
                <a:solidFill>
                  <a:srgbClr val="FF0000"/>
                </a:solidFill>
              </a:rPr>
              <a:t>any changes to the Simulation </a:t>
            </a:r>
            <a:r>
              <a:rPr lang="en-US" sz="2200" dirty="0" smtClean="0">
                <a:solidFill>
                  <a:srgbClr val="FF0000"/>
                </a:solidFill>
              </a:rPr>
              <a:t>Documents, BUT proposes (common) scenario conditions such that </a:t>
            </a:r>
            <a:r>
              <a:rPr lang="en-US" sz="2200" u="sng" dirty="0" smtClean="0">
                <a:solidFill>
                  <a:srgbClr val="FF0000"/>
                </a:solidFill>
              </a:rPr>
              <a:t>spatial reuse </a:t>
            </a:r>
            <a:r>
              <a:rPr lang="en-US" sz="2200" dirty="0" smtClean="0">
                <a:solidFill>
                  <a:srgbClr val="FF0000"/>
                </a:solidFill>
              </a:rPr>
              <a:t>can be assessed</a:t>
            </a:r>
            <a:r>
              <a:rPr lang="en-US" sz="2200" dirty="0" smtClean="0">
                <a:solidFill>
                  <a:srgbClr val="FF0000"/>
                </a:solidFill>
              </a:rPr>
              <a:t>.</a:t>
            </a:r>
          </a:p>
          <a:p>
            <a:pPr eaLnBrk="1" hangingPunct="1">
              <a:defRPr/>
            </a:pPr>
            <a:endParaRPr lang="en-US" sz="2200" dirty="0" smtClean="0">
              <a:solidFill>
                <a:srgbClr val="FF0000"/>
              </a:solidFill>
            </a:endParaRPr>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May 2015</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basic aim of the Spatial Reuse sub TG is basically </a:t>
            </a:r>
            <a:r>
              <a:rPr lang="en-US" dirty="0"/>
              <a:t>to increase the channel reuse across an area and hence increase the total throughput of that area.  </a:t>
            </a:r>
            <a:endParaRPr lang="en-US" sz="2000" dirty="0"/>
          </a:p>
          <a:p>
            <a:r>
              <a:rPr lang="en-US" dirty="0"/>
              <a:t>Hence, some of the factors that are important are:</a:t>
            </a:r>
            <a:endParaRPr lang="en-US" sz="2000" dirty="0"/>
          </a:p>
          <a:p>
            <a:pPr lvl="1"/>
            <a:r>
              <a:rPr lang="en-US" dirty="0"/>
              <a:t>The area size </a:t>
            </a:r>
            <a:endParaRPr lang="en-US" sz="1600" dirty="0"/>
          </a:p>
          <a:p>
            <a:pPr lvl="2"/>
            <a:r>
              <a:rPr lang="en-US" dirty="0"/>
              <a:t>The more possibility of channel reuse </a:t>
            </a:r>
            <a:endParaRPr lang="en-US" sz="1600" dirty="0"/>
          </a:p>
          <a:p>
            <a:pPr lvl="1"/>
            <a:r>
              <a:rPr lang="en-US" dirty="0"/>
              <a:t>The number of available channels</a:t>
            </a:r>
            <a:endParaRPr lang="en-US" sz="1600" dirty="0"/>
          </a:p>
          <a:p>
            <a:pPr lvl="2"/>
            <a:r>
              <a:rPr lang="en-US" dirty="0" smtClean="0"/>
              <a:t>Allocated in managed networks</a:t>
            </a:r>
          </a:p>
          <a:p>
            <a:pPr lvl="2"/>
            <a:r>
              <a:rPr lang="en-US" dirty="0" smtClean="0"/>
              <a:t>Random </a:t>
            </a:r>
            <a:r>
              <a:rPr lang="en-US" dirty="0"/>
              <a:t>selection or intelligent </a:t>
            </a:r>
            <a:r>
              <a:rPr lang="en-US" dirty="0" smtClean="0"/>
              <a:t>selection in unmanaged networks</a:t>
            </a:r>
            <a:endParaRPr lang="en-US" sz="1600" dirty="0"/>
          </a:p>
          <a:p>
            <a:pPr lvl="2"/>
            <a:r>
              <a:rPr lang="en-US" dirty="0" smtClean="0"/>
              <a:t>20, 40MHz</a:t>
            </a:r>
            <a:r>
              <a:rPr lang="en-US" dirty="0"/>
              <a:t>, 80MHz. </a:t>
            </a:r>
            <a:endParaRPr lang="en-US" dirty="0" smtClean="0"/>
          </a:p>
          <a:p>
            <a:pPr lvl="2"/>
            <a:r>
              <a:rPr lang="en-US" dirty="0" smtClean="0"/>
              <a:t>Adaption and sharing </a:t>
            </a:r>
            <a:endParaRPr lang="en-US" dirty="0"/>
          </a:p>
        </p:txBody>
      </p:sp>
      <p:sp>
        <p:nvSpPr>
          <p:cNvPr id="3" name="Title 2"/>
          <p:cNvSpPr>
            <a:spLocks noGrp="1"/>
          </p:cNvSpPr>
          <p:nvPr>
            <p:ph type="title"/>
          </p:nvPr>
        </p:nvSpPr>
        <p:spPr/>
        <p:txBody>
          <a:bodyPr/>
          <a:lstStyle/>
          <a:p>
            <a:r>
              <a:rPr lang="en-US" dirty="0" smtClean="0"/>
              <a:t>Channel Re-use</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2749810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2"/>
          <p:cNvSpPr>
            <a:spLocks noGrp="1"/>
          </p:cNvSpPr>
          <p:nvPr>
            <p:ph type="title"/>
          </p:nvPr>
        </p:nvSpPr>
        <p:spPr/>
        <p:txBody>
          <a:bodyPr/>
          <a:lstStyle/>
          <a:p>
            <a:r>
              <a:rPr lang="en-US" altLang="en-US" dirty="0" smtClean="0"/>
              <a:t>Channel  Allocations – 5GHz </a:t>
            </a:r>
          </a:p>
        </p:txBody>
      </p:sp>
      <p:pic>
        <p:nvPicPr>
          <p:cNvPr id="71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676400"/>
            <a:ext cx="6581775" cy="299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2" name="TextBox 6"/>
          <p:cNvSpPr txBox="1">
            <a:spLocks noChangeArrowheads="1"/>
          </p:cNvSpPr>
          <p:nvPr/>
        </p:nvSpPr>
        <p:spPr bwMode="auto">
          <a:xfrm>
            <a:off x="7315200" y="3429000"/>
            <a:ext cx="94769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dirty="0" err="1"/>
              <a:t>Ref:Wikipedia</a:t>
            </a:r>
            <a:endParaRPr lang="en-US" altLang="en-US" sz="900" dirty="0"/>
          </a:p>
        </p:txBody>
      </p:sp>
      <p:sp>
        <p:nvSpPr>
          <p:cNvPr id="2" name="TextBox 1"/>
          <p:cNvSpPr txBox="1"/>
          <p:nvPr/>
        </p:nvSpPr>
        <p:spPr>
          <a:xfrm>
            <a:off x="1139855" y="5257800"/>
            <a:ext cx="6751656" cy="584775"/>
          </a:xfrm>
          <a:prstGeom prst="rect">
            <a:avLst/>
          </a:prstGeom>
          <a:noFill/>
        </p:spPr>
        <p:txBody>
          <a:bodyPr wrap="none" rtlCol="0">
            <a:spAutoFit/>
          </a:bodyPr>
          <a:lstStyle/>
          <a:p>
            <a:r>
              <a:rPr lang="en-US" sz="1600" dirty="0" smtClean="0"/>
              <a:t>Spatial re-use schemes can take advantage of  the use of multiple channels.  </a:t>
            </a:r>
          </a:p>
          <a:p>
            <a:endParaRPr lang="en-US" sz="1600" dirty="0"/>
          </a:p>
        </p:txBody>
      </p:sp>
    </p:spTree>
    <p:extLst>
      <p:ext uri="{BB962C8B-B14F-4D97-AF65-F5344CB8AC3E}">
        <p14:creationId xmlns:p14="http://schemas.microsoft.com/office/powerpoint/2010/main" val="1700476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Take existing Simulation Scenario THEN</a:t>
            </a:r>
          </a:p>
          <a:p>
            <a:r>
              <a:rPr lang="en-US" dirty="0" smtClean="0"/>
              <a:t>Vary the channel allocations</a:t>
            </a:r>
          </a:p>
          <a:p>
            <a:pPr marL="342900" lvl="1" indent="-342900">
              <a:buFontTx/>
              <a:buChar char="•"/>
            </a:pPr>
            <a:r>
              <a:rPr lang="en-US" dirty="0"/>
              <a:t>20, 40, 80MHz </a:t>
            </a:r>
            <a:r>
              <a:rPr lang="en-US" dirty="0" smtClean="0"/>
              <a:t>channels</a:t>
            </a:r>
          </a:p>
          <a:p>
            <a:r>
              <a:rPr lang="en-US" dirty="0" smtClean="0"/>
              <a:t>Apply each SR technology</a:t>
            </a:r>
          </a:p>
          <a:p>
            <a:r>
              <a:rPr lang="en-US" dirty="0" smtClean="0"/>
              <a:t>See effect on throughputs, etc. compared to legacy</a:t>
            </a:r>
          </a:p>
        </p:txBody>
      </p:sp>
      <p:sp>
        <p:nvSpPr>
          <p:cNvPr id="3" name="Title 2"/>
          <p:cNvSpPr>
            <a:spLocks noGrp="1"/>
          </p:cNvSpPr>
          <p:nvPr>
            <p:ph type="title"/>
          </p:nvPr>
        </p:nvSpPr>
        <p:spPr/>
        <p:txBody>
          <a:bodyPr/>
          <a:lstStyle/>
          <a:p>
            <a:r>
              <a:rPr lang="en-US" dirty="0" smtClean="0"/>
              <a:t>Proposed Methodology for SR</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3766730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368129"/>
          </a:xfrm>
        </p:spPr>
        <p:txBody>
          <a:bodyPr/>
          <a:lstStyle/>
          <a:p>
            <a:pPr algn="l"/>
            <a:r>
              <a:rPr lang="en-US" dirty="0"/>
              <a:t>Apartment </a:t>
            </a:r>
            <a:r>
              <a:rPr lang="en-US" dirty="0" smtClean="0"/>
              <a:t>Sharing – 14/0328r2</a:t>
            </a:r>
            <a:endParaRPr lang="en-US" dirty="0"/>
          </a:p>
        </p:txBody>
      </p:sp>
      <p:sp>
        <p:nvSpPr>
          <p:cNvPr id="4" name="Footer Placeholder 3"/>
          <p:cNvSpPr>
            <a:spLocks noGrp="1"/>
          </p:cNvSpPr>
          <p:nvPr>
            <p:ph type="ftr" sz="quarter" idx="11"/>
          </p:nvPr>
        </p:nvSpPr>
        <p:spPr>
          <a:xfrm>
            <a:off x="7562887" y="6475413"/>
            <a:ext cx="981038" cy="184666"/>
          </a:xfrm>
        </p:spPr>
        <p:txBody>
          <a:bodyPr/>
          <a:lstStyle/>
          <a:p>
            <a:pPr>
              <a:defRPr/>
            </a:pPr>
            <a:r>
              <a:rPr lang="en-US" dirty="0" smtClean="0"/>
              <a:t>Graham Smith, </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371600"/>
            <a:ext cx="6326418" cy="1654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946" y="3496413"/>
            <a:ext cx="5995086" cy="158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5"/>
          <p:cNvSpPr>
            <a:spLocks noGrp="1"/>
          </p:cNvSpPr>
          <p:nvPr>
            <p:ph type="dt" sz="half" idx="10"/>
          </p:nvPr>
        </p:nvSpPr>
        <p:spPr/>
        <p:txBody>
          <a:bodyPr/>
          <a:lstStyle/>
          <a:p>
            <a:pPr>
              <a:defRPr/>
            </a:pPr>
            <a:r>
              <a:rPr lang="en-US" smtClean="0"/>
              <a:t>Mar 2014</a:t>
            </a:r>
            <a:endParaRPr lang="en-US" dirty="0"/>
          </a:p>
        </p:txBody>
      </p:sp>
      <p:pic>
        <p:nvPicPr>
          <p:cNvPr id="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769428"/>
            <a:ext cx="1904999" cy="225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3344013"/>
            <a:ext cx="2667000" cy="173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69698" y="5255567"/>
            <a:ext cx="8099854" cy="1323439"/>
          </a:xfrm>
          <a:prstGeom prst="rect">
            <a:avLst/>
          </a:prstGeom>
          <a:noFill/>
        </p:spPr>
        <p:txBody>
          <a:bodyPr wrap="square" rtlCol="0">
            <a:spAutoFit/>
          </a:bodyPr>
          <a:lstStyle/>
          <a:p>
            <a:r>
              <a:rPr lang="en-US" sz="2000" dirty="0" smtClean="0"/>
              <a:t>Unmanaged scenario </a:t>
            </a:r>
          </a:p>
          <a:p>
            <a:r>
              <a:rPr lang="en-US" sz="2000" dirty="0" smtClean="0">
                <a:solidFill>
                  <a:srgbClr val="FF0000"/>
                </a:solidFill>
              </a:rPr>
              <a:t>Intelligent or random allocation of channels makes huge difference</a:t>
            </a:r>
          </a:p>
          <a:p>
            <a:r>
              <a:rPr lang="en-US" sz="2000" dirty="0" smtClean="0">
                <a:solidFill>
                  <a:srgbClr val="7030A0"/>
                </a:solidFill>
              </a:rPr>
              <a:t>Using DSC predicts no OBSS with 6-10 channels and intelligent selection</a:t>
            </a:r>
          </a:p>
          <a:p>
            <a:r>
              <a:rPr lang="en-US" sz="2000" dirty="0">
                <a:solidFill>
                  <a:srgbClr val="FF0000"/>
                </a:solidFill>
              </a:rPr>
              <a:t>	</a:t>
            </a:r>
            <a:r>
              <a:rPr lang="en-US" sz="2000" dirty="0" smtClean="0">
                <a:solidFill>
                  <a:srgbClr val="7030A0"/>
                </a:solidFill>
              </a:rPr>
              <a:t>- is this true?</a:t>
            </a:r>
            <a:endParaRPr lang="en-US" sz="2000" dirty="0">
              <a:solidFill>
                <a:srgbClr val="7030A0"/>
              </a:solidFill>
            </a:endParaRPr>
          </a:p>
        </p:txBody>
      </p:sp>
      <p:sp>
        <p:nvSpPr>
          <p:cNvPr id="7" name="Oval 6"/>
          <p:cNvSpPr/>
          <p:nvPr/>
        </p:nvSpPr>
        <p:spPr bwMode="auto">
          <a:xfrm>
            <a:off x="228600" y="2198971"/>
            <a:ext cx="1752600" cy="315629"/>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33337" y="4326635"/>
            <a:ext cx="3170152" cy="315629"/>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cxnSp>
        <p:nvCxnSpPr>
          <p:cNvPr id="11" name="Straight Arrow Connector 10"/>
          <p:cNvCxnSpPr/>
          <p:nvPr/>
        </p:nvCxnSpPr>
        <p:spPr bwMode="auto">
          <a:xfrm flipH="1" flipV="1">
            <a:off x="1981200" y="2356785"/>
            <a:ext cx="3581400" cy="325272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4" name="Straight Arrow Connector 13"/>
          <p:cNvCxnSpPr>
            <a:endCxn id="12" idx="6"/>
          </p:cNvCxnSpPr>
          <p:nvPr/>
        </p:nvCxnSpPr>
        <p:spPr bwMode="auto">
          <a:xfrm flipH="1" flipV="1">
            <a:off x="3203489" y="4484450"/>
            <a:ext cx="2130511" cy="112506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6" name="Straight Arrow Connector 15"/>
          <p:cNvCxnSpPr/>
          <p:nvPr/>
        </p:nvCxnSpPr>
        <p:spPr bwMode="auto">
          <a:xfrm flipH="1" flipV="1">
            <a:off x="7810499" y="2356785"/>
            <a:ext cx="190501" cy="3560501"/>
          </a:xfrm>
          <a:prstGeom prst="straightConnector1">
            <a:avLst/>
          </a:prstGeom>
          <a:solidFill>
            <a:schemeClr val="accent1"/>
          </a:solidFill>
          <a:ln w="12700" cap="flat" cmpd="sng" algn="ctr">
            <a:solidFill>
              <a:srgbClr val="7030A0"/>
            </a:solidFill>
            <a:prstDash val="solid"/>
            <a:round/>
            <a:headEnd type="none" w="sm" len="sm"/>
            <a:tailEnd type="arrow"/>
          </a:ln>
          <a:effectLst/>
        </p:spPr>
      </p:cxnSp>
    </p:spTree>
    <p:extLst>
      <p:ext uri="{BB962C8B-B14F-4D97-AF65-F5344CB8AC3E}">
        <p14:creationId xmlns:p14="http://schemas.microsoft.com/office/powerpoint/2010/main" val="1257473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876800"/>
          </a:xfrm>
        </p:spPr>
        <p:txBody>
          <a:bodyPr/>
          <a:lstStyle/>
          <a:p>
            <a:pPr marL="0" indent="0">
              <a:buNone/>
            </a:pPr>
            <a:r>
              <a:rPr lang="en-US" sz="2000" dirty="0" smtClean="0"/>
              <a:t>Operating channels: </a:t>
            </a:r>
            <a:endParaRPr lang="en-US" sz="2000" dirty="0"/>
          </a:p>
          <a:p>
            <a:pPr marL="0" indent="0">
              <a:buNone/>
            </a:pPr>
            <a:r>
              <a:rPr lang="en-US" sz="2000" dirty="0"/>
              <a:t>Proposed </a:t>
            </a:r>
            <a:r>
              <a:rPr lang="en-US" sz="2000" dirty="0" smtClean="0"/>
              <a:t>Scenarios for SR </a:t>
            </a:r>
            <a:endParaRPr lang="en-US" sz="2000" dirty="0"/>
          </a:p>
          <a:p>
            <a:pPr marL="0" indent="0">
              <a:buNone/>
            </a:pPr>
            <a:r>
              <a:rPr lang="en-US" sz="2000" dirty="0" smtClean="0"/>
              <a:t>A - 5GHz</a:t>
            </a:r>
            <a:r>
              <a:rPr lang="en-US" sz="2000" dirty="0"/>
              <a:t>: random assignment of </a:t>
            </a:r>
            <a:r>
              <a:rPr lang="en-US" sz="2000" dirty="0" smtClean="0"/>
              <a:t>channels</a:t>
            </a:r>
          </a:p>
          <a:p>
            <a:pPr marL="0" lvl="1" indent="0">
              <a:buNone/>
            </a:pPr>
            <a:r>
              <a:rPr lang="en-US" dirty="0"/>
              <a:t> </a:t>
            </a:r>
            <a:r>
              <a:rPr lang="en-US" dirty="0" smtClean="0"/>
              <a:t>        Random </a:t>
            </a:r>
            <a:r>
              <a:rPr lang="en-US" dirty="0"/>
              <a:t>selection of primary channel per operating channel</a:t>
            </a:r>
          </a:p>
          <a:p>
            <a:pPr marL="400050" lvl="1" indent="0">
              <a:buNone/>
            </a:pPr>
            <a:r>
              <a:rPr lang="en-US" dirty="0" smtClean="0"/>
              <a:t>4 		80MHz channels</a:t>
            </a:r>
            <a:endParaRPr lang="en-US" dirty="0"/>
          </a:p>
          <a:p>
            <a:pPr marL="400050" lvl="1" indent="0">
              <a:buNone/>
            </a:pPr>
            <a:r>
              <a:rPr lang="en-US" dirty="0" smtClean="0"/>
              <a:t>(6), 9, 10 	40 </a:t>
            </a:r>
            <a:r>
              <a:rPr lang="en-US" dirty="0"/>
              <a:t>MHz non-overlapping channels, </a:t>
            </a:r>
            <a:endParaRPr lang="en-US" dirty="0" smtClean="0"/>
          </a:p>
          <a:p>
            <a:pPr marL="400050" lvl="1" indent="0">
              <a:buNone/>
            </a:pPr>
            <a:endParaRPr lang="en-US" sz="1600" dirty="0" smtClean="0"/>
          </a:p>
          <a:p>
            <a:pPr marL="0" indent="0">
              <a:buNone/>
            </a:pPr>
            <a:r>
              <a:rPr lang="en-US" sz="2000" dirty="0" smtClean="0"/>
              <a:t>B </a:t>
            </a:r>
            <a:r>
              <a:rPr lang="en-US" sz="2000" dirty="0"/>
              <a:t>- </a:t>
            </a:r>
            <a:r>
              <a:rPr lang="en-US" sz="2000" dirty="0" smtClean="0"/>
              <a:t>5GHz: Intelligent assignment </a:t>
            </a:r>
            <a:r>
              <a:rPr lang="en-US" sz="2000" dirty="0"/>
              <a:t>of channels</a:t>
            </a:r>
          </a:p>
          <a:p>
            <a:pPr marL="0" lvl="1" indent="0">
              <a:buNone/>
            </a:pPr>
            <a:r>
              <a:rPr lang="en-US" sz="1600" dirty="0"/>
              <a:t>         </a:t>
            </a:r>
            <a:r>
              <a:rPr lang="en-US" dirty="0"/>
              <a:t>Intelligent selection entails looking for free channel then only if no free channel available, select one already in use. </a:t>
            </a:r>
          </a:p>
          <a:p>
            <a:pPr marL="400050" lvl="1" indent="0">
              <a:buNone/>
            </a:pPr>
            <a:r>
              <a:rPr lang="en-US" dirty="0" smtClean="0"/>
              <a:t>4 </a:t>
            </a:r>
            <a:r>
              <a:rPr lang="en-US" dirty="0"/>
              <a:t>	</a:t>
            </a:r>
            <a:r>
              <a:rPr lang="en-US" dirty="0" smtClean="0"/>
              <a:t>	80MHz </a:t>
            </a:r>
            <a:r>
              <a:rPr lang="en-US" dirty="0"/>
              <a:t>channels</a:t>
            </a:r>
          </a:p>
          <a:p>
            <a:pPr marL="400050" lvl="1" indent="0">
              <a:buNone/>
            </a:pPr>
            <a:r>
              <a:rPr lang="en-US" dirty="0" smtClean="0"/>
              <a:t>(6), 9</a:t>
            </a:r>
            <a:r>
              <a:rPr lang="en-US" dirty="0"/>
              <a:t>, 10 	40 MHz non-overlapping channels, </a:t>
            </a:r>
          </a:p>
          <a:p>
            <a:pPr marL="0" indent="0">
              <a:buNone/>
            </a:pPr>
            <a:r>
              <a:rPr lang="en-US" sz="1600" dirty="0" smtClean="0"/>
              <a:t>NOTE:  Alternative is to fix the allocations (intelligently) thus allowing less variation in simulations</a:t>
            </a:r>
            <a:endParaRPr lang="en-US" sz="1600" dirty="0"/>
          </a:p>
        </p:txBody>
      </p:sp>
      <p:sp>
        <p:nvSpPr>
          <p:cNvPr id="3" name="Title 2"/>
          <p:cNvSpPr>
            <a:spLocks noGrp="1"/>
          </p:cNvSpPr>
          <p:nvPr>
            <p:ph type="title"/>
          </p:nvPr>
        </p:nvSpPr>
        <p:spPr>
          <a:xfrm>
            <a:off x="685800" y="685800"/>
            <a:ext cx="7772400" cy="609600"/>
          </a:xfrm>
        </p:spPr>
        <p:txBody>
          <a:bodyPr/>
          <a:lstStyle/>
          <a:p>
            <a:r>
              <a:rPr lang="en-US" sz="2800" dirty="0" smtClean="0"/>
              <a:t>Proposed SR variations for Residential Scenario</a:t>
            </a:r>
            <a:endParaRPr lang="en-US" sz="2800"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826817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Possible fixed channel allocations</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
        <p:nvSpPr>
          <p:cNvPr id="7" name="TextBox 6"/>
          <p:cNvSpPr txBox="1"/>
          <p:nvPr/>
        </p:nvSpPr>
        <p:spPr>
          <a:xfrm>
            <a:off x="2078689" y="1322063"/>
            <a:ext cx="652743" cy="369332"/>
          </a:xfrm>
          <a:prstGeom prst="rect">
            <a:avLst/>
          </a:prstGeom>
          <a:noFill/>
        </p:spPr>
        <p:txBody>
          <a:bodyPr wrap="none" rtlCol="0">
            <a:spAutoFit/>
          </a:bodyPr>
          <a:lstStyle/>
          <a:p>
            <a:r>
              <a:rPr lang="en-US" sz="1800" dirty="0" smtClean="0"/>
              <a:t>4 </a:t>
            </a:r>
            <a:r>
              <a:rPr lang="en-US" sz="1800" dirty="0" err="1" smtClean="0"/>
              <a:t>Ch</a:t>
            </a:r>
            <a:endParaRPr lang="en-US" sz="1800" dirty="0"/>
          </a:p>
        </p:txBody>
      </p:sp>
      <p:sp>
        <p:nvSpPr>
          <p:cNvPr id="13" name="TextBox 12"/>
          <p:cNvSpPr txBox="1"/>
          <p:nvPr/>
        </p:nvSpPr>
        <p:spPr>
          <a:xfrm>
            <a:off x="6045639" y="1281983"/>
            <a:ext cx="652743" cy="369332"/>
          </a:xfrm>
          <a:prstGeom prst="rect">
            <a:avLst/>
          </a:prstGeom>
          <a:noFill/>
        </p:spPr>
        <p:txBody>
          <a:bodyPr wrap="none" rtlCol="0">
            <a:spAutoFit/>
          </a:bodyPr>
          <a:lstStyle/>
          <a:p>
            <a:r>
              <a:rPr lang="en-US" sz="1800" dirty="0"/>
              <a:t>6</a:t>
            </a:r>
            <a:r>
              <a:rPr lang="en-US" sz="1800" dirty="0" smtClean="0"/>
              <a:t> </a:t>
            </a:r>
            <a:r>
              <a:rPr lang="en-US" sz="1800" dirty="0" err="1" smtClean="0"/>
              <a:t>Ch</a:t>
            </a:r>
            <a:endParaRPr lang="en-US" sz="1800" dirty="0"/>
          </a:p>
        </p:txBody>
      </p:sp>
      <p:sp>
        <p:nvSpPr>
          <p:cNvPr id="14" name="TextBox 13"/>
          <p:cNvSpPr txBox="1"/>
          <p:nvPr/>
        </p:nvSpPr>
        <p:spPr>
          <a:xfrm>
            <a:off x="2021429" y="6132188"/>
            <a:ext cx="652743" cy="369332"/>
          </a:xfrm>
          <a:prstGeom prst="rect">
            <a:avLst/>
          </a:prstGeom>
          <a:noFill/>
        </p:spPr>
        <p:txBody>
          <a:bodyPr wrap="none" rtlCol="0">
            <a:spAutoFit/>
          </a:bodyPr>
          <a:lstStyle/>
          <a:p>
            <a:r>
              <a:rPr lang="en-US" sz="1800" dirty="0" smtClean="0"/>
              <a:t>9 </a:t>
            </a:r>
            <a:r>
              <a:rPr lang="en-US" sz="1800" dirty="0" err="1" smtClean="0"/>
              <a:t>Ch</a:t>
            </a:r>
            <a:endParaRPr lang="en-US" sz="1800" dirty="0"/>
          </a:p>
        </p:txBody>
      </p:sp>
      <p:sp>
        <p:nvSpPr>
          <p:cNvPr id="15" name="TextBox 14"/>
          <p:cNvSpPr txBox="1"/>
          <p:nvPr/>
        </p:nvSpPr>
        <p:spPr>
          <a:xfrm>
            <a:off x="5867400" y="6112353"/>
            <a:ext cx="768159" cy="369332"/>
          </a:xfrm>
          <a:prstGeom prst="rect">
            <a:avLst/>
          </a:prstGeom>
          <a:noFill/>
        </p:spPr>
        <p:txBody>
          <a:bodyPr wrap="none" rtlCol="0">
            <a:spAutoFit/>
          </a:bodyPr>
          <a:lstStyle/>
          <a:p>
            <a:r>
              <a:rPr lang="en-US" sz="1800" dirty="0" smtClean="0"/>
              <a:t>10 </a:t>
            </a:r>
            <a:r>
              <a:rPr lang="en-US" sz="1800" dirty="0" err="1" smtClean="0"/>
              <a:t>Ch</a:t>
            </a:r>
            <a:endParaRPr lang="en-US" sz="1800" dirty="0"/>
          </a:p>
        </p:txBody>
      </p:sp>
      <p:pic>
        <p:nvPicPr>
          <p:cNvPr id="717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599" y="1650809"/>
            <a:ext cx="3590925"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0096" y="1691395"/>
            <a:ext cx="3590925"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81"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99" y="4038600"/>
            <a:ext cx="3590925"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82"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40096" y="4027163"/>
            <a:ext cx="3590925"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5476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8509" y="751703"/>
            <a:ext cx="7772400" cy="1066800"/>
          </a:xfrm>
        </p:spPr>
        <p:txBody>
          <a:bodyPr/>
          <a:lstStyle/>
          <a:p>
            <a:r>
              <a:rPr lang="en-US" dirty="0" smtClean="0"/>
              <a:t>Enterprise Scenario</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548044835"/>
              </p:ext>
            </p:extLst>
          </p:nvPr>
        </p:nvGraphicFramePr>
        <p:xfrm>
          <a:off x="990600" y="2525313"/>
          <a:ext cx="3657600" cy="1393564"/>
        </p:xfrm>
        <a:graphic>
          <a:graphicData uri="http://schemas.openxmlformats.org/drawingml/2006/table">
            <a:tbl>
              <a:tblPr firstRow="1" firstCol="1" bandRow="1"/>
              <a:tblGrid>
                <a:gridCol w="498056"/>
                <a:gridCol w="451363"/>
                <a:gridCol w="466928"/>
                <a:gridCol w="435799"/>
                <a:gridCol w="451363"/>
                <a:gridCol w="420235"/>
                <a:gridCol w="466928"/>
                <a:gridCol w="466928"/>
              </a:tblGrid>
              <a:tr h="348391">
                <a:tc>
                  <a:txBody>
                    <a:bodyPr/>
                    <a:lstStyle/>
                    <a:p>
                      <a:pPr marL="0" marR="0">
                        <a:lnSpc>
                          <a:spcPct val="115000"/>
                        </a:lnSpc>
                        <a:spcBef>
                          <a:spcPts val="0"/>
                        </a:spcBef>
                        <a:spcAft>
                          <a:spcPts val="0"/>
                        </a:spcAft>
                      </a:pPr>
                      <a:r>
                        <a:rPr lang="en-US" sz="12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391">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391">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391">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TextBox 8"/>
          <p:cNvSpPr txBox="1"/>
          <p:nvPr/>
        </p:nvSpPr>
        <p:spPr>
          <a:xfrm>
            <a:off x="990600" y="1786648"/>
            <a:ext cx="2373407" cy="646331"/>
          </a:xfrm>
          <a:prstGeom prst="rect">
            <a:avLst/>
          </a:prstGeom>
          <a:noFill/>
        </p:spPr>
        <p:txBody>
          <a:bodyPr wrap="none" rtlCol="0">
            <a:spAutoFit/>
          </a:bodyPr>
          <a:lstStyle/>
          <a:p>
            <a:r>
              <a:rPr lang="en-US" sz="1800" dirty="0" smtClean="0"/>
              <a:t>Present scenario</a:t>
            </a:r>
          </a:p>
          <a:p>
            <a:r>
              <a:rPr lang="en-US" sz="1800" dirty="0" smtClean="0"/>
              <a:t>Four 80MHz channels</a:t>
            </a:r>
            <a:endParaRPr lang="en-US" sz="1800" dirty="0"/>
          </a:p>
        </p:txBody>
      </p:sp>
      <p:sp>
        <p:nvSpPr>
          <p:cNvPr id="10" name="Oval 9"/>
          <p:cNvSpPr/>
          <p:nvPr/>
        </p:nvSpPr>
        <p:spPr bwMode="auto">
          <a:xfrm>
            <a:off x="2457450" y="2882702"/>
            <a:ext cx="3810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1478692" y="2862627"/>
            <a:ext cx="3810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3314700" y="2905489"/>
            <a:ext cx="3810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2431192" y="3553243"/>
            <a:ext cx="3810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4" name="Oval 13"/>
          <p:cNvSpPr/>
          <p:nvPr/>
        </p:nvSpPr>
        <p:spPr bwMode="auto">
          <a:xfrm>
            <a:off x="1478692" y="3553782"/>
            <a:ext cx="381000" cy="3048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5" name="Oval 14"/>
          <p:cNvSpPr/>
          <p:nvPr/>
        </p:nvSpPr>
        <p:spPr bwMode="auto">
          <a:xfrm>
            <a:off x="3290887" y="3531003"/>
            <a:ext cx="381000" cy="3048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5094027" y="2649510"/>
            <a:ext cx="3529812" cy="923330"/>
          </a:xfrm>
          <a:prstGeom prst="rect">
            <a:avLst/>
          </a:prstGeom>
          <a:noFill/>
        </p:spPr>
        <p:txBody>
          <a:bodyPr wrap="none" rtlCol="0">
            <a:spAutoFit/>
          </a:bodyPr>
          <a:lstStyle/>
          <a:p>
            <a:r>
              <a:rPr lang="en-US" sz="1800" dirty="0" smtClean="0"/>
              <a:t>Legacy  total  OBSS 4-6 overlaps</a:t>
            </a:r>
          </a:p>
          <a:p>
            <a:r>
              <a:rPr lang="en-US" sz="1800" dirty="0" smtClean="0"/>
              <a:t>DSC     </a:t>
            </a:r>
            <a:r>
              <a:rPr lang="en-US" sz="1800" dirty="0" err="1" smtClean="0"/>
              <a:t>Approx</a:t>
            </a:r>
            <a:r>
              <a:rPr lang="en-US" sz="1800" dirty="0" smtClean="0"/>
              <a:t> 30% STA overlap</a:t>
            </a:r>
          </a:p>
          <a:p>
            <a:r>
              <a:rPr lang="en-US" sz="1800" dirty="0" smtClean="0"/>
              <a:t>             No AP overlap</a:t>
            </a:r>
          </a:p>
        </p:txBody>
      </p:sp>
      <p:graphicFrame>
        <p:nvGraphicFramePr>
          <p:cNvPr id="17" name="Table 16"/>
          <p:cNvGraphicFramePr>
            <a:graphicFrameLocks noGrp="1"/>
          </p:cNvGraphicFramePr>
          <p:nvPr>
            <p:extLst>
              <p:ext uri="{D42A27DB-BD31-4B8C-83A1-F6EECF244321}">
                <p14:modId xmlns:p14="http://schemas.microsoft.com/office/powerpoint/2010/main" val="2771897081"/>
              </p:ext>
            </p:extLst>
          </p:nvPr>
        </p:nvGraphicFramePr>
        <p:xfrm>
          <a:off x="953358" y="4683505"/>
          <a:ext cx="3694841" cy="1275496"/>
        </p:xfrm>
        <a:graphic>
          <a:graphicData uri="http://schemas.openxmlformats.org/drawingml/2006/table">
            <a:tbl>
              <a:tblPr firstRow="1" firstCol="1" bandRow="1"/>
              <a:tblGrid>
                <a:gridCol w="503127"/>
                <a:gridCol w="455959"/>
                <a:gridCol w="471682"/>
                <a:gridCol w="440236"/>
                <a:gridCol w="455959"/>
                <a:gridCol w="424514"/>
                <a:gridCol w="471682"/>
                <a:gridCol w="471682"/>
              </a:tblGrid>
              <a:tr h="318874">
                <a:tc>
                  <a:txBody>
                    <a:bodyPr/>
                    <a:lstStyle/>
                    <a:p>
                      <a:pPr marL="0" marR="0">
                        <a:lnSpc>
                          <a:spcPct val="115000"/>
                        </a:lnSpc>
                        <a:spcBef>
                          <a:spcPts val="0"/>
                        </a:spcBef>
                        <a:spcAft>
                          <a:spcPts val="0"/>
                        </a:spcAft>
                      </a:pPr>
                      <a:r>
                        <a:rPr lang="en-US" sz="12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874">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874">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874">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a:xfrm>
            <a:off x="912700" y="4038600"/>
            <a:ext cx="2351926" cy="646331"/>
          </a:xfrm>
          <a:prstGeom prst="rect">
            <a:avLst/>
          </a:prstGeom>
        </p:spPr>
        <p:txBody>
          <a:bodyPr wrap="none">
            <a:spAutoFit/>
          </a:bodyPr>
          <a:lstStyle/>
          <a:p>
            <a:r>
              <a:rPr lang="en-US" sz="1800" dirty="0" smtClean="0"/>
              <a:t>Alternative</a:t>
            </a:r>
          </a:p>
          <a:p>
            <a:r>
              <a:rPr lang="en-US" sz="1800" dirty="0" smtClean="0"/>
              <a:t>Nine 40MHz </a:t>
            </a:r>
            <a:r>
              <a:rPr lang="en-US" sz="1800" dirty="0"/>
              <a:t>channels</a:t>
            </a:r>
          </a:p>
        </p:txBody>
      </p:sp>
      <p:sp>
        <p:nvSpPr>
          <p:cNvPr id="19" name="TextBox 18"/>
          <p:cNvSpPr txBox="1"/>
          <p:nvPr/>
        </p:nvSpPr>
        <p:spPr>
          <a:xfrm>
            <a:off x="5205114" y="4574353"/>
            <a:ext cx="3307637" cy="1477328"/>
          </a:xfrm>
          <a:prstGeom prst="rect">
            <a:avLst/>
          </a:prstGeom>
          <a:noFill/>
        </p:spPr>
        <p:txBody>
          <a:bodyPr wrap="none" rtlCol="0">
            <a:spAutoFit/>
          </a:bodyPr>
          <a:lstStyle/>
          <a:p>
            <a:r>
              <a:rPr lang="en-US" sz="1800" dirty="0" smtClean="0"/>
              <a:t>Legacy All STAs &amp; APs overlap</a:t>
            </a:r>
          </a:p>
          <a:p>
            <a:r>
              <a:rPr lang="en-US" sz="1800" dirty="0" smtClean="0"/>
              <a:t>DSC No overlap</a:t>
            </a:r>
          </a:p>
          <a:p>
            <a:endParaRPr lang="en-US" sz="1800" dirty="0" smtClean="0"/>
          </a:p>
          <a:p>
            <a:r>
              <a:rPr lang="en-US" sz="1800" dirty="0" smtClean="0"/>
              <a:t>How does Throughput compare</a:t>
            </a:r>
          </a:p>
          <a:p>
            <a:r>
              <a:rPr lang="en-US" sz="1800" dirty="0" smtClean="0"/>
              <a:t>With 4 x 80 channels</a:t>
            </a:r>
            <a:endParaRPr lang="en-US" sz="1800" dirty="0"/>
          </a:p>
        </p:txBody>
      </p:sp>
      <p:sp>
        <p:nvSpPr>
          <p:cNvPr id="21" name="Oval 20"/>
          <p:cNvSpPr/>
          <p:nvPr/>
        </p:nvSpPr>
        <p:spPr bwMode="auto">
          <a:xfrm>
            <a:off x="2340704" y="5008217"/>
            <a:ext cx="3810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4" name="Oval 23"/>
          <p:cNvSpPr/>
          <p:nvPr/>
        </p:nvSpPr>
        <p:spPr bwMode="auto">
          <a:xfrm>
            <a:off x="3671887" y="5008217"/>
            <a:ext cx="381000" cy="3048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5" name="Oval 24"/>
          <p:cNvSpPr/>
          <p:nvPr/>
        </p:nvSpPr>
        <p:spPr bwMode="auto">
          <a:xfrm>
            <a:off x="957634" y="5008217"/>
            <a:ext cx="381000" cy="3048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2" name="Oval 21"/>
          <p:cNvSpPr/>
          <p:nvPr/>
        </p:nvSpPr>
        <p:spPr bwMode="auto">
          <a:xfrm>
            <a:off x="4191000" y="2905489"/>
            <a:ext cx="3810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3" name="Oval 22"/>
          <p:cNvSpPr/>
          <p:nvPr/>
        </p:nvSpPr>
        <p:spPr bwMode="auto">
          <a:xfrm>
            <a:off x="4194981" y="3572840"/>
            <a:ext cx="3810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8153332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78407</TotalTime>
  <Words>1020</Words>
  <Application>Microsoft Office PowerPoint</Application>
  <PresentationFormat>On-screen Show (4:3)</PresentationFormat>
  <Paragraphs>262</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Default Design</vt:lpstr>
      <vt:lpstr>Document</vt:lpstr>
      <vt:lpstr>Visio</vt:lpstr>
      <vt:lpstr>Use of TG ax Scenarios for Spatial Reuse </vt:lpstr>
      <vt:lpstr>Background</vt:lpstr>
      <vt:lpstr>Channel Re-use</vt:lpstr>
      <vt:lpstr>Channel  Allocations – 5GHz </vt:lpstr>
      <vt:lpstr>Proposed Methodology for SR</vt:lpstr>
      <vt:lpstr>Apartment Sharing – 14/0328r2</vt:lpstr>
      <vt:lpstr>Proposed SR variations for Residential Scenario</vt:lpstr>
      <vt:lpstr>Possible fixed channel allocations</vt:lpstr>
      <vt:lpstr>Enterprise Scenario</vt:lpstr>
      <vt:lpstr>Enterprise Scenario</vt:lpstr>
      <vt:lpstr>Indoor Small Scenario</vt:lpstr>
      <vt:lpstr>Indoor Small Scenario – reuse 7 </vt:lpstr>
      <vt:lpstr>Outdoor Large BSS scenario</vt:lpstr>
      <vt:lpstr>Summary</vt:lpstr>
      <vt:lpstr>Straw 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gsmith</cp:lastModifiedBy>
  <cp:revision>1509</cp:revision>
  <cp:lastPrinted>1998-02-10T13:28:06Z</cp:lastPrinted>
  <dcterms:created xsi:type="dcterms:W3CDTF">1998-02-10T13:07:52Z</dcterms:created>
  <dcterms:modified xsi:type="dcterms:W3CDTF">2015-10-21T10:23:35Z</dcterms:modified>
</cp:coreProperties>
</file>