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29" r:id="rId20"/>
    <p:sldId id="331" r:id="rId21"/>
    <p:sldId id="330" r:id="rId22"/>
    <p:sldId id="294" r:id="rId23"/>
    <p:sldId id="295" r:id="rId24"/>
    <p:sldId id="296" r:id="rId25"/>
    <p:sldId id="297" r:id="rId26"/>
    <p:sldId id="298" r:id="rId27"/>
    <p:sldId id="332" r:id="rId28"/>
    <p:sldId id="328" r:id="rId29"/>
    <p:sldId id="291" r:id="rId30"/>
    <p:sldId id="289" r:id="rId31"/>
    <p:sldId id="334" r:id="rId32"/>
    <p:sldId id="333" r:id="rId33"/>
    <p:sldId id="288" r:id="rId34"/>
    <p:sldId id="335" r:id="rId35"/>
    <p:sldId id="287" r:id="rId36"/>
    <p:sldId id="320" r:id="rId37"/>
    <p:sldId id="286" r:id="rId38"/>
    <p:sldId id="284" r:id="rId39"/>
    <p:sldId id="264" r:id="rId40"/>
    <p:sldId id="285" r:id="rId41"/>
    <p:sldId id="308" r:id="rId42"/>
    <p:sldId id="292" r:id="rId43"/>
    <p:sldId id="322" r:id="rId44"/>
    <p:sldId id="327" r:id="rId45"/>
    <p:sldId id="280" r:id="rId46"/>
    <p:sldId id="281" r:id="rId47"/>
    <p:sldId id="282" r:id="rId48"/>
    <p:sldId id="283" r:id="rId49"/>
    <p:sldId id="258" r:id="rId50"/>
    <p:sldId id="259" r:id="rId51"/>
    <p:sldId id="260" r:id="rId52"/>
    <p:sldId id="261" r:id="rId53"/>
    <p:sldId id="262" r:id="rId54"/>
    <p:sldId id="26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29"/>
            <p14:sldId id="331"/>
            <p14:sldId id="330"/>
            <p14:sldId id="294"/>
            <p14:sldId id="295"/>
          </p14:sldIdLst>
        </p14:section>
        <p14:section name="Slot#2" id="{D9FDAC3C-59EC-4F24-A258-990E5A99524B}">
          <p14:sldIdLst>
            <p14:sldId id="296"/>
            <p14:sldId id="297"/>
            <p14:sldId id="298"/>
            <p14:sldId id="332"/>
            <p14:sldId id="328"/>
            <p14:sldId id="291"/>
            <p14:sldId id="289"/>
            <p14:sldId id="334"/>
            <p14:sldId id="333"/>
            <p14:sldId id="288"/>
            <p14:sldId id="335"/>
            <p14:sldId id="287"/>
            <p14:sldId id="320"/>
            <p14:sldId id="286"/>
          </p14:sldIdLst>
        </p14:section>
        <p14:section name="Backup" id="{9FBC3677-2CD2-4DE4-B71A-F5EAB5A48DDF}">
          <p14:sldIdLst>
            <p14:sldId id="284"/>
            <p14:sldId id="264"/>
            <p14:sldId id="285"/>
            <p14:sldId id="308"/>
            <p14:sldId id="292"/>
            <p14:sldId id="322"/>
            <p14:sldId id="327"/>
          </p14:sldIdLst>
        </p14:section>
        <p14:section name="Motions' templates" id="{A00CE131-3A42-486E-8953-DA2CA69571D8}">
          <p14:sldIdLst>
            <p14:sldId id="280"/>
            <p14:sldId id="281"/>
            <p14:sldId id="282"/>
            <p14:sldId id="283"/>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44" autoAdjust="0"/>
    <p:restoredTop sz="94660"/>
  </p:normalViewPr>
  <p:slideViewPr>
    <p:cSldViewPr>
      <p:cViewPr>
        <p:scale>
          <a:sx n="100" d="100"/>
          <a:sy n="100" d="100"/>
        </p:scale>
        <p:origin x="822" y="-5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73792776"/>
        <c:axId val="473794736"/>
        <c:axId val="0"/>
      </c:bar3DChart>
      <c:catAx>
        <c:axId val="47379277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73794736"/>
        <c:crosses val="autoZero"/>
        <c:auto val="1"/>
        <c:lblAlgn val="ctr"/>
        <c:lblOffset val="100"/>
        <c:tickLblSkip val="3"/>
        <c:tickMarkSkip val="1"/>
        <c:noMultiLvlLbl val="0"/>
      </c:catAx>
      <c:valAx>
        <c:axId val="473794736"/>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7379277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802.11-15/1003r0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Nov.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49</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802.11-15/1237r3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1238-01-00az-sep-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NGP </a:t>
            </a:r>
            <a:r>
              <a:rPr lang="en-US" altLang="en-US" dirty="0" smtClean="0"/>
              <a:t>TG Nov. 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2015-11-11</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Nov. 2015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57"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03555029"/>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11-15/1238</a:t>
            </a:r>
            <a:r>
              <a:rPr lang="en-US" altLang="en-US" sz="1800" b="0" dirty="0" smtClean="0"/>
              <a:t>).  </a:t>
            </a:r>
            <a:endParaRPr lang="en-US" altLang="en-US" sz="1800" b="0" dirty="0"/>
          </a:p>
          <a:p>
            <a:pPr>
              <a:spcBef>
                <a:spcPct val="20000"/>
              </a:spcBef>
              <a:buFontTx/>
              <a:buChar char="•"/>
            </a:pPr>
            <a:r>
              <a:rPr lang="en-US" altLang="en-US" sz="1800" b="0" dirty="0" smtClean="0"/>
              <a:t>Election for TG vice chair position.</a:t>
            </a:r>
            <a:endParaRPr lang="en-US" altLang="en-US" sz="1800" b="0" dirty="0"/>
          </a:p>
          <a:p>
            <a:pPr algn="just">
              <a:spcBef>
                <a:spcPct val="20000"/>
              </a:spcBef>
              <a:buFontTx/>
              <a:buChar char="•"/>
            </a:pPr>
            <a:r>
              <a:rPr lang="en-US" altLang="en-US" sz="1800" b="0" dirty="0" smtClean="0"/>
              <a:t>Review TG development process and  documentation status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Completion of use case document development.</a:t>
            </a:r>
            <a:endParaRPr lang="en-US" altLang="en-US" sz="1600" dirty="0"/>
          </a:p>
          <a:p>
            <a:pPr lvl="1" algn="just">
              <a:spcBef>
                <a:spcPct val="20000"/>
              </a:spcBef>
              <a:buFontTx/>
              <a:buChar char="•"/>
            </a:pPr>
            <a:r>
              <a:rPr lang="en-US" altLang="en-US" sz="1600" dirty="0" smtClean="0"/>
              <a:t>Initiation of Functional Requirements Document.</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7966322"/>
              </p:ext>
            </p:extLst>
          </p:nvPr>
        </p:nvGraphicFramePr>
        <p:xfrm>
          <a:off x="395536" y="1724994"/>
          <a:ext cx="8458200" cy="3444608"/>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11-15-1237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Nov.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11-15-1238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Sep.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Friedbert</a:t>
                      </a:r>
                      <a:r>
                        <a:rPr lang="en-US" sz="1400" dirty="0" smtClean="0"/>
                        <a:t> </a:t>
                      </a:r>
                      <a:r>
                        <a:rPr lang="en-US" sz="1400" dirty="0" err="1" smtClean="0"/>
                        <a:t>Berens</a:t>
                      </a:r>
                      <a:endParaRPr lang="en-US" sz="1400" dirty="0" smtClean="0"/>
                    </a:p>
                  </a:txBody>
                  <a:tcPr marT="45712" marB="45712"/>
                </a:tc>
                <a:tc>
                  <a:txBody>
                    <a:bodyPr/>
                    <a:lstStyle/>
                    <a:p>
                      <a:r>
                        <a:rPr lang="en-US" sz="1400" dirty="0" smtClean="0"/>
                        <a:t>Dynamic Environment Use Cases</a:t>
                      </a:r>
                      <a:endParaRPr lang="en-US" sz="1400" dirty="0"/>
                    </a:p>
                  </a:txBody>
                  <a:tcPr marT="45712" marB="45712"/>
                </a:tc>
                <a:tc>
                  <a:txBody>
                    <a:bodyPr/>
                    <a:lstStyle/>
                    <a:p>
                      <a:r>
                        <a:rPr lang="en-US" sz="1400" dirty="0" smtClean="0"/>
                        <a:t>Use cases</a:t>
                      </a:r>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11-15-1411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MIMO for NGP</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feasibility</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11-15-1436</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 </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STA</a:t>
                      </a:r>
                      <a:r>
                        <a:rPr lang="en-US" sz="1400" kern="1200" baseline="0" dirty="0" smtClean="0">
                          <a:solidFill>
                            <a:schemeClr val="dk1"/>
                          </a:solidFill>
                          <a:latin typeface="+mn-lt"/>
                          <a:ea typeface="+mn-ea"/>
                          <a:cs typeface="+mn-cs"/>
                        </a:rPr>
                        <a:t> to STA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11-15-0388</a:t>
                      </a:r>
                      <a:endParaRPr lang="en-US" sz="1400" dirty="0"/>
                    </a:p>
                  </a:txBody>
                  <a:tcPr marT="45712" marB="45712"/>
                </a:tc>
                <a:tc>
                  <a:txBody>
                    <a:bodyPr/>
                    <a:lstStyle/>
                    <a:p>
                      <a:r>
                        <a:rPr lang="en-US" sz="1400" dirty="0" smtClean="0"/>
                        <a:t>Santosh Pandey</a:t>
                      </a:r>
                      <a:endParaRPr lang="en-US" sz="1400" dirty="0" smtClean="0"/>
                    </a:p>
                  </a:txBody>
                  <a:tcPr marT="45712" marB="45712"/>
                </a:tc>
                <a:tc>
                  <a:txBody>
                    <a:bodyPr/>
                    <a:lstStyle/>
                    <a:p>
                      <a:r>
                        <a:rPr lang="en-US" sz="1400" dirty="0" smtClean="0"/>
                        <a:t>Use case document</a:t>
                      </a:r>
                      <a:endParaRPr lang="en-US" sz="1400" dirty="0"/>
                    </a:p>
                  </a:txBody>
                  <a:tcPr marT="45712" marB="45712"/>
                </a:tc>
                <a:tc>
                  <a:txBody>
                    <a:bodyPr/>
                    <a:lstStyle/>
                    <a:p>
                      <a:r>
                        <a:rPr lang="en-US" sz="1400" dirty="0" smtClean="0"/>
                        <a:t>Use case</a:t>
                      </a:r>
                      <a:endParaRPr lang="en-US" sz="1400" dirty="0"/>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(3min - Chair)</a:t>
            </a:r>
            <a:endParaRPr lang="en-US" altLang="en-US" sz="2000" b="0" dirty="0"/>
          </a:p>
          <a:p>
            <a:pPr algn="just">
              <a:spcBef>
                <a:spcPct val="20000"/>
              </a:spcBef>
              <a:buFontTx/>
              <a:buChar char="•"/>
            </a:pPr>
            <a:r>
              <a:rPr lang="en-US" altLang="en-US" sz="2000" b="0" dirty="0"/>
              <a:t>Election for TG vice chair position</a:t>
            </a:r>
            <a:r>
              <a:rPr lang="en-US" altLang="en-US" sz="2000" b="0" dirty="0" smtClean="0"/>
              <a:t>.</a:t>
            </a:r>
          </a:p>
          <a:p>
            <a:pPr algn="just">
              <a:spcBef>
                <a:spcPct val="20000"/>
              </a:spcBef>
              <a:buFontTx/>
              <a:buChar char="•"/>
            </a:pPr>
            <a:r>
              <a:rPr lang="en-US" altLang="en-US" sz="2000" b="0" dirty="0" smtClean="0"/>
              <a:t>Presentation to inform TG.</a:t>
            </a:r>
            <a:endParaRPr lang="en-US" altLang="en-US" sz="20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99415046"/>
              </p:ext>
            </p:extLst>
          </p:nvPr>
        </p:nvGraphicFramePr>
        <p:xfrm>
          <a:off x="669345" y="1988840"/>
          <a:ext cx="7772404" cy="1844568"/>
        </p:xfrm>
        <a:graphic>
          <a:graphicData uri="http://schemas.openxmlformats.org/drawingml/2006/table">
            <a:tbl>
              <a:tblPr firstRow="1" bandRow="1">
                <a:tableStyleId>{21E4AEA4-8DFA-4A89-87EB-49C32662AFE0}</a:tableStyleId>
              </a:tblPr>
              <a:tblGrid>
                <a:gridCol w="1380624"/>
                <a:gridCol w="2124576"/>
                <a:gridCol w="2667000"/>
                <a:gridCol w="160020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05408">
                <a:tc>
                  <a:txBody>
                    <a:bodyPr/>
                    <a:lstStyle/>
                    <a:p>
                      <a:r>
                        <a:rPr lang="en-US" sz="1400" dirty="0" smtClean="0"/>
                        <a:t>11-15/1237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Next Gen.</a:t>
                      </a:r>
                      <a:r>
                        <a:rPr lang="en-US" sz="1400" baseline="0" dirty="0" smtClean="0"/>
                        <a:t> Positioning </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78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11-15-1238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Sep.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3012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Friedbert</a:t>
                      </a:r>
                      <a:r>
                        <a:rPr lang="en-US" sz="1400" dirty="0" smtClean="0"/>
                        <a:t> </a:t>
                      </a:r>
                      <a:r>
                        <a:rPr lang="en-US" sz="1400" dirty="0" err="1" smtClean="0"/>
                        <a:t>Berens</a:t>
                      </a:r>
                      <a:endParaRPr lang="en-US" sz="1400" dirty="0" smtClean="0"/>
                    </a:p>
                  </a:txBody>
                  <a:tcPr marT="45712" marB="45712"/>
                </a:tc>
                <a:tc>
                  <a:txBody>
                    <a:bodyPr/>
                    <a:lstStyle/>
                    <a:p>
                      <a:r>
                        <a:rPr lang="en-US" sz="1400" dirty="0" smtClean="0"/>
                        <a:t>Dynamic Environment Use Cases</a:t>
                      </a:r>
                      <a:endParaRPr lang="en-US" sz="1400" dirty="0"/>
                    </a:p>
                  </a:txBody>
                  <a:tcPr marT="45712" marB="45712"/>
                </a:tc>
                <a:tc>
                  <a:txBody>
                    <a:bodyPr/>
                    <a:lstStyle/>
                    <a:p>
                      <a:r>
                        <a:rPr lang="en-US" sz="1400" dirty="0" smtClean="0"/>
                        <a:t>Use cases</a:t>
                      </a:r>
                      <a:endParaRPr lang="en-US" sz="1400" dirty="0"/>
                    </a:p>
                  </a:txBody>
                  <a:tcPr marT="45712" marB="45712"/>
                </a:tc>
              </a:tr>
              <a:tr h="3012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11-15-1411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MIMO for NGP</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feasibility</a:t>
                      </a:r>
                      <a:endParaRPr lang="en-US" sz="1400"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11-15/1238r1 posted to Mentor Oct. 5</a:t>
            </a:r>
            <a:r>
              <a:rPr lang="en-US" baseline="30000" dirty="0" smtClean="0"/>
              <a:t>th</a:t>
            </a:r>
            <a:r>
              <a:rPr lang="en-US" dirty="0" smtClean="0"/>
              <a:t>. </a:t>
            </a:r>
          </a:p>
          <a:p>
            <a:endParaRPr lang="en-US" dirty="0" smtClean="0"/>
          </a:p>
          <a:p>
            <a:r>
              <a:rPr lang="en-US" dirty="0" smtClean="0"/>
              <a:t>Motion:</a:t>
            </a:r>
          </a:p>
          <a:p>
            <a:pPr marL="0" indent="0"/>
            <a:r>
              <a:rPr lang="en-US" dirty="0" smtClean="0"/>
              <a:t>To </a:t>
            </a:r>
            <a:r>
              <a:rPr lang="en-US" dirty="0"/>
              <a:t>approve document </a:t>
            </a:r>
            <a:r>
              <a:rPr lang="en-US" dirty="0" smtClean="0"/>
              <a:t>11-15/1238r1 </a:t>
            </a:r>
            <a:r>
              <a:rPr lang="en-US" dirty="0"/>
              <a:t>as </a:t>
            </a:r>
            <a:r>
              <a:rPr lang="en-US" dirty="0" smtClean="0"/>
              <a:t>TG </a:t>
            </a:r>
            <a:r>
              <a:rPr lang="en-US" dirty="0"/>
              <a:t>meeting minutes for the </a:t>
            </a:r>
            <a:r>
              <a:rPr lang="en-US" dirty="0" smtClean="0"/>
              <a:t>Bangkok meeting</a:t>
            </a:r>
            <a:r>
              <a:rPr lang="en-US" dirty="0"/>
              <a:t>. </a:t>
            </a:r>
          </a:p>
          <a:p>
            <a:r>
              <a:rPr lang="en-US" dirty="0"/>
              <a:t>Moved </a:t>
            </a:r>
            <a:r>
              <a:rPr lang="en-US" dirty="0" smtClean="0"/>
              <a:t>by</a:t>
            </a:r>
            <a:r>
              <a:rPr lang="en-US" dirty="0" smtClean="0"/>
              <a:t>: Zhou Lan </a:t>
            </a:r>
            <a:endParaRPr lang="en-US" dirty="0" smtClean="0"/>
          </a:p>
          <a:p>
            <a:r>
              <a:rPr lang="en-US" dirty="0" smtClean="0"/>
              <a:t>Seconded by</a:t>
            </a:r>
            <a:r>
              <a:rPr lang="en-US" dirty="0" smtClean="0"/>
              <a:t>: Allan Zhu </a:t>
            </a:r>
            <a:endParaRPr lang="en-US" dirty="0"/>
          </a:p>
          <a:p>
            <a:r>
              <a:rPr lang="en-US" dirty="0" smtClean="0"/>
              <a:t>Results (Y/N/A): </a:t>
            </a:r>
            <a:endParaRPr lang="en-US" dirty="0" smtClean="0"/>
          </a:p>
          <a:p>
            <a:r>
              <a:rPr lang="en-US" dirty="0" smtClean="0"/>
              <a:t>Unanimous consent </a:t>
            </a:r>
            <a:endParaRPr lang="en-US"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Vice-chair elections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Last call for nominations.</a:t>
            </a:r>
          </a:p>
          <a:p>
            <a:pPr>
              <a:buFont typeface="Arial" panose="020B0604020202020204" pitchFamily="34" charset="0"/>
              <a:buChar char="•"/>
            </a:pPr>
            <a:r>
              <a:rPr lang="en-US" dirty="0" smtClean="0"/>
              <a:t>Close of nomination.</a:t>
            </a:r>
          </a:p>
          <a:p>
            <a:pPr>
              <a:buFont typeface="Arial" panose="020B0604020202020204" pitchFamily="34" charset="0"/>
              <a:buChar char="•"/>
            </a:pPr>
            <a:r>
              <a:rPr lang="en-US" dirty="0" smtClean="0"/>
              <a:t>Presentation of nominees. </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777285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Dallas, Texas</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Nov. 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2015</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b="0" dirty="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Secretary</a:t>
            </a:r>
            <a:r>
              <a:rPr lang="en-US" altLang="en-US" b="0" dirty="0" smtClean="0">
                <a:cs typeface="Times New Roman" panose="02020603050405020304" pitchFamily="18" charset="0"/>
              </a:rPr>
              <a:t>: </a:t>
            </a:r>
            <a:r>
              <a:rPr lang="en-US" b="0" dirty="0"/>
              <a:t>Zhou Lan </a:t>
            </a:r>
            <a:r>
              <a:rPr lang="en-US" altLang="en-US" b="0" dirty="0" smtClean="0">
                <a:cs typeface="Times New Roman" panose="02020603050405020304" pitchFamily="18" charset="0"/>
              </a:rPr>
              <a:t> </a:t>
            </a:r>
            <a:r>
              <a:rPr lang="en-US" altLang="en-US"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b="0" dirty="0">
                <a:cs typeface="Times New Roman" panose="02020603050405020304" pitchFamily="18" charset="0"/>
              </a:rPr>
              <a:t>)</a:t>
            </a:r>
            <a:endParaRPr lang="en-US" altLang="en-US" sz="14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Vice-chair elections</a:t>
            </a:r>
            <a:endParaRPr lang="en-US" dirty="0"/>
          </a:p>
        </p:txBody>
      </p:sp>
      <p:sp>
        <p:nvSpPr>
          <p:cNvPr id="3" name="Content Placeholder 2"/>
          <p:cNvSpPr>
            <a:spLocks noGrp="1"/>
          </p:cNvSpPr>
          <p:nvPr>
            <p:ph idx="1"/>
          </p:nvPr>
        </p:nvSpPr>
        <p:spPr/>
        <p:txBody>
          <a:bodyPr/>
          <a:lstStyle/>
          <a:p>
            <a:r>
              <a:rPr lang="en-US" dirty="0" smtClean="0"/>
              <a:t>Motion</a:t>
            </a:r>
          </a:p>
          <a:p>
            <a:r>
              <a:rPr lang="en-US" dirty="0"/>
              <a:t>To approve </a:t>
            </a:r>
            <a:r>
              <a:rPr lang="en-US" dirty="0" smtClean="0"/>
              <a:t>Carlos Aldana (</a:t>
            </a:r>
            <a:r>
              <a:rPr lang="en-US" dirty="0" smtClean="0"/>
              <a:t>Qualcomm) </a:t>
            </a:r>
            <a:r>
              <a:rPr lang="en-US" dirty="0" smtClean="0"/>
              <a:t>as </a:t>
            </a:r>
            <a:r>
              <a:rPr lang="en-US" dirty="0" err="1"/>
              <a:t>TGaz</a:t>
            </a:r>
            <a:r>
              <a:rPr lang="en-US" dirty="0"/>
              <a:t> </a:t>
            </a:r>
            <a:r>
              <a:rPr lang="en-US" dirty="0" smtClean="0"/>
              <a:t>vice-chair</a:t>
            </a:r>
            <a:r>
              <a:rPr lang="en-US" dirty="0"/>
              <a:t>.</a:t>
            </a:r>
          </a:p>
          <a:p>
            <a:r>
              <a:rPr lang="en-US" dirty="0" smtClean="0"/>
              <a:t>Moved</a:t>
            </a:r>
            <a:r>
              <a:rPr lang="en-US" dirty="0" smtClean="0"/>
              <a:t>: Allan Zhu</a:t>
            </a:r>
            <a:endParaRPr lang="en-US" dirty="0" smtClean="0"/>
          </a:p>
          <a:p>
            <a:r>
              <a:rPr lang="en-US" dirty="0" smtClean="0"/>
              <a:t>2</a:t>
            </a:r>
            <a:r>
              <a:rPr lang="en-US" baseline="30000" dirty="0" smtClean="0"/>
              <a:t>nd</a:t>
            </a:r>
            <a:r>
              <a:rPr lang="en-US" dirty="0" smtClean="0"/>
              <a:t>: Santosh Pandey</a:t>
            </a:r>
            <a:endParaRPr lang="en-US" dirty="0"/>
          </a:p>
          <a:p>
            <a:endParaRPr lang="en-US" dirty="0" smtClean="0"/>
          </a:p>
          <a:p>
            <a:r>
              <a:rPr lang="en-US" dirty="0" smtClean="0"/>
              <a:t>Results (Y/N/A): </a:t>
            </a:r>
            <a:r>
              <a:rPr lang="en-US" dirty="0" smtClean="0"/>
              <a:t>30/0/1</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3912887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(55min)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16804829"/>
              </p:ext>
            </p:extLst>
          </p:nvPr>
        </p:nvGraphicFramePr>
        <p:xfrm>
          <a:off x="656785" y="2420888"/>
          <a:ext cx="7772404" cy="2297744"/>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945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11-15-1436</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STA</a:t>
                      </a:r>
                      <a:r>
                        <a:rPr lang="en-US" sz="1400" kern="1200" baseline="0" dirty="0" smtClean="0">
                          <a:solidFill>
                            <a:schemeClr val="dk1"/>
                          </a:solidFill>
                          <a:latin typeface="+mn-lt"/>
                          <a:ea typeface="+mn-ea"/>
                          <a:cs typeface="+mn-cs"/>
                        </a:rPr>
                        <a:t> to STA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306608">
                <a:tc>
                  <a:txBody>
                    <a:bodyPr/>
                    <a:lstStyle/>
                    <a:p>
                      <a:r>
                        <a:rPr lang="en-US" sz="1400" dirty="0" smtClean="0"/>
                        <a:t>11-15-0388</a:t>
                      </a:r>
                      <a:endParaRPr lang="en-US" sz="1400" dirty="0"/>
                    </a:p>
                  </a:txBody>
                  <a:tcPr marT="45712" marB="45712"/>
                </a:tc>
                <a:tc>
                  <a:txBody>
                    <a:bodyPr/>
                    <a:lstStyle/>
                    <a:p>
                      <a:r>
                        <a:rPr lang="en-US" sz="1400" dirty="0" smtClean="0"/>
                        <a:t>Santosh Pandey</a:t>
                      </a:r>
                    </a:p>
                  </a:txBody>
                  <a:tcPr marT="45712" marB="45712"/>
                </a:tc>
                <a:tc>
                  <a:txBody>
                    <a:bodyPr/>
                    <a:lstStyle/>
                    <a:p>
                      <a:r>
                        <a:rPr lang="en-US" sz="1400" dirty="0" smtClean="0"/>
                        <a:t>Use case document</a:t>
                      </a:r>
                      <a:endParaRPr lang="en-US" sz="1400" dirty="0"/>
                    </a:p>
                  </a:txBody>
                  <a:tcPr marT="45712" marB="45712"/>
                </a:tc>
                <a:tc>
                  <a:txBody>
                    <a:bodyPr/>
                    <a:lstStyle/>
                    <a:p>
                      <a:r>
                        <a:rPr lang="en-US" sz="1400" dirty="0" smtClean="0"/>
                        <a:t>Use case</a:t>
                      </a:r>
                      <a:endParaRPr lang="en-US" sz="1400" dirty="0"/>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UC document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We adopt document 11-15-0388r2 as our baseline draft for use case document. </a:t>
            </a:r>
          </a:p>
          <a:p>
            <a:pPr marL="0" indent="0">
              <a:buNone/>
            </a:pPr>
            <a:endParaRPr lang="en-US" altLang="en-US" dirty="0" smtClean="0"/>
          </a:p>
          <a:p>
            <a:pPr marL="0" indent="0">
              <a:buNone/>
            </a:pPr>
            <a:r>
              <a:rPr lang="en-US" altLang="en-US" dirty="0" smtClean="0"/>
              <a:t>Move: Santosh Pandey	</a:t>
            </a:r>
            <a:endParaRPr lang="en-US" altLang="en-US" dirty="0" smtClean="0"/>
          </a:p>
          <a:p>
            <a:pPr marL="0" indent="0">
              <a:buNone/>
            </a:pPr>
            <a:r>
              <a:rPr lang="en-US" altLang="en-US" dirty="0" smtClean="0"/>
              <a:t>2</a:t>
            </a:r>
            <a:r>
              <a:rPr lang="en-US" altLang="en-US" baseline="30000" dirty="0" smtClean="0"/>
              <a:t>nd</a:t>
            </a:r>
            <a:r>
              <a:rPr lang="en-US" altLang="en-US" dirty="0" smtClean="0"/>
              <a:t>: Allan Zhu</a:t>
            </a:r>
            <a:endParaRPr lang="en-US" altLang="en-US" dirty="0"/>
          </a:p>
          <a:p>
            <a:pPr marL="0" indent="0">
              <a:buNone/>
            </a:pPr>
            <a:r>
              <a:rPr lang="en-US" altLang="en-US" dirty="0" smtClean="0"/>
              <a:t>Y: </a:t>
            </a:r>
            <a:r>
              <a:rPr lang="en-US" altLang="en-US" dirty="0" smtClean="0"/>
              <a:t>	</a:t>
            </a:r>
            <a:r>
              <a:rPr lang="en-US" altLang="en-US" dirty="0" smtClean="0"/>
              <a:t>15		N: 0 		</a:t>
            </a:r>
            <a:r>
              <a:rPr lang="en-US" altLang="en-US" dirty="0" smtClean="0"/>
              <a:t>	A</a:t>
            </a:r>
            <a:r>
              <a:rPr lang="en-US" altLang="en-US" dirty="0" smtClean="0"/>
              <a:t>: 5</a:t>
            </a:r>
          </a:p>
          <a:p>
            <a:pPr marL="0" indent="0">
              <a:buNone/>
            </a:pPr>
            <a:r>
              <a:rPr lang="en-US" altLang="en-US" dirty="0" smtClean="0"/>
              <a:t>Motion passes.</a:t>
            </a:r>
            <a:endParaRPr lang="en-US" altLang="en-US" dirty="0" smtClean="0"/>
          </a:p>
          <a:p>
            <a:pPr marL="0" indent="0">
              <a:buNone/>
            </a:pPr>
            <a:endParaRPr lang="en-US" altLang="en-US"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27</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8150575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t>
            </a:r>
            <a:r>
              <a:rPr lang="en-US" dirty="0" err="1" smtClean="0"/>
              <a:t>TGaz</a:t>
            </a:r>
            <a:r>
              <a:rPr lang="en-US" dirty="0" smtClean="0"/>
              <a:t> Timeline 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Jan.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Initiate the </a:t>
            </a:r>
            <a:r>
              <a:rPr lang="en-US" altLang="en-US" dirty="0" smtClean="0"/>
              <a:t>Functional </a:t>
            </a:r>
            <a:r>
              <a:rPr lang="en-US" altLang="en-US" dirty="0" smtClean="0"/>
              <a:t>Requirement Document development.</a:t>
            </a:r>
          </a:p>
          <a:p>
            <a:pPr algn="just">
              <a:spcBef>
                <a:spcPts val="1225"/>
              </a:spcBef>
              <a:buFontTx/>
              <a:buChar char="•"/>
            </a:pPr>
            <a:r>
              <a:rPr lang="en-US" altLang="en-US" dirty="0" smtClean="0"/>
              <a:t>Technical </a:t>
            </a:r>
            <a:r>
              <a:rPr lang="en-US" altLang="en-US" dirty="0" smtClean="0"/>
              <a:t>presentations.</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NGP </a:t>
            </a:r>
            <a:r>
              <a:rPr lang="en-US" altLang="en-US" dirty="0"/>
              <a:t>(</a:t>
            </a:r>
            <a:r>
              <a:rPr lang="en-US" altLang="en-US" dirty="0" smtClean="0"/>
              <a:t>Next Generation </a:t>
            </a:r>
            <a:r>
              <a:rPr lang="en-US" altLang="en-US" dirty="0"/>
              <a:t>Positioning) </a:t>
            </a:r>
            <a:r>
              <a:rPr lang="en-US" altLang="en-US" dirty="0" smtClean="0"/>
              <a:t>agenda </a:t>
            </a:r>
            <a:r>
              <a:rPr lang="en-US" altLang="en-US" dirty="0"/>
              <a:t>for the </a:t>
            </a:r>
            <a:r>
              <a:rPr lang="en-US" altLang="en-US" dirty="0" smtClean="0"/>
              <a:t>Nov.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Dec. 2</a:t>
            </a:r>
            <a:r>
              <a:rPr lang="en-US" altLang="en-US" sz="2800" baseline="30000" dirty="0" smtClean="0"/>
              <a:t>nd</a:t>
            </a:r>
            <a:r>
              <a:rPr lang="en-US" altLang="en-US" sz="2800" dirty="0" smtClean="0"/>
              <a:t> </a:t>
            </a:r>
            <a:r>
              <a:rPr lang="en-US" altLang="en-US" sz="2800" dirty="0" smtClean="0"/>
              <a:t>10:00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marL="0" indent="0">
              <a:buNone/>
            </a:pPr>
            <a:r>
              <a:rPr lang="en-US" altLang="en-US" dirty="0" smtClean="0"/>
              <a:t>To </a:t>
            </a:r>
            <a:r>
              <a:rPr lang="en-US" altLang="en-US" dirty="0"/>
              <a:t>instruct the use case document editor to add use cases depicted by </a:t>
            </a:r>
            <a:r>
              <a:rPr lang="en-US" altLang="en-US" dirty="0" smtClean="0"/>
              <a:t>slide 6 </a:t>
            </a:r>
            <a:r>
              <a:rPr lang="en-US" altLang="en-US" dirty="0"/>
              <a:t>of submission </a:t>
            </a:r>
            <a:r>
              <a:rPr lang="en-US" altLang="en-US" dirty="0" smtClean="0"/>
              <a:t>11-15-1436r1 to </a:t>
            </a:r>
            <a:r>
              <a:rPr lang="en-US" altLang="en-US" dirty="0"/>
              <a:t>the use case working draft document</a:t>
            </a:r>
            <a:r>
              <a:rPr lang="en-US" altLang="en-US" dirty="0" smtClean="0"/>
              <a:t>.</a:t>
            </a:r>
          </a:p>
          <a:p>
            <a:pPr marL="0" indent="0">
              <a:buNone/>
            </a:pPr>
            <a:endParaRPr lang="en-US" altLang="en-US" dirty="0"/>
          </a:p>
          <a:p>
            <a:pPr marL="0" indent="0">
              <a:buNone/>
            </a:pPr>
            <a:r>
              <a:rPr lang="en-US" altLang="en-US" dirty="0"/>
              <a:t>Move</a:t>
            </a:r>
            <a:r>
              <a:rPr lang="en-US" altLang="en-US" dirty="0" smtClean="0"/>
              <a:t>: </a:t>
            </a:r>
            <a:r>
              <a:rPr lang="en-US" altLang="en-US" dirty="0" err="1" smtClean="0"/>
              <a:t>Xun</a:t>
            </a:r>
            <a:r>
              <a:rPr lang="en-US" altLang="en-US" dirty="0" smtClean="0"/>
              <a:t> Yang</a:t>
            </a:r>
            <a:endParaRPr lang="en-US" altLang="en-US" dirty="0"/>
          </a:p>
          <a:p>
            <a:pPr marL="0" indent="0">
              <a:buNone/>
            </a:pPr>
            <a:r>
              <a:rPr lang="en-US" altLang="en-US" dirty="0"/>
              <a:t>2</a:t>
            </a:r>
            <a:r>
              <a:rPr lang="en-US" altLang="en-US" baseline="30000" dirty="0"/>
              <a:t>nd</a:t>
            </a:r>
            <a:r>
              <a:rPr lang="en-US" altLang="en-US" dirty="0" smtClean="0"/>
              <a:t>: Allan Zhu</a:t>
            </a:r>
            <a:endParaRPr lang="en-US" altLang="en-US" dirty="0"/>
          </a:p>
          <a:p>
            <a:pPr marL="0" indent="0">
              <a:buNone/>
            </a:pPr>
            <a:endParaRPr lang="en-US" altLang="en-US" b="0" dirty="0" smtClean="0"/>
          </a:p>
          <a:p>
            <a:pPr marL="0" indent="0">
              <a:buNone/>
            </a:pPr>
            <a:r>
              <a:rPr lang="en-US" altLang="en-US" b="0" dirty="0" smtClean="0"/>
              <a:t>Y: 	N: 	 </a:t>
            </a:r>
            <a:r>
              <a:rPr lang="en-US" altLang="en-US" b="0" dirty="0"/>
              <a:t>	</a:t>
            </a:r>
            <a:r>
              <a:rPr lang="en-US" altLang="en-US" b="0" dirty="0" smtClean="0"/>
              <a:t>A: </a:t>
            </a:r>
            <a:endParaRPr lang="en-US" altLang="ja-JP" b="0" dirty="0"/>
          </a:p>
          <a:p>
            <a:endParaRPr lang="en-US" b="0" dirty="0"/>
          </a:p>
        </p:txBody>
      </p:sp>
      <p:sp>
        <p:nvSpPr>
          <p:cNvPr id="5" name="Slide Number Placeholder 4"/>
          <p:cNvSpPr>
            <a:spLocks noGrp="1"/>
          </p:cNvSpPr>
          <p:nvPr>
            <p:ph type="sldNum" sz="quarter" idx="4294967295"/>
          </p:nvPr>
        </p:nvSpPr>
        <p:spPr>
          <a:xfrm>
            <a:off x="4342399" y="6475413"/>
            <a:ext cx="535403" cy="184666"/>
          </a:xfrm>
          <a:prstGeom prst="rect">
            <a:avLst/>
          </a:prstGeom>
        </p:spPr>
        <p:txBody>
          <a:bodyPr/>
          <a:lstStyle/>
          <a:p>
            <a:pPr>
              <a:defRPr/>
            </a:pPr>
            <a:r>
              <a:rPr lang="en-GB" smtClean="0"/>
              <a:t>Slide </a:t>
            </a:r>
            <a:fld id="{291230A6-1ED8-40C7-B3D0-82B1B9814FDB}" type="slidenum">
              <a:rPr lang="en-GB" smtClean="0"/>
              <a:pPr>
                <a:defRPr/>
              </a:pPr>
              <a:t>31</a:t>
            </a:fld>
            <a:endParaRPr lang="en-GB"/>
          </a:p>
        </p:txBody>
      </p:sp>
      <p:sp>
        <p:nvSpPr>
          <p:cNvPr id="6" name="页脚占位符 3"/>
          <p:cNvSpPr>
            <a:spLocks noGrp="1"/>
          </p:cNvSpPr>
          <p:nvPr>
            <p:ph type="ftr" sz="quarter" idx="4294967295"/>
          </p:nvPr>
        </p:nvSpPr>
        <p:spPr>
          <a:xfrm>
            <a:off x="7372386" y="6475413"/>
            <a:ext cx="1171539" cy="184666"/>
          </a:xfrm>
          <a:prstGeom prst="rect">
            <a:avLst/>
          </a:prstGeom>
        </p:spPr>
        <p:txBody>
          <a:bodyPr/>
          <a:lstStyle/>
          <a:p>
            <a:pPr>
              <a:defRPr/>
            </a:pPr>
            <a:r>
              <a:rPr lang="en-GB" dirty="0" err="1" smtClean="0"/>
              <a:t>Xun</a:t>
            </a:r>
            <a:r>
              <a:rPr lang="en-GB" dirty="0" smtClean="0"/>
              <a:t> Yang, </a:t>
            </a:r>
            <a:r>
              <a:rPr lang="en-GB" dirty="0" err="1" smtClean="0"/>
              <a:t>Huawei</a:t>
            </a:r>
            <a:endParaRPr lang="en-GB" dirty="0"/>
          </a:p>
        </p:txBody>
      </p:sp>
    </p:spTree>
    <p:extLst>
      <p:ext uri="{BB962C8B-B14F-4D97-AF65-F5344CB8AC3E}">
        <p14:creationId xmlns:p14="http://schemas.microsoft.com/office/powerpoint/2010/main" val="23195949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1436</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Motion to table motion on slide 31 of this deck until Thursday PM1 session.</a:t>
            </a:r>
          </a:p>
          <a:p>
            <a:r>
              <a:rPr lang="en-US" dirty="0" smtClean="0"/>
              <a:t>Move: Santosh Pandey</a:t>
            </a:r>
          </a:p>
          <a:p>
            <a:r>
              <a:rPr lang="en-US" dirty="0" smtClean="0"/>
              <a:t>2</a:t>
            </a:r>
            <a:r>
              <a:rPr lang="en-US" baseline="30000" dirty="0" smtClean="0"/>
              <a:t>nd</a:t>
            </a:r>
            <a:r>
              <a:rPr lang="en-US" dirty="0" smtClean="0"/>
              <a:t>: Allan Zhu</a:t>
            </a:r>
          </a:p>
          <a:p>
            <a:r>
              <a:rPr lang="en-US" dirty="0" smtClean="0"/>
              <a:t>Y:	 10		N: 0		A: 3</a:t>
            </a:r>
          </a:p>
          <a:p>
            <a:r>
              <a:rPr lang="en-US" dirty="0" smtClean="0"/>
              <a:t>Motion passes.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2015</a:t>
            </a:r>
            <a:endParaRPr lang="en-GB" dirty="0"/>
          </a:p>
        </p:txBody>
      </p:sp>
    </p:spTree>
    <p:extLst>
      <p:ext uri="{BB962C8B-B14F-4D97-AF65-F5344CB8AC3E}">
        <p14:creationId xmlns:p14="http://schemas.microsoft.com/office/powerpoint/2010/main" val="21021681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2015</a:t>
            </a:r>
            <a:endParaRPr lang="en-GB" dirty="0"/>
          </a:p>
        </p:txBody>
      </p:sp>
    </p:spTree>
    <p:extLst>
      <p:ext uri="{BB962C8B-B14F-4D97-AF65-F5344CB8AC3E}">
        <p14:creationId xmlns:p14="http://schemas.microsoft.com/office/powerpoint/2010/main" val="9800997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36119837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36017794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Adjourned</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21127431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sz="4000" b="0" dirty="0" smtClean="0"/>
          </a:p>
          <a:p>
            <a:pPr algn="ctr"/>
            <a:r>
              <a:rPr lang="en-US" sz="5400" b="0" dirty="0" smtClean="0"/>
              <a:t>Backup</a:t>
            </a:r>
            <a:endParaRPr lang="en-US" sz="5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42072372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
        <p:nvSpPr>
          <p:cNvPr id="5" name="Footer Placeholder 4"/>
          <p:cNvSpPr>
            <a:spLocks noGrp="1"/>
          </p:cNvSpPr>
          <p:nvPr>
            <p:ph type="ftr" idx="14"/>
          </p:nvPr>
        </p:nvSpPr>
        <p:spPr>
          <a:xfrm>
            <a:off x="6215074" y="6475413"/>
            <a:ext cx="232726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Jon.Rosdahl@csr.com</a:t>
            </a:r>
            <a:endParaRPr lang="en-US" altLang="en-US" sz="1800" dirty="0"/>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graphicFrame>
        <p:nvGraphicFramePr>
          <p:cNvPr id="7" name="Content Placeholder 6"/>
          <p:cNvGraphicFramePr>
            <a:graphicFrameLocks noGrp="1"/>
          </p:cNvGraphicFramePr>
          <p:nvPr>
            <p:ph idx="1"/>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40</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5276308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performance data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3671130"/>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6973797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Study Group Timeline - </a:t>
            </a:r>
            <a:r>
              <a:rPr lang="en-US" altLang="en-US" dirty="0" smtClean="0">
                <a:solidFill>
                  <a:schemeClr val="tx2"/>
                </a:solidFill>
              </a:rPr>
              <a:t>modified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88486193"/>
              </p:ext>
            </p:extLst>
          </p:nvPr>
        </p:nvGraphicFramePr>
        <p:xfrm>
          <a:off x="696912" y="1844824"/>
          <a:ext cx="8077200" cy="4354721"/>
        </p:xfrm>
        <a:graphic>
          <a:graphicData uri="http://schemas.openxmlformats.org/drawingml/2006/table">
            <a:tbl>
              <a:tblPr/>
              <a:tblGrid>
                <a:gridCol w="2375647"/>
                <a:gridCol w="5701553"/>
              </a:tblGrid>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81274">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314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err="1" smtClean="0">
                          <a:ln>
                            <a:noFill/>
                          </a:ln>
                          <a:solidFill>
                            <a:schemeClr val="bg1">
                              <a:lumMod val="50000"/>
                            </a:schemeClr>
                          </a:solidFill>
                          <a:effectLst/>
                          <a:latin typeface="Times New Roman" panose="02020603050405020304" pitchFamily="18" charset="0"/>
                          <a:ea typeface="MS PGothic" panose="020B0600070205080204" pitchFamily="34" charset="-128"/>
                        </a:rPr>
                        <a:t>NesCom</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Approval on PAR and CSD </a:t>
                      </a:r>
                      <a:r>
                        <a:rPr kumimoji="0" lang="en-US" altLang="en-US" sz="11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24/Sep. 4th submittal deadline)</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sng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Nov</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Sep.  (actual)</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3970401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42" name="Text Box 29"/>
          <p:cNvSpPr txBox="1">
            <a:spLocks noChangeArrowheads="1"/>
          </p:cNvSpPr>
          <p:nvPr/>
        </p:nvSpPr>
        <p:spPr bwMode="auto">
          <a:xfrm flipH="1">
            <a:off x="6983564" y="3410862"/>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Mac.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Jan. 19)</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68615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20" name="Text Box 29"/>
          <p:cNvSpPr txBox="1">
            <a:spLocks noChangeArrowheads="1"/>
          </p:cNvSpPr>
          <p:nvPr/>
        </p:nvSpPr>
        <p:spPr bwMode="auto">
          <a:xfrm flipH="1">
            <a:off x="6119117" y="3365373"/>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21" name="Text Box 24"/>
          <p:cNvSpPr txBox="1">
            <a:spLocks noChangeArrowheads="1"/>
          </p:cNvSpPr>
          <p:nvPr/>
        </p:nvSpPr>
        <p:spPr bwMode="auto">
          <a:xfrm>
            <a:off x="1115616" y="2598738"/>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405587" y="4703829"/>
            <a:ext cx="1102664"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Functional Req. Document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6413428" y="306466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384773" y="3849290"/>
            <a:ext cx="96688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348026" y="3850877"/>
            <a:ext cx="3168190"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54607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285134" y="5080514"/>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Mac. 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117408" y="4751439"/>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Jan. 19)</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602000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45</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36675570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46</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2604685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xxx</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a:t>
            </a:r>
            <a:r>
              <a:rPr lang="en-US" altLang="en-US" dirty="0" err="1" smtClean="0"/>
              <a:t>a,b</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r>
              <a:rPr lang="en-US" altLang="en-US" dirty="0" smtClean="0"/>
              <a:t>Move: </a:t>
            </a:r>
          </a:p>
          <a:p>
            <a:pPr marL="0" indent="0">
              <a:buNone/>
            </a:pPr>
            <a:r>
              <a:rPr lang="en-US" altLang="en-US" dirty="0" smtClean="0"/>
              <a:t>2</a:t>
            </a:r>
            <a:r>
              <a:rPr lang="en-US" altLang="en-US" baseline="30000" dirty="0" smtClean="0"/>
              <a:t>nd</a:t>
            </a:r>
            <a:r>
              <a:rPr lang="en-US" altLang="en-US" dirty="0" smtClean="0"/>
              <a:t>:</a:t>
            </a:r>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47</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1421741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 submission 634</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48</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2530224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49</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r>
              <a:rPr lang="en-US" altLang="en-US" dirty="0" smtClean="0"/>
              <a:t>Note:</a:t>
            </a:r>
          </a:p>
          <a:p>
            <a:pPr marL="365125" indent="0"/>
            <a:r>
              <a:rPr lang="en-US" altLang="en-US" sz="2000" b="0" dirty="0" smtClean="0"/>
              <a:t>Per WG leadership guidance, attendance </a:t>
            </a:r>
            <a:r>
              <a:rPr lang="en-US" altLang="en-US" sz="2000" b="0" dirty="0"/>
              <a:t>count at the midpoint of each </a:t>
            </a:r>
            <a:r>
              <a:rPr lang="en-US" altLang="en-US" sz="2000" b="0" dirty="0" smtClean="0"/>
              <a:t>timeslot will be conducted during each TG meeting slot.</a:t>
            </a:r>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2015</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53</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54</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22886</TotalTime>
  <Words>2980</Words>
  <Application>Microsoft Office PowerPoint</Application>
  <PresentationFormat>On-screen Show (4:3)</PresentationFormat>
  <Paragraphs>683</Paragraphs>
  <Slides>54</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6" baseType="lpstr">
      <vt:lpstr>Arial Unicode MS</vt:lpstr>
      <vt:lpstr>MS Gothic</vt:lpstr>
      <vt:lpstr>ＭＳ Ｐゴシック</vt:lpstr>
      <vt:lpstr>ＭＳ Ｐゴシック</vt:lpstr>
      <vt:lpstr>Arial</vt:lpstr>
      <vt:lpstr>Helvetica</vt:lpstr>
      <vt:lpstr>Monotype Sorts</vt:lpstr>
      <vt:lpstr>Times</vt:lpstr>
      <vt:lpstr>Times New Roman</vt:lpstr>
      <vt:lpstr>Wingdings</vt:lpstr>
      <vt:lpstr>Office Theme</vt:lpstr>
      <vt:lpstr>Document</vt:lpstr>
      <vt:lpstr>NGP TG Nov.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Approval of previous meeting minutes</vt:lpstr>
      <vt:lpstr>TGaz Vice-chair elections</vt:lpstr>
      <vt:lpstr>TGaz Vice-chair elections</vt:lpstr>
      <vt:lpstr>Presentations</vt:lpstr>
      <vt:lpstr>Attendance reminder</vt:lpstr>
      <vt:lpstr>Recess</vt:lpstr>
      <vt:lpstr>PowerPoint Presentation</vt:lpstr>
      <vt:lpstr>Meeting Slot # 2 Agenda</vt:lpstr>
      <vt:lpstr>Submission order – Slot 2</vt:lpstr>
      <vt:lpstr>Motion – approve UC document</vt:lpstr>
      <vt:lpstr>Review TGaz Timeline progress</vt:lpstr>
      <vt:lpstr>Goals for the Jan. meeting </vt:lpstr>
      <vt:lpstr>Teleconference Schedule</vt:lpstr>
      <vt:lpstr>Motion</vt:lpstr>
      <vt:lpstr>Submission 1436</vt:lpstr>
      <vt:lpstr>Reminder to do attendance</vt:lpstr>
      <vt:lpstr> Recess</vt:lpstr>
      <vt:lpstr>AOB?</vt:lpstr>
      <vt:lpstr>Attendance remainder</vt:lpstr>
      <vt:lpstr>Adjourned</vt:lpstr>
      <vt:lpstr>PowerPoint Presentation</vt:lpstr>
      <vt:lpstr>References</vt:lpstr>
      <vt:lpstr>Some history</vt:lpstr>
      <vt:lpstr>Historical performance data</vt:lpstr>
      <vt:lpstr>Study Group Timeline - modified</vt:lpstr>
      <vt:lpstr>Timelines</vt:lpstr>
      <vt:lpstr>PowerPoint Presentation</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177</cp:revision>
  <cp:lastPrinted>1601-01-01T00:00:00Z</cp:lastPrinted>
  <dcterms:created xsi:type="dcterms:W3CDTF">2015-08-09T12:22:17Z</dcterms:created>
  <dcterms:modified xsi:type="dcterms:W3CDTF">2015-11-11T20:16:10Z</dcterms:modified>
</cp:coreProperties>
</file>