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5"/>
  </p:notesMasterIdLst>
  <p:handoutMasterIdLst>
    <p:handoutMasterId r:id="rId56"/>
  </p:handoutMasterIdLst>
  <p:sldIdLst>
    <p:sldId id="256" r:id="rId2"/>
    <p:sldId id="265" r:id="rId3"/>
    <p:sldId id="257" r:id="rId4"/>
    <p:sldId id="266" r:id="rId5"/>
    <p:sldId id="267" r:id="rId6"/>
    <p:sldId id="299" r:id="rId7"/>
    <p:sldId id="300" r:id="rId8"/>
    <p:sldId id="301" r:id="rId9"/>
    <p:sldId id="302" r:id="rId10"/>
    <p:sldId id="303" r:id="rId11"/>
    <p:sldId id="304" r:id="rId12"/>
    <p:sldId id="273" r:id="rId13"/>
    <p:sldId id="274" r:id="rId14"/>
    <p:sldId id="278" r:id="rId15"/>
    <p:sldId id="275" r:id="rId16"/>
    <p:sldId id="276" r:id="rId17"/>
    <p:sldId id="277" r:id="rId18"/>
    <p:sldId id="309" r:id="rId19"/>
    <p:sldId id="329" r:id="rId20"/>
    <p:sldId id="331" r:id="rId21"/>
    <p:sldId id="330" r:id="rId22"/>
    <p:sldId id="294" r:id="rId23"/>
    <p:sldId id="295" r:id="rId24"/>
    <p:sldId id="296" r:id="rId25"/>
    <p:sldId id="297" r:id="rId26"/>
    <p:sldId id="298" r:id="rId27"/>
    <p:sldId id="320" r:id="rId28"/>
    <p:sldId id="321" r:id="rId29"/>
    <p:sldId id="318" r:id="rId30"/>
    <p:sldId id="319" r:id="rId31"/>
    <p:sldId id="328" r:id="rId32"/>
    <p:sldId id="291" r:id="rId33"/>
    <p:sldId id="289" r:id="rId34"/>
    <p:sldId id="288" r:id="rId35"/>
    <p:sldId id="287" r:id="rId36"/>
    <p:sldId id="286" r:id="rId37"/>
    <p:sldId id="284" r:id="rId38"/>
    <p:sldId id="264" r:id="rId39"/>
    <p:sldId id="285" r:id="rId40"/>
    <p:sldId id="308" r:id="rId41"/>
    <p:sldId id="292" r:id="rId42"/>
    <p:sldId id="322" r:id="rId43"/>
    <p:sldId id="327" r:id="rId44"/>
    <p:sldId id="280" r:id="rId45"/>
    <p:sldId id="281" r:id="rId46"/>
    <p:sldId id="282" r:id="rId47"/>
    <p:sldId id="283" r:id="rId48"/>
    <p:sldId id="258" r:id="rId49"/>
    <p:sldId id="259" r:id="rId50"/>
    <p:sldId id="260" r:id="rId51"/>
    <p:sldId id="261" r:id="rId52"/>
    <p:sldId id="262" r:id="rId53"/>
    <p:sldId id="263" r:id="rId5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E3F6127-3844-40C8-B9CC-7FB2C760D295}">
          <p14:sldIdLst>
            <p14:sldId id="256"/>
            <p14:sldId id="265"/>
            <p14:sldId id="257"/>
            <p14:sldId id="266"/>
            <p14:sldId id="267"/>
            <p14:sldId id="299"/>
            <p14:sldId id="300"/>
            <p14:sldId id="301"/>
            <p14:sldId id="302"/>
            <p14:sldId id="303"/>
            <p14:sldId id="304"/>
            <p14:sldId id="273"/>
            <p14:sldId id="274"/>
            <p14:sldId id="278"/>
          </p14:sldIdLst>
        </p14:section>
        <p14:section name="Slot #1" id="{8011746D-81A9-49E2-ACB8-98A4477292B3}">
          <p14:sldIdLst>
            <p14:sldId id="275"/>
            <p14:sldId id="276"/>
            <p14:sldId id="277"/>
            <p14:sldId id="309"/>
            <p14:sldId id="329"/>
            <p14:sldId id="331"/>
            <p14:sldId id="330"/>
            <p14:sldId id="294"/>
            <p14:sldId id="295"/>
          </p14:sldIdLst>
        </p14:section>
        <p14:section name="Slot#2" id="{D9FDAC3C-59EC-4F24-A258-990E5A99524B}">
          <p14:sldIdLst>
            <p14:sldId id="296"/>
            <p14:sldId id="297"/>
            <p14:sldId id="298"/>
            <p14:sldId id="320"/>
            <p14:sldId id="321"/>
          </p14:sldIdLst>
        </p14:section>
        <p14:section name="Slot#3" id="{93B9EB07-A2D0-459C-A16F-0CCDB5199DFA}">
          <p14:sldIdLst>
            <p14:sldId id="318"/>
            <p14:sldId id="319"/>
            <p14:sldId id="328"/>
            <p14:sldId id="291"/>
            <p14:sldId id="289"/>
            <p14:sldId id="288"/>
            <p14:sldId id="287"/>
            <p14:sldId id="286"/>
          </p14:sldIdLst>
        </p14:section>
        <p14:section name="Backup" id="{9FBC3677-2CD2-4DE4-B71A-F5EAB5A48DDF}">
          <p14:sldIdLst>
            <p14:sldId id="284"/>
            <p14:sldId id="264"/>
            <p14:sldId id="285"/>
            <p14:sldId id="308"/>
            <p14:sldId id="292"/>
            <p14:sldId id="322"/>
            <p14:sldId id="327"/>
          </p14:sldIdLst>
        </p14:section>
        <p14:section name="Motions' templates" id="{A00CE131-3A42-486E-8953-DA2CA69571D8}">
          <p14:sldIdLst>
            <p14:sldId id="280"/>
            <p14:sldId id="281"/>
            <p14:sldId id="282"/>
            <p14:sldId id="283"/>
          </p14:sldIdLst>
        </p14:section>
        <p14:section name="Template ins." id="{36DBBB44-409E-4E78-B32A-6F729B1C4114}">
          <p14:sldIdLst>
            <p14:sldId id="258"/>
            <p14:sldId id="259"/>
            <p14:sldId id="260"/>
            <p14:sldId id="261"/>
            <p14:sldId id="262"/>
            <p14:sldId id="26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044" autoAdjust="0"/>
    <p:restoredTop sz="94660"/>
  </p:normalViewPr>
  <p:slideViewPr>
    <p:cSldViewPr>
      <p:cViewPr>
        <p:scale>
          <a:sx n="75" d="100"/>
          <a:sy n="75" d="100"/>
        </p:scale>
        <p:origin x="1416" y="5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6" d="100"/>
          <a:sy n="96" d="100"/>
        </p:scale>
        <p:origin x="3534"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7.%20Location\01.%20WLS\Next%20Gen\11-07-1952-21-0000-non-procedural-letter-ballot-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79"/>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3.760788347402521E-2"/>
          <c:y val="1.1428600721784777E-2"/>
          <c:w val="0.84552694426710173"/>
          <c:h val="0.93233841863517064"/>
        </c:manualLayout>
      </c:layout>
      <c:bar3DChart>
        <c:barDir val="col"/>
        <c:grouping val="stacked"/>
        <c:varyColors val="0"/>
        <c:ser>
          <c:idx val="0"/>
          <c:order val="0"/>
          <c:tx>
            <c:strRef>
              <c:f>'802.11'!$GE$1</c:f>
              <c:strCache>
                <c:ptCount val="1"/>
                <c:pt idx="0">
                  <c:v>Months between PAR Approval and start of first WG ballot</c:v>
                </c:pt>
              </c:strCache>
            </c:strRef>
          </c:tx>
          <c:spPr>
            <a:solidFill>
              <a:srgbClr val="9999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'802.11'!$GE$2:$GE$33</c:f>
              <c:numCache>
                <c:formatCode>General</c:formatCode>
                <c:ptCount val="32"/>
                <c:pt idx="0" formatCode="0.00">
                  <c:v>18.818929016189291</c:v>
                </c:pt>
                <c:pt idx="6" formatCode="0.00">
                  <c:v>12.197260273972603</c:v>
                </c:pt>
                <c:pt idx="7" formatCode="0.00">
                  <c:v>12.197260273972603</c:v>
                </c:pt>
                <c:pt idx="8" formatCode="0.00">
                  <c:v>16.339726027397262</c:v>
                </c:pt>
                <c:pt idx="9" formatCode="0.00">
                  <c:v>7.5616438356164384</c:v>
                </c:pt>
                <c:pt idx="10" formatCode="0.00">
                  <c:v>12.197260273972603</c:v>
                </c:pt>
                <c:pt idx="11" formatCode="0.00">
                  <c:v>0.69041095890410964</c:v>
                </c:pt>
                <c:pt idx="12" formatCode="0.00">
                  <c:v>19.726027397260275</c:v>
                </c:pt>
                <c:pt idx="13" formatCode="0.00">
                  <c:v>24.328767123287673</c:v>
                </c:pt>
                <c:pt idx="14" formatCode="0.00">
                  <c:v>30.246575342465754</c:v>
                </c:pt>
                <c:pt idx="15" formatCode="0.00">
                  <c:v>17.260273972602739</c:v>
                </c:pt>
                <c:pt idx="16" formatCode="0.00">
                  <c:v>18.443835616438356</c:v>
                </c:pt>
                <c:pt idx="17" formatCode="0.00">
                  <c:v>30.838356164383562</c:v>
                </c:pt>
                <c:pt idx="19" formatCode="0.00">
                  <c:v>29.983561643835614</c:v>
                </c:pt>
                <c:pt idx="20" formatCode="0.00">
                  <c:v>31.726027397260275</c:v>
                </c:pt>
                <c:pt idx="21" formatCode="0.00">
                  <c:v>18.706849315068492</c:v>
                </c:pt>
                <c:pt idx="22" formatCode="0.00">
                  <c:v>8.7780821917808218</c:v>
                </c:pt>
                <c:pt idx="23" formatCode="0.00">
                  <c:v>7.397260273972603</c:v>
                </c:pt>
                <c:pt idx="24" formatCode="0.00">
                  <c:v>25.906849315068492</c:v>
                </c:pt>
                <c:pt idx="25" formatCode="0.00">
                  <c:v>26.465753424657535</c:v>
                </c:pt>
                <c:pt idx="26" formatCode="0.00">
                  <c:v>31.956164383561646</c:v>
                </c:pt>
                <c:pt idx="27" formatCode="0.00">
                  <c:v>21.468493150684932</c:v>
                </c:pt>
                <c:pt idx="28" formatCode="0.00">
                  <c:v>9.6000000000000014</c:v>
                </c:pt>
                <c:pt idx="29" formatCode="0.00">
                  <c:v>13.545205479452054</c:v>
                </c:pt>
              </c:numCache>
            </c:numRef>
          </c:val>
        </c:ser>
        <c:ser>
          <c:idx val="1"/>
          <c:order val="1"/>
          <c:tx>
            <c:strRef>
              <c:f>'802.11'!$GF$1</c:f>
              <c:strCache>
                <c:ptCount val="1"/>
                <c:pt idx="0">
                  <c:v>Months between start of first WG ballot and end of last WG ballot</c:v>
                </c:pt>
              </c:strCache>
            </c:strRef>
          </c:tx>
          <c:spPr>
            <a:solidFill>
              <a:srgbClr val="9933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'802.11'!$GF$2:$GF$33</c:f>
              <c:numCache>
                <c:formatCode>General</c:formatCode>
                <c:ptCount val="32"/>
                <c:pt idx="0" formatCode="0.00">
                  <c:v>21.589539227895393</c:v>
                </c:pt>
                <c:pt idx="6" formatCode="0.00">
                  <c:v>35.178082191780824</c:v>
                </c:pt>
                <c:pt idx="7" formatCode="0.00">
                  <c:v>14.367123287671234</c:v>
                </c:pt>
                <c:pt idx="8" formatCode="0.00">
                  <c:v>12.131506849315068</c:v>
                </c:pt>
                <c:pt idx="9" formatCode="0.00">
                  <c:v>15.254794520547946</c:v>
                </c:pt>
                <c:pt idx="10" formatCode="0.00">
                  <c:v>31.002739726027396</c:v>
                </c:pt>
                <c:pt idx="11" formatCode="0.00">
                  <c:v>15.616438356164384</c:v>
                </c:pt>
                <c:pt idx="12" formatCode="0.00">
                  <c:v>33.07397260273973</c:v>
                </c:pt>
                <c:pt idx="13" formatCode="0.00">
                  <c:v>5.720547945205479</c:v>
                </c:pt>
                <c:pt idx="14" formatCode="0.00">
                  <c:v>32.515068493150686</c:v>
                </c:pt>
                <c:pt idx="15" formatCode="0.00">
                  <c:v>43.331506849315069</c:v>
                </c:pt>
                <c:pt idx="16" formatCode="0.00">
                  <c:v>18.575342465753423</c:v>
                </c:pt>
                <c:pt idx="17" formatCode="0.00">
                  <c:v>44.219178082191782</c:v>
                </c:pt>
                <c:pt idx="19" formatCode="0.00">
                  <c:v>26.367123287671234</c:v>
                </c:pt>
                <c:pt idx="20" formatCode="0.00">
                  <c:v>24.263013698630136</c:v>
                </c:pt>
                <c:pt idx="21" formatCode="0.00">
                  <c:v>18.279452054794518</c:v>
                </c:pt>
                <c:pt idx="22" formatCode="0.00">
                  <c:v>12</c:v>
                </c:pt>
                <c:pt idx="23" formatCode="0.00">
                  <c:v>16.767123287671232</c:v>
                </c:pt>
                <c:pt idx="24" formatCode="0.00">
                  <c:v>15.057534246575342</c:v>
                </c:pt>
                <c:pt idx="25" formatCode="0.00">
                  <c:v>14.695890410958903</c:v>
                </c:pt>
                <c:pt idx="26" formatCode="0.00">
                  <c:v>22.323287671232876</c:v>
                </c:pt>
                <c:pt idx="27" formatCode="0.00">
                  <c:v>14.005479452054796</c:v>
                </c:pt>
                <c:pt idx="28" formatCode="0.00">
                  <c:v>10.224657534246576</c:v>
                </c:pt>
                <c:pt idx="29" formatCode="0.00">
                  <c:v>30.213698630136989</c:v>
                </c:pt>
              </c:numCache>
            </c:numRef>
          </c:val>
        </c:ser>
        <c:ser>
          <c:idx val="2"/>
          <c:order val="2"/>
          <c:tx>
            <c:strRef>
              <c:f>'802.11'!$GG$1</c:f>
              <c:strCache>
                <c:ptCount val="1"/>
                <c:pt idx="0">
                  <c:v>Months between end of last WG ballot and start of first Sponsor Ballot</c:v>
                </c:pt>
              </c:strCache>
            </c:strRef>
          </c:tx>
          <c:spPr>
            <a:solidFill>
              <a:srgbClr val="FFFFCC"/>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'802.11'!$GG$2:$GG$33</c:f>
              <c:numCache>
                <c:formatCode>General</c:formatCode>
                <c:ptCount val="32"/>
                <c:pt idx="0" formatCode="0.00">
                  <c:v>1.1970112079701123</c:v>
                </c:pt>
                <c:pt idx="6" formatCode="0.00">
                  <c:v>0.92054794520547945</c:v>
                </c:pt>
                <c:pt idx="7" formatCode="0.00">
                  <c:v>3.0904109589041093</c:v>
                </c:pt>
                <c:pt idx="8" formatCode="0.00">
                  <c:v>6.5753424657534254E-2</c:v>
                </c:pt>
                <c:pt idx="9" formatCode="0.00">
                  <c:v>1.3479452054794521</c:v>
                </c:pt>
                <c:pt idx="10" formatCode="0.00">
                  <c:v>0.52602739726027403</c:v>
                </c:pt>
                <c:pt idx="11" formatCode="0.00">
                  <c:v>1.4136986301369863</c:v>
                </c:pt>
                <c:pt idx="12" formatCode="0.00">
                  <c:v>2.2027397260273971</c:v>
                </c:pt>
                <c:pt idx="13" formatCode="0.00">
                  <c:v>1.0520547945205481</c:v>
                </c:pt>
                <c:pt idx="14" formatCode="0.00">
                  <c:v>0.29589041095890412</c:v>
                </c:pt>
                <c:pt idx="15" formatCode="0.00">
                  <c:v>0.42739726027397262</c:v>
                </c:pt>
                <c:pt idx="16" formatCode="0.00">
                  <c:v>1.5780821917808217</c:v>
                </c:pt>
                <c:pt idx="17" formatCode="0.00">
                  <c:v>1.6438356164383561</c:v>
                </c:pt>
                <c:pt idx="19" formatCode="0.00">
                  <c:v>1.6767123287671235</c:v>
                </c:pt>
                <c:pt idx="20" formatCode="0.00">
                  <c:v>2.0383561643835617</c:v>
                </c:pt>
                <c:pt idx="21" formatCode="0.00">
                  <c:v>4.1424657534246574</c:v>
                </c:pt>
                <c:pt idx="22" formatCode="0.00">
                  <c:v>0.42739726027397262</c:v>
                </c:pt>
                <c:pt idx="23" formatCode="0.00">
                  <c:v>1.3808219178082193</c:v>
                </c:pt>
                <c:pt idx="24" formatCode="0.00">
                  <c:v>1.0849315068493151</c:v>
                </c:pt>
                <c:pt idx="25" formatCode="0.00">
                  <c:v>0.39452054794520541</c:v>
                </c:pt>
                <c:pt idx="26" formatCode="0.00">
                  <c:v>3.2876712328767127E-2</c:v>
                </c:pt>
                <c:pt idx="27" formatCode="0.00">
                  <c:v>0.39452054794520541</c:v>
                </c:pt>
                <c:pt idx="28" formatCode="0.00">
                  <c:v>0.19726027397260271</c:v>
                </c:pt>
                <c:pt idx="29" formatCode="0.00">
                  <c:v>0.36164383561643837</c:v>
                </c:pt>
              </c:numCache>
            </c:numRef>
          </c:val>
        </c:ser>
        <c:ser>
          <c:idx val="3"/>
          <c:order val="3"/>
          <c:tx>
            <c:strRef>
              <c:f>'802.11'!$GH$1</c:f>
              <c:strCache>
                <c:ptCount val="1"/>
                <c:pt idx="0">
                  <c:v>Months between start of first Sponsor ballot and end of last Sponsor ballot</c:v>
                </c:pt>
              </c:strCache>
            </c:strRef>
          </c:tx>
          <c:spPr>
            <a:solidFill>
              <a:srgbClr val="CCFF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'802.11'!$GH$2:$GH$33</c:f>
              <c:numCache>
                <c:formatCode>General</c:formatCode>
                <c:ptCount val="32"/>
                <c:pt idx="0" formatCode="0.00">
                  <c:v>7.9621419676214167</c:v>
                </c:pt>
                <c:pt idx="6" formatCode="0.00">
                  <c:v>12.295890410958904</c:v>
                </c:pt>
                <c:pt idx="7" formatCode="0.00">
                  <c:v>6.6410958904109583</c:v>
                </c:pt>
                <c:pt idx="8" formatCode="0.00">
                  <c:v>3.1890410958904112</c:v>
                </c:pt>
                <c:pt idx="9" formatCode="0.00">
                  <c:v>6.4438356164383563</c:v>
                </c:pt>
                <c:pt idx="10" formatCode="0.00">
                  <c:v>5.5890410958904102</c:v>
                </c:pt>
                <c:pt idx="11" formatCode="0.00">
                  <c:v>2.4000000000000004</c:v>
                </c:pt>
                <c:pt idx="12" formatCode="0.00">
                  <c:v>8.2520547945205465</c:v>
                </c:pt>
                <c:pt idx="13" formatCode="0.00">
                  <c:v>12.55890410958904</c:v>
                </c:pt>
                <c:pt idx="14" formatCode="0.00">
                  <c:v>6.706849315068494</c:v>
                </c:pt>
                <c:pt idx="15" formatCode="0.00">
                  <c:v>5.4575342465753423</c:v>
                </c:pt>
                <c:pt idx="16" formatCode="0.00">
                  <c:v>6.0821917808219181</c:v>
                </c:pt>
                <c:pt idx="17" formatCode="0.00">
                  <c:v>8.0547945205479454</c:v>
                </c:pt>
                <c:pt idx="19" formatCode="0.00">
                  <c:v>13.446575342465753</c:v>
                </c:pt>
                <c:pt idx="20" formatCode="0.00">
                  <c:v>13.24931506849315</c:v>
                </c:pt>
                <c:pt idx="21" formatCode="0.00">
                  <c:v>10.191780821917808</c:v>
                </c:pt>
                <c:pt idx="22" formatCode="0.00">
                  <c:v>5.9835616438356167</c:v>
                </c:pt>
                <c:pt idx="23" formatCode="0.00">
                  <c:v>10.717808219178082</c:v>
                </c:pt>
                <c:pt idx="24" formatCode="0.00">
                  <c:v>13.742465753424657</c:v>
                </c:pt>
                <c:pt idx="25" formatCode="0.00">
                  <c:v>4.5041095890410965</c:v>
                </c:pt>
                <c:pt idx="26" formatCode="0.00">
                  <c:v>6.6082191780821908</c:v>
                </c:pt>
                <c:pt idx="27" formatCode="0.00">
                  <c:v>8.2191780821917799</c:v>
                </c:pt>
                <c:pt idx="28" formatCode="0.00">
                  <c:v>4.8328767123287673</c:v>
                </c:pt>
                <c:pt idx="29" formatCode="0.00">
                  <c:v>2.5972602739726027</c:v>
                </c:pt>
              </c:numCache>
            </c:numRef>
          </c:val>
        </c:ser>
        <c:ser>
          <c:idx val="4"/>
          <c:order val="4"/>
          <c:tx>
            <c:strRef>
              <c:f>'802.11'!$GI$1</c:f>
              <c:strCache>
                <c:ptCount val="1"/>
                <c:pt idx="0">
                  <c:v>Months between end of last Sponsor ballot and IEEE SASB approval</c:v>
                </c:pt>
              </c:strCache>
            </c:strRef>
          </c:tx>
          <c:spPr>
            <a:solidFill>
              <a:srgbClr val="6600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'802.11'!$GI$2:$GI$33</c:f>
              <c:numCache>
                <c:formatCode>General</c:formatCode>
                <c:ptCount val="32"/>
                <c:pt idx="0" formatCode="0.00">
                  <c:v>2.4403486924034867</c:v>
                </c:pt>
                <c:pt idx="6" formatCode="0.00">
                  <c:v>5.2273972602739729</c:v>
                </c:pt>
                <c:pt idx="7" formatCode="0.00">
                  <c:v>2.1369863013698627</c:v>
                </c:pt>
                <c:pt idx="8" formatCode="0.00">
                  <c:v>0.95342465753424666</c:v>
                </c:pt>
                <c:pt idx="9" formatCode="0.00">
                  <c:v>2.5315068493150683</c:v>
                </c:pt>
                <c:pt idx="10" formatCode="0.00">
                  <c:v>1.5452054794520547</c:v>
                </c:pt>
                <c:pt idx="11" formatCode="0.00">
                  <c:v>1.3150684931506849</c:v>
                </c:pt>
                <c:pt idx="12" formatCode="0.00">
                  <c:v>1.7095890410958905</c:v>
                </c:pt>
                <c:pt idx="13" formatCode="0.00">
                  <c:v>3.978082191780822</c:v>
                </c:pt>
                <c:pt idx="14" formatCode="0.00">
                  <c:v>2.3013698630136985</c:v>
                </c:pt>
                <c:pt idx="15" formatCode="0.00">
                  <c:v>2.3342465753424659</c:v>
                </c:pt>
                <c:pt idx="16" formatCode="0.00">
                  <c:v>3.2219178082191782</c:v>
                </c:pt>
                <c:pt idx="17" formatCode="0.00">
                  <c:v>3.2219178082191782</c:v>
                </c:pt>
                <c:pt idx="19" formatCode="0.00">
                  <c:v>2.4000000000000004</c:v>
                </c:pt>
                <c:pt idx="20" formatCode="0.00">
                  <c:v>2.5972602739726027</c:v>
                </c:pt>
                <c:pt idx="21" formatCode="0.00">
                  <c:v>2.4657534246575343</c:v>
                </c:pt>
                <c:pt idx="22" formatCode="0.00">
                  <c:v>3.2219178082191782</c:v>
                </c:pt>
                <c:pt idx="23" formatCode="0.00">
                  <c:v>1.0520547945205481</c:v>
                </c:pt>
                <c:pt idx="24" formatCode="0.00">
                  <c:v>2.7945205479452051</c:v>
                </c:pt>
                <c:pt idx="25" formatCode="0.00">
                  <c:v>2.0383561643835617</c:v>
                </c:pt>
                <c:pt idx="26" formatCode="0.00">
                  <c:v>1.6109589041095891</c:v>
                </c:pt>
                <c:pt idx="27" formatCode="0.00">
                  <c:v>2.2356164383561645</c:v>
                </c:pt>
                <c:pt idx="28" formatCode="0.00">
                  <c:v>2.7945205479452051</c:v>
                </c:pt>
                <c:pt idx="29" formatCode="0.00">
                  <c:v>1.3808219178082193</c:v>
                </c:pt>
              </c:numCache>
            </c:numRef>
          </c:val>
        </c:ser>
        <c:ser>
          <c:idx val="5"/>
          <c:order val="5"/>
          <c:tx>
            <c:strRef>
              <c:f>'802.11'!$GJ$1</c:f>
              <c:strCache>
                <c:ptCount val="1"/>
                <c:pt idx="0">
                  <c:v>Months between IEEE SASB Approval and publish</c:v>
                </c:pt>
              </c:strCache>
            </c:strRef>
          </c:tx>
          <c:spPr>
            <a:solidFill>
              <a:srgbClr val="FF8080"/>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'802.11'!$GJ$2:$GJ$33</c:f>
              <c:numCache>
                <c:formatCode>General</c:formatCode>
                <c:ptCount val="32"/>
                <c:pt idx="0" formatCode="0.00">
                  <c:v>1.150684931506849</c:v>
                </c:pt>
                <c:pt idx="6" formatCode="0.00">
                  <c:v>1.6438356164383561</c:v>
                </c:pt>
                <c:pt idx="7" formatCode="0.00">
                  <c:v>1.0520547945205481</c:v>
                </c:pt>
                <c:pt idx="8" formatCode="0.00">
                  <c:v>0.49315068493150682</c:v>
                </c:pt>
                <c:pt idx="9" formatCode="0.00">
                  <c:v>1.0849315068493151</c:v>
                </c:pt>
                <c:pt idx="10" formatCode="0.00">
                  <c:v>0.98630136986301364</c:v>
                </c:pt>
                <c:pt idx="11" formatCode="0.00">
                  <c:v>1.1835616438356165</c:v>
                </c:pt>
                <c:pt idx="12" formatCode="0.00">
                  <c:v>1.1178082191780823</c:v>
                </c:pt>
                <c:pt idx="13" formatCode="0.00">
                  <c:v>3.1561643835616433</c:v>
                </c:pt>
                <c:pt idx="14" formatCode="0.00">
                  <c:v>1.5780821917808217</c:v>
                </c:pt>
                <c:pt idx="15" formatCode="0.00">
                  <c:v>0.92054794520547945</c:v>
                </c:pt>
                <c:pt idx="16" formatCode="0.00">
                  <c:v>2.2027397260273971</c:v>
                </c:pt>
                <c:pt idx="17" formatCode="0.00">
                  <c:v>0</c:v>
                </c:pt>
                <c:pt idx="19" formatCode="0.00">
                  <c:v>0.75616438356164384</c:v>
                </c:pt>
                <c:pt idx="20" formatCode="0.00">
                  <c:v>0.23013698630136986</c:v>
                </c:pt>
                <c:pt idx="21" formatCode="0.00">
                  <c:v>0.62465753424657533</c:v>
                </c:pt>
                <c:pt idx="22" formatCode="0.00">
                  <c:v>1.3479452054794521</c:v>
                </c:pt>
                <c:pt idx="23" formatCode="0.00">
                  <c:v>0.46027397260273972</c:v>
                </c:pt>
                <c:pt idx="24" formatCode="0.00">
                  <c:v>1.7095890410958905</c:v>
                </c:pt>
                <c:pt idx="25" formatCode="0.00">
                  <c:v>2.0054794520547947</c:v>
                </c:pt>
                <c:pt idx="26" formatCode="0.00">
                  <c:v>0.19726027397260271</c:v>
                </c:pt>
                <c:pt idx="27" formatCode="0.00">
                  <c:v>2.3013698630136985</c:v>
                </c:pt>
                <c:pt idx="28" formatCode="0.00">
                  <c:v>0.26301369863013702</c:v>
                </c:pt>
              </c:numCache>
            </c:numRef>
          </c:val>
        </c:ser>
        <c:dLbls>
          <c:showLegendKey val="0"/>
          <c:showVal val="0"/>
          <c:showCatName val="0"/>
          <c:showSerName val="0"/>
          <c:showPercent val="0"/>
          <c:showBubbleSize val="0"/>
        </c:dLbls>
        <c:gapWidth val="150"/>
        <c:shape val="box"/>
        <c:axId val="473792776"/>
        <c:axId val="473794736"/>
        <c:axId val="0"/>
      </c:bar3DChart>
      <c:catAx>
        <c:axId val="473792776"/>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US"/>
          </a:p>
        </c:txPr>
        <c:crossAx val="473794736"/>
        <c:crosses val="autoZero"/>
        <c:auto val="1"/>
        <c:lblAlgn val="ctr"/>
        <c:lblOffset val="100"/>
        <c:tickLblSkip val="3"/>
        <c:tickMarkSkip val="1"/>
        <c:noMultiLvlLbl val="0"/>
      </c:catAx>
      <c:valAx>
        <c:axId val="473794736"/>
        <c:scaling>
          <c:orientation val="minMax"/>
        </c:scaling>
        <c:delete val="0"/>
        <c:axPos val="l"/>
        <c:majorGridlines>
          <c:spPr>
            <a:ln w="3175">
              <a:solidFill>
                <a:srgbClr val="000000"/>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473792776"/>
        <c:crosses val="autoZero"/>
        <c:crossBetween val="between"/>
      </c:valAx>
      <c:spPr>
        <a:noFill/>
        <a:ln w="25400">
          <a:noFill/>
        </a:ln>
      </c:spPr>
    </c:plotArea>
    <c:legend>
      <c:legendPos val="r"/>
      <c:layout>
        <c:manualLayout>
          <c:xMode val="edge"/>
          <c:yMode val="edge"/>
          <c:x val="0.85571587125416204"/>
          <c:y val="3.0995151029850083E-2"/>
          <c:w val="0.13873473917869028"/>
          <c:h val="0.9216965167489658"/>
        </c:manualLayout>
      </c:layout>
      <c:overlay val="0"/>
      <c:spPr>
        <a:solidFill>
          <a:srgbClr val="FFFFFF"/>
        </a:solidFill>
        <a:ln w="3175">
          <a:solidFill>
            <a:srgbClr val="000000"/>
          </a:solidFill>
          <a:prstDash val="solid"/>
        </a:ln>
      </c:spPr>
    </c:legend>
    <c:plotVisOnly val="1"/>
    <c:dispBlanksAs val="gap"/>
    <c:showDLblsOverMax val="0"/>
  </c:chart>
  <c:spPr>
    <a:noFill/>
    <a:ln w="9525">
      <a:noFill/>
    </a:ln>
  </c:spPr>
  <c:txPr>
    <a:bodyPr/>
    <a:lstStyle/>
    <a:p>
      <a:pPr>
        <a:defRPr sz="7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802.11-15/1003r0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802.11-15/1003r0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Nov. 2015</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Jonathan Segev, Intel Corporation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48</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50</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52</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368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954ED42D-D056-467B-823A-98B3B3BE9EFD}" type="slidenum">
              <a:rPr lang="en-US" altLang="en-US"/>
              <a:pPr/>
              <a:t>6</a:t>
            </a:fld>
            <a:endParaRPr lang="en-US" altLang="en-US"/>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5745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378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78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78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C4F2CEBB-AF98-4562-A90F-B2F56959C40D}" type="slidenum">
              <a:rPr lang="en-US" altLang="en-US"/>
              <a:pPr/>
              <a:t>7</a:t>
            </a:fld>
            <a:endParaRPr lang="en-US" altLang="en-US"/>
          </a:p>
        </p:txBody>
      </p:sp>
      <p:sp>
        <p:nvSpPr>
          <p:cNvPr id="37894"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37895"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054827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38915"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E4C8F9A-5616-4419-A76B-B6BE77CA352E}" type="slidenum">
              <a:rPr lang="en-US" altLang="en-US"/>
              <a:pPr/>
              <a:t>8</a:t>
            </a:fld>
            <a:endParaRPr lang="en-US" altLang="en-US"/>
          </a:p>
        </p:txBody>
      </p:sp>
      <p:sp>
        <p:nvSpPr>
          <p:cNvPr id="38918" name="Rectangle 2"/>
          <p:cNvSpPr>
            <a:spLocks noGrp="1" noRot="1" noChangeAspect="1" noChangeArrowheads="1" noTextEdit="1"/>
          </p:cNvSpPr>
          <p:nvPr>
            <p:ph type="sldImg"/>
          </p:nvPr>
        </p:nvSpPr>
        <p:spPr>
          <a:xfrm>
            <a:off x="1149350" y="696913"/>
            <a:ext cx="4637088" cy="3478212"/>
          </a:xfrm>
          <a:ln/>
        </p:spPr>
      </p:sp>
      <p:sp>
        <p:nvSpPr>
          <p:cNvPr id="38919"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0606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3993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994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C949E98-44DF-4ACA-A38E-62CBC32CF9D8}" type="slidenum">
              <a:rPr lang="en-US" altLang="en-US"/>
              <a:pPr/>
              <a:t>9</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449016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4096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4FF3AD7-108E-49C9-8BBE-D022AF9AF718}" type="slidenum">
              <a:rPr lang="en-US" altLang="en-US"/>
              <a:pPr/>
              <a:t>10</a:t>
            </a:fld>
            <a:endParaRPr lang="en-US" altLang="en-US"/>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08410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4198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19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0B488EA2-B5E1-4352-ACFF-66FBD4827B42}" type="slidenum">
              <a:rPr lang="en-US" altLang="en-US"/>
              <a:pPr/>
              <a:t>11</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507267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Sep.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Nov.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Nov.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Nov. 2015</a:t>
            </a:r>
            <a:endParaRPr lang="en-GB" dirty="0"/>
          </a:p>
        </p:txBody>
      </p:sp>
      <p:sp>
        <p:nvSpPr>
          <p:cNvPr id="6" name="Footer Placeholder 5"/>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Nov. 2015</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Nov. 2015</a:t>
            </a:r>
            <a:endParaRPr lang="en-GB" dirty="0"/>
          </a:p>
        </p:txBody>
      </p:sp>
      <p:sp>
        <p:nvSpPr>
          <p:cNvPr id="4" name="Footer Placeholder 3"/>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Nov. 2015</a:t>
            </a:r>
            <a:endParaRPr lang="en-GB" dirty="0"/>
          </a:p>
        </p:txBody>
      </p:sp>
      <p:sp>
        <p:nvSpPr>
          <p:cNvPr id="3" name="Footer Placeholder 2"/>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Nov.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Nov.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802.11-15/1237r2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5/11-15-1238-01-00az-sep-meeting-minutes.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NGP </a:t>
            </a:r>
            <a:r>
              <a:rPr lang="en-US" altLang="en-US" dirty="0" smtClean="0"/>
              <a:t>TG Nov. Agenda</a:t>
            </a:r>
            <a:endParaRPr lang="en-GB" dirty="0"/>
          </a:p>
        </p:txBody>
      </p:sp>
      <p:sp>
        <p:nvSpPr>
          <p:cNvPr id="3074" name="Rectangle 2"/>
          <p:cNvSpPr>
            <a:spLocks noGrp="1" noChangeArrowheads="1"/>
          </p:cNvSpPr>
          <p:nvPr>
            <p:ph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2015-11-10</a:t>
            </a: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6" name="Date Placeholder 3"/>
          <p:cNvSpPr>
            <a:spLocks noGrp="1"/>
          </p:cNvSpPr>
          <p:nvPr>
            <p:ph type="dt" idx="15"/>
          </p:nvPr>
        </p:nvSpPr>
        <p:spPr>
          <a:xfrm>
            <a:off x="696912" y="333375"/>
            <a:ext cx="2303451" cy="273050"/>
          </a:xfrm>
        </p:spPr>
        <p:txBody>
          <a:bodyPr/>
          <a:lstStyle/>
          <a:p>
            <a:r>
              <a:rPr lang="en-US" dirty="0" smtClean="0"/>
              <a:t>Nov. 2015</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90065255"/>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152" name="Document" r:id="rId4" imgW="8235535" imgH="2529304" progId="Word.Document.8">
                  <p:embed/>
                </p:oleObj>
              </mc:Choice>
              <mc:Fallback>
                <p:oleObj name="Document" r:id="rId4" imgW="8235535" imgH="2529304" progId="Word.Document.8">
                  <p:embed/>
                  <p:pic>
                    <p:nvPicPr>
                      <p:cNvPr id="0" name="Picture 3"/>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2C574D9-590B-4592-B945-C53340F3C18E}" type="slidenum">
              <a:rPr lang="en-US" altLang="en-US"/>
              <a:pPr/>
              <a:t>10</a:t>
            </a:fld>
            <a:endParaRPr lang="en-US" altLang="en-US"/>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rPr>
              <a:t>Call for Potentially Essential Patents</a:t>
            </a:r>
          </a:p>
        </p:txBody>
      </p:sp>
      <p:sp>
        <p:nvSpPr>
          <p:cNvPr id="11270"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#3</a:t>
            </a:r>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a:t>
            </a:r>
            <a:r>
              <a:rPr lang="en-GB" sz="1100" dirty="0" smtClean="0">
                <a:solidFill>
                  <a:schemeClr val="tx1"/>
                </a:solidFill>
              </a:rPr>
              <a:t>Corporation</a:t>
            </a:r>
            <a:endParaRPr lang="en-GB" sz="1200" dirty="0">
              <a:solidFill>
                <a:schemeClr val="tx1"/>
              </a:solidFill>
            </a:endParaRPr>
          </a:p>
        </p:txBody>
      </p:sp>
    </p:spTree>
    <p:extLst>
      <p:ext uri="{BB962C8B-B14F-4D97-AF65-F5344CB8AC3E}">
        <p14:creationId xmlns:p14="http://schemas.microsoft.com/office/powerpoint/2010/main" val="31456807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986FA895-9E28-4809-A88E-804690EC3545}" type="slidenum">
              <a:rPr lang="en-US" altLang="en-US"/>
              <a:pPr/>
              <a:t>11</a:t>
            </a:fld>
            <a:endParaRPr lang="en-US" altLang="en-US"/>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rPr>
              <a:t>Other Guidelines for IEEE WG Meetings</a:t>
            </a:r>
          </a:p>
        </p:txBody>
      </p:sp>
      <p:sp>
        <p:nvSpPr>
          <p:cNvPr id="12294"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#4</a:t>
            </a:r>
            <a:endParaRPr lang="en-US" altLang="en-US" sz="2400"/>
          </a:p>
        </p:txBody>
      </p:sp>
      <p:sp>
        <p:nvSpPr>
          <p:cNvPr id="12295" name="Rectangle 4"/>
          <p:cNvSpPr>
            <a:spLocks noChangeArrowheads="1"/>
          </p:cNvSpPr>
          <p:nvPr/>
        </p:nvSpPr>
        <p:spPr bwMode="auto">
          <a:xfrm>
            <a:off x="533400" y="15240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Clr>
                <a:srgbClr val="CC3300"/>
              </a:buClr>
              <a:buSzPct val="50000"/>
              <a:buFont typeface="Monotype Sorts"/>
              <a:buChar char="l"/>
            </a:pPr>
            <a:endParaRPr lang="en-US" altLang="en-US" sz="700" u="sng">
              <a:solidFill>
                <a:srgbClr val="FF0000"/>
              </a:solidFill>
              <a:latin typeface="Arial" panose="020B0604020202020204" pitchFamily="34" charset="0"/>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b="1">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spcBef>
                <a:spcPct val="20000"/>
              </a:spcBef>
              <a:buClr>
                <a:srgbClr val="CC3300"/>
              </a:buClr>
              <a:buSzPct val="50000"/>
              <a:buFont typeface="Monotype Sorts"/>
              <a:buNone/>
            </a:pPr>
            <a:r>
              <a:rPr lang="en-US" altLang="en-US" sz="1000" b="1">
                <a:solidFill>
                  <a:srgbClr val="000099"/>
                </a:solidFill>
                <a:latin typeface="Arial" panose="020B0604020202020204" pitchFamily="34" charset="0"/>
              </a:rPr>
              <a:t>---------------------------------------------------------------   </a:t>
            </a:r>
            <a:endParaRPr lang="en-US" altLang="en-US"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a:buNone/>
            </a:pPr>
            <a:r>
              <a:rPr lang="en-US" altLang="en-US" b="1">
                <a:solidFill>
                  <a:srgbClr val="000099"/>
                </a:solidFill>
                <a:latin typeface="Arial" panose="020B0604020202020204" pitchFamily="34" charset="0"/>
              </a:rPr>
              <a:t>See </a:t>
            </a:r>
            <a:r>
              <a:rPr lang="en-US" altLang="en-US" b="1" i="1">
                <a:solidFill>
                  <a:srgbClr val="000099"/>
                </a:solidFill>
                <a:latin typeface="Arial" panose="020B0604020202020204" pitchFamily="34" charset="0"/>
              </a:rPr>
              <a:t>IEEE-SA Standards Board Operations Manual</a:t>
            </a:r>
            <a:r>
              <a:rPr lang="en-US" altLang="en-US" b="1">
                <a:solidFill>
                  <a:srgbClr val="000099"/>
                </a:solidFill>
                <a:latin typeface="Arial" panose="020B0604020202020204" pitchFamily="34" charset="0"/>
              </a:rPr>
              <a:t>, clause 5.3.10 and </a:t>
            </a:r>
            <a:r>
              <a:rPr lang="en-GB" altLang="en-US" b="1">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b="1">
                <a:solidFill>
                  <a:srgbClr val="000099"/>
                </a:solidFill>
                <a:latin typeface="Arial" panose="020B0604020202020204" pitchFamily="34" charset="0"/>
              </a:rPr>
              <a:t> for more details.</a:t>
            </a:r>
          </a:p>
        </p:txBody>
      </p:sp>
      <p:sp>
        <p:nvSpPr>
          <p:cNvPr id="9" name="Footer Placeholder 4"/>
          <p:cNvSpPr>
            <a:spLocks noGrp="1"/>
          </p:cNvSpPr>
          <p:nvPr>
            <p:ph type="ftr" idx="4294967295"/>
          </p:nvPr>
        </p:nvSpPr>
        <p:spPr>
          <a:xfrm>
            <a:off x="5357818" y="6475413"/>
            <a:ext cx="3184520" cy="180975"/>
          </a:xfrm>
          <a:prstGeom prst="rect">
            <a:avLst/>
          </a:prstGeom>
        </p:spPr>
        <p:txBody>
          <a:bodyPr/>
          <a:lstStyle/>
          <a:p>
            <a:pPr algn="r"/>
            <a:r>
              <a:rPr lang="en-GB" dirty="0" smtClean="0">
                <a:solidFill>
                  <a:schemeClr val="tx1"/>
                </a:solidFill>
              </a:rPr>
              <a:t>Jonathan</a:t>
            </a:r>
            <a:r>
              <a:rPr lang="en-GB" sz="1400" dirty="0" smtClean="0">
                <a:solidFill>
                  <a:schemeClr val="tx1"/>
                </a:solidFill>
              </a:rPr>
              <a:t> Segev, Intel </a:t>
            </a:r>
            <a:r>
              <a:rPr lang="en-GB" dirty="0" smtClean="0">
                <a:solidFill>
                  <a:schemeClr val="tx1"/>
                </a:solidFill>
              </a:rPr>
              <a:t>Corporation</a:t>
            </a:r>
            <a:endParaRPr lang="en-GB" sz="1400" dirty="0">
              <a:solidFill>
                <a:schemeClr val="tx1"/>
              </a:solidFill>
            </a:endParaRPr>
          </a:p>
        </p:txBody>
      </p:sp>
    </p:spTree>
    <p:extLst>
      <p:ext uri="{BB962C8B-B14F-4D97-AF65-F5344CB8AC3E}">
        <p14:creationId xmlns:p14="http://schemas.microsoft.com/office/powerpoint/2010/main" val="145085556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smtClean="0">
                <a:solidFill>
                  <a:schemeClr val="tx2"/>
                </a:solidFill>
              </a:rPr>
              <a:t>TGaz</a:t>
            </a:r>
            <a:r>
              <a:rPr lang="en-US" altLang="en-US" dirty="0" smtClean="0">
                <a:solidFill>
                  <a:schemeClr val="tx2"/>
                </a:solidFill>
              </a:rPr>
              <a:t> - Schedule </a:t>
            </a:r>
            <a:r>
              <a:rPr lang="en-US" altLang="en-US" dirty="0">
                <a:solidFill>
                  <a:schemeClr val="tx2"/>
                </a:solidFill>
              </a:rPr>
              <a:t>in a </a:t>
            </a:r>
            <a:r>
              <a:rPr lang="en-US" altLang="en-US" dirty="0" smtClean="0">
                <a:solidFill>
                  <a:schemeClr val="tx2"/>
                </a:solidFill>
              </a:rPr>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203555029"/>
              </p:ext>
            </p:extLst>
          </p:nvPr>
        </p:nvGraphicFramePr>
        <p:xfrm>
          <a:off x="685800" y="1828800"/>
          <a:ext cx="7620000" cy="2276052"/>
        </p:xfrm>
        <a:graphic>
          <a:graphicData uri="http://schemas.openxmlformats.org/drawingml/2006/table">
            <a:tbl>
              <a:tblPr firstRow="1" bandRow="1">
                <a:tableStyleId>{21E4AEA4-8DFA-4A89-87EB-49C32662AFE0}</a:tableStyleId>
              </a:tblPr>
              <a:tblGrid>
                <a:gridCol w="1270000"/>
                <a:gridCol w="1270000"/>
                <a:gridCol w="1270000"/>
                <a:gridCol w="1270000"/>
                <a:gridCol w="1270000"/>
                <a:gridCol w="1270000"/>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NGP</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NGP</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NGP</a:t>
                      </a:r>
                    </a:p>
                  </a:txBody>
                  <a:tcPr marT="45746" marB="45746">
                    <a:solidFill>
                      <a:srgbClr val="92D050"/>
                    </a:solidFill>
                  </a:tcPr>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5315941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altLang="en-US" dirty="0">
                <a:solidFill>
                  <a:schemeClr val="tx2"/>
                </a:solidFill>
              </a:rPr>
              <a:t>Agenda Items for the </a:t>
            </a:r>
            <a:r>
              <a:rPr lang="en-US" altLang="en-US" dirty="0" smtClean="0">
                <a:solidFill>
                  <a:schemeClr val="tx2"/>
                </a:solidFill>
              </a:rPr>
              <a:t>Week</a:t>
            </a:r>
            <a:endParaRPr lang="en-US" dirty="0"/>
          </a:p>
        </p:txBody>
      </p:sp>
      <p:sp>
        <p:nvSpPr>
          <p:cNvPr id="3" name="Content Placeholder 2"/>
          <p:cNvSpPr>
            <a:spLocks noGrp="1"/>
          </p:cNvSpPr>
          <p:nvPr>
            <p:ph idx="1"/>
          </p:nvPr>
        </p:nvSpPr>
        <p:spPr>
          <a:xfrm>
            <a:off x="685800" y="1628800"/>
            <a:ext cx="7918648" cy="4465613"/>
          </a:xfrm>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a:t>Approve previous meeting minutes </a:t>
            </a:r>
            <a:r>
              <a:rPr lang="en-US" altLang="en-US" sz="1800" b="0" dirty="0" smtClean="0"/>
              <a:t>(</a:t>
            </a:r>
            <a:r>
              <a:rPr lang="en-US" altLang="en-US" sz="1800" b="0" dirty="0" smtClean="0">
                <a:hlinkClick r:id="rId2"/>
              </a:rPr>
              <a:t>11-15/1238</a:t>
            </a:r>
            <a:r>
              <a:rPr lang="en-US" altLang="en-US" sz="1800" b="0" dirty="0" smtClean="0"/>
              <a:t>).  </a:t>
            </a:r>
            <a:endParaRPr lang="en-US" altLang="en-US" sz="1800" b="0" dirty="0"/>
          </a:p>
          <a:p>
            <a:pPr>
              <a:spcBef>
                <a:spcPct val="20000"/>
              </a:spcBef>
              <a:buFontTx/>
              <a:buChar char="•"/>
            </a:pPr>
            <a:r>
              <a:rPr lang="en-US" altLang="en-US" sz="1800" b="0" dirty="0" smtClean="0"/>
              <a:t>Election for TG vice chair position.</a:t>
            </a:r>
            <a:endParaRPr lang="en-US" altLang="en-US" sz="1800" b="0" dirty="0"/>
          </a:p>
          <a:p>
            <a:pPr algn="just">
              <a:spcBef>
                <a:spcPct val="20000"/>
              </a:spcBef>
              <a:buFontTx/>
              <a:buChar char="•"/>
            </a:pPr>
            <a:r>
              <a:rPr lang="en-US" altLang="en-US" sz="1800" b="0" dirty="0" smtClean="0"/>
              <a:t>Review TG development process and  documentation status</a:t>
            </a:r>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 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smtClean="0"/>
              <a:t>Completion of use case document development.</a:t>
            </a:r>
            <a:endParaRPr lang="en-US" altLang="en-US" sz="1600" dirty="0"/>
          </a:p>
          <a:p>
            <a:pPr lvl="1" algn="just">
              <a:spcBef>
                <a:spcPct val="20000"/>
              </a:spcBef>
              <a:buFontTx/>
              <a:buChar char="•"/>
            </a:pPr>
            <a:r>
              <a:rPr lang="en-US" altLang="en-US" sz="1600" dirty="0" smtClean="0"/>
              <a:t>Initiation of Functional Requirements Document.</a:t>
            </a:r>
            <a:endParaRPr lang="en-US" altLang="en-US" sz="1600" dirty="0"/>
          </a:p>
          <a:p>
            <a:pPr algn="just">
              <a:spcBef>
                <a:spcPct val="20000"/>
              </a:spcBef>
              <a:buFontTx/>
              <a:buChar char="•"/>
            </a:pPr>
            <a:r>
              <a:rPr lang="en-US" altLang="en-US" sz="1800" b="0" dirty="0" smtClean="0"/>
              <a:t>Schedule </a:t>
            </a:r>
            <a:r>
              <a:rPr lang="en-US" altLang="en-US" sz="1800" b="0" dirty="0"/>
              <a:t>teleconference times as needed</a:t>
            </a:r>
            <a:r>
              <a:rPr lang="en-US" altLang="en-US" sz="1800" b="0" dirty="0" smtClean="0"/>
              <a:t>.</a:t>
            </a:r>
            <a:endParaRPr lang="en-US" alt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1676436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a:t>
            </a:r>
            <a:r>
              <a:rPr lang="en-US" altLang="en-US" dirty="0" smtClean="0">
                <a:solidFill>
                  <a:schemeClr val="tx2"/>
                </a:solidFill>
              </a:rPr>
              <a:t>week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236801749"/>
              </p:ext>
            </p:extLst>
          </p:nvPr>
        </p:nvGraphicFramePr>
        <p:xfrm>
          <a:off x="395536" y="1724994"/>
          <a:ext cx="8458200" cy="3444608"/>
        </p:xfrm>
        <a:graphic>
          <a:graphicData uri="http://schemas.openxmlformats.org/drawingml/2006/table">
            <a:tbl>
              <a:tblPr firstRow="1" bandRow="1">
                <a:tableStyleId>{21E4AEA4-8DFA-4A89-87EB-49C32662AFE0}</a:tableStyleId>
              </a:tblPr>
              <a:tblGrid>
                <a:gridCol w="1326776"/>
                <a:gridCol w="1645024"/>
                <a:gridCol w="3076872"/>
                <a:gridCol w="2409528"/>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11-15-1237</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smtClean="0"/>
                        <a:t>NGP Nov. 2015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11-15-1238</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Zhou Lan</a:t>
                      </a:r>
                    </a:p>
                  </a:txBody>
                  <a:tcPr marT="45712" marB="45712"/>
                </a:tc>
                <a:tc>
                  <a:txBody>
                    <a:bodyPr/>
                    <a:lstStyle/>
                    <a:p>
                      <a:r>
                        <a:rPr lang="en-US" sz="1400" dirty="0" smtClean="0"/>
                        <a:t>Sep. meeting minutes approval</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r>
              <a:tr h="1523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11-15-1281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Friedbert</a:t>
                      </a:r>
                      <a:r>
                        <a:rPr lang="en-US" sz="1400" dirty="0" smtClean="0"/>
                        <a:t> </a:t>
                      </a:r>
                      <a:r>
                        <a:rPr lang="en-US" sz="1400" dirty="0" err="1" smtClean="0"/>
                        <a:t>Berens</a:t>
                      </a:r>
                      <a:endParaRPr lang="en-US" sz="1400" dirty="0" smtClean="0"/>
                    </a:p>
                  </a:txBody>
                  <a:tcPr marT="45712" marB="45712"/>
                </a:tc>
                <a:tc>
                  <a:txBody>
                    <a:bodyPr/>
                    <a:lstStyle/>
                    <a:p>
                      <a:r>
                        <a:rPr lang="en-US" sz="1400" dirty="0" smtClean="0"/>
                        <a:t>Dynamic Environment Use Cases</a:t>
                      </a:r>
                      <a:endParaRPr lang="en-US" sz="1400" dirty="0"/>
                    </a:p>
                  </a:txBody>
                  <a:tcPr marT="45712" marB="45712"/>
                </a:tc>
                <a:tc>
                  <a:txBody>
                    <a:bodyPr/>
                    <a:lstStyle/>
                    <a:p>
                      <a:r>
                        <a:rPr lang="en-US" sz="1400" dirty="0" smtClean="0"/>
                        <a:t>Use cases</a:t>
                      </a:r>
                      <a:endParaRPr lang="en-US" sz="1400" dirty="0"/>
                    </a:p>
                  </a:txBody>
                  <a:tcPr marT="45712" marB="45712"/>
                </a:tc>
              </a:tr>
              <a:tr h="1523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11-15-1411</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Assaf Kasher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MIMO for NGP</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feasibility</a:t>
                      </a:r>
                      <a:endParaRPr lang="en-US" sz="1400" kern="1200" dirty="0">
                        <a:solidFill>
                          <a:schemeClr val="dk1"/>
                        </a:solidFill>
                        <a:latin typeface="+mn-lt"/>
                        <a:ea typeface="+mn-ea"/>
                        <a:cs typeface="+mn-cs"/>
                      </a:endParaRPr>
                    </a:p>
                  </a:txBody>
                  <a:tcPr marT="45712" marB="45712"/>
                </a:tc>
              </a:tr>
              <a:tr h="3876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smtClean="0">
                          <a:solidFill>
                            <a:schemeClr val="dk1"/>
                          </a:solidFill>
                          <a:latin typeface="+mn-lt"/>
                          <a:ea typeface="+mn-ea"/>
                          <a:cs typeface="+mn-cs"/>
                        </a:rPr>
                        <a:t>Xun</a:t>
                      </a:r>
                      <a:r>
                        <a:rPr lang="en-US" sz="1400" kern="1200" dirty="0" smtClean="0">
                          <a:solidFill>
                            <a:schemeClr val="dk1"/>
                          </a:solidFill>
                          <a:latin typeface="+mn-lt"/>
                          <a:ea typeface="+mn-ea"/>
                          <a:cs typeface="+mn-cs"/>
                        </a:rPr>
                        <a:t> Yang </a:t>
                      </a: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STA</a:t>
                      </a:r>
                      <a:r>
                        <a:rPr lang="en-US" sz="1400" kern="1200" baseline="0" dirty="0" smtClean="0">
                          <a:solidFill>
                            <a:schemeClr val="dk1"/>
                          </a:solidFill>
                          <a:latin typeface="+mn-lt"/>
                          <a:ea typeface="+mn-ea"/>
                          <a:cs typeface="+mn-cs"/>
                        </a:rPr>
                        <a:t> to STA use cases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cases</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11-15-0388</a:t>
                      </a:r>
                      <a:endParaRPr lang="en-US" sz="1400" dirty="0"/>
                    </a:p>
                  </a:txBody>
                  <a:tcPr marT="45712" marB="45712"/>
                </a:tc>
                <a:tc>
                  <a:txBody>
                    <a:bodyPr/>
                    <a:lstStyle/>
                    <a:p>
                      <a:r>
                        <a:rPr lang="en-US" sz="1400" dirty="0" smtClean="0"/>
                        <a:t>Santosh Pandey</a:t>
                      </a:r>
                      <a:endParaRPr lang="en-US" sz="1400" dirty="0" smtClean="0"/>
                    </a:p>
                  </a:txBody>
                  <a:tcPr marT="45712" marB="45712"/>
                </a:tc>
                <a:tc>
                  <a:txBody>
                    <a:bodyPr/>
                    <a:lstStyle/>
                    <a:p>
                      <a:r>
                        <a:rPr lang="en-US" sz="1400" dirty="0" smtClean="0"/>
                        <a:t>Use case document</a:t>
                      </a:r>
                      <a:endParaRPr lang="en-US" sz="1400" dirty="0"/>
                    </a:p>
                  </a:txBody>
                  <a:tcPr marT="45712" marB="45712"/>
                </a:tc>
                <a:tc>
                  <a:txBody>
                    <a:bodyPr/>
                    <a:lstStyle/>
                    <a:p>
                      <a:r>
                        <a:rPr lang="en-US" sz="1400" dirty="0" smtClean="0"/>
                        <a:t>Use case</a:t>
                      </a:r>
                      <a:endParaRPr lang="en-US" sz="1400" dirty="0"/>
                    </a:p>
                  </a:txBody>
                  <a:tcPr marT="45712" marB="45712"/>
                </a:tc>
              </a:tr>
              <a:tr h="492360">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5234175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#1</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6855556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a:t>
            </a:r>
            <a:r>
              <a:rPr lang="en-US" altLang="en-US" dirty="0" smtClean="0">
                <a:solidFill>
                  <a:schemeClr val="tx2"/>
                </a:solidFill>
              </a:rPr>
              <a:t>Agenda</a:t>
            </a:r>
            <a:endParaRPr lang="en-US" dirty="0"/>
          </a:p>
        </p:txBody>
      </p:sp>
      <p:sp>
        <p:nvSpPr>
          <p:cNvPr id="3" name="Content Placeholder 2"/>
          <p:cNvSpPr>
            <a:spLocks noGrp="1"/>
          </p:cNvSpPr>
          <p:nvPr>
            <p:ph idx="1"/>
          </p:nvPr>
        </p:nvSpPr>
        <p:spPr>
          <a:xfrm>
            <a:off x="685800" y="1830388"/>
            <a:ext cx="7990656" cy="4406924"/>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Last call </a:t>
            </a:r>
            <a:r>
              <a:rPr lang="en-US" altLang="en-US" sz="2000" b="0" dirty="0"/>
              <a:t>for Submission </a:t>
            </a:r>
            <a:r>
              <a:rPr lang="en-US" altLang="en-US" sz="2000" b="0" dirty="0" smtClean="0"/>
              <a:t>(0min</a:t>
            </a:r>
            <a:r>
              <a:rPr lang="en-US" altLang="en-US" sz="2000" b="0" dirty="0"/>
              <a:t>)</a:t>
            </a:r>
          </a:p>
          <a:p>
            <a:pPr algn="just">
              <a:spcBef>
                <a:spcPct val="20000"/>
              </a:spcBef>
              <a:buFontTx/>
              <a:buChar char="•"/>
            </a:pPr>
            <a:r>
              <a:rPr lang="en-US" altLang="en-US" sz="2000" b="0" dirty="0"/>
              <a:t>Agenda Setting (4min</a:t>
            </a:r>
            <a:r>
              <a:rPr lang="en-US" altLang="en-US" sz="2000" b="0" dirty="0" smtClean="0"/>
              <a:t>)</a:t>
            </a:r>
          </a:p>
          <a:p>
            <a:pPr algn="just">
              <a:spcBef>
                <a:spcPct val="20000"/>
              </a:spcBef>
              <a:buFontTx/>
              <a:buChar char="•"/>
            </a:pPr>
            <a:r>
              <a:rPr lang="en-US" altLang="en-US" sz="2000" b="0" dirty="0" smtClean="0"/>
              <a:t>Approval of previous meeting minutes (3min - Chair)</a:t>
            </a:r>
            <a:endParaRPr lang="en-US" altLang="en-US" sz="2000" b="0" dirty="0"/>
          </a:p>
          <a:p>
            <a:pPr algn="just">
              <a:spcBef>
                <a:spcPct val="20000"/>
              </a:spcBef>
              <a:buFontTx/>
              <a:buChar char="•"/>
            </a:pPr>
            <a:r>
              <a:rPr lang="en-US" altLang="en-US" sz="2000" b="0" dirty="0"/>
              <a:t>Election for TG vice chair position</a:t>
            </a:r>
            <a:r>
              <a:rPr lang="en-US" altLang="en-US" sz="2000" b="0" dirty="0" smtClean="0"/>
              <a:t>.</a:t>
            </a:r>
          </a:p>
          <a:p>
            <a:pPr algn="just">
              <a:spcBef>
                <a:spcPct val="20000"/>
              </a:spcBef>
              <a:buFontTx/>
              <a:buChar char="•"/>
            </a:pPr>
            <a:r>
              <a:rPr lang="en-US" altLang="en-US" sz="2000" b="0" dirty="0" smtClean="0"/>
              <a:t>Presentation to inform TG.</a:t>
            </a:r>
            <a:endParaRPr lang="en-US" altLang="en-US" sz="2000" b="0" dirty="0">
              <a:solidFill>
                <a:srgbClr val="FF33CC"/>
              </a:solidFill>
            </a:endParaRP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42277294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199415046"/>
              </p:ext>
            </p:extLst>
          </p:nvPr>
        </p:nvGraphicFramePr>
        <p:xfrm>
          <a:off x="669345" y="1988840"/>
          <a:ext cx="7772404" cy="1844568"/>
        </p:xfrm>
        <a:graphic>
          <a:graphicData uri="http://schemas.openxmlformats.org/drawingml/2006/table">
            <a:tbl>
              <a:tblPr firstRow="1" bandRow="1">
                <a:tableStyleId>{21E4AEA4-8DFA-4A89-87EB-49C32662AFE0}</a:tableStyleId>
              </a:tblPr>
              <a:tblGrid>
                <a:gridCol w="1380624"/>
                <a:gridCol w="2124576"/>
                <a:gridCol w="2667000"/>
                <a:gridCol w="1600204"/>
              </a:tblGrid>
              <a:tr h="305408">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r>
              <a:tr h="305408">
                <a:tc>
                  <a:txBody>
                    <a:bodyPr/>
                    <a:lstStyle/>
                    <a:p>
                      <a:r>
                        <a:rPr lang="en-US" sz="1400" dirty="0" smtClean="0"/>
                        <a:t>11-15/1237</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smtClean="0"/>
                        <a:t>Next Gen.</a:t>
                      </a:r>
                      <a:r>
                        <a:rPr lang="en-US" sz="1400" baseline="0" dirty="0" smtClean="0"/>
                        <a:t> Positioning </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2789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11-15-1238</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Zhou Lan</a:t>
                      </a:r>
                    </a:p>
                  </a:txBody>
                  <a:tcPr marT="45712" marB="45712"/>
                </a:tc>
                <a:tc>
                  <a:txBody>
                    <a:bodyPr/>
                    <a:lstStyle/>
                    <a:p>
                      <a:r>
                        <a:rPr lang="en-US" sz="1400" dirty="0" smtClean="0"/>
                        <a:t>Sep. meeting minutes approval</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r>
              <a:tr h="30128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11-15-1281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Friedbert</a:t>
                      </a:r>
                      <a:r>
                        <a:rPr lang="en-US" sz="1400" dirty="0" smtClean="0"/>
                        <a:t> </a:t>
                      </a:r>
                      <a:r>
                        <a:rPr lang="en-US" sz="1400" dirty="0" err="1" smtClean="0"/>
                        <a:t>Berens</a:t>
                      </a:r>
                      <a:endParaRPr lang="en-US" sz="1400" dirty="0" smtClean="0"/>
                    </a:p>
                  </a:txBody>
                  <a:tcPr marT="45712" marB="45712"/>
                </a:tc>
                <a:tc>
                  <a:txBody>
                    <a:bodyPr/>
                    <a:lstStyle/>
                    <a:p>
                      <a:r>
                        <a:rPr lang="en-US" sz="1400" dirty="0" smtClean="0"/>
                        <a:t>Dynamic Environment Use Cases</a:t>
                      </a:r>
                      <a:endParaRPr lang="en-US" sz="1400" dirty="0"/>
                    </a:p>
                  </a:txBody>
                  <a:tcPr marT="45712" marB="45712"/>
                </a:tc>
                <a:tc>
                  <a:txBody>
                    <a:bodyPr/>
                    <a:lstStyle/>
                    <a:p>
                      <a:r>
                        <a:rPr lang="en-US" sz="1400" dirty="0" smtClean="0"/>
                        <a:t>Use cases</a:t>
                      </a:r>
                      <a:endParaRPr lang="en-US" sz="1400" dirty="0"/>
                    </a:p>
                  </a:txBody>
                  <a:tcPr marT="45712" marB="45712"/>
                </a:tc>
              </a:tr>
              <a:tr h="30128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11-15-1411</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Assaf Kasher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MIMO for NGP</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feasibility</a:t>
                      </a:r>
                      <a:endParaRPr lang="en-US" sz="1400" kern="1200" dirty="0">
                        <a:solidFill>
                          <a:schemeClr val="dk1"/>
                        </a:solidFill>
                        <a:latin typeface="+mn-lt"/>
                        <a:ea typeface="+mn-ea"/>
                        <a:cs typeface="+mn-cs"/>
                      </a:endParaRP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3632475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r>
              <a:rPr lang="en-US" dirty="0" smtClean="0"/>
              <a:t>Document 11-15/1238r1 posted to Mentor Oct. 5</a:t>
            </a:r>
            <a:r>
              <a:rPr lang="en-US" baseline="30000" dirty="0" smtClean="0"/>
              <a:t>th</a:t>
            </a:r>
            <a:r>
              <a:rPr lang="en-US" dirty="0" smtClean="0"/>
              <a:t>. </a:t>
            </a:r>
          </a:p>
          <a:p>
            <a:endParaRPr lang="en-US" dirty="0" smtClean="0"/>
          </a:p>
          <a:p>
            <a:r>
              <a:rPr lang="en-US" dirty="0" smtClean="0"/>
              <a:t>Motion:</a:t>
            </a:r>
          </a:p>
          <a:p>
            <a:pPr marL="0" indent="0"/>
            <a:r>
              <a:rPr lang="en-US" dirty="0" smtClean="0"/>
              <a:t>To </a:t>
            </a:r>
            <a:r>
              <a:rPr lang="en-US" dirty="0"/>
              <a:t>approve document </a:t>
            </a:r>
            <a:r>
              <a:rPr lang="en-US" dirty="0" smtClean="0"/>
              <a:t>11-15/1238r1 </a:t>
            </a:r>
            <a:r>
              <a:rPr lang="en-US" dirty="0"/>
              <a:t>as </a:t>
            </a:r>
            <a:r>
              <a:rPr lang="en-US" dirty="0" smtClean="0"/>
              <a:t>TG </a:t>
            </a:r>
            <a:r>
              <a:rPr lang="en-US" dirty="0"/>
              <a:t>meeting minutes for the </a:t>
            </a:r>
            <a:r>
              <a:rPr lang="en-US" dirty="0" smtClean="0"/>
              <a:t>Bangkok meeting</a:t>
            </a:r>
            <a:r>
              <a:rPr lang="en-US" dirty="0"/>
              <a:t>. </a:t>
            </a:r>
          </a:p>
          <a:p>
            <a:r>
              <a:rPr lang="en-US" dirty="0"/>
              <a:t>Moved </a:t>
            </a:r>
            <a:r>
              <a:rPr lang="en-US" dirty="0" smtClean="0"/>
              <a:t>by</a:t>
            </a:r>
            <a:r>
              <a:rPr lang="en-US" dirty="0" smtClean="0"/>
              <a:t>: Zhou Lan </a:t>
            </a:r>
            <a:endParaRPr lang="en-US" dirty="0" smtClean="0"/>
          </a:p>
          <a:p>
            <a:r>
              <a:rPr lang="en-US" dirty="0" smtClean="0"/>
              <a:t>Seconded by</a:t>
            </a:r>
            <a:r>
              <a:rPr lang="en-US" dirty="0" smtClean="0"/>
              <a:t>: Allan Zhu </a:t>
            </a:r>
            <a:endParaRPr lang="en-US" dirty="0"/>
          </a:p>
          <a:p>
            <a:r>
              <a:rPr lang="en-US" dirty="0" smtClean="0"/>
              <a:t>Results (Y/N/A): </a:t>
            </a:r>
            <a:endParaRPr lang="en-US" dirty="0" smtClean="0"/>
          </a:p>
          <a:p>
            <a:r>
              <a:rPr lang="en-US" dirty="0" smtClean="0"/>
              <a:t>Unanimous consent </a:t>
            </a:r>
            <a:endParaRPr lang="en-US"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33560214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Vice-chair elections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Last call for nominations.</a:t>
            </a:r>
          </a:p>
          <a:p>
            <a:pPr>
              <a:buFont typeface="Arial" panose="020B0604020202020204" pitchFamily="34" charset="0"/>
              <a:buChar char="•"/>
            </a:pPr>
            <a:r>
              <a:rPr lang="en-US" dirty="0" smtClean="0"/>
              <a:t>Close of nomination.</a:t>
            </a:r>
          </a:p>
          <a:p>
            <a:pPr>
              <a:buFont typeface="Arial" panose="020B0604020202020204" pitchFamily="34" charset="0"/>
              <a:buChar char="•"/>
            </a:pPr>
            <a:r>
              <a:rPr lang="en-US" dirty="0" smtClean="0"/>
              <a:t>Presentation of nominees. </a:t>
            </a:r>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7772856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791849"/>
            <a:ext cx="7770813" cy="1773055"/>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Task Group </a:t>
            </a:r>
            <a:r>
              <a:rPr lang="en-US" altLang="en-US" dirty="0" err="1" smtClean="0">
                <a:solidFill>
                  <a:srgbClr val="0000FF"/>
                </a:solidFill>
                <a:cs typeface="Times New Roman" panose="02020603050405020304" pitchFamily="18" charset="0"/>
              </a:rPr>
              <a:t>az</a:t>
            </a:r>
            <a:r>
              <a:rPr lang="en-US" altLang="en-US" dirty="0" smtClean="0">
                <a:solidFill>
                  <a:srgbClr val="0000FF"/>
                </a:solidFill>
                <a:cs typeface="Times New Roman" panose="02020603050405020304" pitchFamily="18" charset="0"/>
              </a:rPr>
              <a:t/>
            </a:r>
            <a:br>
              <a:rPr lang="en-US" altLang="en-US" dirty="0" smtClean="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Next </a:t>
            </a:r>
            <a:r>
              <a:rPr lang="en-US" altLang="en-US" dirty="0">
                <a:solidFill>
                  <a:srgbClr val="0000FF"/>
                </a:solidFill>
                <a:cs typeface="Times New Roman" panose="02020603050405020304" pitchFamily="18" charset="0"/>
              </a:rPr>
              <a:t>Generation Positioning </a:t>
            </a:r>
            <a:endParaRPr lang="en-US" dirty="0"/>
          </a:p>
        </p:txBody>
      </p:sp>
      <p:sp>
        <p:nvSpPr>
          <p:cNvPr id="3" name="Content Placeholder 2"/>
          <p:cNvSpPr>
            <a:spLocks noGrp="1"/>
          </p:cNvSpPr>
          <p:nvPr>
            <p:ph idx="1"/>
          </p:nvPr>
        </p:nvSpPr>
        <p:spPr>
          <a:xfrm>
            <a:off x="685800" y="3140968"/>
            <a:ext cx="7770813" cy="2953445"/>
          </a:xfrm>
        </p:spPr>
        <p:txBody>
          <a:bodyPr/>
          <a:lstStyle/>
          <a:p>
            <a:pPr algn="ctr">
              <a:lnSpc>
                <a:spcPct val="90000"/>
              </a:lnSpc>
              <a:buFontTx/>
              <a:buNone/>
            </a:pPr>
            <a:r>
              <a:rPr lang="en-US" altLang="en-US" sz="3600" dirty="0" smtClean="0">
                <a:cs typeface="Times New Roman" panose="02020603050405020304" pitchFamily="18" charset="0"/>
              </a:rPr>
              <a:t>Dallas, Texas</a:t>
            </a:r>
            <a:endParaRPr lang="en-US" altLang="en-US" sz="3600" dirty="0">
              <a:cs typeface="Times New Roman" panose="02020603050405020304" pitchFamily="18" charset="0"/>
            </a:endParaRPr>
          </a:p>
          <a:p>
            <a:pPr algn="ctr">
              <a:lnSpc>
                <a:spcPct val="90000"/>
              </a:lnSpc>
              <a:buFontTx/>
              <a:buNone/>
            </a:pPr>
            <a:r>
              <a:rPr lang="en-US" altLang="en-US" sz="3600" dirty="0" smtClean="0">
                <a:cs typeface="Times New Roman" panose="02020603050405020304" pitchFamily="18" charset="0"/>
              </a:rPr>
              <a:t>Nov. 8</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-13</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 </a:t>
            </a:r>
            <a:r>
              <a:rPr lang="en-US" altLang="en-US" sz="3600" dirty="0">
                <a:cs typeface="Times New Roman" panose="02020603050405020304" pitchFamily="18" charset="0"/>
              </a:rPr>
              <a:t>, 2015</a:t>
            </a:r>
          </a:p>
          <a:p>
            <a:pPr algn="ctr">
              <a:lnSpc>
                <a:spcPct val="90000"/>
              </a:lnSpc>
              <a:buFontTx/>
              <a:buNone/>
            </a:pPr>
            <a:endParaRPr lang="en-US" altLang="en-US" dirty="0">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a:t>
            </a:r>
            <a:r>
              <a:rPr lang="en-US" altLang="en-US" b="0" dirty="0">
                <a:cs typeface="Times New Roman" panose="02020603050405020304" pitchFamily="18" charset="0"/>
              </a:rPr>
              <a:t>)</a:t>
            </a:r>
          </a:p>
          <a:p>
            <a:pPr algn="ctr">
              <a:lnSpc>
                <a:spcPct val="90000"/>
              </a:lnSpc>
              <a:buFontTx/>
              <a:buNone/>
            </a:pPr>
            <a:r>
              <a:rPr lang="en-US" altLang="en-US" dirty="0" smtClean="0">
                <a:cs typeface="Times New Roman" panose="02020603050405020304" pitchFamily="18" charset="0"/>
              </a:rPr>
              <a:t>Secretary</a:t>
            </a:r>
            <a:r>
              <a:rPr lang="en-US" altLang="en-US" b="0" dirty="0" smtClean="0">
                <a:cs typeface="Times New Roman" panose="02020603050405020304" pitchFamily="18" charset="0"/>
              </a:rPr>
              <a:t>: </a:t>
            </a:r>
            <a:r>
              <a:rPr lang="en-US" b="0" dirty="0"/>
              <a:t>Zhou Lan </a:t>
            </a:r>
            <a:r>
              <a:rPr lang="en-US" altLang="en-US" b="0" dirty="0" smtClean="0">
                <a:cs typeface="Times New Roman" panose="02020603050405020304" pitchFamily="18" charset="0"/>
              </a:rPr>
              <a:t> </a:t>
            </a:r>
            <a:r>
              <a:rPr lang="en-US" altLang="en-US"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b="0" dirty="0">
                <a:cs typeface="Times New Roman" panose="02020603050405020304" pitchFamily="18" charset="0"/>
              </a:rPr>
              <a:t>)</a:t>
            </a:r>
            <a:endParaRPr lang="en-US" altLang="en-US" sz="14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11716407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Vice-chair elections</a:t>
            </a:r>
            <a:endParaRPr lang="en-US" dirty="0"/>
          </a:p>
        </p:txBody>
      </p:sp>
      <p:sp>
        <p:nvSpPr>
          <p:cNvPr id="3" name="Content Placeholder 2"/>
          <p:cNvSpPr>
            <a:spLocks noGrp="1"/>
          </p:cNvSpPr>
          <p:nvPr>
            <p:ph idx="1"/>
          </p:nvPr>
        </p:nvSpPr>
        <p:spPr/>
        <p:txBody>
          <a:bodyPr/>
          <a:lstStyle/>
          <a:p>
            <a:r>
              <a:rPr lang="en-US" dirty="0" smtClean="0"/>
              <a:t>Motion</a:t>
            </a:r>
          </a:p>
          <a:p>
            <a:r>
              <a:rPr lang="en-US" dirty="0"/>
              <a:t>To approve </a:t>
            </a:r>
            <a:r>
              <a:rPr lang="en-US" dirty="0" smtClean="0"/>
              <a:t>Carlos Aldana (</a:t>
            </a:r>
            <a:r>
              <a:rPr lang="en-US" dirty="0" smtClean="0"/>
              <a:t>Qualcomm) </a:t>
            </a:r>
            <a:r>
              <a:rPr lang="en-US" dirty="0" smtClean="0"/>
              <a:t>as </a:t>
            </a:r>
            <a:r>
              <a:rPr lang="en-US" dirty="0" err="1"/>
              <a:t>TGaz</a:t>
            </a:r>
            <a:r>
              <a:rPr lang="en-US" dirty="0"/>
              <a:t> </a:t>
            </a:r>
            <a:r>
              <a:rPr lang="en-US" dirty="0" smtClean="0"/>
              <a:t>vice-chair</a:t>
            </a:r>
            <a:r>
              <a:rPr lang="en-US" dirty="0"/>
              <a:t>.</a:t>
            </a:r>
          </a:p>
          <a:p>
            <a:r>
              <a:rPr lang="en-US" dirty="0" smtClean="0"/>
              <a:t>Moved</a:t>
            </a:r>
            <a:r>
              <a:rPr lang="en-US" dirty="0" smtClean="0"/>
              <a:t>: Allan Zhu</a:t>
            </a:r>
            <a:endParaRPr lang="en-US" dirty="0" smtClean="0"/>
          </a:p>
          <a:p>
            <a:r>
              <a:rPr lang="en-US" dirty="0" smtClean="0"/>
              <a:t>2</a:t>
            </a:r>
            <a:r>
              <a:rPr lang="en-US" baseline="30000" dirty="0" smtClean="0"/>
              <a:t>nd</a:t>
            </a:r>
            <a:r>
              <a:rPr lang="en-US" dirty="0" smtClean="0"/>
              <a:t>: Santosh Pandey</a:t>
            </a:r>
            <a:endParaRPr lang="en-US" dirty="0"/>
          </a:p>
          <a:p>
            <a:endParaRPr lang="en-US" dirty="0" smtClean="0"/>
          </a:p>
          <a:p>
            <a:r>
              <a:rPr lang="en-US" dirty="0" smtClean="0"/>
              <a:t>Results (Y/N/A): </a:t>
            </a:r>
            <a:r>
              <a:rPr lang="en-US" dirty="0" smtClean="0"/>
              <a:t>30/0/1</a:t>
            </a:r>
          </a:p>
          <a:p>
            <a:r>
              <a:rPr lang="en-US"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13912887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32660175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a:t>
            </a:r>
            <a:r>
              <a:rPr lang="en-US" dirty="0" smtClean="0"/>
              <a:t>reminder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40603657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31178646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a:t>
            </a:r>
            <a:r>
              <a:rPr lang="en-US" altLang="en-US" sz="3200" dirty="0" smtClean="0"/>
              <a:t>#2</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16142715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Agenda</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smtClean="0"/>
              <a:t>Presentations to inform the TG (55min)</a:t>
            </a: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23852215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276641120"/>
              </p:ext>
            </p:extLst>
          </p:nvPr>
        </p:nvGraphicFramePr>
        <p:xfrm>
          <a:off x="656785" y="2420888"/>
          <a:ext cx="7772404" cy="2297744"/>
        </p:xfrm>
        <a:graphic>
          <a:graphicData uri="http://schemas.openxmlformats.org/drawingml/2006/table">
            <a:tbl>
              <a:tblPr firstRow="1" bandRow="1">
                <a:tableStyleId>{21E4AEA4-8DFA-4A89-87EB-49C32662AFE0}</a:tableStyleId>
              </a:tblPr>
              <a:tblGrid>
                <a:gridCol w="1380624"/>
                <a:gridCol w="2124576"/>
                <a:gridCol w="2667000"/>
                <a:gridCol w="1600204"/>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r>
              <a:tr h="370760">
                <a:tc>
                  <a:txBody>
                    <a:bodyPr/>
                    <a:lstStyle/>
                    <a:p>
                      <a:r>
                        <a:rPr lang="en-US" sz="1500" dirty="0" smtClean="0"/>
                        <a:t>11-15/1003</a:t>
                      </a:r>
                      <a:endParaRPr lang="en-US" sz="1500" dirty="0"/>
                    </a:p>
                  </a:txBody>
                  <a:tcPr marT="45712" marB="45712"/>
                </a:tc>
                <a:tc>
                  <a:txBody>
                    <a:bodyPr/>
                    <a:lstStyle/>
                    <a:p>
                      <a:r>
                        <a:rPr lang="en-US" sz="1500" dirty="0" smtClean="0"/>
                        <a:t>Jonathan Segev</a:t>
                      </a:r>
                      <a:endParaRPr lang="en-US" sz="1500" dirty="0"/>
                    </a:p>
                  </a:txBody>
                  <a:tcPr marT="45712" marB="45712"/>
                </a:tc>
                <a:tc>
                  <a:txBody>
                    <a:bodyPr/>
                    <a:lstStyle/>
                    <a:p>
                      <a:r>
                        <a:rPr lang="en-US" sz="1500" dirty="0" smtClean="0"/>
                        <a:t>Next Gen.</a:t>
                      </a:r>
                      <a:r>
                        <a:rPr lang="en-US" sz="1500" baseline="0" dirty="0" smtClean="0"/>
                        <a:t> Positioning </a:t>
                      </a:r>
                      <a:endParaRPr lang="en-US" sz="1500" dirty="0"/>
                    </a:p>
                  </a:txBody>
                  <a:tcPr marT="45712" marB="45712"/>
                </a:tc>
                <a:tc>
                  <a:txBody>
                    <a:bodyPr/>
                    <a:lstStyle/>
                    <a:p>
                      <a:r>
                        <a:rPr lang="en-US" sz="1500" dirty="0" smtClean="0"/>
                        <a:t>Agenda</a:t>
                      </a:r>
                      <a:r>
                        <a:rPr lang="en-US" sz="1500" baseline="0" dirty="0" smtClean="0"/>
                        <a:t> Deck</a:t>
                      </a:r>
                      <a:endParaRPr lang="en-US" sz="1500" dirty="0"/>
                    </a:p>
                  </a:txBody>
                  <a:tcPr marT="45712" marB="45712"/>
                </a:tc>
              </a:tr>
              <a:tr h="1945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smtClean="0">
                          <a:solidFill>
                            <a:schemeClr val="dk1"/>
                          </a:solidFill>
                          <a:latin typeface="+mn-lt"/>
                          <a:ea typeface="+mn-ea"/>
                          <a:cs typeface="+mn-cs"/>
                        </a:rPr>
                        <a:t>Xun</a:t>
                      </a:r>
                      <a:r>
                        <a:rPr lang="en-US" sz="1400" kern="1200" dirty="0" smtClean="0">
                          <a:solidFill>
                            <a:schemeClr val="dk1"/>
                          </a:solidFill>
                          <a:latin typeface="+mn-lt"/>
                          <a:ea typeface="+mn-ea"/>
                          <a:cs typeface="+mn-cs"/>
                        </a:rPr>
                        <a:t> Yang </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STA</a:t>
                      </a:r>
                      <a:r>
                        <a:rPr lang="en-US" sz="1400" kern="1200" baseline="0" dirty="0" smtClean="0">
                          <a:solidFill>
                            <a:schemeClr val="dk1"/>
                          </a:solidFill>
                          <a:latin typeface="+mn-lt"/>
                          <a:ea typeface="+mn-ea"/>
                          <a:cs typeface="+mn-cs"/>
                        </a:rPr>
                        <a:t> to STA use cases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cases</a:t>
                      </a:r>
                      <a:endParaRPr lang="en-US" sz="1400" kern="1200" dirty="0">
                        <a:solidFill>
                          <a:schemeClr val="dk1"/>
                        </a:solidFill>
                        <a:latin typeface="+mn-lt"/>
                        <a:ea typeface="+mn-ea"/>
                        <a:cs typeface="+mn-cs"/>
                      </a:endParaRPr>
                    </a:p>
                  </a:txBody>
                  <a:tcPr marT="45712" marB="45712"/>
                </a:tc>
              </a:tr>
              <a:tr h="306608">
                <a:tc>
                  <a:txBody>
                    <a:bodyPr/>
                    <a:lstStyle/>
                    <a:p>
                      <a:r>
                        <a:rPr lang="en-US" sz="1400" dirty="0" smtClean="0"/>
                        <a:t>11-15-00388</a:t>
                      </a:r>
                      <a:endParaRPr lang="en-US" sz="1400" dirty="0"/>
                    </a:p>
                  </a:txBody>
                  <a:tcPr marT="45712" marB="45712"/>
                </a:tc>
                <a:tc>
                  <a:txBody>
                    <a:bodyPr/>
                    <a:lstStyle/>
                    <a:p>
                      <a:r>
                        <a:rPr lang="en-US" sz="1400" dirty="0" smtClean="0"/>
                        <a:t>Santosh Pandey</a:t>
                      </a:r>
                    </a:p>
                  </a:txBody>
                  <a:tcPr marT="45712" marB="45712"/>
                </a:tc>
                <a:tc>
                  <a:txBody>
                    <a:bodyPr/>
                    <a:lstStyle/>
                    <a:p>
                      <a:r>
                        <a:rPr lang="en-US" sz="1400" dirty="0" smtClean="0"/>
                        <a:t>Use case document</a:t>
                      </a:r>
                      <a:endParaRPr lang="en-US" sz="1400" dirty="0"/>
                    </a:p>
                  </a:txBody>
                  <a:tcPr marT="45712" marB="45712"/>
                </a:tc>
                <a:tc>
                  <a:txBody>
                    <a:bodyPr/>
                    <a:lstStyle/>
                    <a:p>
                      <a:r>
                        <a:rPr lang="en-US" sz="1400" dirty="0" smtClean="0"/>
                        <a:t>Use case</a:t>
                      </a:r>
                      <a:endParaRPr lang="en-US" sz="1400" dirty="0"/>
                    </a:p>
                  </a:txBody>
                  <a:tcPr marT="45712" marB="45712"/>
                </a:tc>
              </a:tr>
              <a:tr h="274311">
                <a:tc>
                  <a:txBody>
                    <a:bodyPr/>
                    <a:lstStyle/>
                    <a:p>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12" marB="45712"/>
                </a:tc>
                <a:tc>
                  <a:txBody>
                    <a:bodyPr/>
                    <a:lstStyle/>
                    <a:p>
                      <a:endParaRPr lang="en-US" sz="1500" dirty="0"/>
                    </a:p>
                  </a:txBody>
                  <a:tcPr marT="45712" marB="45712"/>
                </a:tc>
                <a:tc>
                  <a:txBody>
                    <a:bodyPr/>
                    <a:lstStyle/>
                    <a:p>
                      <a:endParaRPr lang="en-US" sz="1500" dirty="0"/>
                    </a:p>
                  </a:txBody>
                  <a:tcPr marT="45712" marB="45712"/>
                </a:tc>
              </a:tr>
              <a:tr h="160012">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160012">
                <a:tc>
                  <a:txBody>
                    <a:bodyPr/>
                    <a:lstStyle/>
                    <a:p>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12" marB="45712"/>
                </a:tc>
                <a:tc>
                  <a:txBody>
                    <a:bodyPr/>
                    <a:lstStyle/>
                    <a:p>
                      <a:endParaRPr lang="en-US" sz="1500" dirty="0"/>
                    </a:p>
                  </a:txBody>
                  <a:tcPr marT="45712" marB="45712"/>
                </a:tc>
                <a:tc>
                  <a:txBody>
                    <a:bodyPr/>
                    <a:lstStyle/>
                    <a:p>
                      <a:endParaRPr lang="en-US" sz="1500" dirty="0"/>
                    </a:p>
                  </a:txBody>
                  <a:tcPr marT="45712" marB="45712"/>
                </a:tc>
              </a:tr>
            </a:tbl>
          </a:graphicData>
        </a:graphic>
      </p:graphicFrame>
    </p:spTree>
    <p:extLst>
      <p:ext uri="{BB962C8B-B14F-4D97-AF65-F5344CB8AC3E}">
        <p14:creationId xmlns:p14="http://schemas.microsoft.com/office/powerpoint/2010/main" val="1417333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remainder</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36017794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22078580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a:t>
            </a:r>
            <a:r>
              <a:rPr lang="en-US" altLang="en-US" dirty="0" smtClean="0">
                <a:solidFill>
                  <a:schemeClr val="tx2"/>
                </a:solidFill>
              </a:rPr>
              <a:t> Agenda</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smtClean="0"/>
              <a:t>Review presentations (50min).</a:t>
            </a:r>
            <a:endParaRPr lang="en-US" altLang="en-US" sz="2000" b="0" dirty="0" smtClean="0">
              <a:solidFill>
                <a:srgbClr val="FF33CC"/>
              </a:solidFill>
            </a:endParaRPr>
          </a:p>
          <a:p>
            <a:pPr algn="just">
              <a:spcBef>
                <a:spcPct val="20000"/>
              </a:spcBef>
              <a:buFontTx/>
              <a:buChar char="•"/>
            </a:pPr>
            <a:r>
              <a:rPr lang="en-US" altLang="en-US" sz="2000" b="0" dirty="0" smtClean="0"/>
              <a:t>Review TG timeline progress and milestones (10min)</a:t>
            </a:r>
          </a:p>
          <a:p>
            <a:pPr algn="just">
              <a:spcBef>
                <a:spcPct val="20000"/>
              </a:spcBef>
              <a:buFontTx/>
              <a:buChar char="•"/>
            </a:pPr>
            <a:r>
              <a:rPr lang="en-US" altLang="en-US" sz="2000" b="0" dirty="0" smtClean="0"/>
              <a:t>Setting </a:t>
            </a:r>
            <a:r>
              <a:rPr lang="en-US" altLang="en-US" sz="2000" b="0" dirty="0" err="1" smtClean="0"/>
              <a:t>telecons</a:t>
            </a:r>
            <a:r>
              <a:rPr lang="en-US" altLang="en-US" sz="2000" b="0" dirty="0"/>
              <a:t> </a:t>
            </a:r>
            <a:r>
              <a:rPr lang="en-US" altLang="en-US" sz="2000" b="0" dirty="0" smtClean="0"/>
              <a:t>(5min)</a:t>
            </a:r>
          </a:p>
          <a:p>
            <a:pPr algn="just">
              <a:spcBef>
                <a:spcPct val="20000"/>
              </a:spcBef>
              <a:buFontTx/>
              <a:buChar char="•"/>
            </a:pPr>
            <a:r>
              <a:rPr lang="en-US" altLang="en-US" sz="2000" b="0" dirty="0" smtClean="0"/>
              <a:t>AOB.</a:t>
            </a: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607165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smtClean="0"/>
              <a:t>TGaz</a:t>
            </a:r>
            <a:r>
              <a:rPr lang="en-US" altLang="en-US" dirty="0" smtClean="0"/>
              <a:t> NGP </a:t>
            </a:r>
            <a:r>
              <a:rPr lang="en-US" altLang="en-US" dirty="0"/>
              <a:t>(</a:t>
            </a:r>
            <a:r>
              <a:rPr lang="en-US" altLang="en-US" dirty="0" smtClean="0"/>
              <a:t>Next Generation </a:t>
            </a:r>
            <a:r>
              <a:rPr lang="en-US" altLang="en-US" dirty="0"/>
              <a:t>Positioning) </a:t>
            </a:r>
            <a:r>
              <a:rPr lang="en-US" altLang="en-US" dirty="0" smtClean="0"/>
              <a:t>agenda </a:t>
            </a:r>
            <a:r>
              <a:rPr lang="en-US" altLang="en-US" dirty="0"/>
              <a:t>for the </a:t>
            </a:r>
            <a:r>
              <a:rPr lang="en-US" altLang="en-US" dirty="0" smtClean="0"/>
              <a:t>Nov. meeting.</a:t>
            </a:r>
            <a:endParaRPr lang="en-US" altLang="en-US" dirty="0"/>
          </a:p>
          <a:p>
            <a:pPr lvl="1">
              <a:spcBef>
                <a:spcPct val="20000"/>
              </a:spcBef>
              <a:buFontTx/>
              <a:buChar char="–"/>
            </a:pPr>
            <a:endParaRPr lang="en-US" altLang="en-US" dirty="0"/>
          </a:p>
          <a:p>
            <a:pPr lvl="1">
              <a:spcBef>
                <a:spcPct val="20000"/>
              </a:spcBef>
              <a:buFontTx/>
              <a:buChar cha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696912" y="333375"/>
            <a:ext cx="2589203" cy="273050"/>
          </a:xfrm>
        </p:spPr>
        <p:txBody>
          <a:bodyPr/>
          <a:lstStyle/>
          <a:p>
            <a:r>
              <a:rPr lang="en-US" dirty="0" smtClean="0"/>
              <a:t>Nov.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988198836"/>
              </p:ext>
            </p:extLst>
          </p:nvPr>
        </p:nvGraphicFramePr>
        <p:xfrm>
          <a:off x="656785" y="2420888"/>
          <a:ext cx="7772404" cy="1686352"/>
        </p:xfrm>
        <a:graphic>
          <a:graphicData uri="http://schemas.openxmlformats.org/drawingml/2006/table">
            <a:tbl>
              <a:tblPr firstRow="1" bandRow="1">
                <a:tableStyleId>{21E4AEA4-8DFA-4A89-87EB-49C32662AFE0}</a:tableStyleId>
              </a:tblPr>
              <a:tblGrid>
                <a:gridCol w="1380624"/>
                <a:gridCol w="2124576"/>
                <a:gridCol w="2667000"/>
                <a:gridCol w="1600204"/>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r>
              <a:tr h="370760">
                <a:tc>
                  <a:txBody>
                    <a:bodyPr/>
                    <a:lstStyle/>
                    <a:p>
                      <a:r>
                        <a:rPr lang="en-US" sz="1500" dirty="0" smtClean="0"/>
                        <a:t>11-15/1237</a:t>
                      </a:r>
                      <a:endParaRPr lang="en-US" sz="1500" dirty="0"/>
                    </a:p>
                  </a:txBody>
                  <a:tcPr marT="45712" marB="45712"/>
                </a:tc>
                <a:tc>
                  <a:txBody>
                    <a:bodyPr/>
                    <a:lstStyle/>
                    <a:p>
                      <a:r>
                        <a:rPr lang="en-US" sz="1500" dirty="0" smtClean="0"/>
                        <a:t>Jonathan Segev</a:t>
                      </a:r>
                      <a:endParaRPr lang="en-US" sz="1500" dirty="0"/>
                    </a:p>
                  </a:txBody>
                  <a:tcPr marT="45712" marB="45712"/>
                </a:tc>
                <a:tc>
                  <a:txBody>
                    <a:bodyPr/>
                    <a:lstStyle/>
                    <a:p>
                      <a:r>
                        <a:rPr lang="en-US" sz="1500" dirty="0" smtClean="0"/>
                        <a:t>Next Gen.</a:t>
                      </a:r>
                      <a:r>
                        <a:rPr lang="en-US" sz="1500" baseline="0" dirty="0" smtClean="0"/>
                        <a:t> Positioning </a:t>
                      </a:r>
                      <a:endParaRPr lang="en-US" sz="1500" dirty="0"/>
                    </a:p>
                  </a:txBody>
                  <a:tcPr marT="45712" marB="45712"/>
                </a:tc>
                <a:tc>
                  <a:txBody>
                    <a:bodyPr/>
                    <a:lstStyle/>
                    <a:p>
                      <a:r>
                        <a:rPr lang="en-US" sz="1500" dirty="0" smtClean="0"/>
                        <a:t>Agenda</a:t>
                      </a:r>
                      <a:r>
                        <a:rPr lang="en-US" sz="1500" baseline="0" dirty="0" smtClean="0"/>
                        <a:t> Deck</a:t>
                      </a:r>
                      <a:endParaRPr lang="en-US" sz="1500" dirty="0"/>
                    </a:p>
                  </a:txBody>
                  <a:tcPr marT="45712" marB="45712"/>
                </a:tc>
              </a:tr>
              <a:tr h="160012">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274312">
                <a:tc>
                  <a:txBody>
                    <a:bodyPr/>
                    <a:lstStyle/>
                    <a:p>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12" marB="45712"/>
                </a:tc>
                <a:tc>
                  <a:txBody>
                    <a:bodyPr/>
                    <a:lstStyle/>
                    <a:p>
                      <a:endParaRPr lang="en-US" sz="1500" dirty="0"/>
                    </a:p>
                  </a:txBody>
                  <a:tcPr marT="45712" marB="45712"/>
                </a:tc>
                <a:tc>
                  <a:txBody>
                    <a:bodyPr/>
                    <a:lstStyle/>
                    <a:p>
                      <a:endParaRPr lang="en-US" sz="1500" dirty="0"/>
                    </a:p>
                  </a:txBody>
                  <a:tcPr marT="45712" marB="45712"/>
                </a:tc>
              </a:tr>
              <a:tr h="274312">
                <a:tc>
                  <a:txBody>
                    <a:bodyPr/>
                    <a:lstStyle/>
                    <a:p>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12" marB="45712"/>
                </a:tc>
                <a:tc>
                  <a:txBody>
                    <a:bodyPr/>
                    <a:lstStyle/>
                    <a:p>
                      <a:endParaRPr lang="en-US" sz="1500" dirty="0"/>
                    </a:p>
                  </a:txBody>
                  <a:tcPr marT="45712" marB="45712"/>
                </a:tc>
                <a:tc>
                  <a:txBody>
                    <a:bodyPr/>
                    <a:lstStyle/>
                    <a:p>
                      <a:endParaRPr lang="en-US" sz="1500" dirty="0"/>
                    </a:p>
                  </a:txBody>
                  <a:tcPr marT="45712" marB="45712"/>
                </a:tc>
              </a:tr>
            </a:tbl>
          </a:graphicData>
        </a:graphic>
      </p:graphicFrame>
    </p:spTree>
    <p:extLst>
      <p:ext uri="{BB962C8B-B14F-4D97-AF65-F5344CB8AC3E}">
        <p14:creationId xmlns:p14="http://schemas.microsoft.com/office/powerpoint/2010/main" val="2160031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a:t>
            </a:r>
            <a:r>
              <a:rPr lang="en-US" dirty="0" err="1" smtClean="0"/>
              <a:t>TGaz</a:t>
            </a:r>
            <a:r>
              <a:rPr lang="en-US" dirty="0" smtClean="0"/>
              <a:t> Timeline progress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
        <p:nvSpPr>
          <p:cNvPr id="7" name="Line 15"/>
          <p:cNvSpPr>
            <a:spLocks noChangeShapeType="1"/>
          </p:cNvSpPr>
          <p:nvPr/>
        </p:nvSpPr>
        <p:spPr bwMode="auto">
          <a:xfrm flipH="1">
            <a:off x="7243534" y="2507124"/>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4"/>
          <p:cNvSpPr>
            <a:spLocks noChangeShapeType="1"/>
          </p:cNvSpPr>
          <p:nvPr/>
        </p:nvSpPr>
        <p:spPr bwMode="auto">
          <a:xfrm flipH="1">
            <a:off x="4653079"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0"/>
          <p:cNvSpPr>
            <a:spLocks noChangeShapeType="1"/>
          </p:cNvSpPr>
          <p:nvPr/>
        </p:nvSpPr>
        <p:spPr bwMode="auto">
          <a:xfrm>
            <a:off x="1979712" y="2351087"/>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Line 11"/>
          <p:cNvSpPr>
            <a:spLocks noChangeShapeType="1"/>
          </p:cNvSpPr>
          <p:nvPr/>
        </p:nvSpPr>
        <p:spPr bwMode="auto">
          <a:xfrm>
            <a:off x="3348026" y="2351087"/>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2" name="Rectangle 11"/>
          <p:cNvSpPr>
            <a:spLocks noChangeArrowheads="1"/>
          </p:cNvSpPr>
          <p:nvPr/>
        </p:nvSpPr>
        <p:spPr bwMode="auto">
          <a:xfrm>
            <a:off x="7151959" y="231489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5886465" y="2326004"/>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348357" y="2326004"/>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2033025" y="230822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760412" y="230822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Rectangle 16"/>
          <p:cNvSpPr>
            <a:spLocks noChangeArrowheads="1"/>
          </p:cNvSpPr>
          <p:nvPr/>
        </p:nvSpPr>
        <p:spPr bwMode="auto">
          <a:xfrm>
            <a:off x="4612071" y="230822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8" name="Line 15"/>
          <p:cNvSpPr>
            <a:spLocks noChangeShapeType="1"/>
          </p:cNvSpPr>
          <p:nvPr/>
        </p:nvSpPr>
        <p:spPr bwMode="auto">
          <a:xfrm>
            <a:off x="5911817"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Rectangle 18"/>
          <p:cNvSpPr>
            <a:spLocks noChangeArrowheads="1"/>
          </p:cNvSpPr>
          <p:nvPr/>
        </p:nvSpPr>
        <p:spPr bwMode="auto">
          <a:xfrm>
            <a:off x="760413" y="2308225"/>
            <a:ext cx="7696199"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41"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2.0</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(Mar </a:t>
            </a:r>
            <a:r>
              <a:rPr lang="en-US" altLang="en-US" sz="800" b="1" dirty="0" smtClean="0">
                <a:latin typeface="Arial" panose="020B0604020202020204" pitchFamily="34" charset="0"/>
                <a:cs typeface="Arial" panose="020B0604020202020204" pitchFamily="34" charset="0"/>
              </a:rPr>
              <a:t>2018)</a:t>
            </a:r>
            <a:endParaRPr lang="en-US" altLang="en-US" sz="800" b="1" dirty="0">
              <a:latin typeface="Arial" panose="020B0604020202020204" pitchFamily="34" charset="0"/>
              <a:cs typeface="Arial" panose="020B0604020202020204" pitchFamily="34" charset="0"/>
            </a:endParaRPr>
          </a:p>
        </p:txBody>
      </p:sp>
      <p:sp>
        <p:nvSpPr>
          <p:cNvPr id="42" name="Text Box 29"/>
          <p:cNvSpPr txBox="1">
            <a:spLocks noChangeArrowheads="1"/>
          </p:cNvSpPr>
          <p:nvPr/>
        </p:nvSpPr>
        <p:spPr bwMode="auto">
          <a:xfrm flipH="1">
            <a:off x="6981949" y="335699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.11az</a:t>
            </a:r>
            <a:br>
              <a:rPr lang="en-US" altLang="en-US" dirty="0"/>
            </a:br>
            <a:r>
              <a:rPr lang="en-US" altLang="en-US" dirty="0"/>
              <a:t> Final</a:t>
            </a:r>
          </a:p>
          <a:p>
            <a:r>
              <a:rPr lang="en-US" altLang="en-US" dirty="0" smtClean="0"/>
              <a:t>(Mar.. 2020)</a:t>
            </a:r>
            <a:endParaRPr lang="en-US" altLang="en-US" dirty="0"/>
          </a:p>
        </p:txBody>
      </p:sp>
      <p:sp>
        <p:nvSpPr>
          <p:cNvPr id="43" name="Text Box 24"/>
          <p:cNvSpPr txBox="1">
            <a:spLocks noChangeArrowheads="1"/>
          </p:cNvSpPr>
          <p:nvPr/>
        </p:nvSpPr>
        <p:spPr bwMode="auto">
          <a:xfrm>
            <a:off x="1115616" y="2636912"/>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44" name="Isosceles Triangle 43"/>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45" name="Isosceles Triangle 44"/>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6"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47" name="Isosceles Triangle 46"/>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8" name="Isosceles Triangle 47"/>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9"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50" name="Text Box 24"/>
          <p:cNvSpPr txBox="1">
            <a:spLocks noChangeArrowheads="1"/>
          </p:cNvSpPr>
          <p:nvPr/>
        </p:nvSpPr>
        <p:spPr bwMode="auto">
          <a:xfrm>
            <a:off x="1690843" y="4653136"/>
            <a:ext cx="1008949"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err="1" smtClean="0">
                <a:latin typeface="Arial" panose="020B0604020202020204" pitchFamily="34" charset="0"/>
                <a:cs typeface="Arial" panose="020B0604020202020204" pitchFamily="34" charset="0"/>
              </a:rPr>
              <a:t>Func</a:t>
            </a:r>
            <a:r>
              <a:rPr lang="en-US" altLang="en-US" sz="800" b="1" dirty="0" smtClean="0">
                <a:latin typeface="Arial" panose="020B0604020202020204" pitchFamily="34" charset="0"/>
                <a:cs typeface="Arial" panose="020B0604020202020204" pitchFamily="34" charset="0"/>
              </a:rPr>
              <a:t>. Req.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(Nov </a:t>
            </a:r>
            <a:r>
              <a:rPr lang="en-US" altLang="en-US" sz="800" b="1" dirty="0" smtClean="0">
                <a:latin typeface="Arial" panose="020B0604020202020204" pitchFamily="34" charset="0"/>
                <a:cs typeface="Arial" panose="020B0604020202020204" pitchFamily="34" charset="0"/>
              </a:rPr>
              <a:t>15 </a:t>
            </a: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a:t>
            </a:r>
            <a:r>
              <a:rPr lang="en-US" altLang="en-US" sz="800" b="1" dirty="0">
                <a:latin typeface="Arial" panose="020B0604020202020204" pitchFamily="34" charset="0"/>
                <a:cs typeface="Arial" panose="020B0604020202020204" pitchFamily="34" charset="0"/>
              </a:rPr>
              <a:t>)</a:t>
            </a:r>
          </a:p>
        </p:txBody>
      </p:sp>
      <p:sp>
        <p:nvSpPr>
          <p:cNvPr id="51" name="Isosceles Triangle 50"/>
          <p:cNvSpPr>
            <a:spLocks noChangeArrowheads="1"/>
          </p:cNvSpPr>
          <p:nvPr/>
        </p:nvSpPr>
        <p:spPr bwMode="auto">
          <a:xfrm>
            <a:off x="7297090" y="309588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Rectangle 51"/>
          <p:cNvSpPr/>
          <p:nvPr/>
        </p:nvSpPr>
        <p:spPr>
          <a:xfrm>
            <a:off x="2508251" y="3849290"/>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53"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54" name="Isosceles Triangle 53"/>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55" name="Straight Arrow Connector 56"/>
          <p:cNvCxnSpPr>
            <a:cxnSpLocks noChangeShapeType="1"/>
            <a:stCxn id="56" idx="2"/>
          </p:cNvCxnSpPr>
          <p:nvPr/>
        </p:nvCxnSpPr>
        <p:spPr bwMode="auto">
          <a:xfrm flipH="1">
            <a:off x="1826344" y="3207013"/>
            <a:ext cx="831561" cy="639077"/>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56" name="TextBox 57"/>
          <p:cNvSpPr txBox="1">
            <a:spLocks noChangeArrowheads="1"/>
          </p:cNvSpPr>
          <p:nvPr/>
        </p:nvSpPr>
        <p:spPr bwMode="auto">
          <a:xfrm>
            <a:off x="2198323" y="2930788"/>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57" name="Rectangle 56"/>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62" name="Rectangle 61"/>
          <p:cNvSpPr/>
          <p:nvPr/>
        </p:nvSpPr>
        <p:spPr>
          <a:xfrm>
            <a:off x="3621158" y="3846090"/>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63" name="Rectangle 62"/>
          <p:cNvSpPr/>
          <p:nvPr/>
        </p:nvSpPr>
        <p:spPr>
          <a:xfrm>
            <a:off x="1826344" y="3848767"/>
            <a:ext cx="690122"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58" name="Text Box 24"/>
          <p:cNvSpPr txBox="1">
            <a:spLocks noChangeArrowheads="1"/>
          </p:cNvSpPr>
          <p:nvPr/>
        </p:nvSpPr>
        <p:spPr bwMode="auto">
          <a:xfrm>
            <a:off x="2485368" y="4356443"/>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 – Mar. 17)</a:t>
            </a:r>
            <a:endParaRPr lang="en-US" altLang="en-US" sz="800" b="1" dirty="0">
              <a:latin typeface="Arial" panose="020B0604020202020204" pitchFamily="34" charset="0"/>
              <a:cs typeface="Arial" panose="020B0604020202020204" pitchFamily="34" charset="0"/>
            </a:endParaRPr>
          </a:p>
        </p:txBody>
      </p:sp>
      <p:sp>
        <p:nvSpPr>
          <p:cNvPr id="59" name="Text Box 24"/>
          <p:cNvSpPr txBox="1">
            <a:spLocks noChangeArrowheads="1"/>
          </p:cNvSpPr>
          <p:nvPr/>
        </p:nvSpPr>
        <p:spPr bwMode="auto">
          <a:xfrm>
            <a:off x="5174555" y="4646636"/>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Amendment text</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(Mar 17 – Mar. 20)</a:t>
            </a:r>
            <a:endParaRPr lang="en-US" altLang="en-US" sz="800" b="1" dirty="0">
              <a:latin typeface="Arial" panose="020B0604020202020204" pitchFamily="34" charset="0"/>
              <a:cs typeface="Arial" panose="020B0604020202020204" pitchFamily="34" charset="0"/>
            </a:endParaRPr>
          </a:p>
        </p:txBody>
      </p:sp>
      <p:sp>
        <p:nvSpPr>
          <p:cNvPr id="60" name="Text Box 24"/>
          <p:cNvSpPr txBox="1">
            <a:spLocks noChangeArrowheads="1"/>
          </p:cNvSpPr>
          <p:nvPr/>
        </p:nvSpPr>
        <p:spPr bwMode="auto">
          <a:xfrm>
            <a:off x="913646" y="4360705"/>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UC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15 – Nov. 17)</a:t>
            </a:r>
            <a:endParaRPr lang="en-US"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828546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Goals for </a:t>
            </a:r>
            <a:r>
              <a:rPr lang="en-US" altLang="en-US" dirty="0" smtClean="0">
                <a:solidFill>
                  <a:schemeClr val="tx2"/>
                </a:solidFill>
              </a:rPr>
              <a:t>the Jan. meeting </a:t>
            </a:r>
            <a:endParaRPr lang="en-US" dirty="0"/>
          </a:p>
        </p:txBody>
      </p:sp>
      <p:sp>
        <p:nvSpPr>
          <p:cNvPr id="3" name="Content Placeholder 2"/>
          <p:cNvSpPr>
            <a:spLocks noGrp="1"/>
          </p:cNvSpPr>
          <p:nvPr>
            <p:ph idx="1"/>
          </p:nvPr>
        </p:nvSpPr>
        <p:spPr/>
        <p:txBody>
          <a:bodyPr/>
          <a:lstStyle/>
          <a:p>
            <a:pPr algn="just">
              <a:spcBef>
                <a:spcPts val="1225"/>
              </a:spcBef>
              <a:buFontTx/>
              <a:buChar char="•"/>
            </a:pPr>
            <a:r>
              <a:rPr lang="en-US" altLang="en-US" dirty="0" smtClean="0"/>
              <a:t>Continue with Functional Requirement Document development.</a:t>
            </a:r>
          </a:p>
          <a:p>
            <a:pPr algn="just">
              <a:spcBef>
                <a:spcPts val="1225"/>
              </a:spcBef>
              <a:buFontTx/>
              <a:buChar char="•"/>
            </a:pPr>
            <a:r>
              <a:rPr lang="en-US" altLang="en-US" dirty="0" smtClean="0"/>
              <a:t>Technical presentation.</a:t>
            </a:r>
          </a:p>
          <a:p>
            <a:pPr algn="just">
              <a:spcBef>
                <a:spcPts val="1225"/>
              </a:spcBef>
              <a:buFontTx/>
              <a:buChar char="•"/>
            </a:pPr>
            <a:endParaRPr lang="en-US" altLang="en-US" dirty="0" smtClean="0"/>
          </a:p>
          <a:p>
            <a:pPr algn="just">
              <a:spcBef>
                <a:spcPts val="1225"/>
              </a:spcBef>
              <a:buFontTx/>
              <a:buChar char="•"/>
            </a:pPr>
            <a:endParaRPr lang="en-US" altLang="en-US" dirty="0"/>
          </a:p>
          <a:p>
            <a:pPr lvl="0">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2015</a:t>
            </a:r>
            <a:endParaRPr lang="en-GB" dirty="0"/>
          </a:p>
        </p:txBody>
      </p:sp>
    </p:spTree>
    <p:extLst>
      <p:ext uri="{BB962C8B-B14F-4D97-AF65-F5344CB8AC3E}">
        <p14:creationId xmlns:p14="http://schemas.microsoft.com/office/powerpoint/2010/main" val="258112275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 - </a:t>
            </a:r>
            <a:r>
              <a:rPr lang="en-US" altLang="en-US" dirty="0" smtClean="0">
                <a:solidFill>
                  <a:schemeClr val="tx2"/>
                </a:solidFill>
              </a:rPr>
              <a:t>TBD</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800" dirty="0" smtClean="0"/>
              <a:t>Dec. 2</a:t>
            </a:r>
            <a:r>
              <a:rPr lang="en-US" altLang="en-US" sz="2800" baseline="30000" dirty="0" smtClean="0"/>
              <a:t>nd</a:t>
            </a:r>
            <a:r>
              <a:rPr lang="en-US" altLang="en-US" sz="2800" dirty="0" smtClean="0"/>
              <a:t> 10:00 </a:t>
            </a:r>
            <a:r>
              <a:rPr lang="en-US" altLang="en-US" sz="2800" dirty="0"/>
              <a:t>ET for 1hr. </a:t>
            </a:r>
          </a:p>
          <a:p>
            <a:pPr algn="just">
              <a:spcBef>
                <a:spcPct val="20000"/>
              </a:spcBef>
              <a:buFontTx/>
              <a:buChar char="•"/>
            </a:pPr>
            <a:r>
              <a:rPr lang="en-US" altLang="en-US" sz="2800" dirty="0"/>
              <a:t>Do we need anymore calls?</a:t>
            </a:r>
          </a:p>
          <a:p>
            <a:pPr marL="0" indent="0">
              <a:spcBef>
                <a:spcPct val="20000"/>
              </a:spcBef>
            </a:pPr>
            <a:endParaRPr lang="en-US" altLang="en-US" dirty="0"/>
          </a:p>
          <a:p>
            <a:pPr marL="0" indent="0">
              <a:spcBef>
                <a:spcPct val="20000"/>
              </a:spcBef>
            </a:pPr>
            <a:endParaRPr lang="en-US" altLang="en-US" dirty="0"/>
          </a:p>
          <a:p>
            <a:pPr marL="0" indent="0">
              <a:spcBef>
                <a:spcPct val="20000"/>
              </a:spcBef>
            </a:pP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2015</a:t>
            </a:r>
            <a:endParaRPr lang="en-GB" dirty="0"/>
          </a:p>
        </p:txBody>
      </p:sp>
    </p:spTree>
    <p:extLst>
      <p:ext uri="{BB962C8B-B14F-4D97-AF65-F5344CB8AC3E}">
        <p14:creationId xmlns:p14="http://schemas.microsoft.com/office/powerpoint/2010/main" val="87434205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a:t>
            </a:r>
            <a:r>
              <a:rPr lang="en-US" dirty="0"/>
              <a:t>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2015</a:t>
            </a:r>
            <a:endParaRPr lang="en-GB" dirty="0"/>
          </a:p>
        </p:txBody>
      </p:sp>
    </p:spTree>
    <p:extLst>
      <p:ext uri="{BB962C8B-B14F-4D97-AF65-F5344CB8AC3E}">
        <p14:creationId xmlns:p14="http://schemas.microsoft.com/office/powerpoint/2010/main" val="424961705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2015</a:t>
            </a:r>
            <a:endParaRPr lang="en-GB" dirty="0"/>
          </a:p>
        </p:txBody>
      </p:sp>
    </p:spTree>
    <p:extLst>
      <p:ext uri="{BB962C8B-B14F-4D97-AF65-F5344CB8AC3E}">
        <p14:creationId xmlns:p14="http://schemas.microsoft.com/office/powerpoint/2010/main" val="361198370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Adjourned</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2015</a:t>
            </a:r>
            <a:endParaRPr lang="en-GB" dirty="0"/>
          </a:p>
        </p:txBody>
      </p:sp>
    </p:spTree>
    <p:extLst>
      <p:ext uri="{BB962C8B-B14F-4D97-AF65-F5344CB8AC3E}">
        <p14:creationId xmlns:p14="http://schemas.microsoft.com/office/powerpoint/2010/main" val="211274315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endParaRPr lang="en-US" sz="4000" b="0" dirty="0" smtClean="0"/>
          </a:p>
          <a:p>
            <a:pPr algn="ctr"/>
            <a:r>
              <a:rPr lang="en-US" sz="5400" b="0" dirty="0" smtClean="0"/>
              <a:t>Backup</a:t>
            </a:r>
            <a:endParaRPr lang="en-US" sz="54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2015</a:t>
            </a:r>
            <a:endParaRPr lang="en-GB" dirty="0"/>
          </a:p>
        </p:txBody>
      </p:sp>
    </p:spTree>
    <p:extLst>
      <p:ext uri="{BB962C8B-B14F-4D97-AF65-F5344CB8AC3E}">
        <p14:creationId xmlns:p14="http://schemas.microsoft.com/office/powerpoint/2010/main" val="420723729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idx="1"/>
          </p:nvPr>
        </p:nvSpPr>
        <p:spPr>
          <a:xfrm>
            <a:off x="685800" y="1981200"/>
            <a:ext cx="7772400" cy="4208463"/>
          </a:xfrm>
          <a:ln/>
        </p:spPr>
        <p:txBody>
          <a:bodyPr/>
          <a:lstStyle/>
          <a:p>
            <a:endParaRPr lang="en-US"/>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38</a:t>
            </a:fld>
            <a:endParaRPr lang="en-GB"/>
          </a:p>
        </p:txBody>
      </p:sp>
      <p:sp>
        <p:nvSpPr>
          <p:cNvPr id="5" name="Footer Placeholder 4"/>
          <p:cNvSpPr>
            <a:spLocks noGrp="1"/>
          </p:cNvSpPr>
          <p:nvPr>
            <p:ph type="ftr" idx="14"/>
          </p:nvPr>
        </p:nvSpPr>
        <p:spPr>
          <a:xfrm>
            <a:off x="6215074" y="6475413"/>
            <a:ext cx="2327264"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Some history</a:t>
            </a:r>
            <a:endParaRPr lang="en-US" dirty="0"/>
          </a:p>
        </p:txBody>
      </p:sp>
      <p:graphicFrame>
        <p:nvGraphicFramePr>
          <p:cNvPr id="7" name="Content Placeholder 6"/>
          <p:cNvGraphicFramePr>
            <a:graphicFrameLocks noGrp="1"/>
          </p:cNvGraphicFramePr>
          <p:nvPr>
            <p:ph idx="1"/>
            <p:extLst/>
          </p:nvPr>
        </p:nvGraphicFramePr>
        <p:xfrm>
          <a:off x="0" y="1219199"/>
          <a:ext cx="9144000" cy="5256213"/>
        </p:xfrm>
        <a:graphic>
          <a:graphicData uri="http://schemas.openxmlformats.org/drawingml/2006/chart">
            <c:chart xmlns:c="http://schemas.openxmlformats.org/drawingml/2006/chart" xmlns:r="http://schemas.openxmlformats.org/officeDocument/2006/relationships" r:id="rId2"/>
          </a:graphicData>
        </a:graphic>
      </p:graphicFrame>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39</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5276308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751014"/>
            <a:ext cx="7770813" cy="4343400"/>
          </a:xfrm>
        </p:spPr>
        <p:txBody>
          <a:bodyPr/>
          <a:lstStyle/>
          <a:p>
            <a:pPr>
              <a:lnSpc>
                <a:spcPct val="150000"/>
              </a:lnSpc>
              <a:buFont typeface="Arial" panose="020B0604020202020204" pitchFamily="34" charset="0"/>
              <a:buChar char="•"/>
            </a:pPr>
            <a:r>
              <a:rPr lang="en-US" altLang="en-US" sz="2000" b="0" dirty="0"/>
              <a:t>Make sure your badges are correct </a:t>
            </a:r>
          </a:p>
          <a:p>
            <a:pPr>
              <a:lnSpc>
                <a:spcPct val="150000"/>
              </a:lnSpc>
              <a:buFont typeface="Arial" panose="020B0604020202020204" pitchFamily="34" charset="0"/>
              <a:buChar char="•"/>
            </a:pPr>
            <a:r>
              <a:rPr lang="en-US" altLang="en-US" sz="2000" b="0" dirty="0" smtClean="0"/>
              <a:t>Please </a:t>
            </a:r>
            <a:r>
              <a:rPr lang="en-US" altLang="en-US" sz="2000" b="0" dirty="0"/>
              <a:t>announce your affiliation when you first address the group during a meeting slot</a:t>
            </a:r>
          </a:p>
          <a:p>
            <a:pPr>
              <a:lnSpc>
                <a:spcPct val="150000"/>
              </a:lnSpc>
              <a:buFont typeface="Arial" panose="020B0604020202020204" pitchFamily="34" charset="0"/>
              <a:buChar char="•"/>
            </a:pPr>
            <a:r>
              <a:rPr lang="en-US" altLang="en-US" sz="2000" b="0" dirty="0" smtClean="0"/>
              <a:t>If </a:t>
            </a:r>
            <a:r>
              <a:rPr lang="en-US" altLang="en-US" sz="2000" b="0" dirty="0"/>
              <a:t>you plan to make a submission be sure it does not contain company logos or advertising</a:t>
            </a:r>
          </a:p>
          <a:p>
            <a:pPr>
              <a:lnSpc>
                <a:spcPct val="150000"/>
              </a:lnSpc>
              <a:buFont typeface="Arial" panose="020B0604020202020204" pitchFamily="34" charset="0"/>
              <a:buChar char="•"/>
            </a:pPr>
            <a:r>
              <a:rPr lang="en-US" altLang="en-US" sz="2000" b="0" dirty="0" smtClean="0"/>
              <a:t>Questions </a:t>
            </a:r>
            <a:r>
              <a:rPr lang="en-US" altLang="en-US" sz="2000" b="0" dirty="0"/>
              <a:t>on Voting status, Ballot pool, Access to Reflector, Documentation,  </a:t>
            </a:r>
            <a:r>
              <a:rPr lang="en-US" altLang="en-US" sz="2000" b="0" dirty="0" smtClean="0"/>
              <a:t>member’</a:t>
            </a:r>
            <a:r>
              <a:rPr lang="en-US" altLang="ja-JP" sz="2000" b="0" dirty="0" smtClean="0"/>
              <a:t>s </a:t>
            </a:r>
            <a:r>
              <a:rPr lang="en-US" altLang="ja-JP" sz="2000" b="0" dirty="0"/>
              <a:t>area</a:t>
            </a:r>
          </a:p>
          <a:p>
            <a:pPr marL="800100" lvl="1" indent="-342900">
              <a:lnSpc>
                <a:spcPct val="150000"/>
              </a:lnSpc>
              <a:buFont typeface="Wingdings" panose="05000000000000000000" pitchFamily="2" charset="2"/>
              <a:buChar char="Ø"/>
            </a:pPr>
            <a:r>
              <a:rPr lang="en-US" altLang="en-US" dirty="0"/>
              <a:t>see Jon Rosdahl – Jon.Rosdahl@csr.com</a:t>
            </a:r>
            <a:endParaRPr lang="en-US" altLang="en-US" sz="1800" dirty="0"/>
          </a:p>
          <a:p>
            <a:pPr>
              <a:lnSpc>
                <a:spcPct val="150000"/>
              </a:lnSpc>
              <a:buFont typeface="Arial" panose="020B0604020202020204" pitchFamily="34" charset="0"/>
              <a:buChar char="•"/>
            </a:pPr>
            <a:r>
              <a:rPr lang="en-US" altLang="en-US" sz="2000" b="0" dirty="0" smtClean="0"/>
              <a:t>Cell </a:t>
            </a:r>
            <a:r>
              <a:rPr lang="en-US" altLang="en-US" sz="2000" b="0" dirty="0"/>
              <a:t>Phones Silent or </a:t>
            </a:r>
            <a:r>
              <a:rPr lang="en-US" altLang="en-US" sz="2000" b="0" dirty="0" smtClean="0"/>
              <a:t>Off</a:t>
            </a:r>
            <a:endParaRPr lang="en-US" altLang="en-US" sz="1800" dirty="0"/>
          </a:p>
          <a:p>
            <a:pPr>
              <a:lnSpc>
                <a:spcPct val="150000"/>
              </a:lnSpc>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18038317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performance data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23671130"/>
              </p:ext>
            </p:extLst>
          </p:nvPr>
        </p:nvGraphicFramePr>
        <p:xfrm>
          <a:off x="696912" y="1556792"/>
          <a:ext cx="6934200" cy="4495800"/>
        </p:xfrm>
        <a:graphic>
          <a:graphicData uri="http://schemas.openxmlformats.org/drawingml/2006/table">
            <a:tbl>
              <a:tblPr firstRow="1" bandRow="1">
                <a:tableStyleId>{5C22544A-7EE6-4342-B048-85BDC9FD1C3A}</a:tableStyleId>
              </a:tblPr>
              <a:tblGrid>
                <a:gridCol w="1557875"/>
                <a:gridCol w="532938"/>
                <a:gridCol w="532938"/>
                <a:gridCol w="1459832"/>
                <a:gridCol w="1459832"/>
                <a:gridCol w="1390785"/>
              </a:tblGrid>
              <a:tr h="370840">
                <a:tc>
                  <a:txBody>
                    <a:bodyPr/>
                    <a:lstStyle/>
                    <a:p>
                      <a:pPr algn="ctr"/>
                      <a:r>
                        <a:rPr lang="en-US" sz="1600" dirty="0" smtClean="0"/>
                        <a:t>Stage</a:t>
                      </a:r>
                      <a:endParaRPr lang="en-US" sz="1600" dirty="0"/>
                    </a:p>
                  </a:txBody>
                  <a:tcPr>
                    <a:solidFill>
                      <a:srgbClr val="4F81BD"/>
                    </a:solidFill>
                  </a:tcPr>
                </a:tc>
                <a:tc gridSpan="5">
                  <a:txBody>
                    <a:bodyPr/>
                    <a:lstStyle/>
                    <a:p>
                      <a:pPr algn="ctr"/>
                      <a:r>
                        <a:rPr lang="en-US" sz="1600" dirty="0" smtClean="0"/>
                        <a:t>Duration</a:t>
                      </a:r>
                      <a:endParaRPr lang="en-US" sz="1600" dirty="0"/>
                    </a:p>
                  </a:txBody>
                  <a:tcPr>
                    <a:solidFill>
                      <a:srgbClr val="4F81BD"/>
                    </a:solidFill>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pPr algn="ctr"/>
                      <a:endParaRPr lang="en-US" dirty="0"/>
                    </a:p>
                  </a:txBody>
                  <a:tcPr/>
                </a:tc>
              </a:tr>
              <a:tr h="370840">
                <a:tc>
                  <a:txBody>
                    <a:bodyPr/>
                    <a:lstStyle/>
                    <a:p>
                      <a:endParaRPr lang="en-US" sz="1600" dirty="0"/>
                    </a:p>
                  </a:txBody>
                  <a:tcPr>
                    <a:solidFill>
                      <a:srgbClr val="D0D8E8"/>
                    </a:solidFill>
                  </a:tcPr>
                </a:tc>
                <a:tc>
                  <a:txBody>
                    <a:bodyPr/>
                    <a:lstStyle/>
                    <a:p>
                      <a:r>
                        <a:rPr lang="en-US" dirty="0" smtClean="0"/>
                        <a:t>11v</a:t>
                      </a:r>
                      <a:endParaRPr lang="en-US" dirty="0"/>
                    </a:p>
                  </a:txBody>
                  <a:tcPr>
                    <a:solidFill>
                      <a:srgbClr val="D0D8E8"/>
                    </a:solidFill>
                  </a:tcPr>
                </a:tc>
                <a:tc>
                  <a:txBody>
                    <a:bodyPr/>
                    <a:lstStyle/>
                    <a:p>
                      <a:r>
                        <a:rPr lang="en-US" dirty="0" smtClean="0"/>
                        <a:t>11u</a:t>
                      </a:r>
                      <a:endParaRPr lang="en-US" dirty="0"/>
                    </a:p>
                  </a:txBody>
                  <a:tcPr>
                    <a:solidFill>
                      <a:srgbClr val="D0D8E8"/>
                    </a:solidFill>
                  </a:tcPr>
                </a:tc>
                <a:tc>
                  <a:txBody>
                    <a:bodyPr/>
                    <a:lstStyle/>
                    <a:p>
                      <a:pPr algn="ctr"/>
                      <a:r>
                        <a:rPr lang="en-US" sz="1600" dirty="0" smtClean="0"/>
                        <a:t>11ac [1]</a:t>
                      </a:r>
                      <a:endParaRPr lang="en-US" sz="1600" dirty="0"/>
                    </a:p>
                  </a:txBody>
                  <a:tcPr>
                    <a:solidFill>
                      <a:srgbClr val="D0D8E8"/>
                    </a:solidFill>
                  </a:tcPr>
                </a:tc>
                <a:tc>
                  <a:txBody>
                    <a:bodyPr/>
                    <a:lstStyle/>
                    <a:p>
                      <a:pPr algn="ctr"/>
                      <a:r>
                        <a:rPr lang="en-US" sz="1600" dirty="0" smtClean="0"/>
                        <a:t>11ad [1]</a:t>
                      </a:r>
                      <a:endParaRPr lang="en-US" sz="1600" dirty="0"/>
                    </a:p>
                  </a:txBody>
                  <a:tcPr>
                    <a:solidFill>
                      <a:srgbClr val="D0D8E8"/>
                    </a:solidFill>
                  </a:tcPr>
                </a:tc>
                <a:tc>
                  <a:txBody>
                    <a:bodyPr/>
                    <a:lstStyle/>
                    <a:p>
                      <a:pPr algn="ctr"/>
                      <a:r>
                        <a:rPr lang="en-US" sz="1600" dirty="0" smtClean="0"/>
                        <a:t>Proposed for 11az</a:t>
                      </a:r>
                      <a:endParaRPr lang="en-US" sz="1600" dirty="0"/>
                    </a:p>
                  </a:txBody>
                  <a:tcPr>
                    <a:solidFill>
                      <a:srgbClr val="D0D8E8"/>
                    </a:solidFill>
                  </a:tcPr>
                </a:tc>
              </a:tr>
              <a:tr h="370840">
                <a:tc>
                  <a:txBody>
                    <a:bodyPr/>
                    <a:lstStyle/>
                    <a:p>
                      <a:r>
                        <a:rPr lang="en-US" sz="1400" dirty="0" smtClean="0"/>
                        <a:t>PAR</a:t>
                      </a:r>
                      <a:r>
                        <a:rPr lang="en-US" sz="1400" baseline="0" dirty="0" smtClean="0"/>
                        <a:t> approval -&gt; Approved Standard</a:t>
                      </a:r>
                      <a:endParaRPr lang="en-US" sz="1400" dirty="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baseline="0" dirty="0" smtClean="0"/>
                        <a:t>64 months</a:t>
                      </a:r>
                      <a:endParaRPr lang="en-US" sz="1200" dirty="0"/>
                    </a:p>
                  </a:txBody>
                  <a:tcPr>
                    <a:solidFill>
                      <a:srgbClr val="E9EDF4"/>
                    </a:solidFill>
                  </a:tcPr>
                </a:tc>
                <a:tc>
                  <a:txBody>
                    <a:bodyPr/>
                    <a:lstStyle/>
                    <a:p>
                      <a:pPr algn="ctr"/>
                      <a:r>
                        <a:rPr lang="en-US" sz="1200" dirty="0" smtClean="0"/>
                        <a:t>46 </a:t>
                      </a:r>
                      <a:r>
                        <a:rPr lang="en-US" sz="1200" baseline="0" dirty="0" smtClean="0"/>
                        <a:t>months</a:t>
                      </a:r>
                      <a:endParaRPr lang="en-US" sz="1200" dirty="0"/>
                    </a:p>
                  </a:txBody>
                  <a:tcPr>
                    <a:solidFill>
                      <a:srgbClr val="E9EDF4"/>
                    </a:solidFill>
                  </a:tcPr>
                </a:tc>
                <a:tc>
                  <a:txBody>
                    <a:bodyPr/>
                    <a:lstStyle/>
                    <a:p>
                      <a:pPr algn="ctr"/>
                      <a:endParaRPr lang="en-US" sz="1100" dirty="0">
                        <a:solidFill>
                          <a:srgbClr val="00B050"/>
                        </a:solidFill>
                      </a:endParaRPr>
                    </a:p>
                  </a:txBody>
                  <a:tcPr>
                    <a:solidFill>
                      <a:srgbClr val="E9EDF4"/>
                    </a:solidFill>
                  </a:tcPr>
                </a:tc>
              </a:tr>
              <a:tr h="370840">
                <a:tc>
                  <a:txBody>
                    <a:bodyPr/>
                    <a:lstStyle/>
                    <a:p>
                      <a:r>
                        <a:rPr lang="en-US" sz="1400" dirty="0" smtClean="0"/>
                        <a:t>PAR approval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34 </a:t>
                      </a:r>
                      <a:r>
                        <a:rPr lang="en-US" sz="1200" baseline="0" dirty="0" smtClean="0"/>
                        <a:t>months</a:t>
                      </a:r>
                      <a:endParaRPr lang="en-US" sz="1200" dirty="0"/>
                    </a:p>
                  </a:txBody>
                  <a:tcPr>
                    <a:solidFill>
                      <a:srgbClr val="D0D8E8"/>
                    </a:solidFill>
                  </a:tcPr>
                </a:tc>
                <a:tc>
                  <a:txBody>
                    <a:bodyPr/>
                    <a:lstStyle/>
                    <a:p>
                      <a:pPr algn="ctr"/>
                      <a:r>
                        <a:rPr lang="en-US" sz="1200" dirty="0" smtClean="0"/>
                        <a:t>21 </a:t>
                      </a:r>
                      <a:r>
                        <a:rPr lang="en-US" sz="1200" baseline="0" dirty="0" smtClean="0"/>
                        <a:t>months</a:t>
                      </a:r>
                      <a:endParaRPr lang="en-US" sz="1200" dirty="0"/>
                    </a:p>
                  </a:txBody>
                  <a:tcPr>
                    <a:solidFill>
                      <a:srgbClr val="D0D8E8"/>
                    </a:solidFill>
                  </a:tcPr>
                </a:tc>
                <a:tc>
                  <a:txBody>
                    <a:bodyPr/>
                    <a:lstStyle/>
                    <a:p>
                      <a:pPr algn="ctr"/>
                      <a:endParaRPr lang="en-US" sz="1100" dirty="0">
                        <a:solidFill>
                          <a:srgbClr val="00B050"/>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PAR</a:t>
                      </a:r>
                      <a:r>
                        <a:rPr lang="en-US" sz="1400" baseline="0" dirty="0" smtClean="0"/>
                        <a:t> approval -&gt; D0.1</a:t>
                      </a:r>
                      <a:endParaRPr lang="en-US" sz="1400" dirty="0" smtClean="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29 </a:t>
                      </a:r>
                      <a:r>
                        <a:rPr lang="en-US" sz="1200" baseline="0" dirty="0" smtClean="0"/>
                        <a:t>months</a:t>
                      </a:r>
                      <a:endParaRPr lang="en-US" sz="1200" dirty="0"/>
                    </a:p>
                  </a:txBody>
                  <a:tcPr>
                    <a:solidFill>
                      <a:srgbClr val="E9EDF4"/>
                    </a:solidFill>
                  </a:tcPr>
                </a:tc>
                <a:tc>
                  <a:txBody>
                    <a:bodyPr/>
                    <a:lstStyle/>
                    <a:p>
                      <a:pPr algn="ctr"/>
                      <a:r>
                        <a:rPr lang="en-US" sz="1200" dirty="0" smtClean="0"/>
                        <a:t>17 </a:t>
                      </a:r>
                      <a:r>
                        <a:rPr lang="en-US" sz="1200" baseline="0" dirty="0" smtClean="0"/>
                        <a:t>months</a:t>
                      </a:r>
                      <a:endParaRPr lang="en-US" sz="1200" dirty="0"/>
                    </a:p>
                  </a:txBody>
                  <a:tcPr>
                    <a:solidFill>
                      <a:srgbClr val="E9EDF4"/>
                    </a:solidFill>
                  </a:tcPr>
                </a:tc>
                <a:tc>
                  <a:txBody>
                    <a:bodyPr/>
                    <a:lstStyle/>
                    <a:p>
                      <a:pPr algn="ctr"/>
                      <a:endParaRPr lang="en-US" sz="1100" dirty="0">
                        <a:solidFill>
                          <a:srgbClr val="00B050"/>
                        </a:solidFill>
                      </a:endParaRPr>
                    </a:p>
                  </a:txBody>
                  <a:tcPr marL="0" marR="0">
                    <a:solidFill>
                      <a:srgbClr val="E9EDF4"/>
                    </a:solidFill>
                  </a:tcPr>
                </a:tc>
              </a:tr>
              <a:tr h="370840">
                <a:tc>
                  <a:txBody>
                    <a:bodyPr/>
                    <a:lstStyle/>
                    <a:p>
                      <a:r>
                        <a:rPr lang="en-US" sz="1400" dirty="0" smtClean="0"/>
                        <a:t>D0.1</a:t>
                      </a:r>
                      <a:r>
                        <a:rPr lang="en-US" sz="1400" baseline="0" dirty="0" smtClean="0"/>
                        <a:t> </a:t>
                      </a:r>
                      <a:r>
                        <a:rPr lang="en-US" sz="1400" dirty="0" smtClean="0"/>
                        <a:t>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6 </a:t>
                      </a:r>
                      <a:r>
                        <a:rPr lang="en-US" sz="1200" baseline="0" dirty="0" smtClean="0"/>
                        <a:t>months</a:t>
                      </a:r>
                      <a:endParaRPr lang="en-US" sz="1200" dirty="0"/>
                    </a:p>
                  </a:txBody>
                  <a:tcPr>
                    <a:solidFill>
                      <a:srgbClr val="D0D8E8"/>
                    </a:solidFill>
                  </a:tcPr>
                </a:tc>
                <a:tc>
                  <a:txBody>
                    <a:bodyPr/>
                    <a:lstStyle/>
                    <a:p>
                      <a:pPr algn="ctr"/>
                      <a:r>
                        <a:rPr lang="en-US" sz="1200" dirty="0" smtClean="0"/>
                        <a:t>4 </a:t>
                      </a:r>
                      <a:r>
                        <a:rPr lang="en-US" sz="1200" baseline="0" dirty="0" smtClean="0"/>
                        <a:t>months</a:t>
                      </a:r>
                      <a:endParaRPr lang="en-US" sz="1200" dirty="0"/>
                    </a:p>
                  </a:txBody>
                  <a:tcPr>
                    <a:solidFill>
                      <a:srgbClr val="D0D8E8"/>
                    </a:solidFill>
                  </a:tcPr>
                </a:tc>
                <a:tc>
                  <a:txBody>
                    <a:bodyPr/>
                    <a:lstStyle/>
                    <a:p>
                      <a:pPr algn="ctr"/>
                      <a:endParaRPr lang="en-US" sz="1100" dirty="0" smtClean="0">
                        <a:solidFill>
                          <a:srgbClr val="00B050"/>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Draft 1.0 –&gt; Draft 2.0</a:t>
                      </a:r>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8 </a:t>
                      </a:r>
                      <a:r>
                        <a:rPr lang="en-US" sz="1200" baseline="0" dirty="0" smtClean="0"/>
                        <a:t>months</a:t>
                      </a:r>
                      <a:endParaRPr lang="en-US" sz="1200" dirty="0"/>
                    </a:p>
                  </a:txBody>
                  <a:tcPr>
                    <a:solidFill>
                      <a:srgbClr val="E9EDF4"/>
                    </a:solidFill>
                  </a:tcPr>
                </a:tc>
                <a:tc>
                  <a:txBody>
                    <a:bodyPr/>
                    <a:lstStyle/>
                    <a:p>
                      <a:pPr algn="ctr"/>
                      <a:r>
                        <a:rPr lang="en-US" sz="1200" dirty="0" smtClean="0"/>
                        <a:t>6 </a:t>
                      </a:r>
                      <a:r>
                        <a:rPr lang="en-US" sz="1200" baseline="0" dirty="0" smtClean="0"/>
                        <a:t>months</a:t>
                      </a:r>
                      <a:endParaRPr lang="en-US" sz="1200" dirty="0"/>
                    </a:p>
                  </a:txBody>
                  <a:tcPr>
                    <a:solidFill>
                      <a:srgbClr val="E9EDF4"/>
                    </a:solidFill>
                  </a:tcPr>
                </a:tc>
                <a:tc>
                  <a:txBody>
                    <a:bodyPr/>
                    <a:lstStyle/>
                    <a:p>
                      <a:pPr algn="ctr"/>
                      <a:endParaRPr lang="en-US" sz="1100" dirty="0">
                        <a:solidFill>
                          <a:srgbClr val="00B050"/>
                        </a:solidFill>
                      </a:endParaRPr>
                    </a:p>
                  </a:txBody>
                  <a:tcPr>
                    <a:solidFill>
                      <a:srgbClr val="E9EDF4"/>
                    </a:solidFill>
                  </a:tcPr>
                </a:tc>
              </a:tr>
              <a:tr h="370840">
                <a:tc>
                  <a:txBody>
                    <a:bodyPr/>
                    <a:lstStyle/>
                    <a:p>
                      <a:r>
                        <a:rPr lang="en-US" sz="1400" dirty="0" smtClean="0"/>
                        <a:t>Draft</a:t>
                      </a:r>
                      <a:r>
                        <a:rPr lang="en-US" sz="1400" baseline="0" dirty="0" smtClean="0"/>
                        <a:t> 2.0 -&gt; Final</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22 </a:t>
                      </a:r>
                      <a:r>
                        <a:rPr lang="en-US" sz="1200" baseline="0" dirty="0" smtClean="0"/>
                        <a:t>months</a:t>
                      </a:r>
                      <a:endParaRPr lang="en-US" sz="1200" dirty="0"/>
                    </a:p>
                  </a:txBody>
                  <a:tcPr>
                    <a:solidFill>
                      <a:srgbClr val="D0D8E8"/>
                    </a:solidFill>
                  </a:tcPr>
                </a:tc>
                <a:tc>
                  <a:txBody>
                    <a:bodyPr/>
                    <a:lstStyle/>
                    <a:p>
                      <a:pPr algn="ctr"/>
                      <a:r>
                        <a:rPr lang="en-US" sz="1200" dirty="0" smtClean="0"/>
                        <a:t>19 </a:t>
                      </a:r>
                      <a:r>
                        <a:rPr lang="en-US" sz="1200" baseline="0" dirty="0" smtClean="0"/>
                        <a:t>months</a:t>
                      </a:r>
                      <a:endParaRPr lang="en-US" sz="1200" dirty="0"/>
                    </a:p>
                  </a:txBody>
                  <a:tcPr>
                    <a:solidFill>
                      <a:srgbClr val="D0D8E8"/>
                    </a:solidFill>
                  </a:tcPr>
                </a:tc>
                <a:tc>
                  <a:txBody>
                    <a:bodyPr/>
                    <a:lstStyle/>
                    <a:p>
                      <a:pPr algn="ctr"/>
                      <a:endParaRPr lang="en-US" sz="1100" dirty="0">
                        <a:solidFill>
                          <a:srgbClr val="00B050"/>
                        </a:solidFill>
                      </a:endParaRPr>
                    </a:p>
                  </a:txBody>
                  <a:tcPr>
                    <a:solidFill>
                      <a:srgbClr val="D0D8E8"/>
                    </a:solidFill>
                  </a:tcPr>
                </a:tc>
              </a:tr>
              <a:tr h="370840">
                <a:tc>
                  <a:txBody>
                    <a:bodyPr/>
                    <a:lstStyle/>
                    <a:p>
                      <a:r>
                        <a:rPr lang="en-US" sz="1400" dirty="0" smtClean="0"/>
                        <a:t>Amendment</a:t>
                      </a:r>
                      <a:r>
                        <a:rPr lang="en-US" sz="1400" baseline="0" dirty="0" smtClean="0"/>
                        <a:t> size</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442 pg.</a:t>
                      </a:r>
                      <a:endParaRPr lang="en-US" sz="1200" dirty="0"/>
                    </a:p>
                  </a:txBody>
                  <a:tcPr>
                    <a:solidFill>
                      <a:srgbClr val="D0D8E8"/>
                    </a:solidFill>
                  </a:tcPr>
                </a:tc>
                <a:tc>
                  <a:txBody>
                    <a:bodyPr/>
                    <a:lstStyle/>
                    <a:p>
                      <a:pPr algn="ctr"/>
                      <a:r>
                        <a:rPr lang="en-US" sz="1200" dirty="0" smtClean="0"/>
                        <a:t>679 pg.</a:t>
                      </a:r>
                      <a:endParaRPr lang="en-US" sz="1200" dirty="0"/>
                    </a:p>
                  </a:txBody>
                  <a:tcPr>
                    <a:solidFill>
                      <a:srgbClr val="D0D8E8"/>
                    </a:solidFill>
                  </a:tcPr>
                </a:tc>
                <a:tc>
                  <a:txBody>
                    <a:bodyPr/>
                    <a:lstStyle/>
                    <a:p>
                      <a:pPr algn="ctr"/>
                      <a:endParaRPr lang="en-US" sz="1100" dirty="0">
                        <a:solidFill>
                          <a:srgbClr val="00B050"/>
                        </a:solidFill>
                      </a:endParaRPr>
                    </a:p>
                  </a:txBody>
                  <a:tcPr>
                    <a:solidFill>
                      <a:srgbClr val="D0D8E8"/>
                    </a:solidFill>
                  </a:tcPr>
                </a:tc>
              </a:tr>
            </a:tbl>
          </a:graphicData>
        </a:graphic>
      </p:graphicFrame>
    </p:spTree>
    <p:extLst>
      <p:ext uri="{BB962C8B-B14F-4D97-AF65-F5344CB8AC3E}">
        <p14:creationId xmlns:p14="http://schemas.microsoft.com/office/powerpoint/2010/main" val="369737976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Study Group Timeline - </a:t>
            </a:r>
            <a:r>
              <a:rPr lang="en-US" altLang="en-US" dirty="0" smtClean="0">
                <a:solidFill>
                  <a:schemeClr val="tx2"/>
                </a:solidFill>
              </a:rPr>
              <a:t>modified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788486193"/>
              </p:ext>
            </p:extLst>
          </p:nvPr>
        </p:nvGraphicFramePr>
        <p:xfrm>
          <a:off x="696912" y="1844824"/>
          <a:ext cx="8077200" cy="4354721"/>
        </p:xfrm>
        <a:graphic>
          <a:graphicData uri="http://schemas.openxmlformats.org/drawingml/2006/table">
            <a:tbl>
              <a:tblPr/>
              <a:tblGrid>
                <a:gridCol w="2375647"/>
                <a:gridCol w="5701553"/>
              </a:tblGrid>
              <a:tr h="31739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Month</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Milestone / Plan of Action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81274">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January  (i)</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Formation meeting</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Initial discussion on PAR and CSD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Presentations on use cases, usage models.</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314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March  (p)</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Continue discussion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Discussion supporting presentations.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Study Group extension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91148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May  (i)</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SG Final version of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Discussion on supporting presentations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Working Group Approval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PAR circulated amongst other WGs. </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91148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July  (p)</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Presentations.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Resolve EC feedback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Executive Committee Approval on PAR and CSD</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Study Group extension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31739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July</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err="1" smtClean="0">
                          <a:ln>
                            <a:noFill/>
                          </a:ln>
                          <a:solidFill>
                            <a:schemeClr val="bg1">
                              <a:lumMod val="50000"/>
                            </a:schemeClr>
                          </a:solidFill>
                          <a:effectLst/>
                          <a:latin typeface="Times New Roman" panose="02020603050405020304" pitchFamily="18" charset="0"/>
                          <a:ea typeface="MS PGothic" panose="020B0600070205080204" pitchFamily="34" charset="-128"/>
                        </a:rPr>
                        <a:t>NesCom</a:t>
                      </a: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 Approval on PAR and CSD </a:t>
                      </a:r>
                      <a:r>
                        <a:rPr kumimoji="0" lang="en-US" altLang="en-US" sz="11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(July 24/Sep. 4th submittal deadline)</a:t>
                      </a: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31739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sng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Nov</a:t>
                      </a: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 Sep.  (actual)</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Task Group formation meeting</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bl>
          </a:graphicData>
        </a:graphic>
      </p:graphicFrame>
    </p:spTree>
    <p:extLst>
      <p:ext uri="{BB962C8B-B14F-4D97-AF65-F5344CB8AC3E}">
        <p14:creationId xmlns:p14="http://schemas.microsoft.com/office/powerpoint/2010/main" val="139704011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
        <p:nvSpPr>
          <p:cNvPr id="7" name="Line 15"/>
          <p:cNvSpPr>
            <a:spLocks noChangeShapeType="1"/>
          </p:cNvSpPr>
          <p:nvPr/>
        </p:nvSpPr>
        <p:spPr bwMode="auto">
          <a:xfrm flipH="1">
            <a:off x="7243534" y="2507124"/>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4"/>
          <p:cNvSpPr>
            <a:spLocks noChangeShapeType="1"/>
          </p:cNvSpPr>
          <p:nvPr/>
        </p:nvSpPr>
        <p:spPr bwMode="auto">
          <a:xfrm flipH="1">
            <a:off x="4653079"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0"/>
          <p:cNvSpPr>
            <a:spLocks noChangeShapeType="1"/>
          </p:cNvSpPr>
          <p:nvPr/>
        </p:nvSpPr>
        <p:spPr bwMode="auto">
          <a:xfrm>
            <a:off x="1979712" y="2351087"/>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Line 11"/>
          <p:cNvSpPr>
            <a:spLocks noChangeShapeType="1"/>
          </p:cNvSpPr>
          <p:nvPr/>
        </p:nvSpPr>
        <p:spPr bwMode="auto">
          <a:xfrm>
            <a:off x="3348026" y="2351087"/>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2" name="Rectangle 11"/>
          <p:cNvSpPr>
            <a:spLocks noChangeArrowheads="1"/>
          </p:cNvSpPr>
          <p:nvPr/>
        </p:nvSpPr>
        <p:spPr bwMode="auto">
          <a:xfrm>
            <a:off x="7151959" y="231489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5886465" y="2326004"/>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348357" y="2326004"/>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2033025" y="230822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760412" y="230822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Rectangle 16"/>
          <p:cNvSpPr>
            <a:spLocks noChangeArrowheads="1"/>
          </p:cNvSpPr>
          <p:nvPr/>
        </p:nvSpPr>
        <p:spPr bwMode="auto">
          <a:xfrm>
            <a:off x="4612071" y="230822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8" name="Line 15"/>
          <p:cNvSpPr>
            <a:spLocks noChangeShapeType="1"/>
          </p:cNvSpPr>
          <p:nvPr/>
        </p:nvSpPr>
        <p:spPr bwMode="auto">
          <a:xfrm>
            <a:off x="5911817"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Rectangle 18"/>
          <p:cNvSpPr>
            <a:spLocks noChangeArrowheads="1"/>
          </p:cNvSpPr>
          <p:nvPr/>
        </p:nvSpPr>
        <p:spPr bwMode="auto">
          <a:xfrm>
            <a:off x="760413" y="2308225"/>
            <a:ext cx="7696199"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41"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a:latin typeface="Arial" panose="020B0604020202020204" pitchFamily="34" charset="0"/>
                <a:cs typeface="Arial" panose="020B0604020202020204" pitchFamily="34" charset="0"/>
              </a:rPr>
              <a:t>.11ax</a:t>
            </a:r>
            <a:br>
              <a:rPr lang="en-US" altLang="en-US" sz="800" b="1">
                <a:latin typeface="Arial" panose="020B0604020202020204" pitchFamily="34" charset="0"/>
                <a:cs typeface="Arial" panose="020B0604020202020204" pitchFamily="34" charset="0"/>
              </a:rPr>
            </a:br>
            <a:r>
              <a:rPr lang="en-US" altLang="en-US" sz="800" b="1">
                <a:latin typeface="Arial" panose="020B0604020202020204" pitchFamily="34" charset="0"/>
                <a:cs typeface="Arial" panose="020B0604020202020204" pitchFamily="34" charset="0"/>
              </a:rPr>
              <a:t>Draft 2.0</a:t>
            </a:r>
            <a:br>
              <a:rPr lang="en-US" altLang="en-US" sz="800" b="1">
                <a:latin typeface="Arial" panose="020B0604020202020204" pitchFamily="34" charset="0"/>
                <a:cs typeface="Arial" panose="020B0604020202020204" pitchFamily="34" charset="0"/>
              </a:rPr>
            </a:br>
            <a:r>
              <a:rPr lang="en-US" altLang="en-US" sz="800" b="1">
                <a:latin typeface="Arial" panose="020B0604020202020204" pitchFamily="34" charset="0"/>
                <a:cs typeface="Arial" panose="020B0604020202020204" pitchFamily="34" charset="0"/>
              </a:rPr>
              <a:t>(Mar 2017)</a:t>
            </a:r>
          </a:p>
        </p:txBody>
      </p:sp>
      <p:sp>
        <p:nvSpPr>
          <p:cNvPr id="42" name="Text Box 29"/>
          <p:cNvSpPr txBox="1">
            <a:spLocks noChangeArrowheads="1"/>
          </p:cNvSpPr>
          <p:nvPr/>
        </p:nvSpPr>
        <p:spPr bwMode="auto">
          <a:xfrm flipH="1">
            <a:off x="6983564" y="3410862"/>
            <a:ext cx="782637"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900" b="1" dirty="0">
                <a:latin typeface="Arial" panose="020B0604020202020204" pitchFamily="34" charset="0"/>
                <a:cs typeface="Arial" panose="020B0604020202020204" pitchFamily="34" charset="0"/>
              </a:rPr>
              <a:t>.</a:t>
            </a:r>
            <a:r>
              <a:rPr lang="en-US" altLang="en-US" sz="900" b="1" dirty="0" smtClean="0">
                <a:latin typeface="Arial" panose="020B0604020202020204" pitchFamily="34" charset="0"/>
                <a:cs typeface="Arial" panose="020B0604020202020204" pitchFamily="34" charset="0"/>
              </a:rPr>
              <a:t>11az</a:t>
            </a:r>
            <a:r>
              <a:rPr lang="en-US" altLang="en-US" sz="900" b="1" dirty="0">
                <a:latin typeface="Arial" panose="020B0604020202020204" pitchFamily="34" charset="0"/>
                <a:cs typeface="Arial" panose="020B0604020202020204" pitchFamily="34" charset="0"/>
              </a:rPr>
              <a:t/>
            </a:r>
            <a:br>
              <a:rPr lang="en-US" altLang="en-US" sz="900" b="1" dirty="0">
                <a:latin typeface="Arial" panose="020B0604020202020204" pitchFamily="34" charset="0"/>
                <a:cs typeface="Arial" panose="020B0604020202020204" pitchFamily="34" charset="0"/>
              </a:rPr>
            </a:br>
            <a:r>
              <a:rPr lang="en-US" altLang="en-US" sz="900" b="1" dirty="0">
                <a:latin typeface="Arial" panose="020B0604020202020204" pitchFamily="34" charset="0"/>
                <a:cs typeface="Arial" panose="020B0604020202020204" pitchFamily="34" charset="0"/>
              </a:rPr>
              <a:t> Final</a:t>
            </a:r>
          </a:p>
        </p:txBody>
      </p:sp>
      <p:sp>
        <p:nvSpPr>
          <p:cNvPr id="43" name="Text Box 24"/>
          <p:cNvSpPr txBox="1">
            <a:spLocks noChangeArrowheads="1"/>
          </p:cNvSpPr>
          <p:nvPr/>
        </p:nvSpPr>
        <p:spPr bwMode="auto">
          <a:xfrm>
            <a:off x="1115616" y="2636912"/>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44" name="Isosceles Triangle 43"/>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45" name="Isosceles Triangle 44"/>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6"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47" name="Isosceles Triangle 46"/>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8" name="Isosceles Triangle 47"/>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9"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50" name="Text Box 24"/>
          <p:cNvSpPr txBox="1">
            <a:spLocks noChangeArrowheads="1"/>
          </p:cNvSpPr>
          <p:nvPr/>
        </p:nvSpPr>
        <p:spPr bwMode="auto">
          <a:xfrm>
            <a:off x="1690843" y="4653136"/>
            <a:ext cx="1008949"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err="1" smtClean="0">
                <a:latin typeface="Arial" panose="020B0604020202020204" pitchFamily="34" charset="0"/>
                <a:cs typeface="Arial" panose="020B0604020202020204" pitchFamily="34" charset="0"/>
              </a:rPr>
              <a:t>Func</a:t>
            </a:r>
            <a:r>
              <a:rPr lang="en-US" altLang="en-US" sz="800" b="1" dirty="0" smtClean="0">
                <a:latin typeface="Arial" panose="020B0604020202020204" pitchFamily="34" charset="0"/>
                <a:cs typeface="Arial" panose="020B0604020202020204" pitchFamily="34" charset="0"/>
              </a:rPr>
              <a:t>. Req.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(Nov </a:t>
            </a:r>
            <a:r>
              <a:rPr lang="en-US" altLang="en-US" sz="800" b="1" dirty="0" smtClean="0">
                <a:latin typeface="Arial" panose="020B0604020202020204" pitchFamily="34" charset="0"/>
                <a:cs typeface="Arial" panose="020B0604020202020204" pitchFamily="34" charset="0"/>
              </a:rPr>
              <a:t>15 </a:t>
            </a: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a:t>
            </a:r>
            <a:r>
              <a:rPr lang="en-US" altLang="en-US" sz="800" b="1" dirty="0">
                <a:latin typeface="Arial" panose="020B0604020202020204" pitchFamily="34" charset="0"/>
                <a:cs typeface="Arial" panose="020B0604020202020204" pitchFamily="34" charset="0"/>
              </a:rPr>
              <a:t>)</a:t>
            </a:r>
          </a:p>
        </p:txBody>
      </p:sp>
      <p:sp>
        <p:nvSpPr>
          <p:cNvPr id="51" name="Isosceles Triangle 50"/>
          <p:cNvSpPr>
            <a:spLocks noChangeArrowheads="1"/>
          </p:cNvSpPr>
          <p:nvPr/>
        </p:nvSpPr>
        <p:spPr bwMode="auto">
          <a:xfrm>
            <a:off x="7297090" y="309588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Rectangle 51"/>
          <p:cNvSpPr/>
          <p:nvPr/>
        </p:nvSpPr>
        <p:spPr>
          <a:xfrm>
            <a:off x="2508251" y="3849290"/>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53"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54" name="Isosceles Triangle 53"/>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55" name="Straight Arrow Connector 56"/>
          <p:cNvCxnSpPr>
            <a:cxnSpLocks noChangeShapeType="1"/>
            <a:stCxn id="56" idx="2"/>
          </p:cNvCxnSpPr>
          <p:nvPr/>
        </p:nvCxnSpPr>
        <p:spPr bwMode="auto">
          <a:xfrm flipH="1">
            <a:off x="1610749" y="3207013"/>
            <a:ext cx="1047156" cy="654251"/>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56" name="TextBox 57"/>
          <p:cNvSpPr txBox="1">
            <a:spLocks noChangeArrowheads="1"/>
          </p:cNvSpPr>
          <p:nvPr/>
        </p:nvSpPr>
        <p:spPr bwMode="auto">
          <a:xfrm>
            <a:off x="2198323" y="2930788"/>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57" name="Rectangle 56"/>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62" name="Rectangle 61"/>
          <p:cNvSpPr/>
          <p:nvPr/>
        </p:nvSpPr>
        <p:spPr>
          <a:xfrm>
            <a:off x="3621158" y="3846090"/>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63" name="Rectangle 62"/>
          <p:cNvSpPr/>
          <p:nvPr/>
        </p:nvSpPr>
        <p:spPr>
          <a:xfrm>
            <a:off x="1826344" y="3848767"/>
            <a:ext cx="690122"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58" name="Text Box 24"/>
          <p:cNvSpPr txBox="1">
            <a:spLocks noChangeArrowheads="1"/>
          </p:cNvSpPr>
          <p:nvPr/>
        </p:nvSpPr>
        <p:spPr bwMode="auto">
          <a:xfrm>
            <a:off x="2485368" y="4356443"/>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 – Mac. 17)</a:t>
            </a:r>
            <a:endParaRPr lang="en-US" altLang="en-US" sz="800" b="1" dirty="0">
              <a:latin typeface="Arial" panose="020B0604020202020204" pitchFamily="34" charset="0"/>
              <a:cs typeface="Arial" panose="020B0604020202020204" pitchFamily="34" charset="0"/>
            </a:endParaRPr>
          </a:p>
        </p:txBody>
      </p:sp>
      <p:sp>
        <p:nvSpPr>
          <p:cNvPr id="59" name="Text Box 24"/>
          <p:cNvSpPr txBox="1">
            <a:spLocks noChangeArrowheads="1"/>
          </p:cNvSpPr>
          <p:nvPr/>
        </p:nvSpPr>
        <p:spPr bwMode="auto">
          <a:xfrm>
            <a:off x="5174555" y="4646636"/>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(Mar 17 – Jan. 19)</a:t>
            </a:r>
            <a:endParaRPr lang="en-US" altLang="en-US" sz="800" b="1" dirty="0">
              <a:latin typeface="Arial" panose="020B0604020202020204" pitchFamily="34" charset="0"/>
              <a:cs typeface="Arial" panose="020B0604020202020204" pitchFamily="34" charset="0"/>
            </a:endParaRPr>
          </a:p>
        </p:txBody>
      </p:sp>
      <p:sp>
        <p:nvSpPr>
          <p:cNvPr id="60" name="Text Box 24"/>
          <p:cNvSpPr txBox="1">
            <a:spLocks noChangeArrowheads="1"/>
          </p:cNvSpPr>
          <p:nvPr/>
        </p:nvSpPr>
        <p:spPr bwMode="auto">
          <a:xfrm>
            <a:off x="913646" y="4360705"/>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UC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15 – Nov. 17)</a:t>
            </a:r>
            <a:endParaRPr lang="en-US"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9686156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
        <p:nvSpPr>
          <p:cNvPr id="7" name="Line 15"/>
          <p:cNvSpPr>
            <a:spLocks noChangeShapeType="1"/>
          </p:cNvSpPr>
          <p:nvPr/>
        </p:nvSpPr>
        <p:spPr bwMode="auto">
          <a:xfrm flipH="1">
            <a:off x="7243534" y="2507124"/>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 name="Line 14"/>
          <p:cNvSpPr>
            <a:spLocks noChangeShapeType="1"/>
          </p:cNvSpPr>
          <p:nvPr/>
        </p:nvSpPr>
        <p:spPr bwMode="auto">
          <a:xfrm flipH="1">
            <a:off x="4653079"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0"/>
          <p:cNvSpPr>
            <a:spLocks noChangeShapeType="1"/>
          </p:cNvSpPr>
          <p:nvPr/>
        </p:nvSpPr>
        <p:spPr bwMode="auto">
          <a:xfrm>
            <a:off x="1979712" y="2351087"/>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1"/>
          <p:cNvSpPr>
            <a:spLocks noChangeShapeType="1"/>
          </p:cNvSpPr>
          <p:nvPr/>
        </p:nvSpPr>
        <p:spPr bwMode="auto">
          <a:xfrm>
            <a:off x="3348026" y="2351087"/>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Rectangle 10"/>
          <p:cNvSpPr>
            <a:spLocks noChangeArrowheads="1"/>
          </p:cNvSpPr>
          <p:nvPr/>
        </p:nvSpPr>
        <p:spPr bwMode="auto">
          <a:xfrm>
            <a:off x="7151959" y="231489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5886465" y="2326004"/>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3348357" y="2326004"/>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2033025" y="230822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760412" y="230822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4612071" y="230822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Line 15"/>
          <p:cNvSpPr>
            <a:spLocks noChangeShapeType="1"/>
          </p:cNvSpPr>
          <p:nvPr/>
        </p:nvSpPr>
        <p:spPr bwMode="auto">
          <a:xfrm>
            <a:off x="5911817"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Rectangle 17"/>
          <p:cNvSpPr>
            <a:spLocks noChangeArrowheads="1"/>
          </p:cNvSpPr>
          <p:nvPr/>
        </p:nvSpPr>
        <p:spPr bwMode="auto">
          <a:xfrm>
            <a:off x="760413" y="2308225"/>
            <a:ext cx="7696199"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9"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a:latin typeface="Arial" panose="020B0604020202020204" pitchFamily="34" charset="0"/>
                <a:cs typeface="Arial" panose="020B0604020202020204" pitchFamily="34" charset="0"/>
              </a:rPr>
              <a:t>.11ax</a:t>
            </a:r>
            <a:br>
              <a:rPr lang="en-US" altLang="en-US" sz="800" b="1">
                <a:latin typeface="Arial" panose="020B0604020202020204" pitchFamily="34" charset="0"/>
                <a:cs typeface="Arial" panose="020B0604020202020204" pitchFamily="34" charset="0"/>
              </a:rPr>
            </a:br>
            <a:r>
              <a:rPr lang="en-US" altLang="en-US" sz="800" b="1">
                <a:latin typeface="Arial" panose="020B0604020202020204" pitchFamily="34" charset="0"/>
                <a:cs typeface="Arial" panose="020B0604020202020204" pitchFamily="34" charset="0"/>
              </a:rPr>
              <a:t>Draft 2.0</a:t>
            </a:r>
            <a:br>
              <a:rPr lang="en-US" altLang="en-US" sz="800" b="1">
                <a:latin typeface="Arial" panose="020B0604020202020204" pitchFamily="34" charset="0"/>
                <a:cs typeface="Arial" panose="020B0604020202020204" pitchFamily="34" charset="0"/>
              </a:rPr>
            </a:br>
            <a:r>
              <a:rPr lang="en-US" altLang="en-US" sz="800" b="1">
                <a:latin typeface="Arial" panose="020B0604020202020204" pitchFamily="34" charset="0"/>
                <a:cs typeface="Arial" panose="020B0604020202020204" pitchFamily="34" charset="0"/>
              </a:rPr>
              <a:t>(Mar 2017)</a:t>
            </a:r>
          </a:p>
        </p:txBody>
      </p:sp>
      <p:sp>
        <p:nvSpPr>
          <p:cNvPr id="20" name="Text Box 29"/>
          <p:cNvSpPr txBox="1">
            <a:spLocks noChangeArrowheads="1"/>
          </p:cNvSpPr>
          <p:nvPr/>
        </p:nvSpPr>
        <p:spPr bwMode="auto">
          <a:xfrm flipH="1">
            <a:off x="6119117" y="3365373"/>
            <a:ext cx="782637"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900" b="1" dirty="0">
                <a:latin typeface="Arial" panose="020B0604020202020204" pitchFamily="34" charset="0"/>
                <a:cs typeface="Arial" panose="020B0604020202020204" pitchFamily="34" charset="0"/>
              </a:rPr>
              <a:t>.</a:t>
            </a:r>
            <a:r>
              <a:rPr lang="en-US" altLang="en-US" sz="900" b="1" dirty="0" smtClean="0">
                <a:latin typeface="Arial" panose="020B0604020202020204" pitchFamily="34" charset="0"/>
                <a:cs typeface="Arial" panose="020B0604020202020204" pitchFamily="34" charset="0"/>
              </a:rPr>
              <a:t>11az</a:t>
            </a:r>
            <a:r>
              <a:rPr lang="en-US" altLang="en-US" sz="900" b="1" dirty="0">
                <a:latin typeface="Arial" panose="020B0604020202020204" pitchFamily="34" charset="0"/>
                <a:cs typeface="Arial" panose="020B0604020202020204" pitchFamily="34" charset="0"/>
              </a:rPr>
              <a:t/>
            </a:r>
            <a:br>
              <a:rPr lang="en-US" altLang="en-US" sz="900" b="1" dirty="0">
                <a:latin typeface="Arial" panose="020B0604020202020204" pitchFamily="34" charset="0"/>
                <a:cs typeface="Arial" panose="020B0604020202020204" pitchFamily="34" charset="0"/>
              </a:rPr>
            </a:br>
            <a:r>
              <a:rPr lang="en-US" altLang="en-US" sz="900" b="1" dirty="0">
                <a:latin typeface="Arial" panose="020B0604020202020204" pitchFamily="34" charset="0"/>
                <a:cs typeface="Arial" panose="020B0604020202020204" pitchFamily="34" charset="0"/>
              </a:rPr>
              <a:t> Final</a:t>
            </a:r>
          </a:p>
        </p:txBody>
      </p:sp>
      <p:sp>
        <p:nvSpPr>
          <p:cNvPr id="21" name="Text Box 24"/>
          <p:cNvSpPr txBox="1">
            <a:spLocks noChangeArrowheads="1"/>
          </p:cNvSpPr>
          <p:nvPr/>
        </p:nvSpPr>
        <p:spPr bwMode="auto">
          <a:xfrm>
            <a:off x="1115616" y="2598738"/>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22" name="Isosceles Triangle 21"/>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23" name="Isosceles Triangle 22"/>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4"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25" name="Isosceles Triangle 24"/>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6" name="Isosceles Triangle 25"/>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7"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28" name="Text Box 24"/>
          <p:cNvSpPr txBox="1">
            <a:spLocks noChangeArrowheads="1"/>
          </p:cNvSpPr>
          <p:nvPr/>
        </p:nvSpPr>
        <p:spPr bwMode="auto">
          <a:xfrm>
            <a:off x="1405587" y="4703829"/>
            <a:ext cx="1102664"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Functional Req. Document</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(Nov </a:t>
            </a:r>
            <a:r>
              <a:rPr lang="en-US" altLang="en-US" sz="800" b="1" dirty="0" smtClean="0">
                <a:latin typeface="Arial" panose="020B0604020202020204" pitchFamily="34" charset="0"/>
                <a:cs typeface="Arial" panose="020B0604020202020204" pitchFamily="34" charset="0"/>
              </a:rPr>
              <a:t>15 </a:t>
            </a: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a:t>
            </a:r>
            <a:r>
              <a:rPr lang="en-US" altLang="en-US" sz="800" b="1" dirty="0">
                <a:latin typeface="Arial" panose="020B0604020202020204" pitchFamily="34" charset="0"/>
                <a:cs typeface="Arial" panose="020B0604020202020204" pitchFamily="34" charset="0"/>
              </a:rPr>
              <a:t>)</a:t>
            </a:r>
          </a:p>
        </p:txBody>
      </p:sp>
      <p:sp>
        <p:nvSpPr>
          <p:cNvPr id="29" name="Isosceles Triangle 28"/>
          <p:cNvSpPr>
            <a:spLocks noChangeArrowheads="1"/>
          </p:cNvSpPr>
          <p:nvPr/>
        </p:nvSpPr>
        <p:spPr bwMode="auto">
          <a:xfrm>
            <a:off x="6413428" y="3064669"/>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Rectangle 29"/>
          <p:cNvSpPr/>
          <p:nvPr/>
        </p:nvSpPr>
        <p:spPr>
          <a:xfrm>
            <a:off x="2384773" y="3849290"/>
            <a:ext cx="966886"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31"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33" name="Straight Arrow Connector 56"/>
          <p:cNvCxnSpPr>
            <a:cxnSpLocks noChangeShapeType="1"/>
            <a:stCxn id="34" idx="2"/>
          </p:cNvCxnSpPr>
          <p:nvPr/>
        </p:nvCxnSpPr>
        <p:spPr bwMode="auto">
          <a:xfrm flipH="1">
            <a:off x="1610749" y="3207013"/>
            <a:ext cx="1047156" cy="654251"/>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34" name="TextBox 57"/>
          <p:cNvSpPr txBox="1">
            <a:spLocks noChangeArrowheads="1"/>
          </p:cNvSpPr>
          <p:nvPr/>
        </p:nvSpPr>
        <p:spPr bwMode="auto">
          <a:xfrm>
            <a:off x="2198323" y="2930788"/>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35" name="Rectangle 34"/>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36" name="Rectangle 35"/>
          <p:cNvSpPr/>
          <p:nvPr/>
        </p:nvSpPr>
        <p:spPr>
          <a:xfrm>
            <a:off x="3348026" y="3850877"/>
            <a:ext cx="3168190"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37" name="Rectangle 36"/>
          <p:cNvSpPr/>
          <p:nvPr/>
        </p:nvSpPr>
        <p:spPr>
          <a:xfrm>
            <a:off x="1826344" y="3848767"/>
            <a:ext cx="546076"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38" name="Text Box 24"/>
          <p:cNvSpPr txBox="1">
            <a:spLocks noChangeArrowheads="1"/>
          </p:cNvSpPr>
          <p:nvPr/>
        </p:nvSpPr>
        <p:spPr bwMode="auto">
          <a:xfrm>
            <a:off x="2285134" y="5080514"/>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 – Mac. 17)</a:t>
            </a:r>
            <a:endParaRPr lang="en-US" altLang="en-US" sz="800" b="1"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4117408" y="4751439"/>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(Mar 17 – Jan. 19)</a:t>
            </a:r>
            <a:endParaRPr lang="en-US"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5602000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Motions and </a:t>
            </a:r>
            <a:r>
              <a:rPr lang="en-US" dirty="0" err="1" smtClean="0"/>
              <a:t>strawpolls</a:t>
            </a:r>
            <a:r>
              <a:rPr lang="en-US" dirty="0" smtClean="0"/>
              <a:t> as needed</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r>
              <a:rPr lang="en-US" altLang="en-US" dirty="0" err="1" smtClean="0"/>
              <a:t>strawpoll</a:t>
            </a:r>
            <a:endParaRPr lang="en-US" altLang="en-US" dirty="0" smtClean="0"/>
          </a:p>
          <a:p>
            <a:pPr marL="0" indent="0">
              <a:buNone/>
            </a:pPr>
            <a:r>
              <a:rPr lang="en-US" altLang="en-US" dirty="0" smtClean="0"/>
              <a:t>To instruct the use case document editor to add use cases depicted by slides x y z of submission </a:t>
            </a:r>
            <a:r>
              <a:rPr lang="en-US" altLang="en-US" dirty="0" err="1" smtClean="0"/>
              <a:t>abc</a:t>
            </a:r>
            <a:r>
              <a:rPr lang="en-US" altLang="en-US" dirty="0" smtClean="0"/>
              <a:t> to the use case working draft document.</a:t>
            </a:r>
          </a:p>
          <a:p>
            <a:pPr marL="0" indent="0">
              <a:buNone/>
            </a:pPr>
            <a:r>
              <a:rPr lang="en-US" altLang="en-US" dirty="0" smtClean="0"/>
              <a:t>Move:</a:t>
            </a:r>
          </a:p>
          <a:p>
            <a:pPr marL="0" indent="0">
              <a:buNone/>
            </a:pPr>
            <a:r>
              <a:rPr lang="en-US" altLang="en-US" dirty="0" smtClean="0"/>
              <a:t>2</a:t>
            </a:r>
            <a:r>
              <a:rPr lang="en-US" altLang="en-US" baseline="30000" dirty="0" smtClean="0"/>
              <a:t>nd</a:t>
            </a:r>
            <a:r>
              <a:rPr lang="en-US" altLang="en-US" dirty="0" smtClean="0"/>
              <a:t>:</a:t>
            </a:r>
            <a:endParaRPr lang="en-US" altLang="en-US" dirty="0"/>
          </a:p>
          <a:p>
            <a:pPr marL="0" indent="0">
              <a:buNone/>
            </a:pPr>
            <a:r>
              <a:rPr lang="en-US" altLang="en-US" dirty="0" smtClean="0"/>
              <a:t>Y: 	N: 	A:</a:t>
            </a:r>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44</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366755704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Strawpoll#1</a:t>
            </a:r>
            <a:endParaRPr lang="en-US" dirty="0"/>
          </a:p>
        </p:txBody>
      </p:sp>
      <p:sp>
        <p:nvSpPr>
          <p:cNvPr id="3" name="Content Placeholder 2"/>
          <p:cNvSpPr>
            <a:spLocks noGrp="1"/>
          </p:cNvSpPr>
          <p:nvPr>
            <p:ph idx="1"/>
          </p:nvPr>
        </p:nvSpPr>
        <p:spPr/>
        <p:txBody>
          <a:bodyPr/>
          <a:lstStyle/>
          <a:p>
            <a:pPr marL="0" indent="0">
              <a:buNone/>
            </a:pPr>
            <a:r>
              <a:rPr lang="en-US" altLang="en-US" dirty="0" smtClean="0"/>
              <a:t>We support the addition of use cases depicted by slides </a:t>
            </a:r>
            <a:r>
              <a:rPr lang="en-US" altLang="en-US" dirty="0" err="1" smtClean="0"/>
              <a:t>a,b,c</a:t>
            </a:r>
            <a:r>
              <a:rPr lang="en-US" altLang="en-US" dirty="0" smtClean="0"/>
              <a:t> of submission 11-15/</a:t>
            </a:r>
            <a:r>
              <a:rPr lang="en-US" altLang="en-US" dirty="0" err="1" smtClean="0"/>
              <a:t>XYZrN</a:t>
            </a:r>
            <a:r>
              <a:rPr lang="en-US" altLang="en-US" dirty="0" smtClean="0"/>
              <a:t> to the use case working draft document.</a:t>
            </a:r>
          </a:p>
          <a:p>
            <a:pPr marL="0" indent="0">
              <a:buNone/>
            </a:pPr>
            <a:endParaRPr lang="en-US" altLang="en-US" dirty="0" smtClean="0"/>
          </a:p>
          <a:p>
            <a:pPr marL="0" indent="0">
              <a:buNone/>
            </a:pPr>
            <a:endParaRPr lang="en-US" altLang="en-US" dirty="0" smtClean="0"/>
          </a:p>
          <a:p>
            <a:pPr marL="0" indent="0">
              <a:buNone/>
            </a:pPr>
            <a:r>
              <a:rPr lang="en-US" altLang="en-US" dirty="0" smtClean="0"/>
              <a:t>Y: 	 	N: 		A: </a:t>
            </a:r>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45</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126046854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Motions on submission xxx</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p>
          <a:p>
            <a:pPr marL="0" indent="0">
              <a:buNone/>
            </a:pPr>
            <a:r>
              <a:rPr lang="en-US" altLang="en-US" dirty="0" smtClean="0"/>
              <a:t>To instruct the use case document editor to add use cases depicted by slides </a:t>
            </a:r>
            <a:r>
              <a:rPr lang="en-US" altLang="en-US" dirty="0" err="1" smtClean="0"/>
              <a:t>a,b</a:t>
            </a:r>
            <a:r>
              <a:rPr lang="en-US" altLang="en-US" dirty="0" smtClean="0"/>
              <a:t> of submission 11-15/</a:t>
            </a:r>
            <a:r>
              <a:rPr lang="en-US" altLang="en-US" dirty="0" err="1" smtClean="0"/>
              <a:t>XYZrN</a:t>
            </a:r>
            <a:r>
              <a:rPr lang="en-US" altLang="en-US" dirty="0" smtClean="0"/>
              <a:t> to the use case working draft document.</a:t>
            </a:r>
          </a:p>
          <a:p>
            <a:pPr marL="0" indent="0">
              <a:buNone/>
            </a:pPr>
            <a:endParaRPr lang="en-US" altLang="en-US" dirty="0" smtClean="0"/>
          </a:p>
          <a:p>
            <a:pPr marL="0" indent="0">
              <a:buNone/>
            </a:pPr>
            <a:r>
              <a:rPr lang="en-US" altLang="en-US" dirty="0" smtClean="0"/>
              <a:t>Move: </a:t>
            </a:r>
          </a:p>
          <a:p>
            <a:pPr marL="0" indent="0">
              <a:buNone/>
            </a:pPr>
            <a:r>
              <a:rPr lang="en-US" altLang="en-US" dirty="0" smtClean="0"/>
              <a:t>2</a:t>
            </a:r>
            <a:r>
              <a:rPr lang="en-US" altLang="en-US" baseline="30000" dirty="0" smtClean="0"/>
              <a:t>nd</a:t>
            </a:r>
            <a:r>
              <a:rPr lang="en-US" altLang="en-US" dirty="0" smtClean="0"/>
              <a:t>:</a:t>
            </a:r>
          </a:p>
          <a:p>
            <a:pPr marL="0" indent="0">
              <a:buNone/>
            </a:pPr>
            <a:r>
              <a:rPr lang="en-US" altLang="en-US" dirty="0" smtClean="0"/>
              <a:t>Y: 	 	N: 		A: </a:t>
            </a:r>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46</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114217410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Strawpoll#1 submission 634</a:t>
            </a:r>
            <a:endParaRPr lang="en-US" dirty="0"/>
          </a:p>
        </p:txBody>
      </p:sp>
      <p:sp>
        <p:nvSpPr>
          <p:cNvPr id="3" name="Content Placeholder 2"/>
          <p:cNvSpPr>
            <a:spLocks noGrp="1"/>
          </p:cNvSpPr>
          <p:nvPr>
            <p:ph idx="1"/>
          </p:nvPr>
        </p:nvSpPr>
        <p:spPr/>
        <p:txBody>
          <a:bodyPr/>
          <a:lstStyle/>
          <a:p>
            <a:pPr marL="0" indent="0">
              <a:buNone/>
            </a:pPr>
            <a:r>
              <a:rPr lang="en-US" altLang="en-US" dirty="0" smtClean="0"/>
              <a:t>We support the addition of use cases depicted by slides </a:t>
            </a:r>
            <a:r>
              <a:rPr lang="en-US" altLang="en-US" dirty="0" err="1" smtClean="0"/>
              <a:t>a,b,c</a:t>
            </a:r>
            <a:r>
              <a:rPr lang="en-US" altLang="en-US" dirty="0" smtClean="0"/>
              <a:t> of submission 11-15/</a:t>
            </a:r>
            <a:r>
              <a:rPr lang="en-US" altLang="en-US" dirty="0" err="1" smtClean="0"/>
              <a:t>XYZrN</a:t>
            </a:r>
            <a:r>
              <a:rPr lang="en-US" altLang="en-US" dirty="0" smtClean="0"/>
              <a:t> to the use case working draft document.</a:t>
            </a:r>
          </a:p>
          <a:p>
            <a:pPr marL="0" indent="0">
              <a:buNone/>
            </a:pPr>
            <a:endParaRPr lang="en-US" altLang="en-US" dirty="0" smtClean="0"/>
          </a:p>
          <a:p>
            <a:pPr marL="0" indent="0">
              <a:buNone/>
            </a:pPr>
            <a:endParaRPr lang="en-US" altLang="en-US" dirty="0" smtClean="0"/>
          </a:p>
          <a:p>
            <a:pPr marL="0" indent="0">
              <a:buNone/>
            </a:pPr>
            <a:r>
              <a:rPr lang="en-US" altLang="en-US" dirty="0" smtClean="0"/>
              <a:t>Y: 	 	N: 		A: </a:t>
            </a:r>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47</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25302248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48</a:t>
            </a:fld>
            <a:endParaRPr lang="en-GB"/>
          </a:p>
        </p:txBody>
      </p:sp>
      <p:sp>
        <p:nvSpPr>
          <p:cNvPr id="5" name="Footer Placeholder 4"/>
          <p:cNvSpPr>
            <a:spLocks noGrp="1"/>
          </p:cNvSpPr>
          <p:nvPr>
            <p:ph type="ftr" idx="14"/>
          </p:nvPr>
        </p:nvSpPr>
        <p:spPr>
          <a:xfrm>
            <a:off x="6000760" y="6475413"/>
            <a:ext cx="2541578" cy="16829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Nov.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49</a:t>
            </a:fld>
            <a:endParaRPr lang="en-GB"/>
          </a:p>
        </p:txBody>
      </p:sp>
      <p:sp>
        <p:nvSpPr>
          <p:cNvPr id="5" name="Footer Placeholder 4"/>
          <p:cNvSpPr>
            <a:spLocks noGrp="1"/>
          </p:cNvSpPr>
          <p:nvPr>
            <p:ph type="ftr" idx="14"/>
          </p:nvPr>
        </p:nvSpPr>
        <p:spPr>
          <a:xfrm>
            <a:off x="6012160" y="6475413"/>
            <a:ext cx="2530178" cy="19394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Nov.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a:xfrm>
            <a:off x="685800" y="1751013"/>
            <a:ext cx="7770813" cy="4486299"/>
          </a:xfrm>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2"/>
              </a:rPr>
              <a:t>https://imat.ieee.org</a:t>
            </a:r>
            <a:r>
              <a:rPr lang="en-US" altLang="en-US" dirty="0">
                <a:solidFill>
                  <a:schemeClr val="tx1"/>
                </a:solidFill>
                <a:ea typeface="MS PGothic" pitchFamily="34" charset="-128"/>
                <a:cs typeface="MS PGothic" charset="0"/>
              </a:rPr>
              <a:t> </a:t>
            </a: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smtClean="0"/>
              <a:t>“</a:t>
            </a:r>
            <a:r>
              <a:rPr lang="en-US" altLang="en-US" dirty="0" err="1" smtClean="0"/>
              <a:t>TGaz</a:t>
            </a:r>
            <a:r>
              <a:rPr lang="en-US" altLang="en-US" dirty="0" smtClean="0"/>
              <a:t>” </a:t>
            </a:r>
            <a:r>
              <a:rPr lang="en-US" altLang="en-US" dirty="0"/>
              <a:t>folder for documents relating to the </a:t>
            </a:r>
            <a:r>
              <a:rPr lang="en-US" altLang="en-US" dirty="0" err="1" smtClean="0"/>
              <a:t>TGaz</a:t>
            </a:r>
            <a:r>
              <a:rPr lang="en-US" altLang="en-US" dirty="0" smtClean="0"/>
              <a:t> activity.</a:t>
            </a:r>
          </a:p>
          <a:p>
            <a:pPr lvl="1"/>
            <a:endParaRPr lang="en-US" altLang="en-US" dirty="0"/>
          </a:p>
          <a:p>
            <a:r>
              <a:rPr lang="en-US" altLang="en-US" dirty="0" smtClean="0"/>
              <a:t>Note:</a:t>
            </a:r>
          </a:p>
          <a:p>
            <a:pPr marL="365125" indent="0"/>
            <a:r>
              <a:rPr lang="en-US" altLang="en-US" sz="2000" b="0" dirty="0" smtClean="0"/>
              <a:t>Per WG leadership guidance, attendance </a:t>
            </a:r>
            <a:r>
              <a:rPr lang="en-US" altLang="en-US" sz="2000" b="0" dirty="0"/>
              <a:t>count at the midpoint of each </a:t>
            </a:r>
            <a:r>
              <a:rPr lang="en-US" altLang="en-US" sz="2000" b="0" dirty="0" smtClean="0"/>
              <a:t>timeslot will be conducted during each TG meeting slot.</a:t>
            </a:r>
            <a:endParaRPr lang="en-US" altLang="en-US" dirty="0"/>
          </a:p>
          <a:p>
            <a:pPr marL="457200" indent="-457200">
              <a:spcBef>
                <a:spcPct val="0"/>
              </a:spcBef>
              <a:buFontTx/>
              <a:buNone/>
            </a:pPr>
            <a:endParaRPr lang="en-US" alt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23033030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50</a:t>
            </a:fld>
            <a:endParaRPr lang="en-GB"/>
          </a:p>
        </p:txBody>
      </p:sp>
      <p:sp>
        <p:nvSpPr>
          <p:cNvPr id="5" name="Footer Placeholder 4"/>
          <p:cNvSpPr>
            <a:spLocks noGrp="1"/>
          </p:cNvSpPr>
          <p:nvPr>
            <p:ph type="ftr" idx="14"/>
          </p:nvPr>
        </p:nvSpPr>
        <p:spPr>
          <a:xfrm>
            <a:off x="6500826" y="6475413"/>
            <a:ext cx="204151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Nov.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51</a:t>
            </a:fld>
            <a:endParaRPr lang="en-GB"/>
          </a:p>
        </p:txBody>
      </p:sp>
      <p:sp>
        <p:nvSpPr>
          <p:cNvPr id="5" name="Footer Placeholder 4"/>
          <p:cNvSpPr>
            <a:spLocks noGrp="1"/>
          </p:cNvSpPr>
          <p:nvPr>
            <p:ph type="ftr" idx="14"/>
          </p:nvPr>
        </p:nvSpPr>
        <p:spPr>
          <a:xfrm>
            <a:off x="6072198" y="6475413"/>
            <a:ext cx="2470140"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Nov.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52</a:t>
            </a:fld>
            <a:endParaRPr lang="en-GB"/>
          </a:p>
        </p:txBody>
      </p:sp>
      <p:sp>
        <p:nvSpPr>
          <p:cNvPr id="5" name="Footer Placeholder 4"/>
          <p:cNvSpPr>
            <a:spLocks noGrp="1"/>
          </p:cNvSpPr>
          <p:nvPr>
            <p:ph type="ftr" idx="14"/>
          </p:nvPr>
        </p:nvSpPr>
        <p:spPr>
          <a:xfrm>
            <a:off x="6286512" y="6475413"/>
            <a:ext cx="2255826"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Nov.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idx="1"/>
          </p:nvPr>
        </p:nvSpPr>
        <p:spPr>
          <a:xfrm>
            <a:off x="685800" y="1981200"/>
            <a:ext cx="7772400" cy="4208463"/>
          </a:xfrm>
          <a:ln/>
        </p:spPr>
        <p:txBody>
          <a:bodyPr/>
          <a:lstStyle/>
          <a:p>
            <a:endParaRPr lang="en-US"/>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53</a:t>
            </a:fld>
            <a:endParaRPr lang="en-GB"/>
          </a:p>
        </p:txBody>
      </p:sp>
      <p:sp>
        <p:nvSpPr>
          <p:cNvPr id="5" name="Footer Placeholder 4"/>
          <p:cNvSpPr>
            <a:spLocks noGrp="1"/>
          </p:cNvSpPr>
          <p:nvPr>
            <p:ph type="ftr" idx="14"/>
          </p:nvPr>
        </p:nvSpPr>
        <p:spPr>
          <a:xfrm>
            <a:off x="6143636" y="6475413"/>
            <a:ext cx="239870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Nov.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dt" sz="quarter" idx="4294967295"/>
          </p:nvPr>
        </p:nvSpPr>
        <p:spPr>
          <a:xfrm>
            <a:off x="696913" y="333375"/>
            <a:ext cx="1182687"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717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3BA49D9-A0B4-4CE4-B52E-5C95385AE257}" type="slidenum">
              <a:rPr lang="en-US" altLang="en-US"/>
              <a:pPr/>
              <a:t>6</a:t>
            </a:fld>
            <a:endParaRPr lang="en-US" altLang="en-US"/>
          </a:p>
        </p:txBody>
      </p:sp>
      <p:sp>
        <p:nvSpPr>
          <p:cNvPr id="7173" name="Rectangle 2"/>
          <p:cNvSpPr>
            <a:spLocks noGrp="1" noChangeArrowheads="1"/>
          </p:cNvSpPr>
          <p:nvPr>
            <p:ph type="title"/>
          </p:nvPr>
        </p:nvSpPr>
        <p:spPr/>
        <p:txBody>
          <a:bodyPr/>
          <a:lstStyle/>
          <a:p>
            <a:r>
              <a:rPr lang="en-US" altLang="en-US" smtClean="0"/>
              <a:t>Patent Policy</a:t>
            </a:r>
          </a:p>
        </p:txBody>
      </p:sp>
      <p:sp>
        <p:nvSpPr>
          <p:cNvPr id="7174" name="Rectangle 3"/>
          <p:cNvSpPr>
            <a:spLocks noGrp="1" noChangeArrowheads="1"/>
          </p:cNvSpPr>
          <p:nvPr>
            <p:ph type="body" idx="1"/>
          </p:nvPr>
        </p:nvSpPr>
        <p:spPr/>
        <p:txBody>
          <a:bodyPr/>
          <a:lstStyle/>
          <a:p>
            <a:r>
              <a:rPr lang="en-US" altLang="en-US" smtClean="0"/>
              <a:t>Following 5 slides</a:t>
            </a:r>
          </a:p>
        </p:txBody>
      </p:sp>
      <p:sp>
        <p:nvSpPr>
          <p:cNvPr id="7" name="Footer Placeholder 4"/>
          <p:cNvSpPr>
            <a:spLocks noGrp="1"/>
          </p:cNvSpPr>
          <p:nvPr>
            <p:ph type="ftr" idx="14"/>
          </p:nvPr>
        </p:nvSpPr>
        <p:spPr>
          <a:xfrm>
            <a:off x="5357818" y="6475413"/>
            <a:ext cx="3184520" cy="180975"/>
          </a:xfrm>
        </p:spPr>
        <p:txBody>
          <a:bodyPr/>
          <a:lstStyle/>
          <a:p>
            <a:r>
              <a:rPr lang="en-GB" dirty="0" smtClean="0"/>
              <a:t>Jonathan Segev, Intel Corporation</a:t>
            </a:r>
            <a:endParaRPr lang="en-GB" dirty="0"/>
          </a:p>
        </p:txBody>
      </p:sp>
    </p:spTree>
    <p:extLst>
      <p:ext uri="{BB962C8B-B14F-4D97-AF65-F5344CB8AC3E}">
        <p14:creationId xmlns:p14="http://schemas.microsoft.com/office/powerpoint/2010/main" val="35711800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819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55633EE-5C50-4AB9-91B6-25613814359F}" type="slidenum">
              <a:rPr lang="en-US" altLang="en-US"/>
              <a:pPr/>
              <a:t>7</a:t>
            </a:fld>
            <a:endParaRPr lang="en-US" altLang="en-US"/>
          </a:p>
        </p:txBody>
      </p:sp>
      <p:sp>
        <p:nvSpPr>
          <p:cNvPr id="8197" name="Rectangle 2"/>
          <p:cNvSpPr>
            <a:spLocks noGrp="1" noChangeArrowheads="1"/>
          </p:cNvSpPr>
          <p:nvPr>
            <p:ph type="title"/>
          </p:nvPr>
        </p:nvSpPr>
        <p:spPr>
          <a:xfrm>
            <a:off x="685800" y="548680"/>
            <a:ext cx="7772400" cy="381000"/>
          </a:xfrm>
          <a:noFill/>
        </p:spPr>
        <p:txBody>
          <a:bodyPr lIns="90487" tIns="44450" rIns="90487" bIns="44450"/>
          <a:lstStyle/>
          <a:p>
            <a:r>
              <a:rPr lang="en-US" altLang="en-US" sz="2400" u="sng" dirty="0" smtClean="0">
                <a:solidFill>
                  <a:schemeClr val="accent2"/>
                </a:solidFill>
              </a:rPr>
              <a:t>Instructions for the WG Chair</a:t>
            </a:r>
          </a:p>
        </p:txBody>
      </p:sp>
      <p:sp>
        <p:nvSpPr>
          <p:cNvPr id="8198" name="Rectangle 3"/>
          <p:cNvSpPr>
            <a:spLocks noGrp="1" noChangeArrowheads="1"/>
          </p:cNvSpPr>
          <p:nvPr>
            <p:ph type="body" idx="4294967295"/>
          </p:nvPr>
        </p:nvSpPr>
        <p:spPr>
          <a:xfrm>
            <a:off x="152400" y="908720"/>
            <a:ext cx="8610600" cy="4876800"/>
          </a:xfrm>
          <a:noFill/>
        </p:spPr>
        <p:txBody>
          <a:bodyPr lIns="90487" tIns="44450" rIns="90487" bIns="44450"/>
          <a:lstStyle/>
          <a:p>
            <a:pPr>
              <a:lnSpc>
                <a:spcPct val="80000"/>
              </a:lnSpc>
              <a:spcAft>
                <a:spcPct val="30000"/>
              </a:spcAft>
              <a:buFont typeface="Monotype Sorts"/>
              <a:buNone/>
            </a:pPr>
            <a:r>
              <a:rPr lang="en-US" altLang="en-US" sz="800" b="0" dirty="0" smtClean="0"/>
              <a:t>	</a:t>
            </a:r>
            <a:r>
              <a:rPr lang="en-US" altLang="en-US" sz="1800" dirty="0" smtClean="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400" b="1" dirty="0" smtClean="0">
                <a:solidFill>
                  <a:schemeClr val="accent2"/>
                </a:solidFill>
              </a:rPr>
              <a:t>Show slides #1 through #4 of this presentation</a:t>
            </a:r>
          </a:p>
          <a:p>
            <a:pPr lvl="1">
              <a:lnSpc>
                <a:spcPct val="80000"/>
              </a:lnSpc>
              <a:buFont typeface="Arial" panose="020B0604020202020204"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may be essential for the use of standards under development is strongly encouraged; </a:t>
            </a:r>
          </a:p>
          <a:p>
            <a:pPr lvl="2">
              <a:lnSpc>
                <a:spcPct val="80000"/>
              </a:lnSpc>
            </a:pPr>
            <a:r>
              <a:rPr lang="en-US" altLang="en-US" sz="1400" dirty="0" smtClean="0">
                <a:solidFill>
                  <a:schemeClr val="accent2"/>
                </a:solidFill>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anose="020B0604020202020204"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anose="020B0604020202020204"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
        <p:nvSpPr>
          <p:cNvPr id="8"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179071234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922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A21F2FD-A092-41B5-9FDA-2ACDBCCBA290}" type="slidenum">
              <a:rPr lang="en-US" altLang="en-US"/>
              <a:pPr/>
              <a:t>8</a:t>
            </a:fld>
            <a:endParaRPr lang="en-US" altLang="en-US"/>
          </a:p>
        </p:txBody>
      </p:sp>
      <p:sp>
        <p:nvSpPr>
          <p:cNvPr id="9221" name="Rectangle 2"/>
          <p:cNvSpPr>
            <a:spLocks noGrp="1" noChangeArrowheads="1"/>
          </p:cNvSpPr>
          <p:nvPr>
            <p:ph type="title"/>
          </p:nvPr>
        </p:nvSpPr>
        <p:spPr>
          <a:xfrm>
            <a:off x="685800" y="685800"/>
            <a:ext cx="7772400" cy="381000"/>
          </a:xfrm>
        </p:spPr>
        <p:txBody>
          <a:bodyPr/>
          <a:lstStyle/>
          <a:p>
            <a:r>
              <a:rPr lang="en-US" altLang="en-US" sz="2800" u="sng" smtClean="0">
                <a:solidFill>
                  <a:schemeClr val="accent2"/>
                </a:solidFill>
              </a:rPr>
              <a:t>Participants, Patents, and Duty to Inform</a:t>
            </a:r>
          </a:p>
        </p:txBody>
      </p:sp>
      <p:sp>
        <p:nvSpPr>
          <p:cNvPr id="922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en-US" sz="2000" b="1" u="sng">
              <a:solidFill>
                <a:schemeClr val="tx2"/>
              </a:solidFill>
              <a:latin typeface="Helvetica" panose="020B0604020202020204" pitchFamily="34" charset="0"/>
            </a:endParaRPr>
          </a:p>
        </p:txBody>
      </p:sp>
      <p:sp>
        <p:nvSpPr>
          <p:cNvPr id="9223"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dirty="0"/>
              <a:t>Slide #1</a:t>
            </a:r>
            <a:endParaRPr lang="en-US" altLang="en-US" sz="2400" dirty="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defRPr/>
            </a:pPr>
            <a:r>
              <a:rPr lang="en-US" altLang="en-US" sz="1600" b="1" kern="0" dirty="0">
                <a:solidFill>
                  <a:schemeClr val="accent2"/>
                </a:solidFill>
                <a:latin typeface="+mn-lt"/>
                <a:cs typeface="ＭＳ Ｐゴシック" charset="0"/>
              </a:rPr>
              <a:t>All participants in this meeting have certain obligations under the IEEE-SA Patent Policy. </a:t>
            </a:r>
          </a:p>
          <a:p>
            <a:pPr marL="742950" lvl="1" indent="-285750">
              <a:spcBef>
                <a:spcPct val="20000"/>
              </a:spcBef>
              <a:buFont typeface="Arial" pitchFamily="34" charset="0"/>
              <a:buChar char="•"/>
              <a:defRPr/>
            </a:pPr>
            <a:r>
              <a:rPr lang="en-US" altLang="en-US" sz="1600" b="1" kern="0" dirty="0">
                <a:solidFill>
                  <a:srgbClr val="003399"/>
                </a:solidFill>
                <a:latin typeface="+mn-lt"/>
              </a:rPr>
              <a:t>Participants [Note: </a:t>
            </a:r>
            <a:r>
              <a:rPr lang="en-GB" altLang="en-US" sz="1600" b="1" kern="0" dirty="0">
                <a:solidFill>
                  <a:srgbClr val="003399"/>
                </a:solidFill>
                <a:latin typeface="+mn-lt"/>
              </a:rPr>
              <a:t>Quoted text excerpted from IEEE-SA Standards Board Bylaws </a:t>
            </a:r>
            <a:r>
              <a:rPr lang="en-GB" altLang="en-US" sz="1600" b="1" kern="0" dirty="0" err="1">
                <a:solidFill>
                  <a:srgbClr val="003399"/>
                </a:solidFill>
                <a:latin typeface="+mn-lt"/>
              </a:rPr>
              <a:t>subclause</a:t>
            </a:r>
            <a:r>
              <a:rPr lang="en-GB" altLang="en-US" sz="1600" b="1" kern="0" dirty="0">
                <a:solidFill>
                  <a:srgbClr val="003399"/>
                </a:solidFill>
                <a:latin typeface="+mn-lt"/>
              </a:rPr>
              <a:t> 6.2</a:t>
            </a:r>
            <a:r>
              <a:rPr lang="en-US" altLang="en-US" sz="1600" b="1" kern="0" dirty="0">
                <a:solidFill>
                  <a:srgbClr val="003399"/>
                </a:solidFill>
                <a:latin typeface="+mn-lt"/>
              </a:rPr>
              <a:t>]:</a:t>
            </a:r>
          </a:p>
          <a:p>
            <a:pPr marL="1085850" lvl="2" indent="-228600">
              <a:spcBef>
                <a:spcPct val="20000"/>
              </a:spcBef>
              <a:buFont typeface="Arial" pitchFamily="34" charset="0"/>
              <a:buChar char="•"/>
              <a:defRPr/>
            </a:pPr>
            <a:r>
              <a:rPr lang="en-US" altLang="en-US" sz="1600" b="1" kern="0" dirty="0">
                <a:solidFill>
                  <a:srgbClr val="003399"/>
                </a:solidFill>
                <a:latin typeface="+mn-lt"/>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kern="0" dirty="0">
              <a:latin typeface="+mn-lt"/>
            </a:endParaRPr>
          </a:p>
          <a:p>
            <a:pPr marL="1085850" lvl="2" indent="-228600">
              <a:spcBef>
                <a:spcPct val="20000"/>
              </a:spcBef>
              <a:buFont typeface="Arial" pitchFamily="34" charset="0"/>
              <a:buChar char="•"/>
              <a:defRPr/>
            </a:pPr>
            <a:r>
              <a:rPr lang="en-US" altLang="en-US" sz="1600" b="1" kern="0" dirty="0">
                <a:solidFill>
                  <a:srgbClr val="003399"/>
                </a:solidFill>
                <a:latin typeface="+mn-lt"/>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defRPr/>
            </a:pPr>
            <a:r>
              <a:rPr lang="en-US" altLang="en-US" sz="1600" b="1" kern="0" dirty="0">
                <a:solidFill>
                  <a:srgbClr val="003399"/>
                </a:solidFill>
                <a:latin typeface="+mn-lt"/>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defRPr/>
            </a:pPr>
            <a:r>
              <a:rPr lang="en-US" altLang="en-US" sz="1600" b="1" kern="0" dirty="0">
                <a:solidFill>
                  <a:srgbClr val="003399"/>
                </a:solidFill>
                <a:latin typeface="+mn-lt"/>
              </a:rPr>
              <a:t>Early identification of holders of potential Essential Patent Claims is strongly encouraged</a:t>
            </a:r>
          </a:p>
          <a:p>
            <a:pPr marL="742950" lvl="1" indent="-285750">
              <a:spcBef>
                <a:spcPct val="20000"/>
              </a:spcBef>
              <a:buFont typeface="Arial" pitchFamily="34" charset="0"/>
              <a:buChar char="•"/>
              <a:defRPr/>
            </a:pPr>
            <a:r>
              <a:rPr lang="en-US" altLang="en-US" sz="1600" b="1" kern="0" dirty="0">
                <a:solidFill>
                  <a:srgbClr val="003399"/>
                </a:solidFill>
                <a:latin typeface="+mn-lt"/>
              </a:rPr>
              <a:t>No duty to perform a patent search</a:t>
            </a:r>
            <a:endParaRPr lang="en-US" altLang="en-US" sz="1600" kern="0" dirty="0">
              <a:latin typeface="+mn-lt"/>
            </a:endParaRP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299814551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663A9B0E-5200-41EC-BD3E-D8ECC9C8CF64}" type="slidenum">
              <a:rPr lang="en-US" altLang="en-US"/>
              <a:pPr/>
              <a:t>9</a:t>
            </a:fld>
            <a:endParaRPr lang="en-US" altLang="en-US"/>
          </a:p>
        </p:txBody>
      </p:sp>
      <p:sp>
        <p:nvSpPr>
          <p:cNvPr id="10245" name="Rectangle 2"/>
          <p:cNvSpPr>
            <a:spLocks noGrp="1" noChangeArrowheads="1"/>
          </p:cNvSpPr>
          <p:nvPr>
            <p:ph type="title"/>
          </p:nvPr>
        </p:nvSpPr>
        <p:spPr/>
        <p:txBody>
          <a:bodyPr/>
          <a:lstStyle/>
          <a:p>
            <a:r>
              <a:rPr lang="en-GB" altLang="en-US" u="sng" smtClean="0">
                <a:solidFill>
                  <a:schemeClr val="accent2"/>
                </a:solidFill>
              </a:rPr>
              <a:t>Patent Related Links</a:t>
            </a:r>
            <a:endParaRPr lang="en-US" altLang="en-US" u="sng" smtClean="0">
              <a:solidFill>
                <a:schemeClr val="accent2"/>
              </a:solidFill>
            </a:endParaRPr>
          </a:p>
        </p:txBody>
      </p:sp>
      <p:sp>
        <p:nvSpPr>
          <p:cNvPr id="10246"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#2</a:t>
            </a:r>
            <a:endParaRPr lang="en-US" altLang="en-US" sz="2400"/>
          </a:p>
        </p:txBody>
      </p:sp>
      <p:sp>
        <p:nvSpPr>
          <p:cNvPr id="9"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defRPr/>
            </a:pPr>
            <a:r>
              <a:rPr lang="en-US" altLang="en-US" sz="2400" kern="0" dirty="0">
                <a:latin typeface="+mn-lt"/>
                <a:cs typeface="Times New Roman" pitchFamily="18" charset="0"/>
              </a:rPr>
              <a:t>	</a:t>
            </a:r>
            <a:r>
              <a:rPr lang="en-US" altLang="en-US" sz="2400" kern="0" dirty="0">
                <a:solidFill>
                  <a:schemeClr val="accent2">
                    <a:lumMod val="75000"/>
                  </a:schemeClr>
                </a:solidFill>
                <a:latin typeface="+mn-lt"/>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Patent Policy is stated in these sources:</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Boards Bylaws</a:t>
            </a:r>
          </a:p>
          <a:p>
            <a:pPr marL="742950" lvl="1" indent="-285750">
              <a:lnSpc>
                <a:spcPct val="90000"/>
              </a:lnSpc>
              <a:spcBef>
                <a:spcPct val="20000"/>
              </a:spcBef>
              <a:buFont typeface="Monotype Sorts"/>
              <a:buNone/>
              <a:defRPr/>
            </a:pPr>
            <a:r>
              <a:rPr lang="en-US" altLang="en-US" sz="21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http://standards.ieee.org/develop/policies/bylaws/sect6-7.html#6</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 Operations Manual</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http://standards.ieee.org/develop/policies/opman/sect6.html#6.3</a:t>
            </a:r>
            <a:endParaRPr lang="en-US" altLang="en-US" sz="2400" kern="0" dirty="0">
              <a:solidFill>
                <a:schemeClr val="accent2">
                  <a:lumMod val="75000"/>
                </a:schemeClr>
              </a:solidFill>
              <a:latin typeface="+mn-lt"/>
            </a:endParaRP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Material about the patent policy is available at</a:t>
            </a:r>
            <a:r>
              <a:rPr lang="en-US" altLang="en-US" sz="2400" kern="0" dirty="0">
                <a:solidFill>
                  <a:schemeClr val="accent2">
                    <a:lumMod val="75000"/>
                  </a:schemeClr>
                </a:solidFill>
                <a:latin typeface="+mn-lt"/>
              </a:rPr>
              <a:t> </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http://standards.ieee.org/about/sasb/patcom/materials.html</a:t>
            </a:r>
          </a:p>
        </p:txBody>
      </p:sp>
      <p:sp>
        <p:nvSpPr>
          <p:cNvPr id="10248"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1">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anose="020B0604020202020204" pitchFamily="34" charset="0"/>
            </a:endParaRPr>
          </a:p>
          <a:p>
            <a:pPr algn="ctr">
              <a:lnSpc>
                <a:spcPct val="80000"/>
              </a:lnSpc>
              <a:spcBef>
                <a:spcPct val="20000"/>
              </a:spcBef>
              <a:buClr>
                <a:srgbClr val="CC3300"/>
              </a:buClr>
              <a:buSzPct val="50000"/>
            </a:pPr>
            <a:r>
              <a:rPr lang="en-US" altLang="en-US" b="1">
                <a:solidFill>
                  <a:srgbClr val="000099"/>
                </a:solidFill>
                <a:latin typeface="Arial" panose="020B0604020202020204" pitchFamily="34" charset="0"/>
              </a:rPr>
              <a:t>This slide set is available at https://development.standards.ieee.org/myproject/Public/mytools/mob/slideset.ppt</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31420924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22545</TotalTime>
  <Words>2955</Words>
  <Application>Microsoft Office PowerPoint</Application>
  <PresentationFormat>On-screen Show (4:3)</PresentationFormat>
  <Paragraphs>675</Paragraphs>
  <Slides>53</Slides>
  <Notes>15</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65" baseType="lpstr">
      <vt:lpstr>Arial Unicode MS</vt:lpstr>
      <vt:lpstr>MS Gothic</vt:lpstr>
      <vt:lpstr>ＭＳ Ｐゴシック</vt:lpstr>
      <vt:lpstr>ＭＳ Ｐゴシック</vt:lpstr>
      <vt:lpstr>Arial</vt:lpstr>
      <vt:lpstr>Helvetica</vt:lpstr>
      <vt:lpstr>Monotype Sorts</vt:lpstr>
      <vt:lpstr>Times</vt:lpstr>
      <vt:lpstr>Times New Roman</vt:lpstr>
      <vt:lpstr>Wingdings</vt:lpstr>
      <vt:lpstr>Office Theme</vt:lpstr>
      <vt:lpstr>Document</vt:lpstr>
      <vt:lpstr>NGP TG Nov. Agenda</vt:lpstr>
      <vt:lpstr>IEEE 802.11 Task Group az Next Generation Positioning </vt:lpstr>
      <vt:lpstr>Abstract</vt:lpstr>
      <vt:lpstr>Attendance, Voting &amp; Document Status</vt:lpstr>
      <vt:lpstr>Logistics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TGaz - Schedule in a Glance</vt:lpstr>
      <vt:lpstr>Agenda Items for the Week</vt:lpstr>
      <vt:lpstr>Submission List for the week</vt:lpstr>
      <vt:lpstr>PowerPoint Presentation</vt:lpstr>
      <vt:lpstr>Meeting Slot # 1 Agenda</vt:lpstr>
      <vt:lpstr>Submission order – Slot 1</vt:lpstr>
      <vt:lpstr>Approval of previous meeting minutes</vt:lpstr>
      <vt:lpstr>TGaz Vice-chair elections</vt:lpstr>
      <vt:lpstr>TGaz Vice-chair elections</vt:lpstr>
      <vt:lpstr>Presentations</vt:lpstr>
      <vt:lpstr>Attendance reminder</vt:lpstr>
      <vt:lpstr>Recess</vt:lpstr>
      <vt:lpstr>PowerPoint Presentation</vt:lpstr>
      <vt:lpstr>Meeting Slot # 2 Agenda</vt:lpstr>
      <vt:lpstr>Submission order – Slot 2</vt:lpstr>
      <vt:lpstr>Attendance remainder</vt:lpstr>
      <vt:lpstr>Recess</vt:lpstr>
      <vt:lpstr>Meeting Slot # 3 Agenda</vt:lpstr>
      <vt:lpstr>Submission order – Slot 3</vt:lpstr>
      <vt:lpstr>Review TGaz Timeline progress</vt:lpstr>
      <vt:lpstr>Goals for the Jan. meeting </vt:lpstr>
      <vt:lpstr>Teleconference Schedule - TBD</vt:lpstr>
      <vt:lpstr>Reminder to do attendance</vt:lpstr>
      <vt:lpstr>AOB?</vt:lpstr>
      <vt:lpstr>Adjourned</vt:lpstr>
      <vt:lpstr>PowerPoint Presentation</vt:lpstr>
      <vt:lpstr>References</vt:lpstr>
      <vt:lpstr>Some history</vt:lpstr>
      <vt:lpstr>Historical performance data</vt:lpstr>
      <vt:lpstr>Study Group Timeline - modified</vt:lpstr>
      <vt:lpstr>Timelines</vt:lpstr>
      <vt:lpstr>PowerPoint Presentation</vt:lpstr>
      <vt:lpstr>Motions and strawpolls as needed</vt:lpstr>
      <vt:lpstr>Strawpoll#1</vt:lpstr>
      <vt:lpstr>Motions on submission xxx</vt:lpstr>
      <vt:lpstr>Strawpoll#1 submission 634</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NGP SG Sep. Agenda</dc:title>
  <dc:creator>Segev, Jonathan</dc:creator>
  <cp:lastModifiedBy>Segev, Jonathan</cp:lastModifiedBy>
  <cp:revision>170</cp:revision>
  <cp:lastPrinted>1601-01-01T00:00:00Z</cp:lastPrinted>
  <dcterms:created xsi:type="dcterms:W3CDTF">2015-08-09T12:22:17Z</dcterms:created>
  <dcterms:modified xsi:type="dcterms:W3CDTF">2015-11-11T14:35:06Z</dcterms:modified>
</cp:coreProperties>
</file>